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1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5143500" type="screen16x9"/>
  <p:notesSz cx="6858000" cy="9144000"/>
  <p:embeddedFontLst>
    <p:embeddedFont>
      <p:font typeface="Montserrat" charset="0"/>
      <p:regular r:id="rId15"/>
      <p:bold r:id="rId16"/>
    </p:embeddedFont>
    <p:embeddedFont>
      <p:font typeface="Karla" charset="0"/>
      <p:regular r:id="rId17"/>
      <p:bold r:id="rId18"/>
      <p:italic r:id="rId19"/>
      <p:boldItalic r:id="rId20"/>
    </p:embeddedFont>
  </p:embeddedFontLst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BED2DF78-1F25-4A87-9A19-0C71784DA1F4}">
  <a:tblStyle styleId="{BED2DF78-1F25-4A87-9A19-0C71784DA1F4}" styleName="Table_0">
    <a:wholeTbl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6" d="100"/>
          <a:sy n="126" d="100"/>
        </p:scale>
        <p:origin x="-348" y="21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7311047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utorialspoint.com/ruby/ruby_blocks.htm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://www.tutorialspoint.com/ruby/ruby_modules.htm" TargetMode="External"/><Relationship Id="rId4" Type="http://schemas.openxmlformats.org/officeDocument/2006/relationships/hyperlink" Target="http://www.tutorialspoint.com/ruby/ruby_classes.htm" TargetMode="Externa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uby-lang.org/en/documentation/ruby-from-other-languages/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unnertech.com/2011/11/the-history-of-ruby/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mixandgo.com/blog/mastering-ruby-blocks-in-less-than-5-minutes" TargetMode="External"/><Relationship Id="rId5" Type="http://schemas.openxmlformats.org/officeDocument/2006/relationships/hyperlink" Target="https://books.google.com/books?id=VCQGjDhhbn8C&amp;pg=PA101&amp;lpg=PA101&amp;dq=ruby+influences&amp;source=bl&amp;ots=u8pCV8ydmc&amp;sig=JzritLI79ESh_sm60fxgeHjTsao&amp;hl=en&amp;sa=X&amp;ved=0ahUKEwiOk9mXvqLJAhWM5SYKHW3vCMgQ6AEIWTAE#v=onepage&amp;q=ruby%20influences&amp;f=false" TargetMode="External"/><Relationship Id="rId4" Type="http://schemas.openxmlformats.org/officeDocument/2006/relationships/hyperlink" Target="http://www.tiobe.com/index.php/content/paperinfo/tpci/index.html" TargetMode="Externa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utorialspoint.com/ruby/ruby_blocks.htm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://www.tutorialspoint.com/ruby/ruby_modules.htm" TargetMode="External"/><Relationship Id="rId4" Type="http://schemas.openxmlformats.org/officeDocument/2006/relationships/hyperlink" Target="http://www.tutorialspoint.com/ruby/ruby_classes.htm" TargetMode="Externa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utorialspoint.com/ruby/ruby_blocks.htm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://www.tutorialspoint.com/ruby/ruby_modules.htm" TargetMode="External"/><Relationship Id="rId4" Type="http://schemas.openxmlformats.org/officeDocument/2006/relationships/hyperlink" Target="http://www.tutorialspoint.com/ruby/ruby_classes.htm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http://www.tutorialspoint.com/ruby/ruby_blocks.htm</a:t>
            </a:r>
          </a:p>
          <a:p>
            <a:pPr lvl="0" rtl="0">
              <a:spcBef>
                <a:spcPts val="0"/>
              </a:spcBef>
              <a:buNone/>
            </a:pPr>
            <a:r>
              <a:rPr lang="en" u="sng">
                <a:solidFill>
                  <a:schemeClr val="hlink"/>
                </a:solidFill>
                <a:hlinkClick r:id="rId4"/>
              </a:rPr>
              <a:t>http://www.tutorialspoint.com/ruby/ruby_classes.htm</a:t>
            </a:r>
          </a:p>
          <a:p>
            <a:pPr lvl="0" rtl="0">
              <a:spcBef>
                <a:spcPts val="0"/>
              </a:spcBef>
              <a:buNone/>
            </a:pPr>
            <a:r>
              <a:rPr lang="en" u="sng">
                <a:solidFill>
                  <a:schemeClr val="hlink"/>
                </a:solidFill>
                <a:hlinkClick r:id="rId5"/>
              </a:rPr>
              <a:t>http://www.tutorialspoint.com/ruby/ruby_modules.htm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class Sample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   def hello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      puts "Hello Ruby!"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   end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end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/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# Now using above class to create objects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object = Sample. new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object.hello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/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# Blocks of code can be run as the file is being loaded (BEGIN blocks) and after the program has executed (END blocks)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BEGIN { 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  # BEGIN block code 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  puts "BEGIN code block"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} 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/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END { 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  # END block code 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  puts "END code block"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}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/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module A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   def a1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       puts "a1"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   end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   def a2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       puts "a2"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   end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end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module B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   def b1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       puts "b1"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   end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   def b2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       puts "b2"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   end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end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/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class Sample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include A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include B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   def s1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       puts "s1"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   end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end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/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samp=Sample.new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samp.a1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samp.a2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samp.b1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samp.b2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samp.s1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https://www.ruby-lang.org/en/documentation/ruby-from-other-languages/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1200" u="sng">
                <a:solidFill>
                  <a:schemeClr val="hlink"/>
                </a:solidFill>
                <a:latin typeface="Karla"/>
                <a:ea typeface="Karla"/>
                <a:cs typeface="Karla"/>
                <a:sym typeface="Karla"/>
                <a:hlinkClick r:id="rId3"/>
              </a:rPr>
              <a:t>http://www.gunnertech.com/2011/11/the-history-of-ruby/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200" u="sng">
                <a:solidFill>
                  <a:schemeClr val="hlink"/>
                </a:solidFill>
                <a:latin typeface="Karla"/>
                <a:ea typeface="Karla"/>
                <a:cs typeface="Karla"/>
                <a:sym typeface="Karla"/>
                <a:hlinkClick r:id="rId4"/>
              </a:rPr>
              <a:t>http://www.tiobe.com/index.php/content/paperinfo/tpci/index.html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200" u="sng">
                <a:solidFill>
                  <a:schemeClr val="hlink"/>
                </a:solidFill>
                <a:latin typeface="Karla"/>
                <a:ea typeface="Karla"/>
                <a:cs typeface="Karla"/>
                <a:sym typeface="Karla"/>
                <a:hlinkClick r:id="rId5"/>
              </a:rPr>
              <a:t>https://books.google.com/books?id=VCQGjDhhbn8C&amp;pg=PA101&amp;lpg=PA101&amp;dq=ruby+influences&amp;source=bl&amp;ots=u8pCV8ydmc&amp;sig=JzritLI79ESh_sm60fxgeHjTsao&amp;hl=en&amp;sa=X&amp;ved=0ahUKEwiOk9mXvqLJAhWM5SYKHW3vCMgQ6AEIWTAE#v=onepage&amp;q=ruby%20influences&amp;f=false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lang="en" sz="1200" u="sng">
                <a:solidFill>
                  <a:schemeClr val="hlink"/>
                </a:solidFill>
                <a:latin typeface="Karla"/>
                <a:ea typeface="Karla"/>
                <a:cs typeface="Karla"/>
                <a:sym typeface="Karla"/>
                <a:hlinkClick r:id="rId6"/>
              </a:rPr>
              <a:t>http://mixandgo.com/blog/mastering-ruby-blocks-in-less-than-5-minutes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http://www.tutorialspoint.com/ruby/ruby_blocks.htm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 u="sng">
                <a:solidFill>
                  <a:schemeClr val="hlink"/>
                </a:solidFill>
                <a:hlinkClick r:id="rId4"/>
              </a:rPr>
              <a:t>http://www.tutorialspoint.com/ruby/ruby_classes.htm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 u="sng">
                <a:solidFill>
                  <a:schemeClr val="hlink"/>
                </a:solidFill>
                <a:hlinkClick r:id="rId5"/>
              </a:rPr>
              <a:t>http://www.tutorialspoint.com/ruby/ruby_modules.htm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http://www.tutorialspoint.com/ruby/ruby_blocks.htm</a:t>
            </a:r>
          </a:p>
          <a:p>
            <a:pPr lvl="0" rtl="0">
              <a:spcBef>
                <a:spcPts val="0"/>
              </a:spcBef>
              <a:buNone/>
            </a:pPr>
            <a:r>
              <a:rPr lang="en" u="sng">
                <a:solidFill>
                  <a:schemeClr val="hlink"/>
                </a:solidFill>
                <a:hlinkClick r:id="rId4"/>
              </a:rPr>
              <a:t>http://www.tutorialspoint.com/ruby/ruby_classes.htm</a:t>
            </a:r>
          </a:p>
          <a:p>
            <a:pPr rtl="0">
              <a:spcBef>
                <a:spcPts val="0"/>
              </a:spcBef>
              <a:buNone/>
            </a:pPr>
            <a:r>
              <a:rPr lang="en" u="sng">
                <a:solidFill>
                  <a:schemeClr val="hlink"/>
                </a:solidFill>
                <a:hlinkClick r:id="rId5"/>
              </a:rPr>
              <a:t>http://www.tutorialspoint.com/ruby/ruby_modules.htm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class Sample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   def hello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      puts "Hello Ruby!"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   end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end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/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# Now using above class to create objects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object = Sample. new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object.hello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/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# Blocks of code can be run as the file is being loaded (BEGIN blocks) and after the program has executed (END blocks)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BEGIN { 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  # BEGIN block code 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  puts "BEGIN code block"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} 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/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END { 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  # END block code 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  puts "END code block"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}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/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module A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   def a1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       puts "a1"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   end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   def a2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       puts "a2"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   end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end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module B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   def b1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       puts "b1"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   end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   def b2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       puts "b2"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   end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end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/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class Sample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include A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include B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   def s1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       puts "s1"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   end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end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/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samp=Sample.new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samp.a1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samp.a2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samp.b1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samp.b2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samp.s1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/>
        </p:nvSpPr>
        <p:spPr>
          <a:xfrm>
            <a:off x="218925" y="-9675"/>
            <a:ext cx="5276875" cy="5167075"/>
          </a:xfrm>
          <a:custGeom>
            <a:avLst/>
            <a:gdLst/>
            <a:ahLst/>
            <a:cxnLst/>
            <a:rect l="0" t="0" r="0" b="0"/>
            <a:pathLst>
              <a:path w="211075" h="206683" extrusionOk="0">
                <a:moveTo>
                  <a:pt x="387" y="0"/>
                </a:moveTo>
                <a:lnTo>
                  <a:pt x="0" y="206683"/>
                </a:lnTo>
                <a:lnTo>
                  <a:pt x="211075" y="206545"/>
                </a:lnTo>
                <a:lnTo>
                  <a:pt x="155812" y="30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9" name="Shape 9"/>
          <p:cNvSpPr/>
          <p:nvPr/>
        </p:nvSpPr>
        <p:spPr>
          <a:xfrm>
            <a:off x="-9675" y="-9675"/>
            <a:ext cx="5276875" cy="5167075"/>
          </a:xfrm>
          <a:custGeom>
            <a:avLst/>
            <a:gdLst/>
            <a:ahLst/>
            <a:cxnLst/>
            <a:rect l="0" t="0" r="0" b="0"/>
            <a:pathLst>
              <a:path w="211075" h="206683" extrusionOk="0">
                <a:moveTo>
                  <a:pt x="387" y="0"/>
                </a:moveTo>
                <a:lnTo>
                  <a:pt x="0" y="206683"/>
                </a:lnTo>
                <a:lnTo>
                  <a:pt x="211075" y="206545"/>
                </a:lnTo>
                <a:lnTo>
                  <a:pt x="155812" y="30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648300" y="3404550"/>
            <a:ext cx="3530700" cy="11819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SzPct val="100000"/>
              <a:defRPr sz="3000"/>
            </a:lvl1pPr>
            <a:lvl2pPr>
              <a:spcBef>
                <a:spcPts val="0"/>
              </a:spcBef>
              <a:buSzPct val="100000"/>
              <a:defRPr sz="3000"/>
            </a:lvl2pPr>
            <a:lvl3pPr>
              <a:spcBef>
                <a:spcPts val="0"/>
              </a:spcBef>
              <a:buSzPct val="100000"/>
              <a:defRPr sz="3000"/>
            </a:lvl3pPr>
            <a:lvl4pPr>
              <a:spcBef>
                <a:spcPts val="0"/>
              </a:spcBef>
              <a:buSzPct val="100000"/>
              <a:defRPr sz="3000"/>
            </a:lvl4pPr>
            <a:lvl5pPr>
              <a:spcBef>
                <a:spcPts val="0"/>
              </a:spcBef>
              <a:buSzPct val="100000"/>
              <a:defRPr sz="3000"/>
            </a:lvl5pPr>
            <a:lvl6pPr>
              <a:spcBef>
                <a:spcPts val="0"/>
              </a:spcBef>
              <a:buSzPct val="100000"/>
              <a:defRPr sz="3000"/>
            </a:lvl6pPr>
            <a:lvl7pPr>
              <a:spcBef>
                <a:spcPts val="0"/>
              </a:spcBef>
              <a:buSzPct val="100000"/>
              <a:defRPr sz="3000"/>
            </a:lvl7pPr>
            <a:lvl8pPr>
              <a:spcBef>
                <a:spcPts val="0"/>
              </a:spcBef>
              <a:buSzPct val="100000"/>
              <a:defRPr sz="3000"/>
            </a:lvl8pPr>
            <a:lvl9pPr>
              <a:spcBef>
                <a:spcPts val="0"/>
              </a:spcBef>
              <a:buSzPct val="100000"/>
              <a:defRPr sz="3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/>
          <p:nvPr/>
        </p:nvSpPr>
        <p:spPr>
          <a:xfrm>
            <a:off x="228600" y="-10437"/>
            <a:ext cx="8229314" cy="5164386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54" name="Shape 54"/>
          <p:cNvSpPr/>
          <p:nvPr/>
        </p:nvSpPr>
        <p:spPr>
          <a:xfrm>
            <a:off x="0" y="-10437"/>
            <a:ext cx="8229314" cy="5164386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841000" y="4025300"/>
            <a:ext cx="7845899" cy="5195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360"/>
              </a:spcBef>
              <a:buSzPct val="100000"/>
              <a:buNone/>
              <a:defRPr sz="1200"/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/>
        </p:nvSpPr>
        <p:spPr>
          <a:xfrm>
            <a:off x="228600" y="-10437"/>
            <a:ext cx="8229314" cy="5164386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58" name="Shape 58"/>
          <p:cNvSpPr/>
          <p:nvPr/>
        </p:nvSpPr>
        <p:spPr>
          <a:xfrm>
            <a:off x="0" y="-10437"/>
            <a:ext cx="8229314" cy="5164386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Empty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_2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599" cy="20525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 rtl="0">
              <a:spcBef>
                <a:spcPts val="0"/>
              </a:spcBef>
              <a:buSzPct val="100000"/>
              <a:defRPr sz="5200"/>
            </a:lvl1pPr>
            <a:lvl2pPr algn="ctr" rtl="0">
              <a:spcBef>
                <a:spcPts val="0"/>
              </a:spcBef>
              <a:buSzPct val="100000"/>
              <a:defRPr sz="5200"/>
            </a:lvl2pPr>
            <a:lvl3pPr algn="ctr" rtl="0">
              <a:spcBef>
                <a:spcPts val="0"/>
              </a:spcBef>
              <a:buSzPct val="100000"/>
              <a:defRPr sz="5200"/>
            </a:lvl3pPr>
            <a:lvl4pPr algn="ctr" rtl="0">
              <a:spcBef>
                <a:spcPts val="0"/>
              </a:spcBef>
              <a:buSzPct val="100000"/>
              <a:defRPr sz="5200"/>
            </a:lvl4pPr>
            <a:lvl5pPr algn="ctr" rtl="0">
              <a:spcBef>
                <a:spcPts val="0"/>
              </a:spcBef>
              <a:buSzPct val="100000"/>
              <a:defRPr sz="5200"/>
            </a:lvl5pPr>
            <a:lvl6pPr algn="ctr" rtl="0">
              <a:spcBef>
                <a:spcPts val="0"/>
              </a:spcBef>
              <a:buSzPct val="100000"/>
              <a:defRPr sz="5200"/>
            </a:lvl6pPr>
            <a:lvl7pPr algn="ctr" rtl="0">
              <a:spcBef>
                <a:spcPts val="0"/>
              </a:spcBef>
              <a:buSzPct val="100000"/>
              <a:defRPr sz="5200"/>
            </a:lvl7pPr>
            <a:lvl8pPr algn="ctr" rtl="0">
              <a:spcBef>
                <a:spcPts val="0"/>
              </a:spcBef>
              <a:buSzPct val="100000"/>
              <a:defRPr sz="5200"/>
            </a:lvl8pPr>
            <a:lvl9pPr algn="ctr" rtl="0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599" cy="792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ub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/>
          <p:nvPr/>
        </p:nvSpPr>
        <p:spPr>
          <a:xfrm>
            <a:off x="218925" y="-9675"/>
            <a:ext cx="5276875" cy="5167075"/>
          </a:xfrm>
          <a:custGeom>
            <a:avLst/>
            <a:gdLst/>
            <a:ahLst/>
            <a:cxnLst/>
            <a:rect l="0" t="0" r="0" b="0"/>
            <a:pathLst>
              <a:path w="211075" h="206683" extrusionOk="0">
                <a:moveTo>
                  <a:pt x="387" y="0"/>
                </a:moveTo>
                <a:lnTo>
                  <a:pt x="0" y="206683"/>
                </a:lnTo>
                <a:lnTo>
                  <a:pt x="211075" y="206545"/>
                </a:lnTo>
                <a:lnTo>
                  <a:pt x="155812" y="30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13" name="Shape 13"/>
          <p:cNvSpPr/>
          <p:nvPr/>
        </p:nvSpPr>
        <p:spPr>
          <a:xfrm>
            <a:off x="-9675" y="-9675"/>
            <a:ext cx="5276875" cy="5167075"/>
          </a:xfrm>
          <a:custGeom>
            <a:avLst/>
            <a:gdLst/>
            <a:ahLst/>
            <a:cxnLst/>
            <a:rect l="0" t="0" r="0" b="0"/>
            <a:pathLst>
              <a:path w="211075" h="206683" extrusionOk="0">
                <a:moveTo>
                  <a:pt x="387" y="0"/>
                </a:moveTo>
                <a:lnTo>
                  <a:pt x="0" y="206683"/>
                </a:lnTo>
                <a:lnTo>
                  <a:pt x="211075" y="206545"/>
                </a:lnTo>
                <a:lnTo>
                  <a:pt x="155812" y="30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4" name="Shape 14"/>
          <p:cNvSpPr txBox="1">
            <a:spLocks noGrp="1"/>
          </p:cNvSpPr>
          <p:nvPr>
            <p:ph type="ctrTitle"/>
          </p:nvPr>
        </p:nvSpPr>
        <p:spPr>
          <a:xfrm>
            <a:off x="648300" y="1583350"/>
            <a:ext cx="3522300" cy="29897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rtl="0">
              <a:spcBef>
                <a:spcPts val="0"/>
              </a:spcBef>
              <a:buSzPct val="100000"/>
              <a:defRPr sz="3000"/>
            </a:lvl1pPr>
            <a:lvl2pPr rtl="0">
              <a:spcBef>
                <a:spcPts val="0"/>
              </a:spcBef>
              <a:buSzPct val="100000"/>
              <a:defRPr sz="3000"/>
            </a:lvl2pPr>
            <a:lvl3pPr rtl="0">
              <a:spcBef>
                <a:spcPts val="0"/>
              </a:spcBef>
              <a:buSzPct val="100000"/>
              <a:defRPr sz="3000"/>
            </a:lvl3pPr>
            <a:lvl4pPr rtl="0">
              <a:spcBef>
                <a:spcPts val="0"/>
              </a:spcBef>
              <a:buSzPct val="100000"/>
              <a:defRPr sz="3000"/>
            </a:lvl4pPr>
            <a:lvl5pPr rtl="0">
              <a:spcBef>
                <a:spcPts val="0"/>
              </a:spcBef>
              <a:buSzPct val="100000"/>
              <a:defRPr sz="3000"/>
            </a:lvl5pPr>
            <a:lvl6pPr rtl="0">
              <a:spcBef>
                <a:spcPts val="0"/>
              </a:spcBef>
              <a:buSzPct val="100000"/>
              <a:defRPr sz="3000"/>
            </a:lvl6pPr>
            <a:lvl7pPr rtl="0">
              <a:spcBef>
                <a:spcPts val="0"/>
              </a:spcBef>
              <a:buSzPct val="100000"/>
              <a:defRPr sz="3000"/>
            </a:lvl7pPr>
            <a:lvl8pPr rtl="0">
              <a:spcBef>
                <a:spcPts val="0"/>
              </a:spcBef>
              <a:buSzPct val="100000"/>
              <a:defRPr sz="3000"/>
            </a:lvl8pPr>
            <a:lvl9pPr rtl="0">
              <a:spcBef>
                <a:spcPts val="0"/>
              </a:spcBef>
              <a:buSzPct val="100000"/>
              <a:defRPr sz="30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ubTitle" idx="1"/>
          </p:nvPr>
        </p:nvSpPr>
        <p:spPr>
          <a:xfrm>
            <a:off x="6724950" y="3494300"/>
            <a:ext cx="1906199" cy="10316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r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1800">
                <a:solidFill>
                  <a:srgbClr val="FFFFFF"/>
                </a:solidFill>
              </a:defRPr>
            </a:lvl1pPr>
            <a:lvl2pPr algn="r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1800">
                <a:solidFill>
                  <a:srgbClr val="FFFFFF"/>
                </a:solidFill>
              </a:defRPr>
            </a:lvl2pPr>
            <a:lvl3pPr algn="r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1800">
                <a:solidFill>
                  <a:srgbClr val="FFFFFF"/>
                </a:solidFill>
              </a:defRPr>
            </a:lvl3pPr>
            <a:lvl4pPr algn="r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1800">
                <a:solidFill>
                  <a:srgbClr val="FFFFFF"/>
                </a:solidFill>
              </a:defRPr>
            </a:lvl4pPr>
            <a:lvl5pPr algn="r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1800">
                <a:solidFill>
                  <a:srgbClr val="FFFFFF"/>
                </a:solidFill>
              </a:defRPr>
            </a:lvl5pPr>
            <a:lvl6pPr algn="r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1800">
                <a:solidFill>
                  <a:srgbClr val="FFFFFF"/>
                </a:solidFill>
              </a:defRPr>
            </a:lvl6pPr>
            <a:lvl7pPr algn="r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1800">
                <a:solidFill>
                  <a:srgbClr val="FFFFFF"/>
                </a:solidFill>
              </a:defRPr>
            </a:lvl7pPr>
            <a:lvl8pPr algn="r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1800">
                <a:solidFill>
                  <a:srgbClr val="FFFFFF"/>
                </a:solidFill>
              </a:defRPr>
            </a:lvl8pPr>
            <a:lvl9pPr algn="r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18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+ 1 column + imag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/>
        </p:nvSpPr>
        <p:spPr>
          <a:xfrm>
            <a:off x="218925" y="-9675"/>
            <a:ext cx="5276875" cy="5167075"/>
          </a:xfrm>
          <a:custGeom>
            <a:avLst/>
            <a:gdLst/>
            <a:ahLst/>
            <a:cxnLst/>
            <a:rect l="0" t="0" r="0" b="0"/>
            <a:pathLst>
              <a:path w="211075" h="206683" extrusionOk="0">
                <a:moveTo>
                  <a:pt x="387" y="0"/>
                </a:moveTo>
                <a:lnTo>
                  <a:pt x="0" y="206683"/>
                </a:lnTo>
                <a:lnTo>
                  <a:pt x="211075" y="206545"/>
                </a:lnTo>
                <a:lnTo>
                  <a:pt x="155812" y="30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18" name="Shape 18"/>
          <p:cNvSpPr/>
          <p:nvPr/>
        </p:nvSpPr>
        <p:spPr>
          <a:xfrm>
            <a:off x="-9675" y="-9675"/>
            <a:ext cx="5276875" cy="5167075"/>
          </a:xfrm>
          <a:custGeom>
            <a:avLst/>
            <a:gdLst/>
            <a:ahLst/>
            <a:cxnLst/>
            <a:rect l="0" t="0" r="0" b="0"/>
            <a:pathLst>
              <a:path w="211075" h="206683" extrusionOk="0">
                <a:moveTo>
                  <a:pt x="387" y="0"/>
                </a:moveTo>
                <a:lnTo>
                  <a:pt x="0" y="206683"/>
                </a:lnTo>
                <a:lnTo>
                  <a:pt x="211075" y="206545"/>
                </a:lnTo>
                <a:lnTo>
                  <a:pt x="155812" y="30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9" name="Shape 19"/>
          <p:cNvSpPr txBox="1">
            <a:spLocks noGrp="1"/>
          </p:cNvSpPr>
          <p:nvPr>
            <p:ph type="title"/>
          </p:nvPr>
        </p:nvSpPr>
        <p:spPr>
          <a:xfrm>
            <a:off x="838309" y="1807900"/>
            <a:ext cx="3148199" cy="4856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838250" y="2419350"/>
            <a:ext cx="3148199" cy="2255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+ big image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/>
          <p:nvPr/>
        </p:nvSpPr>
        <p:spPr>
          <a:xfrm>
            <a:off x="209250" y="-9675"/>
            <a:ext cx="3076750" cy="5167075"/>
          </a:xfrm>
          <a:custGeom>
            <a:avLst/>
            <a:gdLst/>
            <a:ahLst/>
            <a:cxnLst/>
            <a:rect l="0" t="0" r="0" b="0"/>
            <a:pathLst>
              <a:path w="123070" h="206683" extrusionOk="0">
                <a:moveTo>
                  <a:pt x="0" y="0"/>
                </a:moveTo>
                <a:lnTo>
                  <a:pt x="0" y="206683"/>
                </a:lnTo>
                <a:lnTo>
                  <a:pt x="123070" y="206545"/>
                </a:lnTo>
                <a:lnTo>
                  <a:pt x="67807" y="30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23" name="Shape 23"/>
          <p:cNvSpPr/>
          <p:nvPr/>
        </p:nvSpPr>
        <p:spPr>
          <a:xfrm>
            <a:off x="-19350" y="-9675"/>
            <a:ext cx="3076750" cy="5167075"/>
          </a:xfrm>
          <a:custGeom>
            <a:avLst/>
            <a:gdLst/>
            <a:ahLst/>
            <a:cxnLst/>
            <a:rect l="0" t="0" r="0" b="0"/>
            <a:pathLst>
              <a:path w="123070" h="206683" extrusionOk="0">
                <a:moveTo>
                  <a:pt x="0" y="0"/>
                </a:moveTo>
                <a:lnTo>
                  <a:pt x="0" y="206683"/>
                </a:lnTo>
                <a:lnTo>
                  <a:pt x="123070" y="206545"/>
                </a:lnTo>
                <a:lnTo>
                  <a:pt x="67807" y="30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609704" y="4116875"/>
            <a:ext cx="1609799" cy="4856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ote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/>
          <p:nvPr/>
        </p:nvSpPr>
        <p:spPr>
          <a:xfrm>
            <a:off x="228600" y="-10437"/>
            <a:ext cx="8229314" cy="5164386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27" name="Shape 27"/>
          <p:cNvSpPr/>
          <p:nvPr/>
        </p:nvSpPr>
        <p:spPr>
          <a:xfrm>
            <a:off x="0" y="-10437"/>
            <a:ext cx="8229314" cy="5164386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28" name="Shape 28"/>
          <p:cNvSpPr txBox="1"/>
          <p:nvPr/>
        </p:nvSpPr>
        <p:spPr>
          <a:xfrm>
            <a:off x="799645" y="1612074"/>
            <a:ext cx="1957200" cy="653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7200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rPr>
              <a:t>“</a:t>
            </a:r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838250" y="2419350"/>
            <a:ext cx="5324100" cy="2255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buSzPct val="100000"/>
              <a:buFont typeface="Montserrat"/>
              <a:defRPr sz="2400">
                <a:latin typeface="Montserrat"/>
                <a:ea typeface="Montserrat"/>
                <a:cs typeface="Montserrat"/>
                <a:sym typeface="Montserrat"/>
              </a:defRPr>
            </a:lvl1pPr>
            <a:lvl2pPr rtl="0">
              <a:spcBef>
                <a:spcPts val="0"/>
              </a:spcBef>
              <a:buSzPct val="100000"/>
              <a:buFont typeface="Montserrat"/>
              <a:defRPr sz="2400">
                <a:latin typeface="Montserrat"/>
                <a:ea typeface="Montserrat"/>
                <a:cs typeface="Montserrat"/>
                <a:sym typeface="Montserrat"/>
              </a:defRPr>
            </a:lvl2pPr>
            <a:lvl3pPr rtl="0">
              <a:spcBef>
                <a:spcPts val="0"/>
              </a:spcBef>
              <a:buSzPct val="100000"/>
              <a:buFont typeface="Montserrat"/>
              <a:defRPr sz="2400">
                <a:latin typeface="Montserrat"/>
                <a:ea typeface="Montserrat"/>
                <a:cs typeface="Montserrat"/>
                <a:sym typeface="Montserrat"/>
              </a:defRPr>
            </a:lvl3pPr>
            <a:lvl4pPr rtl="0">
              <a:spcBef>
                <a:spcPts val="0"/>
              </a:spcBef>
              <a:buSzPct val="100000"/>
              <a:buFont typeface="Montserrat"/>
              <a:defRPr sz="2400">
                <a:latin typeface="Montserrat"/>
                <a:ea typeface="Montserrat"/>
                <a:cs typeface="Montserrat"/>
                <a:sym typeface="Montserrat"/>
              </a:defRPr>
            </a:lvl4pPr>
            <a:lvl5pPr rtl="0">
              <a:spcBef>
                <a:spcPts val="0"/>
              </a:spcBef>
              <a:buSzPct val="100000"/>
              <a:buFont typeface="Montserrat"/>
              <a:defRPr sz="2400">
                <a:latin typeface="Montserrat"/>
                <a:ea typeface="Montserrat"/>
                <a:cs typeface="Montserrat"/>
                <a:sym typeface="Montserrat"/>
              </a:defRPr>
            </a:lvl5pPr>
            <a:lvl6pPr rtl="0">
              <a:spcBef>
                <a:spcPts val="0"/>
              </a:spcBef>
              <a:buSzPct val="100000"/>
              <a:buFont typeface="Montserrat"/>
              <a:defRPr sz="2400">
                <a:latin typeface="Montserrat"/>
                <a:ea typeface="Montserrat"/>
                <a:cs typeface="Montserrat"/>
                <a:sym typeface="Montserrat"/>
              </a:defRPr>
            </a:lvl6pPr>
            <a:lvl7pPr rtl="0">
              <a:spcBef>
                <a:spcPts val="0"/>
              </a:spcBef>
              <a:buSzPct val="100000"/>
              <a:buFont typeface="Montserrat"/>
              <a:defRPr sz="2400">
                <a:latin typeface="Montserrat"/>
                <a:ea typeface="Montserrat"/>
                <a:cs typeface="Montserrat"/>
                <a:sym typeface="Montserrat"/>
              </a:defRPr>
            </a:lvl7pPr>
            <a:lvl8pPr rtl="0">
              <a:spcBef>
                <a:spcPts val="0"/>
              </a:spcBef>
              <a:buSzPct val="100000"/>
              <a:buFont typeface="Montserrat"/>
              <a:defRPr sz="2400">
                <a:latin typeface="Montserrat"/>
                <a:ea typeface="Montserrat"/>
                <a:cs typeface="Montserrat"/>
                <a:sym typeface="Montserrat"/>
              </a:defRPr>
            </a:lvl8pPr>
            <a:lvl9pPr rtl="0">
              <a:spcBef>
                <a:spcPts val="0"/>
              </a:spcBef>
              <a:buSzPct val="100000"/>
              <a:buFont typeface="Montserrat"/>
              <a:defRPr sz="24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+ 1 column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/>
          <p:nvPr/>
        </p:nvSpPr>
        <p:spPr>
          <a:xfrm>
            <a:off x="228600" y="-10437"/>
            <a:ext cx="8229314" cy="5164386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32" name="Shape 32"/>
          <p:cNvSpPr/>
          <p:nvPr/>
        </p:nvSpPr>
        <p:spPr>
          <a:xfrm>
            <a:off x="0" y="-10437"/>
            <a:ext cx="8229314" cy="5164386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838350" y="1807900"/>
            <a:ext cx="5324100" cy="4856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838250" y="2419350"/>
            <a:ext cx="5324100" cy="2255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+ 2 columns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228600" y="-10437"/>
            <a:ext cx="8229314" cy="5164386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37" name="Shape 37"/>
          <p:cNvSpPr/>
          <p:nvPr/>
        </p:nvSpPr>
        <p:spPr>
          <a:xfrm>
            <a:off x="0" y="-10437"/>
            <a:ext cx="8229314" cy="5164386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38" name="Shape 38"/>
          <p:cNvSpPr txBox="1">
            <a:spLocks noGrp="1"/>
          </p:cNvSpPr>
          <p:nvPr>
            <p:ph type="title"/>
          </p:nvPr>
        </p:nvSpPr>
        <p:spPr>
          <a:xfrm>
            <a:off x="841000" y="1884100"/>
            <a:ext cx="4801499" cy="409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841000" y="2492425"/>
            <a:ext cx="2671800" cy="24333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2"/>
          </p:nvPr>
        </p:nvSpPr>
        <p:spPr>
          <a:xfrm>
            <a:off x="3673842" y="2492425"/>
            <a:ext cx="2671800" cy="24333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+ 3 columns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/>
          <p:nvPr/>
        </p:nvSpPr>
        <p:spPr>
          <a:xfrm>
            <a:off x="228600" y="-10437"/>
            <a:ext cx="8229314" cy="5164386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43" name="Shape 43"/>
          <p:cNvSpPr/>
          <p:nvPr/>
        </p:nvSpPr>
        <p:spPr>
          <a:xfrm>
            <a:off x="0" y="-10437"/>
            <a:ext cx="8229314" cy="5164386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xfrm>
            <a:off x="841000" y="1884100"/>
            <a:ext cx="4801499" cy="409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841000" y="2515375"/>
            <a:ext cx="1988699" cy="24104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buSzPct val="100000"/>
              <a:defRPr sz="1400"/>
            </a:lvl1pPr>
            <a:lvl2pPr rtl="0">
              <a:spcBef>
                <a:spcPts val="0"/>
              </a:spcBef>
              <a:buSzPct val="100000"/>
              <a:defRPr sz="1400"/>
            </a:lvl2pPr>
            <a:lvl3pPr rtl="0">
              <a:spcBef>
                <a:spcPts val="0"/>
              </a:spcBef>
              <a:buSzPct val="100000"/>
              <a:defRPr sz="1400"/>
            </a:lvl3pPr>
            <a:lvl4pPr rtl="0">
              <a:spcBef>
                <a:spcPts val="0"/>
              </a:spcBef>
              <a:buSzPct val="100000"/>
              <a:defRPr sz="1400"/>
            </a:lvl4pPr>
            <a:lvl5pPr rtl="0">
              <a:spcBef>
                <a:spcPts val="0"/>
              </a:spcBef>
              <a:buSzPct val="100000"/>
              <a:defRPr sz="1400"/>
            </a:lvl5pPr>
            <a:lvl6pPr rtl="0">
              <a:spcBef>
                <a:spcPts val="0"/>
              </a:spcBef>
              <a:buSzPct val="100000"/>
              <a:defRPr sz="1400"/>
            </a:lvl6pPr>
            <a:lvl7pPr rtl="0">
              <a:spcBef>
                <a:spcPts val="0"/>
              </a:spcBef>
              <a:buSzPct val="100000"/>
              <a:defRPr sz="1400"/>
            </a:lvl7pPr>
            <a:lvl8pPr rtl="0">
              <a:spcBef>
                <a:spcPts val="0"/>
              </a:spcBef>
              <a:buSzPct val="100000"/>
              <a:defRPr sz="1400"/>
            </a:lvl8pPr>
            <a:lvl9pPr rtl="0">
              <a:spcBef>
                <a:spcPts val="0"/>
              </a:spcBef>
              <a:buSzPct val="100000"/>
              <a:defRPr sz="14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2"/>
          </p:nvPr>
        </p:nvSpPr>
        <p:spPr>
          <a:xfrm>
            <a:off x="2931574" y="2515375"/>
            <a:ext cx="1988699" cy="24104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buSzPct val="100000"/>
              <a:defRPr sz="1400"/>
            </a:lvl1pPr>
            <a:lvl2pPr rtl="0">
              <a:spcBef>
                <a:spcPts val="0"/>
              </a:spcBef>
              <a:buSzPct val="100000"/>
              <a:defRPr sz="1400"/>
            </a:lvl2pPr>
            <a:lvl3pPr rtl="0">
              <a:spcBef>
                <a:spcPts val="0"/>
              </a:spcBef>
              <a:buSzPct val="100000"/>
              <a:defRPr sz="1400"/>
            </a:lvl3pPr>
            <a:lvl4pPr rtl="0">
              <a:spcBef>
                <a:spcPts val="0"/>
              </a:spcBef>
              <a:buSzPct val="100000"/>
              <a:defRPr sz="1400"/>
            </a:lvl4pPr>
            <a:lvl5pPr rtl="0">
              <a:spcBef>
                <a:spcPts val="0"/>
              </a:spcBef>
              <a:buSzPct val="100000"/>
              <a:defRPr sz="1400"/>
            </a:lvl5pPr>
            <a:lvl6pPr rtl="0">
              <a:spcBef>
                <a:spcPts val="0"/>
              </a:spcBef>
              <a:buSzPct val="100000"/>
              <a:defRPr sz="1400"/>
            </a:lvl6pPr>
            <a:lvl7pPr rtl="0">
              <a:spcBef>
                <a:spcPts val="0"/>
              </a:spcBef>
              <a:buSzPct val="100000"/>
              <a:defRPr sz="1400"/>
            </a:lvl7pPr>
            <a:lvl8pPr rtl="0">
              <a:spcBef>
                <a:spcPts val="0"/>
              </a:spcBef>
              <a:buSzPct val="100000"/>
              <a:defRPr sz="1400"/>
            </a:lvl8pPr>
            <a:lvl9pPr rtl="0">
              <a:spcBef>
                <a:spcPts val="0"/>
              </a:spcBef>
              <a:buSzPct val="100000"/>
              <a:defRPr sz="1400"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3"/>
          </p:nvPr>
        </p:nvSpPr>
        <p:spPr>
          <a:xfrm>
            <a:off x="5022149" y="2515375"/>
            <a:ext cx="1988699" cy="24104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buSzPct val="100000"/>
              <a:defRPr sz="1400"/>
            </a:lvl1pPr>
            <a:lvl2pPr rtl="0">
              <a:spcBef>
                <a:spcPts val="0"/>
              </a:spcBef>
              <a:buSzPct val="100000"/>
              <a:defRPr sz="1400"/>
            </a:lvl2pPr>
            <a:lvl3pPr rtl="0">
              <a:spcBef>
                <a:spcPts val="0"/>
              </a:spcBef>
              <a:buSzPct val="100000"/>
              <a:defRPr sz="1400"/>
            </a:lvl3pPr>
            <a:lvl4pPr rtl="0">
              <a:spcBef>
                <a:spcPts val="0"/>
              </a:spcBef>
              <a:buSzPct val="100000"/>
              <a:defRPr sz="1400"/>
            </a:lvl4pPr>
            <a:lvl5pPr rtl="0">
              <a:spcBef>
                <a:spcPts val="0"/>
              </a:spcBef>
              <a:buSzPct val="100000"/>
              <a:defRPr sz="1400"/>
            </a:lvl5pPr>
            <a:lvl6pPr rtl="0">
              <a:spcBef>
                <a:spcPts val="0"/>
              </a:spcBef>
              <a:buSzPct val="100000"/>
              <a:defRPr sz="1400"/>
            </a:lvl6pPr>
            <a:lvl7pPr rtl="0">
              <a:spcBef>
                <a:spcPts val="0"/>
              </a:spcBef>
              <a:buSzPct val="100000"/>
              <a:defRPr sz="1400"/>
            </a:lvl7pPr>
            <a:lvl8pPr rtl="0">
              <a:spcBef>
                <a:spcPts val="0"/>
              </a:spcBef>
              <a:buSzPct val="100000"/>
              <a:defRPr sz="1400"/>
            </a:lvl8pPr>
            <a:lvl9pPr rtl="0">
              <a:spcBef>
                <a:spcPts val="0"/>
              </a:spcBef>
              <a:buSzPct val="100000"/>
              <a:defRPr sz="1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/>
        </p:nvSpPr>
        <p:spPr>
          <a:xfrm>
            <a:off x="228600" y="-10437"/>
            <a:ext cx="8229314" cy="5164386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50" name="Shape 50"/>
          <p:cNvSpPr/>
          <p:nvPr/>
        </p:nvSpPr>
        <p:spPr>
          <a:xfrm>
            <a:off x="0" y="-10437"/>
            <a:ext cx="8229314" cy="5164386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51" name="Shape 51"/>
          <p:cNvSpPr txBox="1">
            <a:spLocks noGrp="1"/>
          </p:cNvSpPr>
          <p:nvPr>
            <p:ph type="title"/>
          </p:nvPr>
        </p:nvSpPr>
        <p:spPr>
          <a:xfrm>
            <a:off x="841000" y="1884100"/>
            <a:ext cx="4801499" cy="409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BC34A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1884100"/>
            <a:ext cx="5185199" cy="474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Clr>
                <a:srgbClr val="B7B7B7"/>
              </a:buClr>
              <a:buSzPct val="100000"/>
              <a:buFont typeface="Montserrat"/>
              <a:buNone/>
              <a:defRPr sz="12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>
              <a:spcBef>
                <a:spcPts val="0"/>
              </a:spcBef>
              <a:buClr>
                <a:srgbClr val="B7B7B7"/>
              </a:buClr>
              <a:buSzPct val="100000"/>
              <a:buFont typeface="Montserrat"/>
              <a:buNone/>
              <a:defRPr sz="12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>
              <a:spcBef>
                <a:spcPts val="0"/>
              </a:spcBef>
              <a:buClr>
                <a:srgbClr val="B7B7B7"/>
              </a:buClr>
              <a:buSzPct val="100000"/>
              <a:buFont typeface="Montserrat"/>
              <a:buNone/>
              <a:defRPr sz="12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>
              <a:spcBef>
                <a:spcPts val="0"/>
              </a:spcBef>
              <a:buClr>
                <a:srgbClr val="B7B7B7"/>
              </a:buClr>
              <a:buSzPct val="100000"/>
              <a:buFont typeface="Montserrat"/>
              <a:buNone/>
              <a:defRPr sz="12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>
              <a:spcBef>
                <a:spcPts val="0"/>
              </a:spcBef>
              <a:buClr>
                <a:srgbClr val="B7B7B7"/>
              </a:buClr>
              <a:buSzPct val="100000"/>
              <a:buFont typeface="Montserrat"/>
              <a:buNone/>
              <a:defRPr sz="12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>
              <a:spcBef>
                <a:spcPts val="0"/>
              </a:spcBef>
              <a:buClr>
                <a:srgbClr val="B7B7B7"/>
              </a:buClr>
              <a:buSzPct val="100000"/>
              <a:buFont typeface="Montserrat"/>
              <a:buNone/>
              <a:defRPr sz="12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>
              <a:spcBef>
                <a:spcPts val="0"/>
              </a:spcBef>
              <a:buClr>
                <a:srgbClr val="B7B7B7"/>
              </a:buClr>
              <a:buSzPct val="100000"/>
              <a:buFont typeface="Montserrat"/>
              <a:buNone/>
              <a:defRPr sz="12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>
              <a:spcBef>
                <a:spcPts val="0"/>
              </a:spcBef>
              <a:buClr>
                <a:srgbClr val="B7B7B7"/>
              </a:buClr>
              <a:buSzPct val="100000"/>
              <a:buFont typeface="Montserrat"/>
              <a:buNone/>
              <a:defRPr sz="12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>
              <a:spcBef>
                <a:spcPts val="0"/>
              </a:spcBef>
              <a:buClr>
                <a:srgbClr val="B7B7B7"/>
              </a:buClr>
              <a:buSzPct val="100000"/>
              <a:buFont typeface="Montserrat"/>
              <a:buNone/>
              <a:defRPr sz="12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2495550"/>
            <a:ext cx="5185199" cy="225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600"/>
              </a:spcBef>
              <a:buClr>
                <a:srgbClr val="999999"/>
              </a:buClr>
              <a:buSzPct val="100000"/>
              <a:buFont typeface="Karla"/>
              <a:buChar char="▸"/>
              <a:defRPr sz="1600">
                <a:solidFill>
                  <a:srgbClr val="999999"/>
                </a:solidFill>
                <a:latin typeface="Karla"/>
                <a:ea typeface="Karla"/>
                <a:cs typeface="Karla"/>
                <a:sym typeface="Karla"/>
              </a:defRPr>
            </a:lvl1pPr>
            <a:lvl2pPr>
              <a:spcBef>
                <a:spcPts val="480"/>
              </a:spcBef>
              <a:buClr>
                <a:srgbClr val="999999"/>
              </a:buClr>
              <a:buSzPct val="100000"/>
              <a:buFont typeface="Karla"/>
              <a:buChar char="▹"/>
              <a:defRPr sz="1600">
                <a:solidFill>
                  <a:srgbClr val="999999"/>
                </a:solidFill>
                <a:latin typeface="Karla"/>
                <a:ea typeface="Karla"/>
                <a:cs typeface="Karla"/>
                <a:sym typeface="Karla"/>
              </a:defRPr>
            </a:lvl2pPr>
            <a:lvl3pPr>
              <a:spcBef>
                <a:spcPts val="480"/>
              </a:spcBef>
              <a:buClr>
                <a:srgbClr val="999999"/>
              </a:buClr>
              <a:buSzPct val="100000"/>
              <a:buFont typeface="Karla"/>
              <a:buChar char="▹"/>
              <a:defRPr sz="1600">
                <a:solidFill>
                  <a:srgbClr val="999999"/>
                </a:solidFill>
                <a:latin typeface="Karla"/>
                <a:ea typeface="Karla"/>
                <a:cs typeface="Karla"/>
                <a:sym typeface="Karla"/>
              </a:defRPr>
            </a:lvl3pPr>
            <a:lvl4pPr>
              <a:spcBef>
                <a:spcPts val="360"/>
              </a:spcBef>
              <a:buClr>
                <a:srgbClr val="999999"/>
              </a:buClr>
              <a:buSzPct val="100000"/>
              <a:buFont typeface="Karla"/>
              <a:defRPr sz="1600">
                <a:solidFill>
                  <a:srgbClr val="999999"/>
                </a:solidFill>
                <a:latin typeface="Karla"/>
                <a:ea typeface="Karla"/>
                <a:cs typeface="Karla"/>
                <a:sym typeface="Karla"/>
              </a:defRPr>
            </a:lvl4pPr>
            <a:lvl5pPr>
              <a:spcBef>
                <a:spcPts val="360"/>
              </a:spcBef>
              <a:buClr>
                <a:srgbClr val="999999"/>
              </a:buClr>
              <a:buSzPct val="100000"/>
              <a:buFont typeface="Karla"/>
              <a:defRPr sz="1600">
                <a:solidFill>
                  <a:srgbClr val="999999"/>
                </a:solidFill>
                <a:latin typeface="Karla"/>
                <a:ea typeface="Karla"/>
                <a:cs typeface="Karla"/>
                <a:sym typeface="Karla"/>
              </a:defRPr>
            </a:lvl5pPr>
            <a:lvl6pPr>
              <a:spcBef>
                <a:spcPts val="360"/>
              </a:spcBef>
              <a:buClr>
                <a:srgbClr val="999999"/>
              </a:buClr>
              <a:buSzPct val="100000"/>
              <a:buFont typeface="Karla"/>
              <a:defRPr sz="1600">
                <a:solidFill>
                  <a:srgbClr val="999999"/>
                </a:solidFill>
                <a:latin typeface="Karla"/>
                <a:ea typeface="Karla"/>
                <a:cs typeface="Karla"/>
                <a:sym typeface="Karla"/>
              </a:defRPr>
            </a:lvl6pPr>
            <a:lvl7pPr>
              <a:spcBef>
                <a:spcPts val="360"/>
              </a:spcBef>
              <a:buClr>
                <a:srgbClr val="999999"/>
              </a:buClr>
              <a:buSzPct val="100000"/>
              <a:buFont typeface="Karla"/>
              <a:defRPr sz="1600">
                <a:solidFill>
                  <a:srgbClr val="999999"/>
                </a:solidFill>
                <a:latin typeface="Karla"/>
                <a:ea typeface="Karla"/>
                <a:cs typeface="Karla"/>
                <a:sym typeface="Karla"/>
              </a:defRPr>
            </a:lvl7pPr>
            <a:lvl8pPr>
              <a:spcBef>
                <a:spcPts val="360"/>
              </a:spcBef>
              <a:buClr>
                <a:srgbClr val="999999"/>
              </a:buClr>
              <a:buSzPct val="100000"/>
              <a:buFont typeface="Karla"/>
              <a:defRPr sz="1600">
                <a:solidFill>
                  <a:srgbClr val="999999"/>
                </a:solidFill>
                <a:latin typeface="Karla"/>
                <a:ea typeface="Karla"/>
                <a:cs typeface="Karla"/>
                <a:sym typeface="Karla"/>
              </a:defRPr>
            </a:lvl8pPr>
            <a:lvl9pPr>
              <a:spcBef>
                <a:spcPts val="360"/>
              </a:spcBef>
              <a:buClr>
                <a:srgbClr val="999999"/>
              </a:buClr>
              <a:buSzPct val="100000"/>
              <a:buFont typeface="Karla"/>
              <a:defRPr sz="1600">
                <a:solidFill>
                  <a:srgbClr val="999999"/>
                </a:solidFill>
                <a:latin typeface="Karla"/>
                <a:ea typeface="Karla"/>
                <a:cs typeface="Karla"/>
                <a:sym typeface="Karl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1E63"/>
        </a:solidFill>
        <a:effectLst/>
      </p:bgPr>
    </p:bg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ctrTitle"/>
          </p:nvPr>
        </p:nvSpPr>
        <p:spPr>
          <a:xfrm>
            <a:off x="1456125" y="3620250"/>
            <a:ext cx="1835999" cy="10127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l">
              <a:spcBef>
                <a:spcPts val="0"/>
              </a:spcBef>
              <a:buNone/>
            </a:pPr>
            <a:r>
              <a:rPr lang="en" sz="4800">
                <a:solidFill>
                  <a:srgbClr val="E91E63"/>
                </a:solidFill>
              </a:rPr>
              <a:t>Ruby</a:t>
            </a:r>
          </a:p>
        </p:txBody>
      </p:sp>
      <p:sp>
        <p:nvSpPr>
          <p:cNvPr id="66" name="Shape 66"/>
          <p:cNvSpPr txBox="1">
            <a:spLocks noGrp="1"/>
          </p:cNvSpPr>
          <p:nvPr>
            <p:ph type="subTitle" idx="4294967295"/>
          </p:nvPr>
        </p:nvSpPr>
        <p:spPr>
          <a:xfrm>
            <a:off x="110625" y="2827650"/>
            <a:ext cx="4526999" cy="79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2400"/>
              <a:t>Tien Ho and Brandon Hostetter</a:t>
            </a:r>
          </a:p>
        </p:txBody>
      </p:sp>
      <p:pic>
        <p:nvPicPr>
          <p:cNvPr id="67" name="Shape 6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02925" y="2402425"/>
            <a:ext cx="2741074" cy="27410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1E63"/>
        </a:solidFill>
        <a:effectLst/>
      </p:bgPr>
    </p:bg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title"/>
          </p:nvPr>
        </p:nvSpPr>
        <p:spPr>
          <a:xfrm>
            <a:off x="250500" y="163975"/>
            <a:ext cx="6719700" cy="6129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>
                <a:solidFill>
                  <a:srgbClr val="E91E63"/>
                </a:solidFill>
              </a:rPr>
              <a:t>Example - Modules &amp; Mixins</a:t>
            </a:r>
          </a:p>
        </p:txBody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250500" y="1690700"/>
            <a:ext cx="6719700" cy="3132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pic>
        <p:nvPicPr>
          <p:cNvPr id="126" name="Shape 1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0492" y="776875"/>
            <a:ext cx="2283532" cy="4366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Shape 12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687737" y="2221987"/>
            <a:ext cx="4962525" cy="1476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1E63"/>
        </a:solidFill>
        <a:effectLst/>
      </p:bgPr>
    </p:bg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>
            <a:spLocks noGrp="1"/>
          </p:cNvSpPr>
          <p:nvPr>
            <p:ph type="title"/>
          </p:nvPr>
        </p:nvSpPr>
        <p:spPr>
          <a:xfrm>
            <a:off x="250500" y="928500"/>
            <a:ext cx="6719700" cy="6129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>
                <a:solidFill>
                  <a:srgbClr val="E91E63"/>
                </a:solidFill>
              </a:rPr>
              <a:t>Comparison</a:t>
            </a:r>
          </a:p>
        </p:txBody>
      </p:sp>
      <p:graphicFrame>
        <p:nvGraphicFramePr>
          <p:cNvPr id="133" name="Shape 133"/>
          <p:cNvGraphicFramePr/>
          <p:nvPr>
            <p:extLst>
              <p:ext uri="{D42A27DB-BD31-4B8C-83A1-F6EECF244321}">
                <p14:modId xmlns:p14="http://schemas.microsoft.com/office/powerpoint/2010/main" val="1026365177"/>
              </p:ext>
            </p:extLst>
          </p:nvPr>
        </p:nvGraphicFramePr>
        <p:xfrm>
          <a:off x="250500" y="1781550"/>
          <a:ext cx="7123800" cy="2852520"/>
        </p:xfrm>
        <a:graphic>
          <a:graphicData uri="http://schemas.openxmlformats.org/drawingml/2006/table">
            <a:tbl>
              <a:tblPr>
                <a:noFill/>
                <a:tableStyleId>{BED2DF78-1F25-4A87-9A19-0C71784DA1F4}</a:tableStyleId>
              </a:tblPr>
              <a:tblGrid>
                <a:gridCol w="1780950"/>
                <a:gridCol w="1780950"/>
                <a:gridCol w="1780950"/>
                <a:gridCol w="1780950"/>
              </a:tblGrid>
              <a:tr h="413150">
                <a:tc>
                  <a:txBody>
                    <a:bodyPr/>
                    <a:lstStyle/>
                    <a:p>
                      <a:pPr rtl="0">
                        <a:spcBef>
                          <a:spcPts val="0"/>
                        </a:spcBef>
                        <a:buNone/>
                      </a:pPr>
                      <a:endParaRPr dirty="0">
                        <a:solidFill>
                          <a:srgbClr val="999999"/>
                        </a:solidFill>
                        <a:latin typeface="Karla"/>
                        <a:ea typeface="Karla"/>
                        <a:cs typeface="Karla"/>
                        <a:sym typeface="Karla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" b="1">
                          <a:solidFill>
                            <a:srgbClr val="999999"/>
                          </a:solidFill>
                          <a:latin typeface="Karla"/>
                          <a:ea typeface="Karla"/>
                          <a:cs typeface="Karla"/>
                          <a:sym typeface="Karla"/>
                        </a:rPr>
                        <a:t>Perl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" b="1">
                          <a:solidFill>
                            <a:srgbClr val="999999"/>
                          </a:solidFill>
                          <a:latin typeface="Karla"/>
                          <a:ea typeface="Karla"/>
                          <a:cs typeface="Karla"/>
                          <a:sym typeface="Karla"/>
                        </a:rPr>
                        <a:t>Ruby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" b="1">
                          <a:solidFill>
                            <a:srgbClr val="999999"/>
                          </a:solidFill>
                          <a:latin typeface="Karla"/>
                          <a:ea typeface="Karla"/>
                          <a:cs typeface="Karla"/>
                          <a:sym typeface="Karla"/>
                        </a:rPr>
                        <a:t>Java</a:t>
                      </a:r>
                    </a:p>
                  </a:txBody>
                  <a:tcPr marL="91425" marR="91425" marT="91425" marB="91425"/>
                </a:tc>
              </a:tr>
              <a:tr h="397300">
                <a:tc>
                  <a:txBody>
                    <a:bodyPr/>
                    <a:lstStyle/>
                    <a:p>
                      <a:pPr rtl="0">
                        <a:spcBef>
                          <a:spcPts val="0"/>
                        </a:spcBef>
                        <a:buNone/>
                      </a:pPr>
                      <a:r>
                        <a:rPr lang="en" b="1">
                          <a:solidFill>
                            <a:srgbClr val="999999"/>
                          </a:solidFill>
                          <a:latin typeface="Karla"/>
                          <a:ea typeface="Karla"/>
                          <a:cs typeface="Karla"/>
                          <a:sym typeface="Karla"/>
                        </a:rPr>
                        <a:t>Object Oriented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dirty="0" smtClean="0">
                          <a:solidFill>
                            <a:srgbClr val="999999"/>
                          </a:solidFill>
                          <a:latin typeface="Karla"/>
                          <a:ea typeface="Karla"/>
                          <a:cs typeface="Karla"/>
                          <a:sym typeface="Karla"/>
                        </a:rPr>
                        <a:t>primitive types are not </a:t>
                      </a:r>
                      <a:r>
                        <a:rPr lang="en" dirty="0" smtClean="0">
                          <a:solidFill>
                            <a:srgbClr val="999999"/>
                          </a:solidFill>
                          <a:latin typeface="Karla"/>
                          <a:ea typeface="Karla"/>
                          <a:cs typeface="Karla"/>
                          <a:sym typeface="Karla"/>
                        </a:rPr>
                        <a:t>objects</a:t>
                      </a:r>
                      <a:endParaRPr lang="en" dirty="0" smtClean="0">
                        <a:solidFill>
                          <a:srgbClr val="999999"/>
                        </a:solidFill>
                        <a:latin typeface="Karla"/>
                        <a:ea typeface="Karla"/>
                        <a:cs typeface="Karla"/>
                        <a:sym typeface="Karla"/>
                      </a:endParaRPr>
                    </a:p>
                    <a:p>
                      <a:pPr>
                        <a:spcBef>
                          <a:spcPts val="0"/>
                        </a:spcBef>
                        <a:buNone/>
                      </a:pPr>
                      <a:endParaRPr lang="en" dirty="0">
                        <a:solidFill>
                          <a:srgbClr val="999999"/>
                        </a:solidFill>
                        <a:latin typeface="Karla"/>
                        <a:ea typeface="Karla"/>
                        <a:cs typeface="Karla"/>
                        <a:sym typeface="Karla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 dirty="0">
                          <a:solidFill>
                            <a:srgbClr val="999999"/>
                          </a:solidFill>
                          <a:latin typeface="Karla"/>
                          <a:ea typeface="Karla"/>
                          <a:cs typeface="Karla"/>
                          <a:sym typeface="Karla"/>
                        </a:rPr>
                        <a:t>everything is represented as an </a:t>
                      </a:r>
                      <a:r>
                        <a:rPr lang="en" dirty="0" smtClean="0">
                          <a:solidFill>
                            <a:srgbClr val="999999"/>
                          </a:solidFill>
                          <a:latin typeface="Karla"/>
                          <a:ea typeface="Karla"/>
                          <a:cs typeface="Karla"/>
                          <a:sym typeface="Karla"/>
                        </a:rPr>
                        <a:t>object</a:t>
                      </a:r>
                      <a:endParaRPr lang="en" dirty="0">
                        <a:solidFill>
                          <a:srgbClr val="999999"/>
                        </a:solidFill>
                        <a:latin typeface="Karla"/>
                        <a:ea typeface="Karla"/>
                        <a:cs typeface="Karla"/>
                        <a:sym typeface="Karla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 dirty="0">
                          <a:solidFill>
                            <a:srgbClr val="999999"/>
                          </a:solidFill>
                          <a:latin typeface="Karla"/>
                          <a:ea typeface="Karla"/>
                          <a:cs typeface="Karla"/>
                          <a:sym typeface="Karla"/>
                        </a:rPr>
                        <a:t>primitive types are not </a:t>
                      </a:r>
                      <a:r>
                        <a:rPr lang="en" dirty="0" smtClean="0">
                          <a:solidFill>
                            <a:srgbClr val="999999"/>
                          </a:solidFill>
                          <a:latin typeface="Karla"/>
                          <a:ea typeface="Karla"/>
                          <a:cs typeface="Karla"/>
                          <a:sym typeface="Karla"/>
                        </a:rPr>
                        <a:t>objects</a:t>
                      </a:r>
                      <a:endParaRPr lang="en" dirty="0">
                        <a:solidFill>
                          <a:srgbClr val="999999"/>
                        </a:solidFill>
                        <a:latin typeface="Karla"/>
                        <a:ea typeface="Karla"/>
                        <a:cs typeface="Karla"/>
                        <a:sym typeface="Karla"/>
                      </a:endParaRPr>
                    </a:p>
                  </a:txBody>
                  <a:tcPr marL="91425" marR="91425" marT="91425" marB="91425"/>
                </a:tc>
              </a:tr>
              <a:tr h="397300">
                <a:tc>
                  <a:txBody>
                    <a:bodyPr/>
                    <a:lstStyle/>
                    <a:p>
                      <a:pPr rtl="0">
                        <a:spcBef>
                          <a:spcPts val="0"/>
                        </a:spcBef>
                        <a:buNone/>
                      </a:pPr>
                      <a:r>
                        <a:rPr lang="en" b="1">
                          <a:solidFill>
                            <a:srgbClr val="999999"/>
                          </a:solidFill>
                          <a:latin typeface="Karla"/>
                          <a:ea typeface="Karla"/>
                          <a:cs typeface="Karla"/>
                          <a:sym typeface="Karla"/>
                        </a:rPr>
                        <a:t>Garbage Collection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rtl="0">
                        <a:spcBef>
                          <a:spcPts val="0"/>
                        </a:spcBef>
                        <a:buNone/>
                      </a:pPr>
                      <a:r>
                        <a:rPr lang="en">
                          <a:solidFill>
                            <a:srgbClr val="999999"/>
                          </a:solidFill>
                          <a:latin typeface="Karla"/>
                          <a:ea typeface="Karla"/>
                          <a:cs typeface="Karla"/>
                          <a:sym typeface="Karla"/>
                        </a:rPr>
                        <a:t>yes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rtl="0">
                        <a:spcBef>
                          <a:spcPts val="0"/>
                        </a:spcBef>
                        <a:buNone/>
                      </a:pPr>
                      <a:r>
                        <a:rPr lang="en">
                          <a:solidFill>
                            <a:srgbClr val="999999"/>
                          </a:solidFill>
                          <a:latin typeface="Karla"/>
                          <a:ea typeface="Karla"/>
                          <a:cs typeface="Karla"/>
                          <a:sym typeface="Karla"/>
                        </a:rPr>
                        <a:t>yes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rtl="0">
                        <a:spcBef>
                          <a:spcPts val="0"/>
                        </a:spcBef>
                        <a:buNone/>
                      </a:pPr>
                      <a:r>
                        <a:rPr lang="en">
                          <a:solidFill>
                            <a:srgbClr val="999999"/>
                          </a:solidFill>
                          <a:latin typeface="Karla"/>
                          <a:ea typeface="Karla"/>
                          <a:cs typeface="Karla"/>
                          <a:sym typeface="Karla"/>
                        </a:rPr>
                        <a:t>yes</a:t>
                      </a:r>
                    </a:p>
                  </a:txBody>
                  <a:tcPr marL="91425" marR="91425" marT="91425" marB="91425"/>
                </a:tc>
              </a:tr>
              <a:tr h="397300">
                <a:tc>
                  <a:txBody>
                    <a:bodyPr/>
                    <a:lstStyle/>
                    <a:p>
                      <a:pPr rtl="0">
                        <a:spcBef>
                          <a:spcPts val="0"/>
                        </a:spcBef>
                        <a:buNone/>
                      </a:pPr>
                      <a:r>
                        <a:rPr lang="en" b="1">
                          <a:solidFill>
                            <a:srgbClr val="999999"/>
                          </a:solidFill>
                          <a:latin typeface="Karla"/>
                          <a:ea typeface="Karla"/>
                          <a:cs typeface="Karla"/>
                          <a:sym typeface="Karla"/>
                        </a:rPr>
                        <a:t>Data-typing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rtl="0">
                        <a:spcBef>
                          <a:spcPts val="0"/>
                        </a:spcBef>
                        <a:buNone/>
                      </a:pPr>
                      <a:r>
                        <a:rPr lang="en">
                          <a:solidFill>
                            <a:srgbClr val="999999"/>
                          </a:solidFill>
                          <a:latin typeface="Karla"/>
                          <a:ea typeface="Karla"/>
                          <a:cs typeface="Karla"/>
                          <a:sym typeface="Karla"/>
                        </a:rPr>
                        <a:t>dynamic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rtl="0">
                        <a:spcBef>
                          <a:spcPts val="0"/>
                        </a:spcBef>
                        <a:buNone/>
                      </a:pPr>
                      <a:r>
                        <a:rPr lang="en">
                          <a:solidFill>
                            <a:srgbClr val="999999"/>
                          </a:solidFill>
                          <a:latin typeface="Karla"/>
                          <a:ea typeface="Karla"/>
                          <a:cs typeface="Karla"/>
                          <a:sym typeface="Karla"/>
                        </a:rPr>
                        <a:t>duck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rtl="0">
                        <a:spcBef>
                          <a:spcPts val="0"/>
                        </a:spcBef>
                        <a:buNone/>
                      </a:pPr>
                      <a:r>
                        <a:rPr lang="en">
                          <a:solidFill>
                            <a:srgbClr val="999999"/>
                          </a:solidFill>
                          <a:latin typeface="Karla"/>
                          <a:ea typeface="Karla"/>
                          <a:cs typeface="Karla"/>
                          <a:sym typeface="Karla"/>
                        </a:rPr>
                        <a:t>strong</a:t>
                      </a:r>
                    </a:p>
                  </a:txBody>
                  <a:tcPr marL="91425" marR="91425" marT="91425" marB="91425"/>
                </a:tc>
              </a:tr>
              <a:tr h="397300">
                <a:tc>
                  <a:txBody>
                    <a:bodyPr/>
                    <a:lstStyle/>
                    <a:p>
                      <a:pPr rtl="0">
                        <a:spcBef>
                          <a:spcPts val="0"/>
                        </a:spcBef>
                        <a:buNone/>
                      </a:pPr>
                      <a:r>
                        <a:rPr lang="en" b="1">
                          <a:solidFill>
                            <a:srgbClr val="999999"/>
                          </a:solidFill>
                          <a:latin typeface="Karla"/>
                          <a:ea typeface="Karla"/>
                          <a:cs typeface="Karla"/>
                          <a:sym typeface="Karla"/>
                        </a:rPr>
                        <a:t>Interpreted / Compiled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rtl="0">
                        <a:spcBef>
                          <a:spcPts val="0"/>
                        </a:spcBef>
                        <a:buNone/>
                      </a:pPr>
                      <a:r>
                        <a:rPr lang="en">
                          <a:solidFill>
                            <a:srgbClr val="999999"/>
                          </a:solidFill>
                          <a:latin typeface="Karla"/>
                          <a:ea typeface="Karla"/>
                          <a:cs typeface="Karla"/>
                          <a:sym typeface="Karla"/>
                        </a:rPr>
                        <a:t>interpreted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rtl="0">
                        <a:spcBef>
                          <a:spcPts val="0"/>
                        </a:spcBef>
                        <a:buNone/>
                      </a:pPr>
                      <a:r>
                        <a:rPr lang="en">
                          <a:solidFill>
                            <a:srgbClr val="999999"/>
                          </a:solidFill>
                          <a:latin typeface="Karla"/>
                          <a:ea typeface="Karla"/>
                          <a:cs typeface="Karla"/>
                          <a:sym typeface="Karla"/>
                        </a:rPr>
                        <a:t>interpreted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rtl="0">
                        <a:spcBef>
                          <a:spcPts val="0"/>
                        </a:spcBef>
                        <a:buNone/>
                      </a:pPr>
                      <a:r>
                        <a:rPr lang="en">
                          <a:solidFill>
                            <a:srgbClr val="999999"/>
                          </a:solidFill>
                          <a:latin typeface="Karla"/>
                          <a:ea typeface="Karla"/>
                          <a:cs typeface="Karla"/>
                          <a:sym typeface="Karla"/>
                        </a:rPr>
                        <a:t>compiled</a:t>
                      </a:r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1E63"/>
        </a:solidFill>
        <a:effectLst/>
      </p:bgPr>
    </p:bg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title"/>
          </p:nvPr>
        </p:nvSpPr>
        <p:spPr>
          <a:xfrm>
            <a:off x="250500" y="961400"/>
            <a:ext cx="6719700" cy="6129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>
                <a:solidFill>
                  <a:srgbClr val="E91E63"/>
                </a:solidFill>
              </a:rPr>
              <a:t>References</a:t>
            </a:r>
          </a:p>
        </p:txBody>
      </p:sp>
      <p:sp>
        <p:nvSpPr>
          <p:cNvPr id="139" name="Shape 139"/>
          <p:cNvSpPr txBox="1">
            <a:spLocks noGrp="1"/>
          </p:cNvSpPr>
          <p:nvPr>
            <p:ph type="body" idx="1"/>
          </p:nvPr>
        </p:nvSpPr>
        <p:spPr>
          <a:xfrm>
            <a:off x="250500" y="1732250"/>
            <a:ext cx="6719700" cy="3132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lr>
                <a:srgbClr val="9E9E9E"/>
              </a:buClr>
            </a:pPr>
            <a:r>
              <a:rPr lang="en">
                <a:solidFill>
                  <a:srgbClr val="9E9E9E"/>
                </a:solidFill>
              </a:rPr>
              <a:t>Cooper, Peter. "The Ruby Ecosystem." </a:t>
            </a:r>
            <a:r>
              <a:rPr lang="en" i="1">
                <a:solidFill>
                  <a:srgbClr val="9E9E9E"/>
                </a:solidFill>
              </a:rPr>
              <a:t>Beginning Ruby: From Novice to Professional</a:t>
            </a:r>
            <a:r>
              <a:rPr lang="en">
                <a:solidFill>
                  <a:srgbClr val="9E9E9E"/>
                </a:solidFill>
              </a:rPr>
              <a:t>. 2nd ed. New York: Apress, 2009. 101. Print. </a:t>
            </a:r>
          </a:p>
          <a:p>
            <a:pPr marL="457200" lvl="0" indent="-228600" rtl="0">
              <a:spcBef>
                <a:spcPts val="0"/>
              </a:spcBef>
              <a:buClr>
                <a:srgbClr val="9E9E9E"/>
              </a:buClr>
            </a:pPr>
            <a:r>
              <a:rPr lang="en">
                <a:solidFill>
                  <a:srgbClr val="9E9E9E"/>
                </a:solidFill>
              </a:rPr>
              <a:t>Halmagean, Cezar. "Mastering Ruby Blocks In Less Than 5 Minutes." </a:t>
            </a:r>
            <a:r>
              <a:rPr lang="en" i="1">
                <a:solidFill>
                  <a:srgbClr val="9E9E9E"/>
                </a:solidFill>
              </a:rPr>
              <a:t>Mix &amp; Go: Ideas Brought to Life</a:t>
            </a:r>
            <a:r>
              <a:rPr lang="en">
                <a:solidFill>
                  <a:srgbClr val="9E9E9E"/>
                </a:solidFill>
              </a:rPr>
              <a:t>. 20 Jan. 2015. Web. 21 Nov. 2015. </a:t>
            </a:r>
          </a:p>
          <a:p>
            <a:pPr marL="457200" lvl="0" indent="-228600" rtl="0">
              <a:spcBef>
                <a:spcPts val="0"/>
              </a:spcBef>
              <a:buClr>
                <a:srgbClr val="9E9E9E"/>
              </a:buClr>
            </a:pPr>
            <a:r>
              <a:rPr lang="en">
                <a:solidFill>
                  <a:srgbClr val="9E9E9E"/>
                </a:solidFill>
              </a:rPr>
              <a:t>"Ruby Modules and Mixins." </a:t>
            </a:r>
            <a:r>
              <a:rPr lang="en" i="1">
                <a:solidFill>
                  <a:srgbClr val="9E9E9E"/>
                </a:solidFill>
              </a:rPr>
              <a:t>Tutorials Point</a:t>
            </a:r>
            <a:r>
              <a:rPr lang="en">
                <a:solidFill>
                  <a:srgbClr val="9E9E9E"/>
                </a:solidFill>
              </a:rPr>
              <a:t>. Web. 22 Nov. 2015. </a:t>
            </a:r>
          </a:p>
          <a:p>
            <a:pPr marL="457200" lvl="0" indent="-228600" rtl="0">
              <a:spcBef>
                <a:spcPts val="0"/>
              </a:spcBef>
              <a:buClr>
                <a:srgbClr val="9E9E9E"/>
              </a:buClr>
            </a:pPr>
            <a:r>
              <a:rPr lang="en">
                <a:solidFill>
                  <a:srgbClr val="9E9E9E"/>
                </a:solidFill>
              </a:rPr>
              <a:t>"The History of Ruby." </a:t>
            </a:r>
            <a:r>
              <a:rPr lang="en" i="1">
                <a:solidFill>
                  <a:srgbClr val="9E9E9E"/>
                </a:solidFill>
              </a:rPr>
              <a:t>Gunner Technology</a:t>
            </a:r>
            <a:r>
              <a:rPr lang="en">
                <a:solidFill>
                  <a:srgbClr val="9E9E9E"/>
                </a:solidFill>
              </a:rPr>
              <a:t>. Gunner Technology, 29 Nov. 2011. Web. 21 Nov. 2015.</a:t>
            </a:r>
          </a:p>
          <a:p>
            <a:pPr marL="457200" lvl="0" indent="-228600" rtl="0">
              <a:spcBef>
                <a:spcPts val="0"/>
              </a:spcBef>
              <a:buClr>
                <a:srgbClr val="9E9E9E"/>
              </a:buClr>
            </a:pPr>
            <a:r>
              <a:rPr lang="en">
                <a:solidFill>
                  <a:srgbClr val="9E9E9E"/>
                </a:solidFill>
              </a:rPr>
              <a:t>"TIOBE Index for November 2015." </a:t>
            </a:r>
            <a:r>
              <a:rPr lang="en" i="1">
                <a:solidFill>
                  <a:srgbClr val="9E9E9E"/>
                </a:solidFill>
              </a:rPr>
              <a:t>TIOBE Software: The Software Quality Company</a:t>
            </a:r>
            <a:r>
              <a:rPr lang="en">
                <a:solidFill>
                  <a:srgbClr val="9E9E9E"/>
                </a:solidFill>
              </a:rPr>
              <a:t>. TIOBE Software BV, 1 Nov. 2015. Web. 21 Nov. 2015. 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1E63"/>
        </a:solid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250500" y="961400"/>
            <a:ext cx="6719700" cy="6129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600">
                <a:solidFill>
                  <a:srgbClr val="E91E63"/>
                </a:solidFill>
              </a:rPr>
              <a:t>Overview</a:t>
            </a:r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250500" y="1574300"/>
            <a:ext cx="6719700" cy="3132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SzPct val="100000"/>
            </a:pPr>
            <a:r>
              <a:rPr lang="en" sz="2000" dirty="0"/>
              <a:t>Object-oriented, functional, imperative, and reflective</a:t>
            </a:r>
          </a:p>
          <a:p>
            <a:pPr marL="457200" lvl="0" indent="-228600" rtl="0">
              <a:spcBef>
                <a:spcPts val="0"/>
              </a:spcBef>
              <a:buSzPct val="100000"/>
            </a:pPr>
            <a:r>
              <a:rPr lang="en" sz="2000" dirty="0"/>
              <a:t>Interpreted language</a:t>
            </a:r>
          </a:p>
          <a:p>
            <a:pPr marL="457200" lvl="0" indent="-228600" rtl="0">
              <a:spcBef>
                <a:spcPts val="0"/>
              </a:spcBef>
              <a:buSzPct val="100000"/>
            </a:pPr>
            <a:r>
              <a:rPr lang="en" sz="2000" dirty="0"/>
              <a:t>Influenced by Perl, Smalltalk, Eiffel, Ada, and Lisp</a:t>
            </a:r>
          </a:p>
          <a:p>
            <a:pPr marL="457200" lvl="0" indent="-228600" rtl="0">
              <a:spcBef>
                <a:spcPts val="0"/>
              </a:spcBef>
              <a:buSzPct val="100000"/>
            </a:pPr>
            <a:r>
              <a:rPr lang="en" sz="2000" dirty="0"/>
              <a:t>Used mostly for web development (Ruby on Rails)</a:t>
            </a:r>
          </a:p>
          <a:p>
            <a:pPr lvl="0" rtl="0">
              <a:spcBef>
                <a:spcPts val="0"/>
              </a:spcBef>
              <a:buNone/>
            </a:pPr>
            <a:endParaRPr sz="2000" dirty="0"/>
          </a:p>
          <a:p>
            <a:pPr lvl="0" rtl="0">
              <a:spcBef>
                <a:spcPts val="0"/>
              </a:spcBef>
              <a:buNone/>
            </a:pPr>
            <a:r>
              <a:rPr lang="en" sz="2000" dirty="0"/>
              <a:t>“I hope to see Ruby help every programmer in the world to be productive, and to enjoy programming, and to be </a:t>
            </a:r>
            <a:r>
              <a:rPr lang="en" sz="2000" dirty="0" smtClean="0"/>
              <a:t>happy.”</a:t>
            </a:r>
            <a:endParaRPr lang="en" sz="2000" dirty="0"/>
          </a:p>
          <a:p>
            <a:pPr marL="228600" lvl="0" rtl="0">
              <a:spcBef>
                <a:spcPts val="0"/>
              </a:spcBef>
              <a:buClr>
                <a:srgbClr val="38761D"/>
              </a:buClr>
              <a:buSzPct val="100000"/>
              <a:buNone/>
            </a:pPr>
            <a:r>
              <a:rPr lang="en" sz="2000" dirty="0" smtClean="0"/>
              <a:t>~ Yukihiro </a:t>
            </a:r>
            <a:r>
              <a:rPr lang="en" sz="2000" dirty="0"/>
              <a:t>“Matz” Matsumoto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1E63"/>
        </a:solidFill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250500" y="961400"/>
            <a:ext cx="6719700" cy="6129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>
                <a:solidFill>
                  <a:srgbClr val="E91E63"/>
                </a:solidFill>
              </a:rPr>
              <a:t>History</a:t>
            </a:r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250500" y="1732250"/>
            <a:ext cx="6719700" cy="3132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SzPct val="100000"/>
            </a:pPr>
            <a:r>
              <a:rPr lang="en" sz="2000"/>
              <a:t>Developed by </a:t>
            </a:r>
            <a:r>
              <a:rPr lang="en" sz="2000" b="1"/>
              <a:t>Yukihiro Matsumoto</a:t>
            </a:r>
            <a:r>
              <a:rPr lang="en" sz="2000"/>
              <a:t> in Japan during the mid-1990s</a:t>
            </a:r>
          </a:p>
          <a:p>
            <a:pPr marL="457200" lvl="0" indent="-228600" rtl="0">
              <a:spcBef>
                <a:spcPts val="0"/>
              </a:spcBef>
              <a:buSzPct val="100000"/>
            </a:pPr>
            <a:r>
              <a:rPr lang="en" sz="2000" u="sng"/>
              <a:t>Ruby 0.95 (1995):</a:t>
            </a:r>
            <a:r>
              <a:rPr lang="en" sz="2000"/>
              <a:t> included garbage collection, inheritance, iterators, object-oriented design, closures, exception handlings, and mixins.</a:t>
            </a:r>
          </a:p>
          <a:p>
            <a:pPr marL="457200" lvl="0" indent="-228600" rtl="0">
              <a:spcBef>
                <a:spcPts val="0"/>
              </a:spcBef>
              <a:buSzPct val="100000"/>
            </a:pPr>
            <a:r>
              <a:rPr lang="en" sz="2000" u="sng"/>
              <a:t>Ruby 1.3 (1999):</a:t>
            </a:r>
            <a:r>
              <a:rPr lang="en" sz="2000"/>
              <a:t> made its way to English speaking countries</a:t>
            </a:r>
          </a:p>
          <a:p>
            <a:pPr marL="457200" lvl="0" indent="-228600" rtl="0">
              <a:spcBef>
                <a:spcPts val="0"/>
              </a:spcBef>
              <a:buSzPct val="100000"/>
            </a:pPr>
            <a:r>
              <a:rPr lang="en" sz="2000" u="sng"/>
              <a:t>Ruby on Rails (2005):</a:t>
            </a:r>
            <a:r>
              <a:rPr lang="en" sz="2000"/>
              <a:t> ignited Ruby’s popularity</a:t>
            </a:r>
          </a:p>
          <a:p>
            <a:pPr marL="457200" lvl="0" indent="-228600" rtl="0">
              <a:spcBef>
                <a:spcPts val="0"/>
              </a:spcBef>
              <a:buSzPct val="100000"/>
            </a:pPr>
            <a:r>
              <a:rPr lang="en" sz="2000" u="sng"/>
              <a:t>Ruby 2.1.2 (2014):</a:t>
            </a:r>
            <a:r>
              <a:rPr lang="en" sz="2000"/>
              <a:t> most current stable version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1E63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>
            <a:off x="250500" y="961400"/>
            <a:ext cx="6719700" cy="6129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>
                <a:solidFill>
                  <a:srgbClr val="E91E63"/>
                </a:solidFill>
              </a:rPr>
              <a:t>History</a:t>
            </a:r>
          </a:p>
        </p:txBody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250500" y="1732250"/>
            <a:ext cx="6719700" cy="3132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SzPct val="100000"/>
            </a:pPr>
            <a:r>
              <a:rPr lang="en" sz="2000"/>
              <a:t>Currently 9th in the TIOBE Index</a:t>
            </a:r>
          </a:p>
          <a:p>
            <a:pPr marL="457200" lvl="0" indent="-228600" rtl="0">
              <a:spcBef>
                <a:spcPts val="0"/>
              </a:spcBef>
              <a:buSzPct val="100000"/>
            </a:pPr>
            <a:r>
              <a:rPr lang="en" sz="2000"/>
              <a:t>Syntactically simple like Lisp</a:t>
            </a:r>
          </a:p>
          <a:p>
            <a:pPr marL="457200" lvl="0" indent="-228600" rtl="0">
              <a:spcBef>
                <a:spcPts val="0"/>
              </a:spcBef>
              <a:buSzPct val="100000"/>
            </a:pPr>
            <a:r>
              <a:rPr lang="en" sz="2000"/>
              <a:t>Influenced by the object system in Smalltalk</a:t>
            </a:r>
          </a:p>
          <a:p>
            <a:pPr marL="457200" lvl="0" indent="-228600" rtl="0">
              <a:spcBef>
                <a:spcPts val="0"/>
              </a:spcBef>
              <a:buSzPct val="100000"/>
            </a:pPr>
            <a:r>
              <a:rPr lang="en" sz="2000"/>
              <a:t>Follows Perl’s principle of </a:t>
            </a:r>
            <a:r>
              <a:rPr lang="en" sz="2000" i="1"/>
              <a:t>there is more than one way to do it</a:t>
            </a:r>
            <a:r>
              <a:rPr lang="en" sz="2000"/>
              <a:t> (TIMTOWTDI).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1E63"/>
        </a:solidFill>
        <a:effectLst/>
      </p:bgPr>
    </p:bg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title"/>
          </p:nvPr>
        </p:nvSpPr>
        <p:spPr>
          <a:xfrm>
            <a:off x="250500" y="961400"/>
            <a:ext cx="6719700" cy="6129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>
                <a:solidFill>
                  <a:srgbClr val="E91E63"/>
                </a:solidFill>
              </a:rPr>
              <a:t>Language Concepts</a:t>
            </a:r>
          </a:p>
        </p:txBody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250500" y="1732250"/>
            <a:ext cx="6719700" cy="3132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SzPct val="100000"/>
            </a:pPr>
            <a:r>
              <a:rPr lang="en" sz="2000"/>
              <a:t>Everything is an object (even classes and integers).</a:t>
            </a:r>
          </a:p>
          <a:p>
            <a:pPr marL="457200" lvl="0" indent="-228600" rtl="0">
              <a:spcBef>
                <a:spcPts val="0"/>
              </a:spcBef>
              <a:buSzPct val="100000"/>
            </a:pPr>
            <a:r>
              <a:rPr lang="en" sz="2000"/>
              <a:t>Everything is true except </a:t>
            </a:r>
            <a:r>
              <a:rPr lang="en" sz="2000" b="1"/>
              <a:t>false</a:t>
            </a:r>
            <a:r>
              <a:rPr lang="en" sz="2000"/>
              <a:t> and </a:t>
            </a:r>
            <a:r>
              <a:rPr lang="en" sz="2000" b="1"/>
              <a:t>nil</a:t>
            </a:r>
            <a:r>
              <a:rPr lang="en" sz="2000"/>
              <a:t>.</a:t>
            </a:r>
          </a:p>
          <a:p>
            <a:pPr marL="457200" lvl="0" indent="-228600" rtl="0">
              <a:spcBef>
                <a:spcPts val="0"/>
              </a:spcBef>
              <a:buSzPct val="100000"/>
            </a:pPr>
            <a:r>
              <a:rPr lang="en" sz="2000"/>
              <a:t>Classes are open.</a:t>
            </a:r>
          </a:p>
          <a:p>
            <a:pPr marL="457200" lvl="0" indent="-228600" rtl="0">
              <a:spcBef>
                <a:spcPts val="0"/>
              </a:spcBef>
              <a:buSzPct val="100000"/>
            </a:pPr>
            <a:r>
              <a:rPr lang="en" sz="2000"/>
              <a:t>Blocks are used as in higher-order functions.</a:t>
            </a:r>
          </a:p>
          <a:p>
            <a:pPr marL="914400" lvl="1" indent="-228600" rtl="0">
              <a:spcBef>
                <a:spcPts val="0"/>
              </a:spcBef>
              <a:buSzPct val="100000"/>
            </a:pPr>
            <a:r>
              <a:rPr lang="en" sz="2000"/>
              <a:t>Can be passed as an argument to a method</a:t>
            </a:r>
          </a:p>
          <a:p>
            <a:pPr marL="457200" lvl="0" indent="-228600" rtl="0">
              <a:spcBef>
                <a:spcPts val="0"/>
              </a:spcBef>
              <a:buSzPct val="100000"/>
            </a:pPr>
            <a:r>
              <a:rPr lang="en" sz="2000"/>
              <a:t>Single inheritance only</a:t>
            </a:r>
          </a:p>
          <a:p>
            <a:pPr marL="914400" lvl="1" indent="-228600" rtl="0">
              <a:spcBef>
                <a:spcPts val="0"/>
              </a:spcBef>
              <a:buSzPct val="100000"/>
            </a:pPr>
            <a:r>
              <a:rPr lang="en" sz="2000"/>
              <a:t>Modules</a:t>
            </a:r>
          </a:p>
          <a:p>
            <a:pPr marL="914400" lvl="1" indent="-228600" rtl="0">
              <a:spcBef>
                <a:spcPts val="0"/>
              </a:spcBef>
              <a:buSzPct val="100000"/>
            </a:pPr>
            <a:r>
              <a:rPr lang="en" sz="2000"/>
              <a:t>Mixins ~ multiple inheritance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1E63"/>
        </a:solid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250500" y="961400"/>
            <a:ext cx="6719700" cy="6129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>
                <a:solidFill>
                  <a:srgbClr val="E91E63"/>
                </a:solidFill>
              </a:rPr>
              <a:t>Language Concepts</a:t>
            </a:r>
          </a:p>
        </p:txBody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250500" y="1732250"/>
            <a:ext cx="6719700" cy="3132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SzPct val="100000"/>
            </a:pPr>
            <a:r>
              <a:rPr lang="en" sz="2000"/>
              <a:t>Use sigils to denote variable scope</a:t>
            </a:r>
          </a:p>
          <a:p>
            <a:pPr marL="914400" lvl="1" indent="-228600" rtl="0">
              <a:spcBef>
                <a:spcPts val="0"/>
              </a:spcBef>
              <a:buSzPct val="100000"/>
            </a:pPr>
            <a:r>
              <a:rPr lang="en" sz="2000"/>
              <a:t>var 		- Local variable</a:t>
            </a:r>
          </a:p>
          <a:p>
            <a:pPr marL="914400" lvl="1" indent="-228600" rtl="0">
              <a:spcBef>
                <a:spcPts val="0"/>
              </a:spcBef>
              <a:buSzPct val="100000"/>
            </a:pPr>
            <a:r>
              <a:rPr lang="en" sz="2000"/>
              <a:t>@var	- Instance variable</a:t>
            </a:r>
          </a:p>
          <a:p>
            <a:pPr marL="914400" lvl="1" indent="-228600" rtl="0">
              <a:spcBef>
                <a:spcPts val="0"/>
              </a:spcBef>
              <a:buSzPct val="100000"/>
            </a:pPr>
            <a:r>
              <a:rPr lang="en" sz="2000"/>
              <a:t>@@var - Class variable</a:t>
            </a:r>
          </a:p>
          <a:p>
            <a:pPr marL="914400" lvl="1" indent="-228600" rtl="0">
              <a:spcBef>
                <a:spcPts val="0"/>
              </a:spcBef>
              <a:buSzPct val="100000"/>
            </a:pPr>
            <a:r>
              <a:rPr lang="en" sz="2000"/>
              <a:t>$var	- Global variable</a:t>
            </a:r>
          </a:p>
          <a:p>
            <a:pPr marL="457200" lvl="0" indent="-228600" rtl="0">
              <a:spcBef>
                <a:spcPts val="0"/>
              </a:spcBef>
              <a:buSzPct val="100000"/>
            </a:pPr>
            <a:r>
              <a:rPr lang="en" sz="2000"/>
              <a:t>Dynamic Type Checking</a:t>
            </a:r>
          </a:p>
          <a:p>
            <a:pPr marL="914400" lvl="1" indent="-228600" rtl="0">
              <a:spcBef>
                <a:spcPts val="0"/>
              </a:spcBef>
              <a:buSzPct val="100000"/>
            </a:pPr>
            <a:r>
              <a:rPr lang="en" sz="2000"/>
              <a:t>Type checking is performed at run-time instead of compile-time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1E63"/>
        </a:solidFill>
        <a:effectLst/>
      </p:bgPr>
    </p:bg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title"/>
          </p:nvPr>
        </p:nvSpPr>
        <p:spPr>
          <a:xfrm>
            <a:off x="250500" y="961400"/>
            <a:ext cx="6719700" cy="6129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>
                <a:solidFill>
                  <a:srgbClr val="E91E63"/>
                </a:solidFill>
              </a:rPr>
              <a:t>Language Concepts</a:t>
            </a:r>
          </a:p>
        </p:txBody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250500" y="1732250"/>
            <a:ext cx="6719700" cy="3132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SzPct val="100000"/>
            </a:pPr>
            <a:r>
              <a:rPr lang="en" sz="2000"/>
              <a:t>Metaclasses</a:t>
            </a:r>
          </a:p>
          <a:p>
            <a:pPr marL="914400" lvl="1" indent="-228600" rtl="0">
              <a:spcBef>
                <a:spcPts val="0"/>
              </a:spcBef>
              <a:buSzPct val="100000"/>
            </a:pPr>
            <a:r>
              <a:rPr lang="en" sz="2000"/>
              <a:t>Class is an instance of a class.</a:t>
            </a:r>
          </a:p>
          <a:p>
            <a:pPr marL="457200" lvl="0" indent="-228600" rtl="0">
              <a:spcBef>
                <a:spcPts val="0"/>
              </a:spcBef>
              <a:buSzPct val="100000"/>
            </a:pPr>
            <a:r>
              <a:rPr lang="en" sz="2000"/>
              <a:t>Duck typing</a:t>
            </a:r>
          </a:p>
          <a:p>
            <a:pPr marL="914400" lvl="1" indent="-228600" rtl="0">
              <a:spcBef>
                <a:spcPts val="0"/>
              </a:spcBef>
              <a:buSzPct val="100000"/>
            </a:pPr>
            <a:r>
              <a:rPr lang="en" sz="2000"/>
              <a:t>Concerned with how an object behaves as opposed to the type of an object</a:t>
            </a:r>
          </a:p>
          <a:p>
            <a:pPr marL="457200" lvl="0" indent="-228600" rtl="0">
              <a:spcBef>
                <a:spcPts val="0"/>
              </a:spcBef>
              <a:buSzPct val="100000"/>
            </a:pPr>
            <a:r>
              <a:rPr lang="en" sz="2000"/>
              <a:t>Reflection</a:t>
            </a:r>
          </a:p>
          <a:p>
            <a:pPr marL="914400" lvl="1" indent="-228600" rtl="0">
              <a:spcBef>
                <a:spcPts val="0"/>
              </a:spcBef>
              <a:buSzPct val="100000"/>
            </a:pPr>
            <a:r>
              <a:rPr lang="en" sz="2000"/>
              <a:t>Ability to observe and modify code at run-time</a:t>
            </a:r>
          </a:p>
          <a:p>
            <a:pPr marL="457200" lvl="0" indent="-228600" rtl="0">
              <a:spcBef>
                <a:spcPts val="0"/>
              </a:spcBef>
              <a:buSzPct val="100000"/>
            </a:pPr>
            <a:r>
              <a:rPr lang="en" sz="2000"/>
              <a:t>Garbage collection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1E63"/>
        </a:solidFill>
        <a:effectLst/>
      </p:bgPr>
    </p:bg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title"/>
          </p:nvPr>
        </p:nvSpPr>
        <p:spPr>
          <a:xfrm>
            <a:off x="250500" y="961400"/>
            <a:ext cx="6719700" cy="6129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>
                <a:solidFill>
                  <a:srgbClr val="E91E63"/>
                </a:solidFill>
              </a:rPr>
              <a:t>Example - Objects</a:t>
            </a:r>
          </a:p>
        </p:txBody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250500" y="1732250"/>
            <a:ext cx="6719700" cy="3132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sz="2000"/>
          </a:p>
        </p:txBody>
      </p:sp>
      <p:pic>
        <p:nvPicPr>
          <p:cNvPr id="110" name="Shape 11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0500" y="1738300"/>
            <a:ext cx="5238750" cy="1666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Shape 11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50500" y="3815787"/>
            <a:ext cx="4933950" cy="542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1E63"/>
        </a:solidFill>
        <a:effectLst/>
      </p:bgPr>
    </p:bg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>
            <a:spLocks noGrp="1"/>
          </p:cNvSpPr>
          <p:nvPr>
            <p:ph type="title"/>
          </p:nvPr>
        </p:nvSpPr>
        <p:spPr>
          <a:xfrm>
            <a:off x="250500" y="163975"/>
            <a:ext cx="6719700" cy="6129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>
                <a:solidFill>
                  <a:srgbClr val="E91E63"/>
                </a:solidFill>
              </a:rPr>
              <a:t>Example - Blocks</a:t>
            </a:r>
          </a:p>
        </p:txBody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250500" y="1690700"/>
            <a:ext cx="6719700" cy="3132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pic>
        <p:nvPicPr>
          <p:cNvPr id="118" name="Shape 1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0500" y="931997"/>
            <a:ext cx="5148600" cy="40069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Shape 1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585300" y="1998008"/>
            <a:ext cx="3023299" cy="18749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dwal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803</Words>
  <Application>Microsoft Office PowerPoint</Application>
  <PresentationFormat>On-screen Show (16:9)</PresentationFormat>
  <Paragraphs>193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Montserrat</vt:lpstr>
      <vt:lpstr>Karla</vt:lpstr>
      <vt:lpstr>Cadwal template</vt:lpstr>
      <vt:lpstr>Ruby</vt:lpstr>
      <vt:lpstr>Overview</vt:lpstr>
      <vt:lpstr>History</vt:lpstr>
      <vt:lpstr>History</vt:lpstr>
      <vt:lpstr>Language Concepts</vt:lpstr>
      <vt:lpstr>Language Concepts</vt:lpstr>
      <vt:lpstr>Language Concepts</vt:lpstr>
      <vt:lpstr>Example - Objects</vt:lpstr>
      <vt:lpstr>Example - Blocks</vt:lpstr>
      <vt:lpstr>Example - Modules &amp; Mixins</vt:lpstr>
      <vt:lpstr>Comparison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Ruby</dc:title>
  <cp:lastModifiedBy>fuzzmini</cp:lastModifiedBy>
  <cp:revision>3</cp:revision>
  <dcterms:modified xsi:type="dcterms:W3CDTF">2015-11-24T02:12:42Z</dcterms:modified>
</cp:coreProperties>
</file>