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58" r:id="rId4"/>
    <p:sldId id="263" r:id="rId5"/>
    <p:sldId id="259" r:id="rId6"/>
    <p:sldId id="266" r:id="rId7"/>
    <p:sldId id="267" r:id="rId8"/>
    <p:sldId id="268" r:id="rId9"/>
    <p:sldId id="269" r:id="rId10"/>
    <p:sldId id="264" r:id="rId11"/>
    <p:sldId id="260" r:id="rId12"/>
    <p:sldId id="270" r:id="rId13"/>
    <p:sldId id="262" r:id="rId14"/>
    <p:sldId id="26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293" autoAdjust="0"/>
  </p:normalViewPr>
  <p:slideViewPr>
    <p:cSldViewPr snapToGrid="0" showGuides="1">
      <p:cViewPr varScale="1">
        <p:scale>
          <a:sx n="43" d="100"/>
          <a:sy n="43" d="100"/>
        </p:scale>
        <p:origin x="64" y="508"/>
      </p:cViewPr>
      <p:guideLst>
        <p:guide orient="horz" pos="2160"/>
        <p:guide pos="3840"/>
      </p:guideLst>
    </p:cSldViewPr>
  </p:slideViewPr>
  <p:notesTextViewPr>
    <p:cViewPr>
      <p:scale>
        <a:sx n="1" d="1"/>
        <a:sy n="1" d="1"/>
      </p:scale>
      <p:origin x="0" y="-9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4FE3CA-8B9E-4291-94DC-824748720B20}" type="datetimeFigureOut">
              <a:rPr lang="en-US" smtClean="0"/>
              <a:t>24-Nov-15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D312D2-9DC5-4CAA-8444-9B58E7DDC0CA}" type="slidenum">
              <a:rPr lang="en-US" smtClean="0"/>
              <a:t>‹#›</a:t>
            </a:fld>
            <a:endParaRPr lang="en-US"/>
          </a:p>
        </p:txBody>
      </p:sp>
    </p:spTree>
    <p:extLst>
      <p:ext uri="{BB962C8B-B14F-4D97-AF65-F5344CB8AC3E}">
        <p14:creationId xmlns:p14="http://schemas.microsoft.com/office/powerpoint/2010/main" val="4094984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D312D2-9DC5-4CAA-8444-9B58E7DDC0CA}" type="slidenum">
              <a:rPr lang="en-US" smtClean="0"/>
              <a:t>1</a:t>
            </a:fld>
            <a:endParaRPr lang="en-US"/>
          </a:p>
        </p:txBody>
      </p:sp>
    </p:spTree>
    <p:extLst>
      <p:ext uri="{BB962C8B-B14F-4D97-AF65-F5344CB8AC3E}">
        <p14:creationId xmlns:p14="http://schemas.microsoft.com/office/powerpoint/2010/main" val="1176402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D312D2-9DC5-4CAA-8444-9B58E7DDC0CA}" type="slidenum">
              <a:rPr lang="en-US" smtClean="0"/>
              <a:t>10</a:t>
            </a:fld>
            <a:endParaRPr lang="en-US"/>
          </a:p>
        </p:txBody>
      </p:sp>
    </p:spTree>
    <p:extLst>
      <p:ext uri="{BB962C8B-B14F-4D97-AF65-F5344CB8AC3E}">
        <p14:creationId xmlns:p14="http://schemas.microsoft.com/office/powerpoint/2010/main" val="2142744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D312D2-9DC5-4CAA-8444-9B58E7DDC0CA}" type="slidenum">
              <a:rPr lang="en-US" smtClean="0"/>
              <a:t>11</a:t>
            </a:fld>
            <a:endParaRPr lang="en-US"/>
          </a:p>
        </p:txBody>
      </p:sp>
    </p:spTree>
    <p:extLst>
      <p:ext uri="{BB962C8B-B14F-4D97-AF65-F5344CB8AC3E}">
        <p14:creationId xmlns:p14="http://schemas.microsoft.com/office/powerpoint/2010/main" val="4019638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D312D2-9DC5-4CAA-8444-9B58E7DDC0CA}" type="slidenum">
              <a:rPr lang="en-US" smtClean="0"/>
              <a:t>12</a:t>
            </a:fld>
            <a:endParaRPr lang="en-US"/>
          </a:p>
        </p:txBody>
      </p:sp>
    </p:spTree>
    <p:extLst>
      <p:ext uri="{BB962C8B-B14F-4D97-AF65-F5344CB8AC3E}">
        <p14:creationId xmlns:p14="http://schemas.microsoft.com/office/powerpoint/2010/main" val="4156692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LOLCODE is an imperative</a:t>
            </a:r>
            <a:r>
              <a:rPr lang="en-US" baseline="0" dirty="0" smtClean="0"/>
              <a:t> language as opposed to a declarative language, such as SQL. This means that LOLCODE uses explicit steps to implement its’ algorithms, whereas SQL and similar languages express their logic without describing its flow of control.</a:t>
            </a:r>
          </a:p>
          <a:p>
            <a:endParaRPr lang="en-US" baseline="0" dirty="0" smtClean="0"/>
          </a:p>
          <a:p>
            <a:r>
              <a:rPr lang="en-US" baseline="0" dirty="0" smtClean="0"/>
              <a:t>LOLCODE is a procedural language as opposed to an object-oriented language such as Java. This means that LOLCODE uses a list of instructions to tell the computer what to do step-by-step, whereas Java uses instances of objects to carry out computations.</a:t>
            </a:r>
          </a:p>
          <a:p>
            <a:endParaRPr lang="en-US" baseline="0" dirty="0" smtClean="0"/>
          </a:p>
          <a:p>
            <a:r>
              <a:rPr lang="en-US" baseline="0" dirty="0" smtClean="0"/>
              <a:t>It should be noted that sometimes the terms “imperative” and “procedural” are used interchangeably, but we have explicitly defined these here as separate terms.</a:t>
            </a:r>
            <a:endParaRPr lang="en-US" dirty="0"/>
          </a:p>
        </p:txBody>
      </p:sp>
      <p:sp>
        <p:nvSpPr>
          <p:cNvPr id="4" name="Slide Number Placeholder 3"/>
          <p:cNvSpPr>
            <a:spLocks noGrp="1"/>
          </p:cNvSpPr>
          <p:nvPr>
            <p:ph type="sldNum" sz="quarter" idx="10"/>
          </p:nvPr>
        </p:nvSpPr>
        <p:spPr/>
        <p:txBody>
          <a:bodyPr/>
          <a:lstStyle/>
          <a:p>
            <a:fld id="{2AD312D2-9DC5-4CAA-8444-9B58E7DDC0CA}" type="slidenum">
              <a:rPr lang="en-US" smtClean="0"/>
              <a:t>13</a:t>
            </a:fld>
            <a:endParaRPr lang="en-US"/>
          </a:p>
        </p:txBody>
      </p:sp>
    </p:spTree>
    <p:extLst>
      <p:ext uri="{BB962C8B-B14F-4D97-AF65-F5344CB8AC3E}">
        <p14:creationId xmlns:p14="http://schemas.microsoft.com/office/powerpoint/2010/main" val="1211298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D312D2-9DC5-4CAA-8444-9B58E7DDC0CA}" type="slidenum">
              <a:rPr lang="en-US" smtClean="0"/>
              <a:t>14</a:t>
            </a:fld>
            <a:endParaRPr lang="en-US"/>
          </a:p>
        </p:txBody>
      </p:sp>
    </p:spTree>
    <p:extLst>
      <p:ext uri="{BB962C8B-B14F-4D97-AF65-F5344CB8AC3E}">
        <p14:creationId xmlns:p14="http://schemas.microsoft.com/office/powerpoint/2010/main" val="2444299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LOLCODE is an esoteric programming language. This</a:t>
            </a:r>
            <a:r>
              <a:rPr lang="en-US" baseline="0" dirty="0" smtClean="0"/>
              <a:t> means that it is a language that was designed for the purpose of testing the boundaries of programming, and intended for the use of those with more specialized knowledge as opposed to widespread dissemination.</a:t>
            </a:r>
          </a:p>
          <a:p>
            <a:r>
              <a:rPr lang="en-US" baseline="0" dirty="0" smtClean="0"/>
              <a:t>LOLCODE is a procedural, or imperative, language; just like Fortran, COBOL, and C. Procedural languages use a list of instructions to tell the computer what to do, as opposed to object-oriented programming which rely on objects to solve problems.</a:t>
            </a:r>
          </a:p>
          <a:p>
            <a:r>
              <a:rPr lang="en-US" baseline="0" dirty="0" smtClean="0"/>
              <a:t>LOLCODE is a fully functional programming language that can be used to solve any computing problem solvable by any other procedural language.</a:t>
            </a:r>
            <a:endParaRPr lang="en-US" dirty="0"/>
          </a:p>
        </p:txBody>
      </p:sp>
      <p:sp>
        <p:nvSpPr>
          <p:cNvPr id="4" name="Slide Number Placeholder 3"/>
          <p:cNvSpPr>
            <a:spLocks noGrp="1"/>
          </p:cNvSpPr>
          <p:nvPr>
            <p:ph type="sldNum" sz="quarter" idx="10"/>
          </p:nvPr>
        </p:nvSpPr>
        <p:spPr/>
        <p:txBody>
          <a:bodyPr/>
          <a:lstStyle/>
          <a:p>
            <a:fld id="{2AD312D2-9DC5-4CAA-8444-9B58E7DDC0CA}" type="slidenum">
              <a:rPr lang="en-US" smtClean="0"/>
              <a:t>2</a:t>
            </a:fld>
            <a:endParaRPr lang="en-US"/>
          </a:p>
        </p:txBody>
      </p:sp>
    </p:spTree>
    <p:extLst>
      <p:ext uri="{BB962C8B-B14F-4D97-AF65-F5344CB8AC3E}">
        <p14:creationId xmlns:p14="http://schemas.microsoft.com/office/powerpoint/2010/main" val="364811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Developed in 2007 by Adam Lindsay, a researcher at the Computing Department of Lancaster University in the United</a:t>
            </a:r>
            <a:r>
              <a:rPr lang="en-US" baseline="0" dirty="0" smtClean="0"/>
              <a:t> Kingdom. LOLCODE was i</a:t>
            </a:r>
            <a:r>
              <a:rPr lang="en-US" dirty="0" smtClean="0"/>
              <a:t>nspired</a:t>
            </a:r>
            <a:r>
              <a:rPr lang="en-US" baseline="0" dirty="0" smtClean="0"/>
              <a:t> by </a:t>
            </a:r>
            <a:r>
              <a:rPr lang="en-US" baseline="0" dirty="0" err="1" smtClean="0"/>
              <a:t>lolspeak</a:t>
            </a:r>
            <a:r>
              <a:rPr lang="en-US" baseline="0" dirty="0" smtClean="0"/>
              <a:t>, or internet slang, which is characterized by atrocious grammar and skewed syntax. This language is based on the C programming language. LOLCODE is not centrally controlled, therefore many offshoots of the original code have been developed with at least some of them meeting the standard of being Turing-complete. This means that, at least for an imperative language, it has conditional branching and the ability to change an arbitrary amount of memory locations.</a:t>
            </a:r>
            <a:endParaRPr lang="en-US" dirty="0"/>
          </a:p>
        </p:txBody>
      </p:sp>
      <p:sp>
        <p:nvSpPr>
          <p:cNvPr id="4" name="Slide Number Placeholder 3"/>
          <p:cNvSpPr>
            <a:spLocks noGrp="1"/>
          </p:cNvSpPr>
          <p:nvPr>
            <p:ph type="sldNum" sz="quarter" idx="10"/>
          </p:nvPr>
        </p:nvSpPr>
        <p:spPr/>
        <p:txBody>
          <a:bodyPr/>
          <a:lstStyle/>
          <a:p>
            <a:fld id="{2AD312D2-9DC5-4CAA-8444-9B58E7DDC0CA}" type="slidenum">
              <a:rPr lang="en-US" smtClean="0"/>
              <a:t>3</a:t>
            </a:fld>
            <a:endParaRPr lang="en-US"/>
          </a:p>
        </p:txBody>
      </p:sp>
    </p:spTree>
    <p:extLst>
      <p:ext uri="{BB962C8B-B14F-4D97-AF65-F5344CB8AC3E}">
        <p14:creationId xmlns:p14="http://schemas.microsoft.com/office/powerpoint/2010/main" val="558244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a:t>
            </a:r>
            <a:r>
              <a:rPr lang="en-US" baseline="0" dirty="0" smtClean="0"/>
              <a:t> example of the type of </a:t>
            </a:r>
            <a:r>
              <a:rPr lang="en-US" baseline="0" dirty="0" err="1" smtClean="0"/>
              <a:t>lolcat</a:t>
            </a:r>
            <a:r>
              <a:rPr lang="en-US" baseline="0" dirty="0" smtClean="0"/>
              <a:t> meme, utilizing </a:t>
            </a:r>
            <a:r>
              <a:rPr lang="en-US" baseline="0" dirty="0" err="1" smtClean="0"/>
              <a:t>lolspeak</a:t>
            </a:r>
            <a:r>
              <a:rPr lang="en-US" baseline="0" dirty="0" smtClean="0"/>
              <a:t>, that inspired the development of LOLCODE.</a:t>
            </a:r>
            <a:endParaRPr lang="en-US" dirty="0"/>
          </a:p>
        </p:txBody>
      </p:sp>
      <p:sp>
        <p:nvSpPr>
          <p:cNvPr id="4" name="Slide Number Placeholder 3"/>
          <p:cNvSpPr>
            <a:spLocks noGrp="1"/>
          </p:cNvSpPr>
          <p:nvPr>
            <p:ph type="sldNum" sz="quarter" idx="10"/>
          </p:nvPr>
        </p:nvSpPr>
        <p:spPr/>
        <p:txBody>
          <a:bodyPr/>
          <a:lstStyle/>
          <a:p>
            <a:fld id="{2AD312D2-9DC5-4CAA-8444-9B58E7DDC0CA}" type="slidenum">
              <a:rPr lang="en-US" smtClean="0"/>
              <a:t>4</a:t>
            </a:fld>
            <a:endParaRPr lang="en-US"/>
          </a:p>
        </p:txBody>
      </p:sp>
    </p:spTree>
    <p:extLst>
      <p:ext uri="{BB962C8B-B14F-4D97-AF65-F5344CB8AC3E}">
        <p14:creationId xmlns:p14="http://schemas.microsoft.com/office/powerpoint/2010/main" val="3142375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LOLCODE, like</a:t>
            </a:r>
            <a:r>
              <a:rPr lang="en-US" baseline="0" dirty="0" smtClean="0"/>
              <a:t> all esoteric languages, is largely based on the concept of obfuscation. In the context of these types of languages, this means that the average programmer will not be able to interpret the code to predict the outcome of an algorithm. LOLCODE is not as obfuscated as most esoteric languages, but it’s syntax, grammar, and spelling can make it hard to interpret the code by sheer cringe factor. One interesting concept incorporated into this language is the use of internet slang to write the actual programming code. This modern cultural approach to a programming language is probably more interesting from a sociological context than a computer science context, but it is interesting, never the less. Keywords in LOLCODE are drawn from internet slang, but function exactly like the more normal syntax of any language that you may be familiar with. </a:t>
            </a:r>
          </a:p>
          <a:p>
            <a:endParaRPr lang="en-US" baseline="0" dirty="0" smtClean="0"/>
          </a:p>
          <a:p>
            <a:r>
              <a:rPr lang="en-US" baseline="0" dirty="0" smtClean="0"/>
              <a:t>In the subject of actual code execution, as has already been stated, LOLCODE is a procedural language that uses a list of instructions to solve computational problems.</a:t>
            </a:r>
            <a:endParaRPr lang="en-US" dirty="0"/>
          </a:p>
        </p:txBody>
      </p:sp>
      <p:sp>
        <p:nvSpPr>
          <p:cNvPr id="4" name="Slide Number Placeholder 3"/>
          <p:cNvSpPr>
            <a:spLocks noGrp="1"/>
          </p:cNvSpPr>
          <p:nvPr>
            <p:ph type="sldNum" sz="quarter" idx="10"/>
          </p:nvPr>
        </p:nvSpPr>
        <p:spPr/>
        <p:txBody>
          <a:bodyPr/>
          <a:lstStyle/>
          <a:p>
            <a:fld id="{2AD312D2-9DC5-4CAA-8444-9B58E7DDC0CA}" type="slidenum">
              <a:rPr lang="en-US" smtClean="0"/>
              <a:t>5</a:t>
            </a:fld>
            <a:endParaRPr lang="en-US"/>
          </a:p>
        </p:txBody>
      </p:sp>
    </p:spTree>
    <p:extLst>
      <p:ext uri="{BB962C8B-B14F-4D97-AF65-F5344CB8AC3E}">
        <p14:creationId xmlns:p14="http://schemas.microsoft.com/office/powerpoint/2010/main" val="298522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Formatting:</a:t>
            </a:r>
          </a:p>
          <a:p>
            <a:endParaRPr lang="en-US" dirty="0" smtClean="0"/>
          </a:p>
          <a:p>
            <a:r>
              <a:rPr lang="en-US" dirty="0" smtClean="0"/>
              <a:t>Spaces</a:t>
            </a:r>
            <a:r>
              <a:rPr lang="en-US" baseline="0" dirty="0" smtClean="0"/>
              <a:t> are used in LOLCODE to mark tokens. Some keywords do contain spaces, but the interpreter understands the difference. The number of spaces or tabs is not relevant to the interpreter, so indentation is meaningless for the proper execution of the code, though it may aid in readability. Commands generally start at the beginning of a line and end at the newline character, there are of course exceptions to this, as well. Commas can be used to put multiple commands on a single line and ellipsis can be used to continue a command to a subsequent line.</a:t>
            </a:r>
          </a:p>
          <a:p>
            <a:endParaRPr lang="en-US" baseline="0" dirty="0" smtClean="0"/>
          </a:p>
          <a:p>
            <a:r>
              <a:rPr lang="en-US" baseline="0" dirty="0" smtClean="0"/>
              <a:t>In order to comment a single line of code, you start the comment with “BTW”, which of course stands for “by the way”. Multi-line comments are begun with “OBTW”, for “oh, by the way”, and ended with “TLDR”, for “too long, didn’t read”.</a:t>
            </a:r>
          </a:p>
          <a:p>
            <a:endParaRPr lang="en-US" baseline="0" dirty="0" smtClean="0"/>
          </a:p>
          <a:p>
            <a:r>
              <a:rPr lang="en-US" baseline="0" dirty="0" smtClean="0"/>
              <a:t>As far as file creation goes, you only need to know two things. All LOLCODE programs must start with “HAI”, followed by the current language version. A file must end with “KTHXBYE”, for “okay, thanks, bye” to close the code block.</a:t>
            </a:r>
          </a:p>
          <a:p>
            <a:endParaRPr lang="en-US" baseline="0" dirty="0" smtClean="0"/>
          </a:p>
          <a:p>
            <a:r>
              <a:rPr lang="en-US" dirty="0" smtClean="0"/>
              <a:t>Variables:</a:t>
            </a:r>
          </a:p>
          <a:p>
            <a:endParaRPr lang="en-US" dirty="0" smtClean="0"/>
          </a:p>
          <a:p>
            <a:r>
              <a:rPr lang="en-US" dirty="0" smtClean="0"/>
              <a:t>The</a:t>
            </a:r>
            <a:r>
              <a:rPr lang="en-US" baseline="0" dirty="0" smtClean="0"/>
              <a:t> scope of a variable in LOLCODE is limited to the block that it is written in. There is no global scope for variables.</a:t>
            </a:r>
          </a:p>
          <a:p>
            <a:endParaRPr lang="en-US" baseline="0" dirty="0" smtClean="0"/>
          </a:p>
          <a:p>
            <a:r>
              <a:rPr lang="en-US" baseline="0" dirty="0" smtClean="0"/>
              <a:t>Variable names must start with a letter and must contain only </a:t>
            </a:r>
            <a:r>
              <a:rPr lang="en-US" sz="1200" b="0" i="0" kern="1200" dirty="0" smtClean="0">
                <a:solidFill>
                  <a:schemeClr val="tx1"/>
                </a:solidFill>
                <a:effectLst/>
                <a:latin typeface="+mn-lt"/>
                <a:ea typeface="+mn-ea"/>
                <a:cs typeface="+mn-cs"/>
              </a:rPr>
              <a:t>letters, numbers, and underscores. These</a:t>
            </a:r>
            <a:r>
              <a:rPr lang="en-US" sz="1200" b="0" i="0" kern="1200" baseline="0" dirty="0" smtClean="0">
                <a:solidFill>
                  <a:schemeClr val="tx1"/>
                </a:solidFill>
                <a:effectLst/>
                <a:latin typeface="+mn-lt"/>
                <a:ea typeface="+mn-ea"/>
                <a:cs typeface="+mn-cs"/>
              </a:rPr>
              <a:t> variable names are case sensitive.</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To declare a variable you must use the “I HAS A” keyword. To assign a value to the variable, you must use the keyword “ITZ” followed by the value.</a:t>
            </a:r>
            <a:endParaRPr lang="en-US" dirty="0"/>
          </a:p>
        </p:txBody>
      </p:sp>
      <p:sp>
        <p:nvSpPr>
          <p:cNvPr id="4" name="Slide Number Placeholder 3"/>
          <p:cNvSpPr>
            <a:spLocks noGrp="1"/>
          </p:cNvSpPr>
          <p:nvPr>
            <p:ph type="sldNum" sz="quarter" idx="10"/>
          </p:nvPr>
        </p:nvSpPr>
        <p:spPr/>
        <p:txBody>
          <a:bodyPr/>
          <a:lstStyle/>
          <a:p>
            <a:fld id="{2AD312D2-9DC5-4CAA-8444-9B58E7DDC0CA}" type="slidenum">
              <a:rPr lang="en-US" smtClean="0"/>
              <a:t>6</a:t>
            </a:fld>
            <a:endParaRPr lang="en-US"/>
          </a:p>
        </p:txBody>
      </p:sp>
    </p:spTree>
    <p:extLst>
      <p:ext uri="{BB962C8B-B14F-4D97-AF65-F5344CB8AC3E}">
        <p14:creationId xmlns:p14="http://schemas.microsoft.com/office/powerpoint/2010/main" val="3476809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Untyped</a:t>
            </a:r>
            <a:r>
              <a:rPr lang="en-US" dirty="0" smtClean="0"/>
              <a:t> variables are</a:t>
            </a:r>
            <a:r>
              <a:rPr lang="en-US" baseline="0" dirty="0" smtClean="0"/>
              <a:t> declared as type “NOOB”, for “new, inexperienced person”. These types can only be cast to Boolean false value or empty / zero values for any other type</a:t>
            </a:r>
          </a:p>
          <a:p>
            <a:endParaRPr lang="en-US" baseline="0" dirty="0" smtClean="0"/>
          </a:p>
          <a:p>
            <a:r>
              <a:rPr lang="en-US" baseline="0" dirty="0" smtClean="0"/>
              <a:t>Boolean variables are declared as type “TROOF”, for “truth”. The two values for this type are “WIN” for true, and “FAIL” for false.</a:t>
            </a:r>
          </a:p>
          <a:p>
            <a:endParaRPr lang="en-US" baseline="0" dirty="0" smtClean="0"/>
          </a:p>
          <a:p>
            <a:r>
              <a:rPr lang="en-US" baseline="0" dirty="0" smtClean="0"/>
              <a:t>Numerical types are declared as “NUMBR” for integers, or “NUMBER” for floats.</a:t>
            </a:r>
          </a:p>
          <a:p>
            <a:endParaRPr lang="en-US" baseline="0" dirty="0" smtClean="0"/>
          </a:p>
          <a:p>
            <a:r>
              <a:rPr lang="en-US" baseline="0" dirty="0" smtClean="0"/>
              <a:t>Strings are declared as type “YARN” and double quotes are used for their values.</a:t>
            </a:r>
          </a:p>
          <a:p>
            <a:endParaRPr lang="en-US" baseline="0" dirty="0" smtClean="0"/>
          </a:p>
          <a:p>
            <a:r>
              <a:rPr lang="en-US" baseline="0" dirty="0" smtClean="0"/>
              <a:t>Arrays are not yet centrally implemented and vary from version to version.</a:t>
            </a:r>
          </a:p>
        </p:txBody>
      </p:sp>
      <p:sp>
        <p:nvSpPr>
          <p:cNvPr id="4" name="Slide Number Placeholder 3"/>
          <p:cNvSpPr>
            <a:spLocks noGrp="1"/>
          </p:cNvSpPr>
          <p:nvPr>
            <p:ph type="sldNum" sz="quarter" idx="10"/>
          </p:nvPr>
        </p:nvSpPr>
        <p:spPr/>
        <p:txBody>
          <a:bodyPr/>
          <a:lstStyle/>
          <a:p>
            <a:fld id="{2AD312D2-9DC5-4CAA-8444-9B58E7DDC0CA}" type="slidenum">
              <a:rPr lang="en-US" smtClean="0"/>
              <a:t>7</a:t>
            </a:fld>
            <a:endParaRPr lang="en-US"/>
          </a:p>
        </p:txBody>
      </p:sp>
    </p:spTree>
    <p:extLst>
      <p:ext uri="{BB962C8B-B14F-4D97-AF65-F5344CB8AC3E}">
        <p14:creationId xmlns:p14="http://schemas.microsoft.com/office/powerpoint/2010/main" val="770385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Operators:</a:t>
            </a:r>
          </a:p>
          <a:p>
            <a:endParaRPr lang="en-US" dirty="0" smtClean="0"/>
          </a:p>
          <a:p>
            <a:r>
              <a:rPr lang="en-US" dirty="0" smtClean="0"/>
              <a:t>Mathematical</a:t>
            </a:r>
            <a:r>
              <a:rPr lang="en-US" baseline="0" dirty="0" smtClean="0"/>
              <a:t> operators are given in the form “SUM OF &lt;x&gt; AN &lt;y&gt;”. The usual misspellings and grammar are used for operations such as “PRODUKT”, “QUOSHUNT”, “BIGGR”, and “SMALLR”.</a:t>
            </a:r>
          </a:p>
          <a:p>
            <a:endParaRPr lang="en-US" baseline="0" dirty="0" smtClean="0"/>
          </a:p>
          <a:p>
            <a:r>
              <a:rPr lang="en-US" baseline="0" dirty="0" smtClean="0"/>
              <a:t>Boolean operators are implemented in a similar fashion, using words such as “WON OF”.</a:t>
            </a:r>
          </a:p>
          <a:p>
            <a:endParaRPr lang="en-US" baseline="0" dirty="0" smtClean="0"/>
          </a:p>
          <a:p>
            <a:r>
              <a:rPr lang="en-US" baseline="0" dirty="0" smtClean="0"/>
              <a:t>Comparisons are performed using terms such as “BOTH SAEM”, and “DIFFRNT”.</a:t>
            </a:r>
          </a:p>
          <a:p>
            <a:endParaRPr lang="en-US" baseline="0" dirty="0" smtClean="0"/>
          </a:p>
          <a:p>
            <a:r>
              <a:rPr lang="en-US" baseline="0" dirty="0" smtClean="0"/>
              <a:t>Concatenation is accomplished using “SMOOSH … MKAY”</a:t>
            </a:r>
          </a:p>
          <a:p>
            <a:endParaRPr lang="en-US" baseline="0" dirty="0" smtClean="0"/>
          </a:p>
          <a:p>
            <a:r>
              <a:rPr lang="en-US" baseline="0" dirty="0" smtClean="0"/>
              <a:t>Casting is done using “MAEK”.</a:t>
            </a:r>
          </a:p>
          <a:p>
            <a:endParaRPr lang="en-US" baseline="0" dirty="0" smtClean="0"/>
          </a:p>
          <a:p>
            <a:r>
              <a:rPr lang="en-US" baseline="0" dirty="0" smtClean="0"/>
              <a:t>Input / Output:</a:t>
            </a:r>
          </a:p>
          <a:p>
            <a:endParaRPr lang="en-US" baseline="0" dirty="0" smtClean="0"/>
          </a:p>
          <a:p>
            <a:r>
              <a:rPr lang="en-US" baseline="0" dirty="0" smtClean="0"/>
              <a:t>The print operator is “VISIBLE”. Input from the user is accomplished using “GIMMEH”</a:t>
            </a:r>
            <a:endParaRPr lang="en-US" dirty="0"/>
          </a:p>
        </p:txBody>
      </p:sp>
      <p:sp>
        <p:nvSpPr>
          <p:cNvPr id="4" name="Slide Number Placeholder 3"/>
          <p:cNvSpPr>
            <a:spLocks noGrp="1"/>
          </p:cNvSpPr>
          <p:nvPr>
            <p:ph type="sldNum" sz="quarter" idx="10"/>
          </p:nvPr>
        </p:nvSpPr>
        <p:spPr/>
        <p:txBody>
          <a:bodyPr/>
          <a:lstStyle/>
          <a:p>
            <a:fld id="{2AD312D2-9DC5-4CAA-8444-9B58E7DDC0CA}" type="slidenum">
              <a:rPr lang="en-US" smtClean="0"/>
              <a:t>8</a:t>
            </a:fld>
            <a:endParaRPr lang="en-US"/>
          </a:p>
        </p:txBody>
      </p:sp>
    </p:spTree>
    <p:extLst>
      <p:ext uri="{BB962C8B-B14F-4D97-AF65-F5344CB8AC3E}">
        <p14:creationId xmlns:p14="http://schemas.microsoft.com/office/powerpoint/2010/main" val="12907838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Flow Control:</a:t>
            </a:r>
          </a:p>
          <a:p>
            <a:endParaRPr lang="en-US" dirty="0" smtClean="0"/>
          </a:p>
          <a:p>
            <a:r>
              <a:rPr lang="en-US" dirty="0" smtClean="0"/>
              <a:t>The first conditional statement here is the</a:t>
            </a:r>
            <a:r>
              <a:rPr lang="en-US" baseline="0" dirty="0" smtClean="0"/>
              <a:t> if-then statement, the second one is the case statement</a:t>
            </a:r>
          </a:p>
          <a:p>
            <a:endParaRPr lang="en-US" baseline="0" dirty="0" smtClean="0"/>
          </a:p>
          <a:p>
            <a:r>
              <a:rPr lang="en-US" baseline="0" dirty="0" smtClean="0"/>
              <a:t>Next we see the loop control statement.</a:t>
            </a:r>
          </a:p>
          <a:p>
            <a:endParaRPr lang="en-US" baseline="0" dirty="0" smtClean="0"/>
          </a:p>
          <a:p>
            <a:r>
              <a:rPr lang="en-US" baseline="0" dirty="0" smtClean="0"/>
              <a:t>Functions:</a:t>
            </a:r>
          </a:p>
          <a:p>
            <a:endParaRPr lang="en-US" baseline="0" dirty="0" smtClean="0"/>
          </a:p>
          <a:p>
            <a:r>
              <a:rPr lang="en-US" baseline="0" dirty="0" smtClean="0"/>
              <a:t>The first bullet shows the keywords used for defining a function.</a:t>
            </a:r>
          </a:p>
          <a:p>
            <a:r>
              <a:rPr lang="en-US" baseline="0" dirty="0" smtClean="0"/>
              <a:t>The second bullet shows the keywords for returning a value</a:t>
            </a:r>
          </a:p>
          <a:p>
            <a:r>
              <a:rPr lang="en-US" baseline="0" dirty="0" smtClean="0"/>
              <a:t>The third bullet shows the keywords for calling </a:t>
            </a:r>
            <a:r>
              <a:rPr lang="en-US" baseline="0" smtClean="0"/>
              <a:t>a function</a:t>
            </a:r>
          </a:p>
        </p:txBody>
      </p:sp>
      <p:sp>
        <p:nvSpPr>
          <p:cNvPr id="4" name="Slide Number Placeholder 3"/>
          <p:cNvSpPr>
            <a:spLocks noGrp="1"/>
          </p:cNvSpPr>
          <p:nvPr>
            <p:ph type="sldNum" sz="quarter" idx="10"/>
          </p:nvPr>
        </p:nvSpPr>
        <p:spPr/>
        <p:txBody>
          <a:bodyPr/>
          <a:lstStyle/>
          <a:p>
            <a:fld id="{2AD312D2-9DC5-4CAA-8444-9B58E7DDC0CA}" type="slidenum">
              <a:rPr lang="en-US" smtClean="0"/>
              <a:t>9</a:t>
            </a:fld>
            <a:endParaRPr lang="en-US"/>
          </a:p>
        </p:txBody>
      </p:sp>
    </p:spTree>
    <p:extLst>
      <p:ext uri="{BB962C8B-B14F-4D97-AF65-F5344CB8AC3E}">
        <p14:creationId xmlns:p14="http://schemas.microsoft.com/office/powerpoint/2010/main" val="1399781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ABF158B-5F46-4DD7-94D4-07C1ED3BBE36}" type="datetime1">
              <a:rPr lang="en-US" smtClean="0"/>
              <a:t>24-Nov-15</a:t>
            </a:fld>
            <a:endParaRPr lang="en-US"/>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767F697F-8BD4-4BA1-B41D-037A4F840576}" type="slidenum">
              <a:rPr lang="en-US" smtClean="0"/>
              <a:pPr/>
              <a:t>‹#›</a:t>
            </a:fld>
            <a:endParaRPr lang="en-US"/>
          </a:p>
        </p:txBody>
      </p:sp>
    </p:spTree>
    <p:extLst>
      <p:ext uri="{BB962C8B-B14F-4D97-AF65-F5344CB8AC3E}">
        <p14:creationId xmlns:p14="http://schemas.microsoft.com/office/powerpoint/2010/main" val="163361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0D8B19-9C74-461D-B4BD-C371AA552B12}" type="datetime1">
              <a:rPr lang="en-US" smtClean="0"/>
              <a:t>24-Nov-15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F697F-8BD4-4BA1-B41D-037A4F840576}" type="slidenum">
              <a:rPr lang="en-US" smtClean="0"/>
              <a:t>‹#›</a:t>
            </a:fld>
            <a:endParaRPr lang="en-US"/>
          </a:p>
        </p:txBody>
      </p:sp>
    </p:spTree>
    <p:extLst>
      <p:ext uri="{BB962C8B-B14F-4D97-AF65-F5344CB8AC3E}">
        <p14:creationId xmlns:p14="http://schemas.microsoft.com/office/powerpoint/2010/main" val="4202857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1B0F8B-7ED1-41E7-BE0C-22A84BDF3EFD}" type="datetime1">
              <a:rPr lang="en-US" smtClean="0"/>
              <a:t>24-Nov-15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F697F-8BD4-4BA1-B41D-037A4F840576}" type="slidenum">
              <a:rPr lang="en-US" smtClean="0"/>
              <a:t>‹#›</a:t>
            </a:fld>
            <a:endParaRPr lang="en-US"/>
          </a:p>
        </p:txBody>
      </p:sp>
    </p:spTree>
    <p:extLst>
      <p:ext uri="{BB962C8B-B14F-4D97-AF65-F5344CB8AC3E}">
        <p14:creationId xmlns:p14="http://schemas.microsoft.com/office/powerpoint/2010/main" val="3821268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A1295D-B621-46BA-AA29-1550F7BC88CE}" type="datetime1">
              <a:rPr lang="en-US" smtClean="0"/>
              <a:t>24-Nov-15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7F697F-8BD4-4BA1-B41D-037A4F840576}" type="slidenum">
              <a:rPr lang="en-US" smtClean="0"/>
              <a:t>‹#›</a:t>
            </a:fld>
            <a:endParaRPr lang="en-US"/>
          </a:p>
        </p:txBody>
      </p:sp>
    </p:spTree>
    <p:extLst>
      <p:ext uri="{BB962C8B-B14F-4D97-AF65-F5344CB8AC3E}">
        <p14:creationId xmlns:p14="http://schemas.microsoft.com/office/powerpoint/2010/main" val="626183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Times New Roman" panose="02020603050405020304" pitchFamily="18" charset="0"/>
                <a:cs typeface="Times New Roman" panose="02020603050405020304"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0013311D-E5B4-4AC5-9BCF-1D0221B7E171}" type="datetime1">
              <a:rPr lang="en-US" smtClean="0"/>
              <a:t>24-Nov-15</a:t>
            </a:fld>
            <a:endParaRPr lang="en-US"/>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767F697F-8BD4-4BA1-B41D-037A4F840576}" type="slidenum">
              <a:rPr lang="en-US" smtClean="0"/>
              <a:pPr/>
              <a:t>‹#›</a:t>
            </a:fld>
            <a:endParaRPr lang="en-US"/>
          </a:p>
        </p:txBody>
      </p:sp>
    </p:spTree>
    <p:extLst>
      <p:ext uri="{BB962C8B-B14F-4D97-AF65-F5344CB8AC3E}">
        <p14:creationId xmlns:p14="http://schemas.microsoft.com/office/powerpoint/2010/main" val="2153473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536546B3-92E3-4D2A-975F-FECE4FD36255}" type="datetime1">
              <a:rPr lang="en-US" smtClean="0"/>
              <a:t>24-Nov-15</a:t>
            </a:fld>
            <a:endParaRPr lang="en-US"/>
          </a:p>
        </p:txBody>
      </p:sp>
      <p:sp>
        <p:nvSpPr>
          <p:cNvPr id="6" name="Footer Placeholder 5"/>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a:p>
        </p:txBody>
      </p:sp>
      <p:sp>
        <p:nvSpPr>
          <p:cNvPr id="7" name="Slide Number Placeholder 6"/>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767F697F-8BD4-4BA1-B41D-037A4F840576}" type="slidenum">
              <a:rPr lang="en-US" smtClean="0"/>
              <a:pPr/>
              <a:t>‹#›</a:t>
            </a:fld>
            <a:endParaRPr lang="en-US"/>
          </a:p>
        </p:txBody>
      </p:sp>
    </p:spTree>
    <p:extLst>
      <p:ext uri="{BB962C8B-B14F-4D97-AF65-F5344CB8AC3E}">
        <p14:creationId xmlns:p14="http://schemas.microsoft.com/office/powerpoint/2010/main" val="2443955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atin typeface="Times New Roman" panose="02020603050405020304" pitchFamily="18"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Times New Roman" panose="02020603050405020304" pitchFamily="18" charset="0"/>
                <a:cs typeface="Times New Roman" panose="020206030504050203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64DFE6DD-0A82-48FD-B885-6A0A134F7FA5}" type="datetime1">
              <a:rPr lang="en-US" smtClean="0"/>
              <a:t>24-Nov-15</a:t>
            </a:fld>
            <a:endParaRPr lang="en-US"/>
          </a:p>
        </p:txBody>
      </p:sp>
      <p:sp>
        <p:nvSpPr>
          <p:cNvPr id="8" name="Footer Placeholder 7"/>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a:p>
        </p:txBody>
      </p:sp>
      <p:sp>
        <p:nvSpPr>
          <p:cNvPr id="9" name="Slide Number Placeholder 8"/>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767F697F-8BD4-4BA1-B41D-037A4F840576}" type="slidenum">
              <a:rPr lang="en-US" smtClean="0"/>
              <a:pPr/>
              <a:t>‹#›</a:t>
            </a:fld>
            <a:endParaRPr lang="en-US"/>
          </a:p>
        </p:txBody>
      </p:sp>
    </p:spTree>
    <p:extLst>
      <p:ext uri="{BB962C8B-B14F-4D97-AF65-F5344CB8AC3E}">
        <p14:creationId xmlns:p14="http://schemas.microsoft.com/office/powerpoint/2010/main" val="1390545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7ADFAA8E-5E4B-4C93-B256-0F8E112D2320}" type="datetime1">
              <a:rPr lang="en-US" smtClean="0"/>
              <a:t>24-Nov-15</a:t>
            </a:fld>
            <a:endParaRPr lang="en-US"/>
          </a:p>
        </p:txBody>
      </p:sp>
      <p:sp>
        <p:nvSpPr>
          <p:cNvPr id="4" name="Footer Placeholder 3"/>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a:p>
        </p:txBody>
      </p:sp>
      <p:sp>
        <p:nvSpPr>
          <p:cNvPr id="5" name="Slide Number Placeholder 4"/>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767F697F-8BD4-4BA1-B41D-037A4F840576}" type="slidenum">
              <a:rPr lang="en-US" smtClean="0"/>
              <a:pPr/>
              <a:t>‹#›</a:t>
            </a:fld>
            <a:endParaRPr lang="en-US"/>
          </a:p>
        </p:txBody>
      </p:sp>
    </p:spTree>
    <p:extLst>
      <p:ext uri="{BB962C8B-B14F-4D97-AF65-F5344CB8AC3E}">
        <p14:creationId xmlns:p14="http://schemas.microsoft.com/office/powerpoint/2010/main" val="2482919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1C13C412-9294-4E68-938E-2432428B8918}" type="datetime1">
              <a:rPr lang="en-US" smtClean="0"/>
              <a:t>24-Nov-15</a:t>
            </a:fld>
            <a:endParaRPr lang="en-US"/>
          </a:p>
        </p:txBody>
      </p:sp>
      <p:sp>
        <p:nvSpPr>
          <p:cNvPr id="3" name="Footer Placeholder 2"/>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a:p>
        </p:txBody>
      </p:sp>
      <p:sp>
        <p:nvSpPr>
          <p:cNvPr id="4" name="Slide Number Placeholder 3"/>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767F697F-8BD4-4BA1-B41D-037A4F840576}" type="slidenum">
              <a:rPr lang="en-US" smtClean="0"/>
              <a:pPr/>
              <a:t>‹#›</a:t>
            </a:fld>
            <a:endParaRPr lang="en-US"/>
          </a:p>
        </p:txBody>
      </p:sp>
    </p:spTree>
    <p:extLst>
      <p:ext uri="{BB962C8B-B14F-4D97-AF65-F5344CB8AC3E}">
        <p14:creationId xmlns:p14="http://schemas.microsoft.com/office/powerpoint/2010/main" val="2279014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330955-18B1-40AC-A8C9-9067830649E5}" type="datetime1">
              <a:rPr lang="en-US" smtClean="0"/>
              <a:t>24-Nov-15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F697F-8BD4-4BA1-B41D-037A4F840576}" type="slidenum">
              <a:rPr lang="en-US" smtClean="0"/>
              <a:t>‹#›</a:t>
            </a:fld>
            <a:endParaRPr lang="en-US"/>
          </a:p>
        </p:txBody>
      </p:sp>
    </p:spTree>
    <p:extLst>
      <p:ext uri="{BB962C8B-B14F-4D97-AF65-F5344CB8AC3E}">
        <p14:creationId xmlns:p14="http://schemas.microsoft.com/office/powerpoint/2010/main" val="469427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2CCC2A-E990-4D4F-B4A5-FA0D0B9CF553}" type="datetime1">
              <a:rPr lang="en-US" smtClean="0"/>
              <a:t>24-Nov-15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7F697F-8BD4-4BA1-B41D-037A4F840576}" type="slidenum">
              <a:rPr lang="en-US" smtClean="0"/>
              <a:t>‹#›</a:t>
            </a:fld>
            <a:endParaRPr lang="en-US"/>
          </a:p>
        </p:txBody>
      </p:sp>
    </p:spTree>
    <p:extLst>
      <p:ext uri="{BB962C8B-B14F-4D97-AF65-F5344CB8AC3E}">
        <p14:creationId xmlns:p14="http://schemas.microsoft.com/office/powerpoint/2010/main" val="446417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cs typeface="Times New Roman" panose="02020603050405020304" pitchFamily="18" charset="0"/>
              </a:defRPr>
            </a:lvl1pPr>
          </a:lstStyle>
          <a:p>
            <a:fld id="{0602A77A-291E-4CAA-AC24-72AB4E1FDCCD}" type="datetime1">
              <a:rPr lang="en-US" smtClean="0"/>
              <a:t>24-Nov-15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cs typeface="Times New Roman" panose="02020603050405020304" pitchFamily="18" charset="0"/>
              </a:defRPr>
            </a:lvl1pPr>
          </a:lstStyle>
          <a:p>
            <a:fld id="{767F697F-8BD4-4BA1-B41D-037A4F840576}" type="slidenum">
              <a:rPr lang="en-US" smtClean="0"/>
              <a:pPr/>
              <a:t>‹#›</a:t>
            </a:fld>
            <a:endParaRPr lang="en-US" dirty="0"/>
          </a:p>
        </p:txBody>
      </p:sp>
    </p:spTree>
    <p:extLst>
      <p:ext uri="{BB962C8B-B14F-4D97-AF65-F5344CB8AC3E}">
        <p14:creationId xmlns:p14="http://schemas.microsoft.com/office/powerpoint/2010/main" val="370398534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53895"/>
            <a:ext cx="9144000" cy="1150811"/>
          </a:xfrm>
        </p:spPr>
        <p:txBody>
          <a:bodyPr/>
          <a:lstStyle/>
          <a:p>
            <a:r>
              <a:rPr lang="en-US" b="1" dirty="0" smtClean="0"/>
              <a:t>GIMMEH LOLCODE</a:t>
            </a:r>
            <a:endParaRPr lang="en-US" dirty="0"/>
          </a:p>
        </p:txBody>
      </p:sp>
      <p:sp>
        <p:nvSpPr>
          <p:cNvPr id="3" name="Subtitle 2"/>
          <p:cNvSpPr>
            <a:spLocks noGrp="1"/>
          </p:cNvSpPr>
          <p:nvPr>
            <p:ph type="subTitle" idx="1"/>
          </p:nvPr>
        </p:nvSpPr>
        <p:spPr>
          <a:xfrm>
            <a:off x="1524000" y="2696782"/>
            <a:ext cx="9144000" cy="1655762"/>
          </a:xfrm>
        </p:spPr>
        <p:txBody>
          <a:bodyPr/>
          <a:lstStyle/>
          <a:p>
            <a:r>
              <a:rPr lang="en-US" dirty="0" smtClean="0"/>
              <a:t>Bryan J. Haines</a:t>
            </a:r>
          </a:p>
          <a:p>
            <a:r>
              <a:rPr lang="en-US" dirty="0" smtClean="0"/>
              <a:t>Courtney Trocke</a:t>
            </a:r>
          </a:p>
          <a:p>
            <a:r>
              <a:rPr lang="en-US" dirty="0" smtClean="0"/>
              <a:t>Juan Villa</a:t>
            </a:r>
            <a:endParaRPr lang="en-US" dirty="0"/>
          </a:p>
        </p:txBody>
      </p:sp>
      <p:sp>
        <p:nvSpPr>
          <p:cNvPr id="4" name="TextBox 3"/>
          <p:cNvSpPr txBox="1"/>
          <p:nvPr/>
        </p:nvSpPr>
        <p:spPr>
          <a:xfrm>
            <a:off x="125322" y="3832207"/>
            <a:ext cx="9192414" cy="286232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References: </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http://lolcode.org</a:t>
            </a:r>
            <a:r>
              <a:rPr lang="en-US" dirty="0" smtClean="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http://atl.me/2007/lolcode</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https://esolangs.org/wiki/LOLCODE</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http://progopedia.com/language/lolcode</a:t>
            </a:r>
            <a:r>
              <a:rPr lang="en-US" dirty="0" smtClean="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https://code.google.com/p/lolcode-dot-net/</a:t>
            </a:r>
            <a:endParaRPr lang="en-US"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http</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www.zoominfo.com/p/Adam-Lindsay/1272505587</a:t>
            </a:r>
          </a:p>
          <a:p>
            <a:pPr marL="285750" indent="-285750">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http</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www.slideshare.net/Tetraboy/the-best-web-language-lolcode</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http://www.istartedsomething.com/20070809/teched-day-2-lolcode</a:t>
            </a:r>
            <a:r>
              <a:rPr lang="en-US" dirty="0" smtClean="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http://</a:t>
            </a:r>
            <a:r>
              <a:rPr lang="en-US" dirty="0" smtClean="0">
                <a:latin typeface="Times New Roman" panose="02020603050405020304" pitchFamily="18" charset="0"/>
                <a:cs typeface="Times New Roman" panose="02020603050405020304" pitchFamily="18" charset="0"/>
              </a:rPr>
              <a:t>www.dalkescientific.com/writings/diary/archive/2007/06/01/lolpython.html</a:t>
            </a:r>
          </a:p>
        </p:txBody>
      </p:sp>
    </p:spTree>
    <p:extLst>
      <p:ext uri="{BB962C8B-B14F-4D97-AF65-F5344CB8AC3E}">
        <p14:creationId xmlns:p14="http://schemas.microsoft.com/office/powerpoint/2010/main" val="1000873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Concepts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8323" y="2029210"/>
            <a:ext cx="10972800" cy="2999758"/>
          </a:xfrm>
        </p:spPr>
      </p:pic>
      <p:sp>
        <p:nvSpPr>
          <p:cNvPr id="5" name="Slide Number Placeholder 4"/>
          <p:cNvSpPr>
            <a:spLocks noGrp="1"/>
          </p:cNvSpPr>
          <p:nvPr>
            <p:ph type="sldNum" sz="quarter" idx="12"/>
          </p:nvPr>
        </p:nvSpPr>
        <p:spPr/>
        <p:txBody>
          <a:bodyPr/>
          <a:lstStyle/>
          <a:p>
            <a:fld id="{767F697F-8BD4-4BA1-B41D-037A4F840576}" type="slidenum">
              <a:rPr lang="en-US" smtClean="0"/>
              <a:t>10</a:t>
            </a:fld>
            <a:endParaRPr lang="en-US"/>
          </a:p>
        </p:txBody>
      </p:sp>
    </p:spTree>
    <p:extLst>
      <p:ext uri="{BB962C8B-B14F-4D97-AF65-F5344CB8AC3E}">
        <p14:creationId xmlns:p14="http://schemas.microsoft.com/office/powerpoint/2010/main" val="23165140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World</a:t>
            </a:r>
            <a:endParaRPr lang="en-US"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76600" y="2068370"/>
            <a:ext cx="5638800" cy="2933699"/>
          </a:xfrm>
        </p:spPr>
      </p:pic>
      <p:sp>
        <p:nvSpPr>
          <p:cNvPr id="4" name="Slide Number Placeholder 3"/>
          <p:cNvSpPr>
            <a:spLocks noGrp="1"/>
          </p:cNvSpPr>
          <p:nvPr>
            <p:ph type="sldNum" sz="quarter" idx="12"/>
          </p:nvPr>
        </p:nvSpPr>
        <p:spPr/>
        <p:txBody>
          <a:bodyPr/>
          <a:lstStyle/>
          <a:p>
            <a:fld id="{767F697F-8BD4-4BA1-B41D-037A4F840576}" type="slidenum">
              <a:rPr lang="en-US" smtClean="0"/>
              <a:t>11</a:t>
            </a:fld>
            <a:endParaRPr lang="en-US"/>
          </a:p>
        </p:txBody>
      </p:sp>
    </p:spTree>
    <p:extLst>
      <p:ext uri="{BB962C8B-B14F-4D97-AF65-F5344CB8AC3E}">
        <p14:creationId xmlns:p14="http://schemas.microsoft.com/office/powerpoint/2010/main" val="3975906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Fibonacci Sequence</a:t>
            </a:r>
            <a:endParaRPr lang="en-US" dirty="0"/>
          </a:p>
        </p:txBody>
      </p:sp>
      <p:sp>
        <p:nvSpPr>
          <p:cNvPr id="4" name="Slide Number Placeholder 3"/>
          <p:cNvSpPr>
            <a:spLocks noGrp="1"/>
          </p:cNvSpPr>
          <p:nvPr>
            <p:ph type="sldNum" sz="quarter" idx="12"/>
          </p:nvPr>
        </p:nvSpPr>
        <p:spPr/>
        <p:txBody>
          <a:bodyPr/>
          <a:lstStyle/>
          <a:p>
            <a:fld id="{767F697F-8BD4-4BA1-B41D-037A4F840576}" type="slidenum">
              <a:rPr lang="en-US" smtClean="0"/>
              <a:t>12</a:t>
            </a:fld>
            <a:endParaRPr lang="en-US"/>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062664" y="1825625"/>
            <a:ext cx="4066671" cy="4351338"/>
          </a:xfrm>
        </p:spPr>
      </p:pic>
    </p:spTree>
    <p:extLst>
      <p:ext uri="{BB962C8B-B14F-4D97-AF65-F5344CB8AC3E}">
        <p14:creationId xmlns:p14="http://schemas.microsoft.com/office/powerpoint/2010/main" val="238687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a:t>
            </a:r>
            <a:endParaRPr lang="en-US" dirty="0"/>
          </a:p>
        </p:txBody>
      </p:sp>
      <p:sp>
        <p:nvSpPr>
          <p:cNvPr id="3" name="Content Placeholder 2"/>
          <p:cNvSpPr>
            <a:spLocks noGrp="1"/>
          </p:cNvSpPr>
          <p:nvPr>
            <p:ph idx="1"/>
          </p:nvPr>
        </p:nvSpPr>
        <p:spPr/>
        <p:txBody>
          <a:bodyPr/>
          <a:lstStyle/>
          <a:p>
            <a:r>
              <a:rPr lang="en-US" dirty="0" smtClean="0"/>
              <a:t>Imperative vs Declarative</a:t>
            </a:r>
          </a:p>
          <a:p>
            <a:r>
              <a:rPr lang="en-US" dirty="0" smtClean="0"/>
              <a:t>Procedural vs Object-Oriented</a:t>
            </a:r>
          </a:p>
        </p:txBody>
      </p:sp>
      <p:sp>
        <p:nvSpPr>
          <p:cNvPr id="4" name="Slide Number Placeholder 3"/>
          <p:cNvSpPr>
            <a:spLocks noGrp="1"/>
          </p:cNvSpPr>
          <p:nvPr>
            <p:ph type="sldNum" sz="quarter" idx="12"/>
          </p:nvPr>
        </p:nvSpPr>
        <p:spPr/>
        <p:txBody>
          <a:bodyPr/>
          <a:lstStyle/>
          <a:p>
            <a:fld id="{767F697F-8BD4-4BA1-B41D-037A4F840576}" type="slidenum">
              <a:rPr lang="en-US" smtClean="0"/>
              <a:t>13</a:t>
            </a:fld>
            <a:endParaRPr lang="en-US"/>
          </a:p>
        </p:txBody>
      </p:sp>
    </p:spTree>
    <p:extLst>
      <p:ext uri="{BB962C8B-B14F-4D97-AF65-F5344CB8AC3E}">
        <p14:creationId xmlns:p14="http://schemas.microsoft.com/office/powerpoint/2010/main" val="1184281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Tree>
    <p:extLst>
      <p:ext uri="{BB962C8B-B14F-4D97-AF65-F5344CB8AC3E}">
        <p14:creationId xmlns:p14="http://schemas.microsoft.com/office/powerpoint/2010/main" val="1572360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Esoteric</a:t>
            </a:r>
          </a:p>
          <a:p>
            <a:r>
              <a:rPr lang="en-US" dirty="0" smtClean="0"/>
              <a:t>Procedural</a:t>
            </a:r>
          </a:p>
          <a:p>
            <a:r>
              <a:rPr lang="en-US" smtClean="0"/>
              <a:t>In </a:t>
            </a:r>
            <a:r>
              <a:rPr lang="en-US" dirty="0" smtClean="0"/>
              <a:t>context of problem domains</a:t>
            </a:r>
          </a:p>
        </p:txBody>
      </p:sp>
      <p:sp>
        <p:nvSpPr>
          <p:cNvPr id="4" name="Slide Number Placeholder 3"/>
          <p:cNvSpPr>
            <a:spLocks noGrp="1"/>
          </p:cNvSpPr>
          <p:nvPr>
            <p:ph type="sldNum" sz="quarter" idx="12"/>
          </p:nvPr>
        </p:nvSpPr>
        <p:spPr/>
        <p:txBody>
          <a:bodyPr/>
          <a:lstStyle/>
          <a:p>
            <a:fld id="{767F697F-8BD4-4BA1-B41D-037A4F840576}" type="slidenum">
              <a:rPr lang="en-US" smtClean="0"/>
              <a:t>2</a:t>
            </a:fld>
            <a:endParaRPr lang="en-US"/>
          </a:p>
        </p:txBody>
      </p:sp>
    </p:spTree>
    <p:extLst>
      <p:ext uri="{BB962C8B-B14F-4D97-AF65-F5344CB8AC3E}">
        <p14:creationId xmlns:p14="http://schemas.microsoft.com/office/powerpoint/2010/main" val="3018259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sp>
        <p:nvSpPr>
          <p:cNvPr id="3" name="Content Placeholder 2"/>
          <p:cNvSpPr>
            <a:spLocks noGrp="1"/>
          </p:cNvSpPr>
          <p:nvPr>
            <p:ph idx="1"/>
          </p:nvPr>
        </p:nvSpPr>
        <p:spPr/>
        <p:txBody>
          <a:bodyPr>
            <a:normAutofit/>
          </a:bodyPr>
          <a:lstStyle/>
          <a:p>
            <a:r>
              <a:rPr lang="en-US" dirty="0" smtClean="0"/>
              <a:t>Five W’s</a:t>
            </a:r>
            <a:endParaRPr lang="en-US" dirty="0"/>
          </a:p>
          <a:p>
            <a:r>
              <a:rPr lang="en-US" dirty="0" smtClean="0"/>
              <a:t>Parent language</a:t>
            </a:r>
          </a:p>
          <a:p>
            <a:r>
              <a:rPr lang="en-US" dirty="0" smtClean="0"/>
              <a:t>Evolution</a:t>
            </a:r>
          </a:p>
        </p:txBody>
      </p:sp>
      <p:sp>
        <p:nvSpPr>
          <p:cNvPr id="4" name="Slide Number Placeholder 3"/>
          <p:cNvSpPr>
            <a:spLocks noGrp="1"/>
          </p:cNvSpPr>
          <p:nvPr>
            <p:ph type="sldNum" sz="quarter" idx="12"/>
          </p:nvPr>
        </p:nvSpPr>
        <p:spPr/>
        <p:txBody>
          <a:bodyPr/>
          <a:lstStyle/>
          <a:p>
            <a:fld id="{767F697F-8BD4-4BA1-B41D-037A4F840576}" type="slidenum">
              <a:rPr lang="en-US" smtClean="0"/>
              <a:t>3</a:t>
            </a:fld>
            <a:endParaRPr lang="en-US"/>
          </a:p>
        </p:txBody>
      </p:sp>
    </p:spTree>
    <p:extLst>
      <p:ext uri="{BB962C8B-B14F-4D97-AF65-F5344CB8AC3E}">
        <p14:creationId xmlns:p14="http://schemas.microsoft.com/office/powerpoint/2010/main" val="1668224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8000" y="1553617"/>
            <a:ext cx="6096000" cy="4572000"/>
          </a:xfrm>
        </p:spPr>
      </p:pic>
      <p:sp>
        <p:nvSpPr>
          <p:cNvPr id="4" name="Slide Number Placeholder 3"/>
          <p:cNvSpPr>
            <a:spLocks noGrp="1"/>
          </p:cNvSpPr>
          <p:nvPr>
            <p:ph type="sldNum" sz="quarter" idx="12"/>
          </p:nvPr>
        </p:nvSpPr>
        <p:spPr/>
        <p:txBody>
          <a:bodyPr/>
          <a:lstStyle/>
          <a:p>
            <a:fld id="{767F697F-8BD4-4BA1-B41D-037A4F840576}" type="slidenum">
              <a:rPr lang="en-US" smtClean="0"/>
              <a:t>4</a:t>
            </a:fld>
            <a:endParaRPr lang="en-US"/>
          </a:p>
        </p:txBody>
      </p:sp>
    </p:spTree>
    <p:extLst>
      <p:ext uri="{BB962C8B-B14F-4D97-AF65-F5344CB8AC3E}">
        <p14:creationId xmlns:p14="http://schemas.microsoft.com/office/powerpoint/2010/main" val="22366022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Concepts</a:t>
            </a:r>
            <a:endParaRPr lang="en-US" dirty="0"/>
          </a:p>
        </p:txBody>
      </p:sp>
      <p:sp>
        <p:nvSpPr>
          <p:cNvPr id="3" name="Content Placeholder 2"/>
          <p:cNvSpPr>
            <a:spLocks noGrp="1"/>
          </p:cNvSpPr>
          <p:nvPr>
            <p:ph idx="1"/>
          </p:nvPr>
        </p:nvSpPr>
        <p:spPr/>
        <p:txBody>
          <a:bodyPr/>
          <a:lstStyle/>
          <a:p>
            <a:r>
              <a:rPr lang="en-US" dirty="0"/>
              <a:t>N</a:t>
            </a:r>
            <a:r>
              <a:rPr lang="en-US" dirty="0" smtClean="0"/>
              <a:t>ew concepts</a:t>
            </a:r>
            <a:endParaRPr lang="en-US" dirty="0"/>
          </a:p>
          <a:p>
            <a:r>
              <a:rPr lang="en-US" dirty="0" smtClean="0"/>
              <a:t>Interesting concepts</a:t>
            </a:r>
            <a:endParaRPr lang="en-US" dirty="0"/>
          </a:p>
          <a:p>
            <a:r>
              <a:rPr lang="en-US" dirty="0" smtClean="0"/>
              <a:t>Structure</a:t>
            </a:r>
          </a:p>
          <a:p>
            <a:r>
              <a:rPr lang="en-US" dirty="0" smtClean="0"/>
              <a:t>Procedures</a:t>
            </a:r>
            <a:endParaRPr lang="en-US" dirty="0"/>
          </a:p>
          <a:p>
            <a:endParaRPr lang="en-US" dirty="0"/>
          </a:p>
        </p:txBody>
      </p:sp>
      <p:sp>
        <p:nvSpPr>
          <p:cNvPr id="4" name="Slide Number Placeholder 3"/>
          <p:cNvSpPr>
            <a:spLocks noGrp="1"/>
          </p:cNvSpPr>
          <p:nvPr>
            <p:ph type="sldNum" sz="quarter" idx="12"/>
          </p:nvPr>
        </p:nvSpPr>
        <p:spPr/>
        <p:txBody>
          <a:bodyPr/>
          <a:lstStyle/>
          <a:p>
            <a:fld id="{767F697F-8BD4-4BA1-B41D-037A4F840576}" type="slidenum">
              <a:rPr lang="en-US" smtClean="0"/>
              <a:t>5</a:t>
            </a:fld>
            <a:endParaRPr lang="en-US"/>
          </a:p>
        </p:txBody>
      </p:sp>
    </p:spTree>
    <p:extLst>
      <p:ext uri="{BB962C8B-B14F-4D97-AF65-F5344CB8AC3E}">
        <p14:creationId xmlns:p14="http://schemas.microsoft.com/office/powerpoint/2010/main" val="2536732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Concepts</a:t>
            </a:r>
            <a:endParaRPr lang="en-US" dirty="0"/>
          </a:p>
        </p:txBody>
      </p:sp>
      <p:sp>
        <p:nvSpPr>
          <p:cNvPr id="3" name="Content Placeholder 2"/>
          <p:cNvSpPr>
            <a:spLocks noGrp="1"/>
          </p:cNvSpPr>
          <p:nvPr>
            <p:ph idx="1"/>
          </p:nvPr>
        </p:nvSpPr>
        <p:spPr/>
        <p:txBody>
          <a:bodyPr/>
          <a:lstStyle/>
          <a:p>
            <a:r>
              <a:rPr lang="en-US" dirty="0" smtClean="0"/>
              <a:t>Formatting</a:t>
            </a:r>
          </a:p>
          <a:p>
            <a:pPr lvl="1"/>
            <a:r>
              <a:rPr lang="en-US" dirty="0" smtClean="0"/>
              <a:t>Whitespace</a:t>
            </a:r>
          </a:p>
          <a:p>
            <a:pPr lvl="1"/>
            <a:r>
              <a:rPr lang="en-US" dirty="0" smtClean="0"/>
              <a:t>BTW, OBTW, TLDR</a:t>
            </a:r>
          </a:p>
          <a:p>
            <a:pPr lvl="1"/>
            <a:r>
              <a:rPr lang="en-US" dirty="0" smtClean="0"/>
              <a:t>HAI 1.3, KTHXBYE</a:t>
            </a:r>
          </a:p>
          <a:p>
            <a:r>
              <a:rPr lang="en-US" dirty="0" smtClean="0"/>
              <a:t>Variables</a:t>
            </a:r>
          </a:p>
          <a:p>
            <a:pPr lvl="1"/>
            <a:r>
              <a:rPr lang="en-US" dirty="0" smtClean="0"/>
              <a:t>Scope</a:t>
            </a:r>
          </a:p>
          <a:p>
            <a:pPr lvl="1"/>
            <a:r>
              <a:rPr lang="en-US" dirty="0" smtClean="0"/>
              <a:t>Naming</a:t>
            </a:r>
          </a:p>
          <a:p>
            <a:pPr lvl="1"/>
            <a:r>
              <a:rPr lang="en-US" dirty="0"/>
              <a:t>I HAS </a:t>
            </a:r>
            <a:r>
              <a:rPr lang="en-US" dirty="0" smtClean="0"/>
              <a:t>A, ITZ</a:t>
            </a:r>
          </a:p>
          <a:p>
            <a:pPr lvl="1"/>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767F697F-8BD4-4BA1-B41D-037A4F840576}" type="slidenum">
              <a:rPr lang="en-US" smtClean="0"/>
              <a:t>6</a:t>
            </a:fld>
            <a:endParaRPr lang="en-US"/>
          </a:p>
        </p:txBody>
      </p:sp>
    </p:spTree>
    <p:extLst>
      <p:ext uri="{BB962C8B-B14F-4D97-AF65-F5344CB8AC3E}">
        <p14:creationId xmlns:p14="http://schemas.microsoft.com/office/powerpoint/2010/main" val="792902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Concepts</a:t>
            </a:r>
            <a:endParaRPr lang="en-US" dirty="0"/>
          </a:p>
        </p:txBody>
      </p:sp>
      <p:sp>
        <p:nvSpPr>
          <p:cNvPr id="3" name="Content Placeholder 2"/>
          <p:cNvSpPr>
            <a:spLocks noGrp="1"/>
          </p:cNvSpPr>
          <p:nvPr>
            <p:ph idx="1"/>
          </p:nvPr>
        </p:nvSpPr>
        <p:spPr/>
        <p:txBody>
          <a:bodyPr/>
          <a:lstStyle/>
          <a:p>
            <a:r>
              <a:rPr lang="en-US" dirty="0" smtClean="0"/>
              <a:t>Types</a:t>
            </a:r>
          </a:p>
          <a:p>
            <a:pPr lvl="1"/>
            <a:r>
              <a:rPr lang="en-US" dirty="0" smtClean="0"/>
              <a:t>NOOB</a:t>
            </a:r>
          </a:p>
          <a:p>
            <a:pPr lvl="1"/>
            <a:r>
              <a:rPr lang="en-US" dirty="0" smtClean="0"/>
              <a:t>TROOF</a:t>
            </a:r>
          </a:p>
          <a:p>
            <a:pPr lvl="1"/>
            <a:r>
              <a:rPr lang="en-US" dirty="0" smtClean="0"/>
              <a:t>NUMBR, NUMBER</a:t>
            </a:r>
          </a:p>
          <a:p>
            <a:pPr lvl="1"/>
            <a:r>
              <a:rPr lang="en-US" dirty="0" smtClean="0"/>
              <a:t>YARN</a:t>
            </a:r>
          </a:p>
          <a:p>
            <a:pPr lvl="1"/>
            <a:r>
              <a:rPr lang="en-US" dirty="0" smtClean="0"/>
              <a:t>Array</a:t>
            </a:r>
          </a:p>
          <a:p>
            <a:pPr marL="0" indent="0">
              <a:buNone/>
            </a:pPr>
            <a:endParaRPr lang="en-US" dirty="0" smtClean="0"/>
          </a:p>
          <a:p>
            <a:pPr lvl="1"/>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767F697F-8BD4-4BA1-B41D-037A4F840576}" type="slidenum">
              <a:rPr lang="en-US" smtClean="0"/>
              <a:t>7</a:t>
            </a:fld>
            <a:endParaRPr lang="en-US"/>
          </a:p>
        </p:txBody>
      </p:sp>
    </p:spTree>
    <p:extLst>
      <p:ext uri="{BB962C8B-B14F-4D97-AF65-F5344CB8AC3E}">
        <p14:creationId xmlns:p14="http://schemas.microsoft.com/office/powerpoint/2010/main" val="7908932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Concepts</a:t>
            </a:r>
            <a:endParaRPr lang="en-US" dirty="0"/>
          </a:p>
        </p:txBody>
      </p:sp>
      <p:sp>
        <p:nvSpPr>
          <p:cNvPr id="3" name="Content Placeholder 2"/>
          <p:cNvSpPr>
            <a:spLocks noGrp="1"/>
          </p:cNvSpPr>
          <p:nvPr>
            <p:ph idx="1"/>
          </p:nvPr>
        </p:nvSpPr>
        <p:spPr/>
        <p:txBody>
          <a:bodyPr/>
          <a:lstStyle/>
          <a:p>
            <a:r>
              <a:rPr lang="en-US" dirty="0" smtClean="0"/>
              <a:t>Operators</a:t>
            </a:r>
          </a:p>
          <a:p>
            <a:pPr lvl="1"/>
            <a:r>
              <a:rPr lang="en-US" dirty="0" smtClean="0"/>
              <a:t>PRODUKT, QUOSHUNT, BIGGR, SMALLR</a:t>
            </a:r>
          </a:p>
          <a:p>
            <a:pPr lvl="1"/>
            <a:r>
              <a:rPr lang="en-US" dirty="0" smtClean="0"/>
              <a:t>WON OF</a:t>
            </a:r>
          </a:p>
          <a:p>
            <a:pPr lvl="1"/>
            <a:r>
              <a:rPr lang="en-US" dirty="0"/>
              <a:t>BOTH </a:t>
            </a:r>
            <a:r>
              <a:rPr lang="en-US" dirty="0" smtClean="0"/>
              <a:t>SAEM, DIFFRNT</a:t>
            </a:r>
          </a:p>
          <a:p>
            <a:pPr lvl="1"/>
            <a:r>
              <a:rPr lang="en-US" dirty="0" smtClean="0"/>
              <a:t>SMOOSH, MKAY</a:t>
            </a:r>
          </a:p>
          <a:p>
            <a:pPr lvl="1"/>
            <a:r>
              <a:rPr lang="en-US" dirty="0" smtClean="0"/>
              <a:t>MAEK</a:t>
            </a:r>
          </a:p>
          <a:p>
            <a:r>
              <a:rPr lang="en-US" dirty="0" smtClean="0"/>
              <a:t>Input / Output</a:t>
            </a:r>
          </a:p>
          <a:p>
            <a:pPr lvl="1"/>
            <a:r>
              <a:rPr lang="en-US" dirty="0" smtClean="0"/>
              <a:t>VISIBLE</a:t>
            </a:r>
          </a:p>
          <a:p>
            <a:pPr lvl="1"/>
            <a:r>
              <a:rPr lang="en-US" dirty="0" smtClean="0"/>
              <a:t>GIMMEH</a:t>
            </a:r>
          </a:p>
          <a:p>
            <a:pPr marL="0" indent="0">
              <a:buNone/>
            </a:pPr>
            <a:endParaRPr lang="en-US" dirty="0" smtClean="0"/>
          </a:p>
          <a:p>
            <a:pPr lvl="1"/>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767F697F-8BD4-4BA1-B41D-037A4F840576}" type="slidenum">
              <a:rPr lang="en-US" smtClean="0"/>
              <a:t>8</a:t>
            </a:fld>
            <a:endParaRPr lang="en-US"/>
          </a:p>
        </p:txBody>
      </p:sp>
    </p:spTree>
    <p:extLst>
      <p:ext uri="{BB962C8B-B14F-4D97-AF65-F5344CB8AC3E}">
        <p14:creationId xmlns:p14="http://schemas.microsoft.com/office/powerpoint/2010/main" val="3385560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 Concepts</a:t>
            </a:r>
            <a:endParaRPr lang="en-US" dirty="0"/>
          </a:p>
        </p:txBody>
      </p:sp>
      <p:sp>
        <p:nvSpPr>
          <p:cNvPr id="3" name="Content Placeholder 2"/>
          <p:cNvSpPr>
            <a:spLocks noGrp="1"/>
          </p:cNvSpPr>
          <p:nvPr>
            <p:ph idx="1"/>
          </p:nvPr>
        </p:nvSpPr>
        <p:spPr/>
        <p:txBody>
          <a:bodyPr/>
          <a:lstStyle/>
          <a:p>
            <a:r>
              <a:rPr lang="en-US" dirty="0" smtClean="0"/>
              <a:t>Flow Control</a:t>
            </a:r>
          </a:p>
          <a:p>
            <a:pPr lvl="1"/>
            <a:r>
              <a:rPr lang="en-US" dirty="0" smtClean="0"/>
              <a:t>Conditionals</a:t>
            </a:r>
          </a:p>
          <a:p>
            <a:pPr lvl="2"/>
            <a:r>
              <a:rPr lang="en-US" dirty="0"/>
              <a:t>O RLY?, YA RLY, NO WAI, </a:t>
            </a:r>
            <a:r>
              <a:rPr lang="en-US" dirty="0" smtClean="0"/>
              <a:t>OIC</a:t>
            </a:r>
          </a:p>
          <a:p>
            <a:pPr lvl="2"/>
            <a:r>
              <a:rPr lang="en-US" dirty="0" smtClean="0"/>
              <a:t>WTF?, OMG, OMGWTF</a:t>
            </a:r>
          </a:p>
          <a:p>
            <a:pPr lvl="1"/>
            <a:r>
              <a:rPr lang="en-US" dirty="0" smtClean="0"/>
              <a:t>IM IN YR, IM OUTTA YR, GTFO</a:t>
            </a:r>
          </a:p>
          <a:p>
            <a:r>
              <a:rPr lang="en-US" dirty="0"/>
              <a:t>Functions</a:t>
            </a:r>
          </a:p>
          <a:p>
            <a:pPr lvl="1"/>
            <a:r>
              <a:rPr lang="en-US" dirty="0" smtClean="0"/>
              <a:t>HOW IZ I, IF U SAY SO</a:t>
            </a:r>
            <a:endParaRPr lang="en-US" dirty="0"/>
          </a:p>
          <a:p>
            <a:pPr lvl="1"/>
            <a:r>
              <a:rPr lang="en-US" dirty="0" smtClean="0"/>
              <a:t>FOUND YR</a:t>
            </a:r>
            <a:endParaRPr lang="en-US" dirty="0"/>
          </a:p>
          <a:p>
            <a:pPr lvl="1"/>
            <a:r>
              <a:rPr lang="en-US" dirty="0" smtClean="0"/>
              <a:t>I IZ, MKAY</a:t>
            </a:r>
            <a:endParaRPr lang="en-US" dirty="0"/>
          </a:p>
          <a:p>
            <a:pPr marL="0" indent="0">
              <a:buNone/>
            </a:pPr>
            <a:endParaRPr lang="en-US" dirty="0" smtClean="0"/>
          </a:p>
          <a:p>
            <a:pPr lvl="1"/>
            <a:endParaRPr lang="en-US"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767F697F-8BD4-4BA1-B41D-037A4F840576}" type="slidenum">
              <a:rPr lang="en-US" smtClean="0"/>
              <a:t>9</a:t>
            </a:fld>
            <a:endParaRPr lang="en-US"/>
          </a:p>
        </p:txBody>
      </p:sp>
    </p:spTree>
    <p:extLst>
      <p:ext uri="{BB962C8B-B14F-4D97-AF65-F5344CB8AC3E}">
        <p14:creationId xmlns:p14="http://schemas.microsoft.com/office/powerpoint/2010/main" val="216268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612</TotalTime>
  <Words>1352</Words>
  <Application>Microsoft Office PowerPoint</Application>
  <PresentationFormat>Widescreen</PresentationFormat>
  <Paragraphs>167</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GIMMEH LOLCODE</vt:lpstr>
      <vt:lpstr>Overview</vt:lpstr>
      <vt:lpstr>History</vt:lpstr>
      <vt:lpstr>History</vt:lpstr>
      <vt:lpstr>Language Concepts</vt:lpstr>
      <vt:lpstr>Language Concepts</vt:lpstr>
      <vt:lpstr>Language Concepts</vt:lpstr>
      <vt:lpstr>Language Concepts</vt:lpstr>
      <vt:lpstr>Language Concepts</vt:lpstr>
      <vt:lpstr>Language Concepts</vt:lpstr>
      <vt:lpstr>Hello World</vt:lpstr>
      <vt:lpstr>Fibonacci Sequence</vt:lpstr>
      <vt:lpstr>Comparison</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Machines to Learn on Their Own</dc:title>
  <dc:creator>Bryan J. Haines</dc:creator>
  <cp:lastModifiedBy>Bryan J. Haines</cp:lastModifiedBy>
  <cp:revision>121</cp:revision>
  <dcterms:created xsi:type="dcterms:W3CDTF">2015-11-16T19:08:36Z</dcterms:created>
  <dcterms:modified xsi:type="dcterms:W3CDTF">2015-11-24T17:17:51Z</dcterms:modified>
</cp:coreProperties>
</file>