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embeddedFontLst>
    <p:embeddedFont>
      <p:font typeface="Raleway"/>
      <p:regular r:id="rId21"/>
      <p:bold r:id="rId22"/>
    </p:embeddedFont>
    <p:embeddedFont>
      <p:font typeface="Karla"/>
      <p:regular r:id="rId23"/>
      <p:bold r:id="rId24"/>
      <p:italic r:id="rId25"/>
      <p:boldItalic r:id="rId26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aleway-bold.fntdata"/><Relationship Id="rId21" Type="http://schemas.openxmlformats.org/officeDocument/2006/relationships/font" Target="fonts/Raleway-regular.fntdata"/><Relationship Id="rId24" Type="http://schemas.openxmlformats.org/officeDocument/2006/relationships/font" Target="fonts/Karla-bold.fntdata"/><Relationship Id="rId23" Type="http://schemas.openxmlformats.org/officeDocument/2006/relationships/font" Target="fonts/Karla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Karla-boldItalic.fntdata"/><Relationship Id="rId25" Type="http://schemas.openxmlformats.org/officeDocument/2006/relationships/font" Target="fonts/Karl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Efficiency in implementation, structure in programming, and a means of teaching important programming concepts to others. 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Original published definition in ‘71, revised in ‘73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Pascal is directly descended from ALGOL 60, and draws upon ALGOL 68 and ALGOL-W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A derivative of Pascal, Object Pascal, was designed for object-oriented programming in 1985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Original published definition in ‘71, revised in ‘73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Built-in data types: integer, real, character, boolean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Defined data structures: arrays, records, files, sets. Designed to be easy to build dynamic and recursive data structures like lists, trees, and graphs.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Strong data typing: one type of data cannot be interpreted as another without explicit conversions 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">
    <p:bg>
      <p:bgPr>
        <a:solidFill>
          <a:srgbClr val="004C52"/>
        </a:solid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flipH="1">
            <a:off x="6025" y="301575"/>
            <a:ext cx="9150050" cy="4496747"/>
          </a:xfrm>
          <a:custGeom>
            <a:pathLst>
              <a:path extrusionOk="0" h="149344" w="366002">
                <a:moveTo>
                  <a:pt x="0" y="55491"/>
                </a:moveTo>
                <a:lnTo>
                  <a:pt x="0" y="107122"/>
                </a:lnTo>
                <a:lnTo>
                  <a:pt x="96507" y="149344"/>
                </a:lnTo>
                <a:lnTo>
                  <a:pt x="366002" y="116290"/>
                </a:lnTo>
                <a:lnTo>
                  <a:pt x="366002" y="40050"/>
                </a:lnTo>
                <a:lnTo>
                  <a:pt x="274079" y="0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9" name="Shape 9"/>
          <p:cNvSpPr/>
          <p:nvPr/>
        </p:nvSpPr>
        <p:spPr>
          <a:xfrm>
            <a:off x="-5900" y="759981"/>
            <a:ext cx="9144150" cy="3769800"/>
          </a:xfrm>
          <a:custGeom>
            <a:pathLst>
              <a:path extrusionOk="0" h="150792" w="365766">
                <a:moveTo>
                  <a:pt x="365766" y="12416"/>
                </a:moveTo>
                <a:lnTo>
                  <a:pt x="289997" y="0"/>
                </a:lnTo>
                <a:lnTo>
                  <a:pt x="0" y="55421"/>
                </a:lnTo>
                <a:lnTo>
                  <a:pt x="0" y="127486"/>
                </a:lnTo>
                <a:lnTo>
                  <a:pt x="70927" y="150792"/>
                </a:lnTo>
                <a:lnTo>
                  <a:pt x="365766" y="122256"/>
                </a:lnTo>
                <a:close/>
              </a:path>
            </a:pathLst>
          </a:custGeom>
          <a:solidFill>
            <a:srgbClr val="00AE9D">
              <a:alpha val="26540"/>
            </a:srgbClr>
          </a:solidFill>
          <a:ln>
            <a:noFill/>
          </a:ln>
        </p:spPr>
      </p:sp>
      <p:sp>
        <p:nvSpPr>
          <p:cNvPr id="10" name="Shape 10"/>
          <p:cNvSpPr/>
          <p:nvPr/>
        </p:nvSpPr>
        <p:spPr>
          <a:xfrm>
            <a:off x="0" y="1351100"/>
            <a:ext cx="9156075" cy="2889062"/>
          </a:xfrm>
          <a:custGeom>
            <a:pathLst>
              <a:path extrusionOk="0" h="106157" w="366243">
                <a:moveTo>
                  <a:pt x="241" y="0"/>
                </a:moveTo>
                <a:lnTo>
                  <a:pt x="0" y="77929"/>
                </a:lnTo>
                <a:lnTo>
                  <a:pt x="366243" y="106157"/>
                </a:lnTo>
                <a:lnTo>
                  <a:pt x="366243" y="4102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11" name="Shape 11"/>
          <p:cNvSpPr txBox="1"/>
          <p:nvPr>
            <p:ph type="ctrTitle"/>
          </p:nvPr>
        </p:nvSpPr>
        <p:spPr>
          <a:xfrm>
            <a:off x="1719025" y="1991825"/>
            <a:ext cx="5705999" cy="1159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ubtitle">
    <p:bg>
      <p:bgPr>
        <a:solidFill>
          <a:srgbClr val="ABE33F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 flipH="1">
            <a:off x="6025" y="301575"/>
            <a:ext cx="9150050" cy="4496747"/>
          </a:xfrm>
          <a:custGeom>
            <a:pathLst>
              <a:path extrusionOk="0" h="149344" w="366002">
                <a:moveTo>
                  <a:pt x="0" y="55491"/>
                </a:moveTo>
                <a:lnTo>
                  <a:pt x="0" y="107122"/>
                </a:lnTo>
                <a:lnTo>
                  <a:pt x="96507" y="149344"/>
                </a:lnTo>
                <a:lnTo>
                  <a:pt x="366002" y="116290"/>
                </a:lnTo>
                <a:lnTo>
                  <a:pt x="366002" y="40050"/>
                </a:lnTo>
                <a:lnTo>
                  <a:pt x="274079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14" name="Shape 14"/>
          <p:cNvSpPr/>
          <p:nvPr/>
        </p:nvSpPr>
        <p:spPr>
          <a:xfrm>
            <a:off x="-5900" y="753950"/>
            <a:ext cx="9144150" cy="3769800"/>
          </a:xfrm>
          <a:custGeom>
            <a:pathLst>
              <a:path extrusionOk="0" h="150792" w="365766">
                <a:moveTo>
                  <a:pt x="365766" y="12416"/>
                </a:moveTo>
                <a:lnTo>
                  <a:pt x="289997" y="0"/>
                </a:lnTo>
                <a:lnTo>
                  <a:pt x="0" y="55421"/>
                </a:lnTo>
                <a:lnTo>
                  <a:pt x="0" y="127486"/>
                </a:lnTo>
                <a:lnTo>
                  <a:pt x="70927" y="150792"/>
                </a:lnTo>
                <a:lnTo>
                  <a:pt x="365766" y="122256"/>
                </a:lnTo>
                <a:close/>
              </a:path>
            </a:pathLst>
          </a:custGeom>
          <a:solidFill>
            <a:srgbClr val="00AE9D">
              <a:alpha val="26540"/>
            </a:srgbClr>
          </a:solidFill>
          <a:ln>
            <a:noFill/>
          </a:ln>
        </p:spPr>
      </p:sp>
      <p:sp>
        <p:nvSpPr>
          <p:cNvPr id="15" name="Shape 15"/>
          <p:cNvSpPr/>
          <p:nvPr/>
        </p:nvSpPr>
        <p:spPr>
          <a:xfrm>
            <a:off x="0" y="1351100"/>
            <a:ext cx="9156075" cy="2889062"/>
          </a:xfrm>
          <a:custGeom>
            <a:pathLst>
              <a:path extrusionOk="0" h="106157" w="366243">
                <a:moveTo>
                  <a:pt x="241" y="0"/>
                </a:moveTo>
                <a:lnTo>
                  <a:pt x="0" y="77929"/>
                </a:lnTo>
                <a:lnTo>
                  <a:pt x="366243" y="106157"/>
                </a:lnTo>
                <a:lnTo>
                  <a:pt x="366243" y="4102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16" name="Shape 16"/>
          <p:cNvSpPr txBox="1"/>
          <p:nvPr>
            <p:ph type="ctrTitle"/>
          </p:nvPr>
        </p:nvSpPr>
        <p:spPr>
          <a:xfrm>
            <a:off x="1815525" y="2040550"/>
            <a:ext cx="5513100" cy="1159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buSzPct val="100000"/>
              <a:defRPr sz="3600"/>
            </a:lvl1pPr>
            <a:lvl2pPr rtl="0" algn="ctr">
              <a:spcBef>
                <a:spcPts val="0"/>
              </a:spcBef>
              <a:buSzPct val="100000"/>
              <a:defRPr sz="3600"/>
            </a:lvl2pPr>
            <a:lvl3pPr rtl="0" algn="ctr">
              <a:spcBef>
                <a:spcPts val="0"/>
              </a:spcBef>
              <a:buSzPct val="100000"/>
              <a:defRPr sz="3600"/>
            </a:lvl3pPr>
            <a:lvl4pPr rtl="0" algn="ctr">
              <a:spcBef>
                <a:spcPts val="0"/>
              </a:spcBef>
              <a:buSzPct val="100000"/>
              <a:defRPr sz="3600"/>
            </a:lvl4pPr>
            <a:lvl5pPr rtl="0" algn="ctr">
              <a:spcBef>
                <a:spcPts val="0"/>
              </a:spcBef>
              <a:buSzPct val="100000"/>
              <a:defRPr sz="3600"/>
            </a:lvl5pPr>
            <a:lvl6pPr rtl="0" algn="ctr">
              <a:spcBef>
                <a:spcPts val="0"/>
              </a:spcBef>
              <a:buSzPct val="100000"/>
              <a:defRPr sz="3600"/>
            </a:lvl6pPr>
            <a:lvl7pPr rtl="0" algn="ctr">
              <a:spcBef>
                <a:spcPts val="0"/>
              </a:spcBef>
              <a:buSzPct val="100000"/>
              <a:defRPr sz="3600"/>
            </a:lvl7pPr>
            <a:lvl8pPr rtl="0" algn="ctr">
              <a:spcBef>
                <a:spcPts val="0"/>
              </a:spcBef>
              <a:buSzPct val="100000"/>
              <a:defRPr sz="3600"/>
            </a:lvl8pPr>
            <a:lvl9pPr rtl="0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815375" y="3068650"/>
            <a:ext cx="5513100" cy="784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rtl="0" algn="ctr">
              <a:spcBef>
                <a:spcPts val="0"/>
              </a:spcBef>
              <a:buClr>
                <a:srgbClr val="004C52"/>
              </a:buClr>
              <a:buSzPct val="100000"/>
              <a:buNone/>
              <a:defRPr b="1" sz="1800"/>
            </a:lvl1pPr>
            <a:lvl2pPr rtl="0" algn="ctr">
              <a:spcBef>
                <a:spcPts val="0"/>
              </a:spcBef>
              <a:buClr>
                <a:srgbClr val="004C52"/>
              </a:buClr>
              <a:buSzPct val="100000"/>
              <a:buNone/>
              <a:defRPr b="1" sz="1800"/>
            </a:lvl2pPr>
            <a:lvl3pPr rtl="0" algn="ctr">
              <a:spcBef>
                <a:spcPts val="0"/>
              </a:spcBef>
              <a:buClr>
                <a:srgbClr val="004C52"/>
              </a:buClr>
              <a:buSzPct val="100000"/>
              <a:buNone/>
              <a:defRPr b="1" sz="1800"/>
            </a:lvl3pPr>
            <a:lvl4pPr rtl="0" algn="ctr">
              <a:spcBef>
                <a:spcPts val="0"/>
              </a:spcBef>
              <a:buSzPct val="100000"/>
              <a:buNone/>
              <a:defRPr b="1" sz="1800"/>
            </a:lvl4pPr>
            <a:lvl5pPr rtl="0" algn="ctr">
              <a:spcBef>
                <a:spcPts val="0"/>
              </a:spcBef>
              <a:buSzPct val="100000"/>
              <a:buNone/>
              <a:defRPr b="1" sz="1800"/>
            </a:lvl5pPr>
            <a:lvl6pPr rtl="0" algn="ctr">
              <a:spcBef>
                <a:spcPts val="0"/>
              </a:spcBef>
              <a:buSzPct val="100000"/>
              <a:buNone/>
              <a:defRPr b="1" sz="1800"/>
            </a:lvl6pPr>
            <a:lvl7pPr rtl="0" algn="ctr">
              <a:spcBef>
                <a:spcPts val="0"/>
              </a:spcBef>
              <a:buSzPct val="100000"/>
              <a:buNone/>
              <a:defRPr b="1" sz="1800"/>
            </a:lvl7pPr>
            <a:lvl8pPr rtl="0" algn="ctr">
              <a:spcBef>
                <a:spcPts val="0"/>
              </a:spcBef>
              <a:buSzPct val="100000"/>
              <a:buNone/>
              <a:defRPr b="1" sz="1800"/>
            </a:lvl8pPr>
            <a:lvl9pPr rtl="0" algn="ctr">
              <a:spcBef>
                <a:spcPts val="0"/>
              </a:spcBef>
              <a:buSzPct val="100000"/>
              <a:buNone/>
              <a:defRPr b="1"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Quot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6024" y="301575"/>
            <a:ext cx="9150050" cy="4496747"/>
          </a:xfrm>
          <a:custGeom>
            <a:pathLst>
              <a:path extrusionOk="0" h="149344" w="366002">
                <a:moveTo>
                  <a:pt x="0" y="55491"/>
                </a:moveTo>
                <a:lnTo>
                  <a:pt x="0" y="107122"/>
                </a:lnTo>
                <a:lnTo>
                  <a:pt x="96507" y="149344"/>
                </a:lnTo>
                <a:lnTo>
                  <a:pt x="366002" y="116290"/>
                </a:lnTo>
                <a:lnTo>
                  <a:pt x="366002" y="40050"/>
                </a:lnTo>
                <a:lnTo>
                  <a:pt x="274079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20" name="Shape 20"/>
          <p:cNvSpPr/>
          <p:nvPr/>
        </p:nvSpPr>
        <p:spPr>
          <a:xfrm>
            <a:off x="0" y="1580112"/>
            <a:ext cx="9144000" cy="3341667"/>
          </a:xfrm>
          <a:custGeom>
            <a:pathLst>
              <a:path extrusionOk="0" h="110982" w="365760">
                <a:moveTo>
                  <a:pt x="0" y="0"/>
                </a:moveTo>
                <a:lnTo>
                  <a:pt x="0" y="54526"/>
                </a:lnTo>
                <a:lnTo>
                  <a:pt x="317748" y="110982"/>
                </a:lnTo>
                <a:lnTo>
                  <a:pt x="365760" y="84202"/>
                </a:lnTo>
                <a:lnTo>
                  <a:pt x="365760" y="26780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21" name="Shape 21"/>
          <p:cNvSpPr/>
          <p:nvPr/>
        </p:nvSpPr>
        <p:spPr>
          <a:xfrm>
            <a:off x="-5900" y="410541"/>
            <a:ext cx="9144151" cy="4453148"/>
          </a:xfrm>
          <a:custGeom>
            <a:pathLst>
              <a:path extrusionOk="0" h="147896" w="365036">
                <a:moveTo>
                  <a:pt x="365036" y="21714"/>
                </a:moveTo>
                <a:lnTo>
                  <a:pt x="87097" y="0"/>
                </a:lnTo>
                <a:lnTo>
                  <a:pt x="0" y="57421"/>
                </a:lnTo>
                <a:lnTo>
                  <a:pt x="0" y="117255"/>
                </a:lnTo>
                <a:lnTo>
                  <a:pt x="241266" y="147896"/>
                </a:lnTo>
                <a:lnTo>
                  <a:pt x="365036" y="112913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1833775" y="2314200"/>
            <a:ext cx="5476500" cy="8198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rgbClr val="FFFFFF"/>
              </a:buClr>
              <a:defRPr b="1" i="1">
                <a:solidFill>
                  <a:srgbClr val="FFFFFF"/>
                </a:solidFill>
              </a:defRPr>
            </a:lvl1pPr>
            <a:lvl2pPr rtl="0" algn="ctr">
              <a:spcBef>
                <a:spcPts val="0"/>
              </a:spcBef>
              <a:buClr>
                <a:srgbClr val="FFFFFF"/>
              </a:buClr>
              <a:defRPr b="1" i="1">
                <a:solidFill>
                  <a:srgbClr val="FFFFFF"/>
                </a:solidFill>
              </a:defRPr>
            </a:lvl2pPr>
            <a:lvl3pPr rtl="0" algn="ctr">
              <a:spcBef>
                <a:spcPts val="0"/>
              </a:spcBef>
              <a:buClr>
                <a:srgbClr val="FFFFFF"/>
              </a:buClr>
              <a:defRPr b="1" i="1">
                <a:solidFill>
                  <a:srgbClr val="FFFFFF"/>
                </a:solidFill>
              </a:defRPr>
            </a:lvl3pPr>
            <a:lvl4pPr rtl="0" algn="ctr">
              <a:spcBef>
                <a:spcPts val="0"/>
              </a:spcBef>
              <a:buClr>
                <a:srgbClr val="FFFFFF"/>
              </a:buClr>
              <a:defRPr b="1" i="1">
                <a:solidFill>
                  <a:srgbClr val="FFFFFF"/>
                </a:solidFill>
              </a:defRPr>
            </a:lvl4pPr>
            <a:lvl5pPr rtl="0" algn="ctr">
              <a:spcBef>
                <a:spcPts val="0"/>
              </a:spcBef>
              <a:buClr>
                <a:srgbClr val="FFFFFF"/>
              </a:buClr>
              <a:defRPr b="1" i="1">
                <a:solidFill>
                  <a:srgbClr val="FFFFFF"/>
                </a:solidFill>
              </a:defRPr>
            </a:lvl5pPr>
            <a:lvl6pPr rtl="0" algn="ctr">
              <a:spcBef>
                <a:spcPts val="0"/>
              </a:spcBef>
              <a:buClr>
                <a:srgbClr val="FFFFFF"/>
              </a:buClr>
              <a:defRPr b="1" i="1">
                <a:solidFill>
                  <a:srgbClr val="FFFFFF"/>
                </a:solidFill>
              </a:defRPr>
            </a:lvl6pPr>
            <a:lvl7pPr rtl="0" algn="ctr">
              <a:spcBef>
                <a:spcPts val="0"/>
              </a:spcBef>
              <a:buClr>
                <a:srgbClr val="FFFFFF"/>
              </a:buClr>
              <a:defRPr b="1" i="1">
                <a:solidFill>
                  <a:srgbClr val="FFFFFF"/>
                </a:solidFill>
              </a:defRPr>
            </a:lvl7pPr>
            <a:lvl8pPr rtl="0" algn="ctr">
              <a:spcBef>
                <a:spcPts val="0"/>
              </a:spcBef>
              <a:buClr>
                <a:srgbClr val="FFFFFF"/>
              </a:buClr>
              <a:defRPr b="1" i="1">
                <a:solidFill>
                  <a:srgbClr val="FFFFFF"/>
                </a:solidFill>
              </a:defRPr>
            </a:lvl8pPr>
            <a:lvl9pPr algn="ctr">
              <a:spcBef>
                <a:spcPts val="0"/>
              </a:spcBef>
              <a:buClr>
                <a:srgbClr val="FFFFFF"/>
              </a:buClr>
              <a:defRPr b="1" i="1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23" name="Shape 23"/>
          <p:cNvSpPr txBox="1"/>
          <p:nvPr/>
        </p:nvSpPr>
        <p:spPr>
          <a:xfrm>
            <a:off x="3593400" y="1086168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b="1" lang="en" sz="6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“</a:t>
            </a:r>
          </a:p>
        </p:txBody>
      </p:sp>
      <p:sp>
        <p:nvSpPr>
          <p:cNvPr id="24" name="Shape 24"/>
          <p:cNvSpPr/>
          <p:nvPr/>
        </p:nvSpPr>
        <p:spPr>
          <a:xfrm>
            <a:off x="4179900" y="1041875"/>
            <a:ext cx="784200" cy="784200"/>
          </a:xfrm>
          <a:prstGeom prst="diamond">
            <a:avLst/>
          </a:prstGeom>
          <a:noFill/>
          <a:ln cap="flat" cmpd="sng" w="285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+ 1 column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hape 26"/>
          <p:cNvGrpSpPr/>
          <p:nvPr/>
        </p:nvGrpSpPr>
        <p:grpSpPr>
          <a:xfrm>
            <a:off x="-6025" y="0"/>
            <a:ext cx="9168125" cy="5163100"/>
            <a:chOff x="-6025" y="0"/>
            <a:chExt cx="9168125" cy="5163100"/>
          </a:xfrm>
        </p:grpSpPr>
        <p:sp>
          <p:nvSpPr>
            <p:cNvPr id="27" name="Shape 27"/>
            <p:cNvSpPr/>
            <p:nvPr/>
          </p:nvSpPr>
          <p:spPr>
            <a:xfrm>
              <a:off x="0" y="0"/>
              <a:ext cx="8552900" cy="1333000"/>
            </a:xfrm>
            <a:custGeom>
              <a:pathLst>
                <a:path extrusionOk="0" h="53320" w="342116">
                  <a:moveTo>
                    <a:pt x="0" y="0"/>
                  </a:moveTo>
                  <a:lnTo>
                    <a:pt x="0" y="53320"/>
                  </a:lnTo>
                  <a:lnTo>
                    <a:pt x="342116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28" name="Shape 28"/>
            <p:cNvSpPr/>
            <p:nvPr/>
          </p:nvSpPr>
          <p:spPr>
            <a:xfrm>
              <a:off x="2563450" y="0"/>
              <a:ext cx="6580550" cy="1272675"/>
            </a:xfrm>
            <a:custGeom>
              <a:pathLst>
                <a:path extrusionOk="0" h="50907" w="263222">
                  <a:moveTo>
                    <a:pt x="0" y="0"/>
                  </a:moveTo>
                  <a:lnTo>
                    <a:pt x="217381" y="50907"/>
                  </a:lnTo>
                  <a:lnTo>
                    <a:pt x="263222" y="10133"/>
                  </a:lnTo>
                  <a:lnTo>
                    <a:pt x="263222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29" name="Shape 29"/>
            <p:cNvSpPr/>
            <p:nvPr/>
          </p:nvSpPr>
          <p:spPr>
            <a:xfrm>
              <a:off x="-6025" y="2"/>
              <a:ext cx="7298300" cy="1471709"/>
            </a:xfrm>
            <a:custGeom>
              <a:pathLst>
                <a:path extrusionOk="0" h="58628" w="291932">
                  <a:moveTo>
                    <a:pt x="0" y="18578"/>
                  </a:moveTo>
                  <a:lnTo>
                    <a:pt x="241" y="34019"/>
                  </a:lnTo>
                  <a:lnTo>
                    <a:pt x="221482" y="58628"/>
                  </a:lnTo>
                  <a:lnTo>
                    <a:pt x="291932" y="0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  <p:sp>
          <p:nvSpPr>
            <p:cNvPr id="30" name="Shape 30"/>
            <p:cNvSpPr/>
            <p:nvPr/>
          </p:nvSpPr>
          <p:spPr>
            <a:xfrm>
              <a:off x="3596100" y="4667000"/>
              <a:ext cx="5090700" cy="476500"/>
            </a:xfrm>
            <a:custGeom>
              <a:pathLst>
                <a:path extrusionOk="0" h="19060" w="203628">
                  <a:moveTo>
                    <a:pt x="0" y="19060"/>
                  </a:moveTo>
                  <a:lnTo>
                    <a:pt x="203628" y="19060"/>
                  </a:lnTo>
                  <a:lnTo>
                    <a:pt x="157305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31" name="Shape 31"/>
            <p:cNvSpPr/>
            <p:nvPr/>
          </p:nvSpPr>
          <p:spPr>
            <a:xfrm>
              <a:off x="5525000" y="4692625"/>
              <a:ext cx="3637100" cy="470475"/>
            </a:xfrm>
            <a:custGeom>
              <a:pathLst>
                <a:path extrusionOk="0" h="18819" w="145484">
                  <a:moveTo>
                    <a:pt x="145484" y="0"/>
                  </a:moveTo>
                  <a:lnTo>
                    <a:pt x="145484" y="18819"/>
                  </a:lnTo>
                  <a:lnTo>
                    <a:pt x="0" y="18819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32" name="Shape 32"/>
            <p:cNvSpPr/>
            <p:nvPr/>
          </p:nvSpPr>
          <p:spPr>
            <a:xfrm>
              <a:off x="7521475" y="4023125"/>
              <a:ext cx="1634600" cy="1139975"/>
            </a:xfrm>
            <a:custGeom>
              <a:pathLst>
                <a:path extrusionOk="0" h="45599" w="65384">
                  <a:moveTo>
                    <a:pt x="65384" y="27022"/>
                  </a:moveTo>
                  <a:lnTo>
                    <a:pt x="65384" y="0"/>
                  </a:lnTo>
                  <a:lnTo>
                    <a:pt x="0" y="45599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</p:grpSp>
      <p:sp>
        <p:nvSpPr>
          <p:cNvPr id="33" name="Shape 33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886650" y="1598408"/>
            <a:ext cx="7370699" cy="3327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+ 2 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Shape 36"/>
          <p:cNvGrpSpPr/>
          <p:nvPr/>
        </p:nvGrpSpPr>
        <p:grpSpPr>
          <a:xfrm>
            <a:off x="-6025" y="0"/>
            <a:ext cx="9168125" cy="5163100"/>
            <a:chOff x="-6025" y="0"/>
            <a:chExt cx="9168125" cy="5163100"/>
          </a:xfrm>
        </p:grpSpPr>
        <p:sp>
          <p:nvSpPr>
            <p:cNvPr id="37" name="Shape 37"/>
            <p:cNvSpPr/>
            <p:nvPr/>
          </p:nvSpPr>
          <p:spPr>
            <a:xfrm>
              <a:off x="0" y="0"/>
              <a:ext cx="8552900" cy="1333000"/>
            </a:xfrm>
            <a:custGeom>
              <a:pathLst>
                <a:path extrusionOk="0" h="53320" w="342116">
                  <a:moveTo>
                    <a:pt x="0" y="0"/>
                  </a:moveTo>
                  <a:lnTo>
                    <a:pt x="0" y="53320"/>
                  </a:lnTo>
                  <a:lnTo>
                    <a:pt x="342116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38" name="Shape 38"/>
            <p:cNvSpPr/>
            <p:nvPr/>
          </p:nvSpPr>
          <p:spPr>
            <a:xfrm>
              <a:off x="2563450" y="0"/>
              <a:ext cx="6580550" cy="1272675"/>
            </a:xfrm>
            <a:custGeom>
              <a:pathLst>
                <a:path extrusionOk="0" h="50907" w="263222">
                  <a:moveTo>
                    <a:pt x="0" y="0"/>
                  </a:moveTo>
                  <a:lnTo>
                    <a:pt x="217381" y="50907"/>
                  </a:lnTo>
                  <a:lnTo>
                    <a:pt x="263222" y="10133"/>
                  </a:lnTo>
                  <a:lnTo>
                    <a:pt x="263222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39" name="Shape 39"/>
            <p:cNvSpPr/>
            <p:nvPr/>
          </p:nvSpPr>
          <p:spPr>
            <a:xfrm>
              <a:off x="-6025" y="2"/>
              <a:ext cx="7298300" cy="1471709"/>
            </a:xfrm>
            <a:custGeom>
              <a:pathLst>
                <a:path extrusionOk="0" h="58628" w="291932">
                  <a:moveTo>
                    <a:pt x="0" y="18578"/>
                  </a:moveTo>
                  <a:lnTo>
                    <a:pt x="241" y="34019"/>
                  </a:lnTo>
                  <a:lnTo>
                    <a:pt x="221482" y="58628"/>
                  </a:lnTo>
                  <a:lnTo>
                    <a:pt x="291932" y="0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  <p:sp>
          <p:nvSpPr>
            <p:cNvPr id="40" name="Shape 40"/>
            <p:cNvSpPr/>
            <p:nvPr/>
          </p:nvSpPr>
          <p:spPr>
            <a:xfrm>
              <a:off x="3596100" y="4667000"/>
              <a:ext cx="5090700" cy="476500"/>
            </a:xfrm>
            <a:custGeom>
              <a:pathLst>
                <a:path extrusionOk="0" h="19060" w="203628">
                  <a:moveTo>
                    <a:pt x="0" y="19060"/>
                  </a:moveTo>
                  <a:lnTo>
                    <a:pt x="203628" y="19060"/>
                  </a:lnTo>
                  <a:lnTo>
                    <a:pt x="157305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41" name="Shape 41"/>
            <p:cNvSpPr/>
            <p:nvPr/>
          </p:nvSpPr>
          <p:spPr>
            <a:xfrm>
              <a:off x="5525000" y="4692625"/>
              <a:ext cx="3637100" cy="470475"/>
            </a:xfrm>
            <a:custGeom>
              <a:pathLst>
                <a:path extrusionOk="0" h="18819" w="145484">
                  <a:moveTo>
                    <a:pt x="145484" y="0"/>
                  </a:moveTo>
                  <a:lnTo>
                    <a:pt x="145484" y="18819"/>
                  </a:lnTo>
                  <a:lnTo>
                    <a:pt x="0" y="18819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42" name="Shape 42"/>
            <p:cNvSpPr/>
            <p:nvPr/>
          </p:nvSpPr>
          <p:spPr>
            <a:xfrm>
              <a:off x="7521475" y="4023125"/>
              <a:ext cx="1634600" cy="1139975"/>
            </a:xfrm>
            <a:custGeom>
              <a:pathLst>
                <a:path extrusionOk="0" h="45599" w="65384">
                  <a:moveTo>
                    <a:pt x="65384" y="27022"/>
                  </a:moveTo>
                  <a:lnTo>
                    <a:pt x="65384" y="0"/>
                  </a:lnTo>
                  <a:lnTo>
                    <a:pt x="0" y="45599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</p:grpSp>
      <p:sp>
        <p:nvSpPr>
          <p:cNvPr id="43" name="Shape 43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904925" y="1495850"/>
            <a:ext cx="3560099" cy="342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800"/>
            </a:lvl1pPr>
            <a:lvl2pPr>
              <a:spcBef>
                <a:spcPts val="0"/>
              </a:spcBef>
              <a:buSzPct val="100000"/>
              <a:defRPr sz="1800"/>
            </a:lvl2pPr>
            <a:lvl3pPr>
              <a:spcBef>
                <a:spcPts val="0"/>
              </a:spcBef>
              <a:buSzPct val="100000"/>
              <a:defRPr sz="1800"/>
            </a:lvl3pPr>
            <a:lvl4pPr>
              <a:spcBef>
                <a:spcPts val="0"/>
              </a:spcBef>
              <a:buSzPct val="100000"/>
              <a:defRPr sz="1800"/>
            </a:lvl4pPr>
            <a:lvl5pPr>
              <a:spcBef>
                <a:spcPts val="0"/>
              </a:spcBef>
              <a:buSzPct val="100000"/>
              <a:defRPr sz="1800"/>
            </a:lvl5pPr>
            <a:lvl6pPr>
              <a:spcBef>
                <a:spcPts val="0"/>
              </a:spcBef>
              <a:buSzPct val="100000"/>
              <a:defRPr sz="1800"/>
            </a:lvl6pPr>
            <a:lvl7pPr>
              <a:spcBef>
                <a:spcPts val="0"/>
              </a:spcBef>
              <a:buSzPct val="100000"/>
              <a:defRPr sz="1800"/>
            </a:lvl7pPr>
            <a:lvl8pPr>
              <a:spcBef>
                <a:spcPts val="0"/>
              </a:spcBef>
              <a:buSzPct val="100000"/>
              <a:defRPr sz="1800"/>
            </a:lvl8pPr>
            <a:lvl9pPr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679179" y="1495850"/>
            <a:ext cx="3560099" cy="342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800"/>
            </a:lvl1pPr>
            <a:lvl2pPr>
              <a:spcBef>
                <a:spcPts val="0"/>
              </a:spcBef>
              <a:buSzPct val="100000"/>
              <a:defRPr sz="1800"/>
            </a:lvl2pPr>
            <a:lvl3pPr>
              <a:spcBef>
                <a:spcPts val="0"/>
              </a:spcBef>
              <a:buSzPct val="100000"/>
              <a:defRPr sz="1800"/>
            </a:lvl3pPr>
            <a:lvl4pPr>
              <a:spcBef>
                <a:spcPts val="0"/>
              </a:spcBef>
              <a:buSzPct val="100000"/>
              <a:defRPr sz="1800"/>
            </a:lvl4pPr>
            <a:lvl5pPr>
              <a:spcBef>
                <a:spcPts val="0"/>
              </a:spcBef>
              <a:buSzPct val="100000"/>
              <a:defRPr sz="1800"/>
            </a:lvl5pPr>
            <a:lvl6pPr>
              <a:spcBef>
                <a:spcPts val="0"/>
              </a:spcBef>
              <a:buSzPct val="100000"/>
              <a:defRPr sz="1800"/>
            </a:lvl6pPr>
            <a:lvl7pPr>
              <a:spcBef>
                <a:spcPts val="0"/>
              </a:spcBef>
              <a:buSzPct val="100000"/>
              <a:defRPr sz="1800"/>
            </a:lvl7pPr>
            <a:lvl8pPr>
              <a:spcBef>
                <a:spcPts val="0"/>
              </a:spcBef>
              <a:buSzPct val="100000"/>
              <a:defRPr sz="1800"/>
            </a:lvl8pPr>
            <a:lvl9pPr>
              <a:spcBef>
                <a:spcPts val="0"/>
              </a:spcBef>
              <a:buSzPct val="100000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+ 3 column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Shape 47"/>
          <p:cNvGrpSpPr/>
          <p:nvPr/>
        </p:nvGrpSpPr>
        <p:grpSpPr>
          <a:xfrm>
            <a:off x="-6025" y="0"/>
            <a:ext cx="9168125" cy="5163100"/>
            <a:chOff x="-6025" y="0"/>
            <a:chExt cx="9168125" cy="5163100"/>
          </a:xfrm>
        </p:grpSpPr>
        <p:sp>
          <p:nvSpPr>
            <p:cNvPr id="48" name="Shape 48"/>
            <p:cNvSpPr/>
            <p:nvPr/>
          </p:nvSpPr>
          <p:spPr>
            <a:xfrm>
              <a:off x="0" y="0"/>
              <a:ext cx="8552900" cy="1333000"/>
            </a:xfrm>
            <a:custGeom>
              <a:pathLst>
                <a:path extrusionOk="0" h="53320" w="342116">
                  <a:moveTo>
                    <a:pt x="0" y="0"/>
                  </a:moveTo>
                  <a:lnTo>
                    <a:pt x="0" y="53320"/>
                  </a:lnTo>
                  <a:lnTo>
                    <a:pt x="342116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49" name="Shape 49"/>
            <p:cNvSpPr/>
            <p:nvPr/>
          </p:nvSpPr>
          <p:spPr>
            <a:xfrm>
              <a:off x="2563450" y="0"/>
              <a:ext cx="6580550" cy="1272675"/>
            </a:xfrm>
            <a:custGeom>
              <a:pathLst>
                <a:path extrusionOk="0" h="50907" w="263222">
                  <a:moveTo>
                    <a:pt x="0" y="0"/>
                  </a:moveTo>
                  <a:lnTo>
                    <a:pt x="217381" y="50907"/>
                  </a:lnTo>
                  <a:lnTo>
                    <a:pt x="263222" y="10133"/>
                  </a:lnTo>
                  <a:lnTo>
                    <a:pt x="263222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50" name="Shape 50"/>
            <p:cNvSpPr/>
            <p:nvPr/>
          </p:nvSpPr>
          <p:spPr>
            <a:xfrm>
              <a:off x="-6025" y="2"/>
              <a:ext cx="7298300" cy="1471709"/>
            </a:xfrm>
            <a:custGeom>
              <a:pathLst>
                <a:path extrusionOk="0" h="58628" w="291932">
                  <a:moveTo>
                    <a:pt x="0" y="18578"/>
                  </a:moveTo>
                  <a:lnTo>
                    <a:pt x="241" y="34019"/>
                  </a:lnTo>
                  <a:lnTo>
                    <a:pt x="221482" y="58628"/>
                  </a:lnTo>
                  <a:lnTo>
                    <a:pt x="291932" y="0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  <p:sp>
          <p:nvSpPr>
            <p:cNvPr id="51" name="Shape 51"/>
            <p:cNvSpPr/>
            <p:nvPr/>
          </p:nvSpPr>
          <p:spPr>
            <a:xfrm>
              <a:off x="3596100" y="4667000"/>
              <a:ext cx="5090700" cy="476500"/>
            </a:xfrm>
            <a:custGeom>
              <a:pathLst>
                <a:path extrusionOk="0" h="19060" w="203628">
                  <a:moveTo>
                    <a:pt x="0" y="19060"/>
                  </a:moveTo>
                  <a:lnTo>
                    <a:pt x="203628" y="19060"/>
                  </a:lnTo>
                  <a:lnTo>
                    <a:pt x="157305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52" name="Shape 52"/>
            <p:cNvSpPr/>
            <p:nvPr/>
          </p:nvSpPr>
          <p:spPr>
            <a:xfrm>
              <a:off x="5525000" y="4692625"/>
              <a:ext cx="3637100" cy="470475"/>
            </a:xfrm>
            <a:custGeom>
              <a:pathLst>
                <a:path extrusionOk="0" h="18819" w="145484">
                  <a:moveTo>
                    <a:pt x="145484" y="0"/>
                  </a:moveTo>
                  <a:lnTo>
                    <a:pt x="145484" y="18819"/>
                  </a:lnTo>
                  <a:lnTo>
                    <a:pt x="0" y="18819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53" name="Shape 53"/>
            <p:cNvSpPr/>
            <p:nvPr/>
          </p:nvSpPr>
          <p:spPr>
            <a:xfrm>
              <a:off x="7521475" y="4023125"/>
              <a:ext cx="1634600" cy="1139975"/>
            </a:xfrm>
            <a:custGeom>
              <a:pathLst>
                <a:path extrusionOk="0" h="45599" w="65384">
                  <a:moveTo>
                    <a:pt x="65384" y="27022"/>
                  </a:moveTo>
                  <a:lnTo>
                    <a:pt x="65384" y="0"/>
                  </a:lnTo>
                  <a:lnTo>
                    <a:pt x="0" y="45599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</p:grpSp>
      <p:sp>
        <p:nvSpPr>
          <p:cNvPr id="54" name="Shape 54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870750" y="1495850"/>
            <a:ext cx="2365199" cy="342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buSzPct val="100000"/>
              <a:defRPr sz="1400"/>
            </a:lvl1pPr>
            <a:lvl2pPr rtl="0">
              <a:spcBef>
                <a:spcPts val="0"/>
              </a:spcBef>
              <a:buSzPct val="100000"/>
              <a:defRPr sz="1400"/>
            </a:lvl2pPr>
            <a:lvl3pPr rtl="0">
              <a:spcBef>
                <a:spcPts val="0"/>
              </a:spcBef>
              <a:buSzPct val="100000"/>
              <a:defRPr sz="1400"/>
            </a:lvl3pPr>
            <a:lvl4pPr rtl="0">
              <a:spcBef>
                <a:spcPts val="0"/>
              </a:spcBef>
              <a:buSzPct val="100000"/>
              <a:defRPr sz="1400"/>
            </a:lvl4pPr>
            <a:lvl5pPr rtl="0">
              <a:spcBef>
                <a:spcPts val="0"/>
              </a:spcBef>
              <a:buSzPct val="100000"/>
              <a:defRPr sz="1400"/>
            </a:lvl5pPr>
            <a:lvl6pPr rtl="0">
              <a:spcBef>
                <a:spcPts val="0"/>
              </a:spcBef>
              <a:buSzPct val="100000"/>
              <a:defRPr sz="1400"/>
            </a:lvl6pPr>
            <a:lvl7pPr rtl="0">
              <a:spcBef>
                <a:spcPts val="0"/>
              </a:spcBef>
              <a:buSzPct val="100000"/>
              <a:defRPr sz="1400"/>
            </a:lvl7pPr>
            <a:lvl8pPr rtl="0">
              <a:spcBef>
                <a:spcPts val="0"/>
              </a:spcBef>
              <a:buSzPct val="100000"/>
              <a:defRPr sz="1400"/>
            </a:lvl8pPr>
            <a:lvl9pPr rtl="0">
              <a:spcBef>
                <a:spcPts val="0"/>
              </a:spcBef>
              <a:buSzPct val="100000"/>
              <a:defRPr sz="1400"/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3357261" y="1495850"/>
            <a:ext cx="2365199" cy="342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buSzPct val="100000"/>
              <a:defRPr sz="1400"/>
            </a:lvl1pPr>
            <a:lvl2pPr rtl="0">
              <a:spcBef>
                <a:spcPts val="0"/>
              </a:spcBef>
              <a:buSzPct val="100000"/>
              <a:defRPr sz="1400"/>
            </a:lvl2pPr>
            <a:lvl3pPr rtl="0">
              <a:spcBef>
                <a:spcPts val="0"/>
              </a:spcBef>
              <a:buSzPct val="100000"/>
              <a:defRPr sz="1400"/>
            </a:lvl3pPr>
            <a:lvl4pPr rtl="0">
              <a:spcBef>
                <a:spcPts val="0"/>
              </a:spcBef>
              <a:buSzPct val="100000"/>
              <a:defRPr sz="1400"/>
            </a:lvl4pPr>
            <a:lvl5pPr rtl="0">
              <a:spcBef>
                <a:spcPts val="0"/>
              </a:spcBef>
              <a:buSzPct val="100000"/>
              <a:defRPr sz="1400"/>
            </a:lvl5pPr>
            <a:lvl6pPr rtl="0">
              <a:spcBef>
                <a:spcPts val="0"/>
              </a:spcBef>
              <a:buSzPct val="100000"/>
              <a:defRPr sz="1400"/>
            </a:lvl6pPr>
            <a:lvl7pPr rtl="0">
              <a:spcBef>
                <a:spcPts val="0"/>
              </a:spcBef>
              <a:buSzPct val="100000"/>
              <a:defRPr sz="1400"/>
            </a:lvl7pPr>
            <a:lvl8pPr rtl="0">
              <a:spcBef>
                <a:spcPts val="0"/>
              </a:spcBef>
              <a:buSzPct val="100000"/>
              <a:defRPr sz="1400"/>
            </a:lvl8pPr>
            <a:lvl9pPr rtl="0">
              <a:spcBef>
                <a:spcPts val="0"/>
              </a:spcBef>
              <a:buSzPct val="100000"/>
              <a:defRPr sz="1400"/>
            </a:lvl9pPr>
          </a:lstStyle>
          <a:p/>
        </p:txBody>
      </p:sp>
      <p:sp>
        <p:nvSpPr>
          <p:cNvPr id="57" name="Shape 57"/>
          <p:cNvSpPr txBox="1"/>
          <p:nvPr>
            <p:ph idx="3" type="body"/>
          </p:nvPr>
        </p:nvSpPr>
        <p:spPr>
          <a:xfrm>
            <a:off x="5843773" y="1495850"/>
            <a:ext cx="2365199" cy="342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buSzPct val="100000"/>
              <a:defRPr sz="1400"/>
            </a:lvl1pPr>
            <a:lvl2pPr rtl="0">
              <a:spcBef>
                <a:spcPts val="0"/>
              </a:spcBef>
              <a:buSzPct val="100000"/>
              <a:defRPr sz="1400"/>
            </a:lvl2pPr>
            <a:lvl3pPr rtl="0">
              <a:spcBef>
                <a:spcPts val="0"/>
              </a:spcBef>
              <a:buSzPct val="100000"/>
              <a:defRPr sz="1400"/>
            </a:lvl3pPr>
            <a:lvl4pPr rtl="0">
              <a:spcBef>
                <a:spcPts val="0"/>
              </a:spcBef>
              <a:buSzPct val="100000"/>
              <a:defRPr sz="1400"/>
            </a:lvl4pPr>
            <a:lvl5pPr rtl="0">
              <a:spcBef>
                <a:spcPts val="0"/>
              </a:spcBef>
              <a:buSzPct val="100000"/>
              <a:defRPr sz="1400"/>
            </a:lvl5pPr>
            <a:lvl6pPr rtl="0">
              <a:spcBef>
                <a:spcPts val="0"/>
              </a:spcBef>
              <a:buSzPct val="100000"/>
              <a:defRPr sz="1400"/>
            </a:lvl6pPr>
            <a:lvl7pPr rtl="0">
              <a:spcBef>
                <a:spcPts val="0"/>
              </a:spcBef>
              <a:buSzPct val="100000"/>
              <a:defRPr sz="1400"/>
            </a:lvl7pPr>
            <a:lvl8pPr rtl="0">
              <a:spcBef>
                <a:spcPts val="0"/>
              </a:spcBef>
              <a:buSzPct val="100000"/>
              <a:defRPr sz="1400"/>
            </a:lvl8pPr>
            <a:lvl9pPr rtl="0">
              <a:spcBef>
                <a:spcPts val="0"/>
              </a:spcBef>
              <a:buSzPct val="100000"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Shape 59"/>
          <p:cNvGrpSpPr/>
          <p:nvPr/>
        </p:nvGrpSpPr>
        <p:grpSpPr>
          <a:xfrm>
            <a:off x="-6025" y="0"/>
            <a:ext cx="9168125" cy="5163100"/>
            <a:chOff x="-6025" y="0"/>
            <a:chExt cx="9168125" cy="5163100"/>
          </a:xfrm>
        </p:grpSpPr>
        <p:sp>
          <p:nvSpPr>
            <p:cNvPr id="60" name="Shape 60"/>
            <p:cNvSpPr/>
            <p:nvPr/>
          </p:nvSpPr>
          <p:spPr>
            <a:xfrm>
              <a:off x="0" y="0"/>
              <a:ext cx="8552900" cy="1333000"/>
            </a:xfrm>
            <a:custGeom>
              <a:pathLst>
                <a:path extrusionOk="0" h="53320" w="342116">
                  <a:moveTo>
                    <a:pt x="0" y="0"/>
                  </a:moveTo>
                  <a:lnTo>
                    <a:pt x="0" y="53320"/>
                  </a:lnTo>
                  <a:lnTo>
                    <a:pt x="342116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61" name="Shape 61"/>
            <p:cNvSpPr/>
            <p:nvPr/>
          </p:nvSpPr>
          <p:spPr>
            <a:xfrm>
              <a:off x="2563450" y="0"/>
              <a:ext cx="6580550" cy="1272675"/>
            </a:xfrm>
            <a:custGeom>
              <a:pathLst>
                <a:path extrusionOk="0" h="50907" w="263222">
                  <a:moveTo>
                    <a:pt x="0" y="0"/>
                  </a:moveTo>
                  <a:lnTo>
                    <a:pt x="217381" y="50907"/>
                  </a:lnTo>
                  <a:lnTo>
                    <a:pt x="263222" y="10133"/>
                  </a:lnTo>
                  <a:lnTo>
                    <a:pt x="263222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62" name="Shape 62"/>
            <p:cNvSpPr/>
            <p:nvPr/>
          </p:nvSpPr>
          <p:spPr>
            <a:xfrm>
              <a:off x="-6025" y="2"/>
              <a:ext cx="7298300" cy="1471709"/>
            </a:xfrm>
            <a:custGeom>
              <a:pathLst>
                <a:path extrusionOk="0" h="58628" w="291932">
                  <a:moveTo>
                    <a:pt x="0" y="18578"/>
                  </a:moveTo>
                  <a:lnTo>
                    <a:pt x="241" y="34019"/>
                  </a:lnTo>
                  <a:lnTo>
                    <a:pt x="221482" y="58628"/>
                  </a:lnTo>
                  <a:lnTo>
                    <a:pt x="291932" y="0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  <p:sp>
          <p:nvSpPr>
            <p:cNvPr id="63" name="Shape 63"/>
            <p:cNvSpPr/>
            <p:nvPr/>
          </p:nvSpPr>
          <p:spPr>
            <a:xfrm>
              <a:off x="3596100" y="4667000"/>
              <a:ext cx="5090700" cy="476500"/>
            </a:xfrm>
            <a:custGeom>
              <a:pathLst>
                <a:path extrusionOk="0" h="19060" w="203628">
                  <a:moveTo>
                    <a:pt x="0" y="19060"/>
                  </a:moveTo>
                  <a:lnTo>
                    <a:pt x="203628" y="19060"/>
                  </a:lnTo>
                  <a:lnTo>
                    <a:pt x="157305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64" name="Shape 64"/>
            <p:cNvSpPr/>
            <p:nvPr/>
          </p:nvSpPr>
          <p:spPr>
            <a:xfrm>
              <a:off x="5525000" y="4692625"/>
              <a:ext cx="3637100" cy="470475"/>
            </a:xfrm>
            <a:custGeom>
              <a:pathLst>
                <a:path extrusionOk="0" h="18819" w="145484">
                  <a:moveTo>
                    <a:pt x="145484" y="0"/>
                  </a:moveTo>
                  <a:lnTo>
                    <a:pt x="145484" y="18819"/>
                  </a:lnTo>
                  <a:lnTo>
                    <a:pt x="0" y="18819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65" name="Shape 65"/>
            <p:cNvSpPr/>
            <p:nvPr/>
          </p:nvSpPr>
          <p:spPr>
            <a:xfrm>
              <a:off x="7521475" y="4023125"/>
              <a:ext cx="1634600" cy="1139975"/>
            </a:xfrm>
            <a:custGeom>
              <a:pathLst>
                <a:path extrusionOk="0" h="45599" w="65384">
                  <a:moveTo>
                    <a:pt x="65384" y="27022"/>
                  </a:moveTo>
                  <a:lnTo>
                    <a:pt x="65384" y="0"/>
                  </a:lnTo>
                  <a:lnTo>
                    <a:pt x="0" y="45599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</p:grpSp>
      <p:sp>
        <p:nvSpPr>
          <p:cNvPr id="66" name="Shape 66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-2355" y="0"/>
            <a:ext cx="5209571" cy="983354"/>
          </a:xfrm>
          <a:custGeom>
            <a:pathLst>
              <a:path extrusionOk="0" h="53320" w="342116">
                <a:moveTo>
                  <a:pt x="0" y="0"/>
                </a:moveTo>
                <a:lnTo>
                  <a:pt x="0" y="53320"/>
                </a:lnTo>
                <a:lnTo>
                  <a:pt x="342116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69" name="Shape 69"/>
          <p:cNvSpPr/>
          <p:nvPr/>
        </p:nvSpPr>
        <p:spPr>
          <a:xfrm>
            <a:off x="-6025" y="1"/>
            <a:ext cx="4445394" cy="1085643"/>
          </a:xfrm>
          <a:custGeom>
            <a:pathLst>
              <a:path extrusionOk="0" h="58628" w="291932">
                <a:moveTo>
                  <a:pt x="0" y="18578"/>
                </a:moveTo>
                <a:lnTo>
                  <a:pt x="241" y="34019"/>
                </a:lnTo>
                <a:lnTo>
                  <a:pt x="221482" y="58628"/>
                </a:lnTo>
                <a:lnTo>
                  <a:pt x="291932" y="0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70" name="Shape 70"/>
          <p:cNvSpPr/>
          <p:nvPr/>
        </p:nvSpPr>
        <p:spPr>
          <a:xfrm>
            <a:off x="6375475" y="4745746"/>
            <a:ext cx="2548913" cy="400879"/>
          </a:xfrm>
          <a:custGeom>
            <a:pathLst>
              <a:path extrusionOk="0" h="19060" w="203628">
                <a:moveTo>
                  <a:pt x="0" y="19060"/>
                </a:moveTo>
                <a:lnTo>
                  <a:pt x="203628" y="19060"/>
                </a:lnTo>
                <a:lnTo>
                  <a:pt x="157305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71" name="Shape 71"/>
          <p:cNvSpPr/>
          <p:nvPr/>
        </p:nvSpPr>
        <p:spPr>
          <a:xfrm>
            <a:off x="7341180" y="4767304"/>
            <a:ext cx="1821095" cy="395810"/>
          </a:xfrm>
          <a:custGeom>
            <a:pathLst>
              <a:path extrusionOk="0" h="18819" w="145484">
                <a:moveTo>
                  <a:pt x="145484" y="0"/>
                </a:moveTo>
                <a:lnTo>
                  <a:pt x="145484" y="18819"/>
                </a:lnTo>
                <a:lnTo>
                  <a:pt x="0" y="18819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72" name="Shape 72"/>
          <p:cNvSpPr/>
          <p:nvPr/>
        </p:nvSpPr>
        <p:spPr>
          <a:xfrm>
            <a:off x="8340717" y="4204075"/>
            <a:ext cx="818444" cy="959060"/>
          </a:xfrm>
          <a:custGeom>
            <a:pathLst>
              <a:path extrusionOk="0" h="45599" w="65384">
                <a:moveTo>
                  <a:pt x="65384" y="27022"/>
                </a:moveTo>
                <a:lnTo>
                  <a:pt x="65384" y="0"/>
                </a:lnTo>
                <a:lnTo>
                  <a:pt x="0" y="45599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73" name="Shape 73"/>
          <p:cNvSpPr/>
          <p:nvPr/>
        </p:nvSpPr>
        <p:spPr>
          <a:xfrm>
            <a:off x="1559025" y="-6025"/>
            <a:ext cx="4116775" cy="944875"/>
          </a:xfrm>
          <a:custGeom>
            <a:pathLst>
              <a:path extrusionOk="0" h="37795" w="164671">
                <a:moveTo>
                  <a:pt x="0" y="241"/>
                </a:moveTo>
                <a:lnTo>
                  <a:pt x="132407" y="37795"/>
                </a:lnTo>
                <a:lnTo>
                  <a:pt x="164671" y="0"/>
                </a:lnTo>
                <a:lnTo>
                  <a:pt x="160329" y="241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400"/>
            </a:lvl1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-2355" y="0"/>
            <a:ext cx="5209571" cy="983354"/>
          </a:xfrm>
          <a:custGeom>
            <a:pathLst>
              <a:path extrusionOk="0" h="53320" w="342116">
                <a:moveTo>
                  <a:pt x="0" y="0"/>
                </a:moveTo>
                <a:lnTo>
                  <a:pt x="0" y="53320"/>
                </a:lnTo>
                <a:lnTo>
                  <a:pt x="342116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77" name="Shape 77"/>
          <p:cNvSpPr/>
          <p:nvPr/>
        </p:nvSpPr>
        <p:spPr>
          <a:xfrm>
            <a:off x="-6025" y="1"/>
            <a:ext cx="4445394" cy="1085643"/>
          </a:xfrm>
          <a:custGeom>
            <a:pathLst>
              <a:path extrusionOk="0" h="58628" w="291932">
                <a:moveTo>
                  <a:pt x="0" y="18578"/>
                </a:moveTo>
                <a:lnTo>
                  <a:pt x="241" y="34019"/>
                </a:lnTo>
                <a:lnTo>
                  <a:pt x="221482" y="58628"/>
                </a:lnTo>
                <a:lnTo>
                  <a:pt x="291932" y="0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78" name="Shape 78"/>
          <p:cNvSpPr/>
          <p:nvPr/>
        </p:nvSpPr>
        <p:spPr>
          <a:xfrm>
            <a:off x="6375475" y="4745746"/>
            <a:ext cx="2548913" cy="400879"/>
          </a:xfrm>
          <a:custGeom>
            <a:pathLst>
              <a:path extrusionOk="0" h="19060" w="203628">
                <a:moveTo>
                  <a:pt x="0" y="19060"/>
                </a:moveTo>
                <a:lnTo>
                  <a:pt x="203628" y="19060"/>
                </a:lnTo>
                <a:lnTo>
                  <a:pt x="157305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79" name="Shape 79"/>
          <p:cNvSpPr/>
          <p:nvPr/>
        </p:nvSpPr>
        <p:spPr>
          <a:xfrm>
            <a:off x="7341180" y="4767304"/>
            <a:ext cx="1821095" cy="395810"/>
          </a:xfrm>
          <a:custGeom>
            <a:pathLst>
              <a:path extrusionOk="0" h="18819" w="145484">
                <a:moveTo>
                  <a:pt x="145484" y="0"/>
                </a:moveTo>
                <a:lnTo>
                  <a:pt x="145484" y="18819"/>
                </a:lnTo>
                <a:lnTo>
                  <a:pt x="0" y="18819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80" name="Shape 80"/>
          <p:cNvSpPr/>
          <p:nvPr/>
        </p:nvSpPr>
        <p:spPr>
          <a:xfrm>
            <a:off x="8340717" y="4204075"/>
            <a:ext cx="818444" cy="959060"/>
          </a:xfrm>
          <a:custGeom>
            <a:pathLst>
              <a:path extrusionOk="0" h="45599" w="65384">
                <a:moveTo>
                  <a:pt x="65384" y="27022"/>
                </a:moveTo>
                <a:lnTo>
                  <a:pt x="65384" y="0"/>
                </a:lnTo>
                <a:lnTo>
                  <a:pt x="0" y="45599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81" name="Shape 81"/>
          <p:cNvSpPr/>
          <p:nvPr/>
        </p:nvSpPr>
        <p:spPr>
          <a:xfrm>
            <a:off x="1559025" y="-6025"/>
            <a:ext cx="4116775" cy="944875"/>
          </a:xfrm>
          <a:custGeom>
            <a:pathLst>
              <a:path extrusionOk="0" h="37795" w="164671">
                <a:moveTo>
                  <a:pt x="0" y="241"/>
                </a:moveTo>
                <a:lnTo>
                  <a:pt x="132407" y="37795"/>
                </a:lnTo>
                <a:lnTo>
                  <a:pt x="164671" y="0"/>
                </a:lnTo>
                <a:lnTo>
                  <a:pt x="160329" y="241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idx="1" type="body"/>
          </p:nvPr>
        </p:nvSpPr>
        <p:spPr>
          <a:xfrm>
            <a:off x="886650" y="1598408"/>
            <a:ext cx="7370699" cy="3327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rgbClr val="ABE33F"/>
              </a:buClr>
              <a:buSzPct val="100000"/>
              <a:buFont typeface="Karla"/>
              <a:buChar char="🔸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1pPr>
            <a:lvl2pPr>
              <a:spcBef>
                <a:spcPts val="480"/>
              </a:spcBef>
              <a:buClr>
                <a:srgbClr val="ABE33F"/>
              </a:buClr>
              <a:buSzPct val="100000"/>
              <a:buFont typeface="Karla"/>
              <a:buChar char="🔸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2pPr>
            <a:lvl3pPr>
              <a:spcBef>
                <a:spcPts val="480"/>
              </a:spcBef>
              <a:buClr>
                <a:srgbClr val="ABE33F"/>
              </a:buClr>
              <a:buSzPct val="100000"/>
              <a:buFont typeface="Karla"/>
              <a:buChar char="◇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3pPr>
            <a:lvl4pPr>
              <a:spcBef>
                <a:spcPts val="360"/>
              </a:spcBef>
              <a:buClr>
                <a:srgbClr val="004C52"/>
              </a:buClr>
              <a:buSzPct val="100000"/>
              <a:buFont typeface="Karla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4pPr>
            <a:lvl5pPr>
              <a:spcBef>
                <a:spcPts val="360"/>
              </a:spcBef>
              <a:buClr>
                <a:srgbClr val="004C52"/>
              </a:buClr>
              <a:buSzPct val="100000"/>
              <a:buFont typeface="Karla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5pPr>
            <a:lvl6pPr>
              <a:spcBef>
                <a:spcPts val="360"/>
              </a:spcBef>
              <a:buClr>
                <a:srgbClr val="004C52"/>
              </a:buClr>
              <a:buSzPct val="100000"/>
              <a:buFont typeface="Karla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6pPr>
            <a:lvl7pPr>
              <a:spcBef>
                <a:spcPts val="360"/>
              </a:spcBef>
              <a:buClr>
                <a:srgbClr val="004C52"/>
              </a:buClr>
              <a:buSzPct val="100000"/>
              <a:buFont typeface="Karla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7pPr>
            <a:lvl8pPr>
              <a:spcBef>
                <a:spcPts val="360"/>
              </a:spcBef>
              <a:buClr>
                <a:srgbClr val="004C52"/>
              </a:buClr>
              <a:buSzPct val="100000"/>
              <a:buFont typeface="Karla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8pPr>
            <a:lvl9pPr>
              <a:spcBef>
                <a:spcPts val="360"/>
              </a:spcBef>
              <a:buClr>
                <a:srgbClr val="004C52"/>
              </a:buClr>
              <a:buSzPct val="100000"/>
              <a:buFont typeface="Karla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/>
        </p:txBody>
      </p:sp>
      <p:sp>
        <p:nvSpPr>
          <p:cNvPr id="6" name="Shape 6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rgbClr val="FFFFFF"/>
              </a:buClr>
              <a:buSzPct val="100000"/>
              <a:buFont typeface="Raleway"/>
              <a:buNone/>
              <a:defRPr b="1" sz="24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>
              <a:spcBef>
                <a:spcPts val="0"/>
              </a:spcBef>
              <a:buClr>
                <a:srgbClr val="FFFFFF"/>
              </a:buClr>
              <a:buSzPct val="100000"/>
              <a:buFont typeface="Raleway"/>
              <a:buNone/>
              <a:defRPr b="1" sz="24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>
              <a:spcBef>
                <a:spcPts val="0"/>
              </a:spcBef>
              <a:buClr>
                <a:srgbClr val="FFFFFF"/>
              </a:buClr>
              <a:buSzPct val="100000"/>
              <a:buFont typeface="Raleway"/>
              <a:buNone/>
              <a:defRPr b="1" sz="24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>
              <a:spcBef>
                <a:spcPts val="0"/>
              </a:spcBef>
              <a:buClr>
                <a:srgbClr val="FFFFFF"/>
              </a:buClr>
              <a:buSzPct val="100000"/>
              <a:buFont typeface="Raleway"/>
              <a:buNone/>
              <a:defRPr b="1" sz="24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>
              <a:spcBef>
                <a:spcPts val="0"/>
              </a:spcBef>
              <a:buClr>
                <a:srgbClr val="FFFFFF"/>
              </a:buClr>
              <a:buSzPct val="100000"/>
              <a:buFont typeface="Raleway"/>
              <a:buNone/>
              <a:defRPr b="1" sz="24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>
              <a:spcBef>
                <a:spcPts val="0"/>
              </a:spcBef>
              <a:buClr>
                <a:srgbClr val="FFFFFF"/>
              </a:buClr>
              <a:buSzPct val="100000"/>
              <a:buFont typeface="Raleway"/>
              <a:buNone/>
              <a:defRPr b="1" sz="24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>
              <a:spcBef>
                <a:spcPts val="0"/>
              </a:spcBef>
              <a:buClr>
                <a:srgbClr val="FFFFFF"/>
              </a:buClr>
              <a:buSzPct val="100000"/>
              <a:buFont typeface="Raleway"/>
              <a:buNone/>
              <a:defRPr b="1" sz="24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>
              <a:spcBef>
                <a:spcPts val="0"/>
              </a:spcBef>
              <a:buClr>
                <a:srgbClr val="FFFFFF"/>
              </a:buClr>
              <a:buSzPct val="100000"/>
              <a:buFont typeface="Raleway"/>
              <a:buNone/>
              <a:defRPr b="1" sz="24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>
              <a:spcBef>
                <a:spcPts val="0"/>
              </a:spcBef>
              <a:buClr>
                <a:srgbClr val="FFFFFF"/>
              </a:buClr>
              <a:buSzPct val="100000"/>
              <a:buFont typeface="Raleway"/>
              <a:buNone/>
              <a:defRPr b="1" sz="24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4.png"/><Relationship Id="rId4" Type="http://schemas.openxmlformats.org/officeDocument/2006/relationships/image" Target="../media/image0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5.png"/><Relationship Id="rId4" Type="http://schemas.openxmlformats.org/officeDocument/2006/relationships/image" Target="../media/image0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1.png"/><Relationship Id="rId4" Type="http://schemas.openxmlformats.org/officeDocument/2006/relationships/image" Target="../media/image0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ctrTitle"/>
          </p:nvPr>
        </p:nvSpPr>
        <p:spPr>
          <a:xfrm>
            <a:off x="1719025" y="1991825"/>
            <a:ext cx="5705999" cy="11597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Pascal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CSCE 330 Fall 2015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Elizabeth Pruett, Eric Gonzalez and Nick Puig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Examples</a:t>
            </a:r>
          </a:p>
        </p:txBody>
      </p:sp>
      <p:pic>
        <p:nvPicPr>
          <p:cNvPr id="143" name="Shape 1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" y="906125"/>
            <a:ext cx="5381625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67000" y="2247900"/>
            <a:ext cx="6477000" cy="28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Examples</a:t>
            </a:r>
          </a:p>
        </p:txBody>
      </p:sp>
      <p:pic>
        <p:nvPicPr>
          <p:cNvPr id="150" name="Shape 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05225"/>
            <a:ext cx="5772150" cy="2990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Shape 151"/>
          <p:cNvPicPr preferRelativeResize="0"/>
          <p:nvPr/>
        </p:nvPicPr>
        <p:blipFill rotWithShape="1">
          <a:blip r:embed="rId4">
            <a:alphaModFix/>
          </a:blip>
          <a:srcRect b="0" l="0" r="9189" t="0"/>
          <a:stretch/>
        </p:blipFill>
        <p:spPr>
          <a:xfrm>
            <a:off x="3097925" y="2228850"/>
            <a:ext cx="6046075" cy="2914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747625" y="48995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Examples - Bubble Sort</a:t>
            </a:r>
          </a:p>
        </p:txBody>
      </p:sp>
      <p:pic>
        <p:nvPicPr>
          <p:cNvPr id="157" name="Shape 1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347350"/>
            <a:ext cx="4223874" cy="3154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Shape 1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12600" y="1820275"/>
            <a:ext cx="4631399" cy="2208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Comparisons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886645" y="1568350"/>
            <a:ext cx="6813300" cy="342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Allows nested procedure definitions to any depth level, and allows most kinds of definitions inside subroutines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Similar to Java, C, C++</a:t>
            </a:r>
            <a:br>
              <a:rPr lang="en"/>
            </a:b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Strongly typed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Similar to Java, C, C++</a:t>
            </a:r>
            <a:br>
              <a:rPr lang="en"/>
            </a:b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Frequently uses keywords rather than symbols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Ex. “and” rather than “&amp;&amp;”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Similar to Python</a:t>
            </a:r>
            <a:br>
              <a:rPr lang="en"/>
            </a:b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Comparisons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904925" y="1495850"/>
            <a:ext cx="7370699" cy="342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No static variables or initializations</a:t>
            </a:r>
            <a:br>
              <a:rPr lang="en"/>
            </a:b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Object Oriented support (later versions)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Similar to Java, C++, Python</a:t>
            </a:r>
            <a:br>
              <a:rPr lang="en"/>
            </a:b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Compiled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Similar to C, C++, Haskell, Fortran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AE9D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4294967295" type="ctrTitle"/>
          </p:nvPr>
        </p:nvSpPr>
        <p:spPr>
          <a:xfrm>
            <a:off x="685800" y="350092"/>
            <a:ext cx="7772400" cy="115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3000">
                <a:solidFill>
                  <a:srgbClr val="ABE33F"/>
                </a:solidFill>
                <a:latin typeface="Karla"/>
                <a:ea typeface="Karla"/>
                <a:cs typeface="Karla"/>
                <a:sym typeface="Karla"/>
              </a:rPr>
              <a:t>References</a:t>
            </a:r>
          </a:p>
        </p:txBody>
      </p:sp>
      <p:sp>
        <p:nvSpPr>
          <p:cNvPr id="176" name="Shape 176"/>
          <p:cNvSpPr txBox="1"/>
          <p:nvPr>
            <p:ph idx="4294967295" type="subTitle"/>
          </p:nvPr>
        </p:nvSpPr>
        <p:spPr>
          <a:xfrm>
            <a:off x="685800" y="1274650"/>
            <a:ext cx="6799499" cy="30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“Pascal Programming,” </a:t>
            </a:r>
            <a:r>
              <a:rPr i="1"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Wikibooks</a:t>
            </a:r>
            <a:r>
              <a:rPr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, 2014. [Online]. Available at: https://en.wikibooks.org/wiki/pascal_programming. [Accessed: 2015].</a:t>
            </a:r>
          </a:p>
          <a:p>
            <a:pPr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S. Moore, “The ISO 7185 Standard Pascal Page,” </a:t>
            </a:r>
            <a:r>
              <a:rPr i="1"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Standard Pascal</a:t>
            </a:r>
            <a:r>
              <a:rPr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. [Online]. Available at: http://www.standardpascal.org/documents.html. [Accessed: 2015].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“The Pascal Language Page,” </a:t>
            </a:r>
            <a:r>
              <a:rPr i="1"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The Language Guide</a:t>
            </a:r>
            <a:r>
              <a:rPr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, 1996. [Online]. Available at: http://groups.engin.umd.umich.edu/cis/course.des/cis400/pascal/pascal.html. [Accessed: 2015].</a:t>
            </a:r>
          </a:p>
          <a:p>
            <a:pPr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V. Saliba, “Programming Tutorial ,” </a:t>
            </a:r>
            <a:r>
              <a:rPr i="1"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Pascal Programming</a:t>
            </a:r>
            <a:r>
              <a:rPr lang="en" sz="1200">
                <a:solidFill>
                  <a:srgbClr val="333333"/>
                </a:solidFill>
                <a:highlight>
                  <a:srgbClr val="00AE9D"/>
                </a:highlight>
                <a:latin typeface="Arial"/>
                <a:ea typeface="Arial"/>
                <a:cs typeface="Arial"/>
                <a:sym typeface="Arial"/>
              </a:rPr>
              <a:t>, 2006. [Online]. Available at: http://pascal-programming.info/lesson1.php. [Accessed: 2015].</a:t>
            </a:r>
          </a:p>
          <a:p>
            <a:pPr lvl="0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t/>
            </a:r>
            <a:endParaRPr sz="2200">
              <a:solidFill>
                <a:srgbClr val="004C52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265125" y="1516787"/>
            <a:ext cx="5880599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●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Originally designed 1968-1969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●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Principle objectives: </a:t>
            </a:r>
          </a:p>
          <a:p>
            <a:pPr indent="-342900" lvl="1" marL="914400" rtl="0">
              <a:lnSpc>
                <a:spcPct val="115000"/>
              </a:lnSpc>
              <a:spcBef>
                <a:spcPts val="56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○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Efficiency</a:t>
            </a:r>
          </a:p>
          <a:p>
            <a:pPr indent="-342900" lvl="1" marL="914400" rtl="0">
              <a:lnSpc>
                <a:spcPct val="115000"/>
              </a:lnSpc>
              <a:spcBef>
                <a:spcPts val="56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○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Structure and organization</a:t>
            </a:r>
          </a:p>
          <a:p>
            <a:pPr indent="-342900" lvl="1" marL="914400" rtl="0">
              <a:lnSpc>
                <a:spcPct val="115000"/>
              </a:lnSpc>
              <a:spcBef>
                <a:spcPts val="56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○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Educational </a:t>
            </a:r>
          </a:p>
          <a:p>
            <a:pPr indent="-342900" lvl="0" marL="457200" rtl="0">
              <a:lnSpc>
                <a:spcPct val="115000"/>
              </a:lnSpc>
              <a:spcBef>
                <a:spcPts val="56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●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Imperative and procedural</a:t>
            </a:r>
          </a:p>
          <a:p>
            <a:pPr indent="0" lvl="0" marL="0" rtl="0">
              <a:lnSpc>
                <a:spcPct val="115000"/>
              </a:lnSpc>
              <a:spcBef>
                <a:spcPts val="56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5724" y="2251812"/>
            <a:ext cx="4589924" cy="1529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/>
        </p:nvSpPr>
        <p:spPr>
          <a:xfrm>
            <a:off x="622250" y="1740400"/>
            <a:ext cx="63687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Created by Professor Niklaus Wirth as an innovative new language (1971)</a:t>
            </a:r>
          </a:p>
          <a:p>
            <a:pPr indent="-254000" lvl="0" marL="342900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Named after mathematician Blaise Pascal</a:t>
            </a:r>
          </a:p>
          <a:p>
            <a:pPr indent="-254000" lvl="0" marL="342900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1970s to early 1990s as educational tool in colleges</a:t>
            </a:r>
          </a:p>
          <a:p>
            <a:pPr indent="-254000" lvl="0" marL="342900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Decreased in popularity with rise of OOP</a:t>
            </a:r>
          </a:p>
          <a:p>
            <a:pPr indent="-254000" lvl="0" marL="342900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Primary high-level language in development of Apple Lisa, still used for developing Windows applications</a:t>
            </a:r>
          </a:p>
          <a:p>
            <a:pPr indent="-139700" lvl="0" marL="342900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96" name="Shape 96"/>
          <p:cNvSpPr txBox="1"/>
          <p:nvPr>
            <p:ph idx="4294967295" type="title"/>
          </p:nvPr>
        </p:nvSpPr>
        <p:spPr>
          <a:xfrm>
            <a:off x="622250" y="233100"/>
            <a:ext cx="7370699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History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Evolution</a:t>
            </a:r>
          </a:p>
        </p:txBody>
      </p:sp>
      <p:sp>
        <p:nvSpPr>
          <p:cNvPr id="102" name="Shape 102"/>
          <p:cNvSpPr/>
          <p:nvPr/>
        </p:nvSpPr>
        <p:spPr>
          <a:xfrm>
            <a:off x="5111425" y="2244850"/>
            <a:ext cx="2310299" cy="1646700"/>
          </a:xfrm>
          <a:prstGeom prst="homePlate">
            <a:avLst>
              <a:gd fmla="val 211909" name="adj"/>
            </a:avLst>
          </a:prstGeom>
          <a:solidFill>
            <a:srgbClr val="004C5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b="1" lang="en">
                <a:solidFill>
                  <a:srgbClr val="FFFFFF"/>
                </a:solidFill>
                <a:latin typeface="Karla"/>
                <a:ea typeface="Karla"/>
                <a:cs typeface="Karla"/>
                <a:sym typeface="Karla"/>
              </a:rPr>
              <a:t>Object, Turbo Pascal</a:t>
            </a:r>
          </a:p>
        </p:txBody>
      </p:sp>
      <p:sp>
        <p:nvSpPr>
          <p:cNvPr id="103" name="Shape 103"/>
          <p:cNvSpPr/>
          <p:nvPr/>
        </p:nvSpPr>
        <p:spPr>
          <a:xfrm>
            <a:off x="3208001" y="2244850"/>
            <a:ext cx="2207100" cy="1646700"/>
          </a:xfrm>
          <a:prstGeom prst="homePlate">
            <a:avLst>
              <a:gd fmla="val 211909" name="adj"/>
            </a:avLst>
          </a:prstGeom>
          <a:solidFill>
            <a:srgbClr val="00AE9D">
              <a:alpha val="834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b="1" lang="en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Pascal</a:t>
            </a:r>
          </a:p>
        </p:txBody>
      </p:sp>
      <p:sp>
        <p:nvSpPr>
          <p:cNvPr id="104" name="Shape 104"/>
          <p:cNvSpPr/>
          <p:nvPr/>
        </p:nvSpPr>
        <p:spPr>
          <a:xfrm>
            <a:off x="1201350" y="2244850"/>
            <a:ext cx="2207100" cy="1646700"/>
          </a:xfrm>
          <a:prstGeom prst="homePlate">
            <a:avLst>
              <a:gd fmla="val 211909" name="adj"/>
            </a:avLst>
          </a:prstGeom>
          <a:solidFill>
            <a:srgbClr val="ABE33F">
              <a:alpha val="8115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b="1" lang="en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ALGOL W/60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/>
        </p:nvSpPr>
        <p:spPr>
          <a:xfrm>
            <a:off x="622250" y="1178675"/>
            <a:ext cx="8049900" cy="3649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The original popular Pascal compilers were Apple’s Lisa Pascal and a Pascal compiler for the IBM PC</a:t>
            </a:r>
          </a:p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IBM Pascal was acquired by Borland and renamed to Turbo Pascal</a:t>
            </a:r>
          </a:p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Turbo Pascal offered size and speed advantages over its competitors due to its highly optimized assembly code</a:t>
            </a:r>
          </a:p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ObjectPascal, an Object Oriented extension to Pascal was developed at Apple in collaboration with creator Niklaus Wirth </a:t>
            </a:r>
          </a:p>
          <a:p>
            <a:pPr indent="-139700" lvl="0" marL="342900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10" name="Shape 110"/>
          <p:cNvSpPr txBox="1"/>
          <p:nvPr>
            <p:ph idx="4294967295" type="title"/>
          </p:nvPr>
        </p:nvSpPr>
        <p:spPr>
          <a:xfrm>
            <a:off x="622250" y="233100"/>
            <a:ext cx="7370699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History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4294967295" type="title"/>
          </p:nvPr>
        </p:nvSpPr>
        <p:spPr>
          <a:xfrm>
            <a:off x="622250" y="233100"/>
            <a:ext cx="7370699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History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622250" y="1178675"/>
            <a:ext cx="8049900" cy="3649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Borland discontinued Turbo Pascal with MS-DOS version 7</a:t>
            </a:r>
          </a:p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FreePascal was developed when Borland announced its discontinuation of Turbo Pascal</a:t>
            </a:r>
          </a:p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Object Pascal were the foundations for Borland Pascal’s successor Delphi</a:t>
            </a:r>
          </a:p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Today Pascal lives on in the Free Pascal Compiler and as the foundations for Delphi</a:t>
            </a:r>
          </a:p>
          <a:p>
            <a:pPr indent="-139700" lvl="0" marL="342900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4294967295" type="title"/>
          </p:nvPr>
        </p:nvSpPr>
        <p:spPr>
          <a:xfrm>
            <a:off x="622250" y="233100"/>
            <a:ext cx="7370699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History - Problem Domain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622250" y="1178675"/>
            <a:ext cx="8049900" cy="383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Pascal developed with the intention of being a small, efficient, compiled language</a:t>
            </a:r>
          </a:p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Over time Pascal became a staple in professional software development for multiple operating systems and architecture</a:t>
            </a:r>
          </a:p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Pascal is a great tool for those looking for a human readable, strongly typed, clean compiled language </a:t>
            </a:r>
          </a:p>
          <a:p>
            <a:pPr indent="-254000" lvl="0" marL="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4C52"/>
              </a:buClr>
              <a:buSzPct val="100000"/>
              <a:buFont typeface="Karla"/>
              <a:buChar char="•"/>
            </a:pPr>
            <a:r>
              <a:rPr lang="en" sz="18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Pascal does not have much of a niche in software development today because of relative lack of community support, libraries, and the language’s evolution into Delphi</a:t>
            </a:r>
          </a:p>
          <a:p>
            <a:pPr indent="-139700" lvl="0" marL="342900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886650" y="398400"/>
            <a:ext cx="7370699" cy="85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Design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886650" y="1598408"/>
            <a:ext cx="7370699" cy="3327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Built-in data types and user-defined data types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Defined data structures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Dynamic and recursive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Strong data typing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Records, enumerations, subranges, pointers, and sets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4294967295" type="ctrTitle"/>
          </p:nvPr>
        </p:nvSpPr>
        <p:spPr>
          <a:xfrm>
            <a:off x="685800" y="1416517"/>
            <a:ext cx="7772400" cy="115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>
                <a:solidFill>
                  <a:srgbClr val="ABE33F"/>
                </a:solidFill>
              </a:rPr>
              <a:t>Paradigms</a:t>
            </a:r>
          </a:p>
        </p:txBody>
      </p:sp>
      <p:sp>
        <p:nvSpPr>
          <p:cNvPr id="134" name="Shape 134"/>
          <p:cNvSpPr txBox="1"/>
          <p:nvPr>
            <p:ph idx="4294967295" type="subTitle"/>
          </p:nvPr>
        </p:nvSpPr>
        <p:spPr>
          <a:xfrm>
            <a:off x="697425" y="2576325"/>
            <a:ext cx="7158900" cy="22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Imperative : uses statements to change a program’s state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Procedural : functions contain a series of steps to be carried out </a:t>
            </a:r>
          </a:p>
        </p:txBody>
      </p:sp>
      <p:sp>
        <p:nvSpPr>
          <p:cNvPr id="135" name="Shape 135"/>
          <p:cNvSpPr/>
          <p:nvPr/>
        </p:nvSpPr>
        <p:spPr>
          <a:xfrm rot="10286814">
            <a:off x="6499116" y="1416523"/>
            <a:ext cx="177684" cy="169659"/>
          </a:xfrm>
          <a:custGeom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/>
        </p:nvSpPr>
        <p:spPr>
          <a:xfrm rot="-1627561">
            <a:off x="7434266" y="487481"/>
            <a:ext cx="280162" cy="267508"/>
          </a:xfrm>
          <a:custGeom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/>
          <p:nvPr/>
        </p:nvSpPr>
        <p:spPr>
          <a:xfrm rot="1973882">
            <a:off x="8121370" y="1454163"/>
            <a:ext cx="192943" cy="184229"/>
          </a:xfrm>
          <a:custGeom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Escal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