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69" r:id="rId2"/>
    <p:sldId id="270" r:id="rId3"/>
    <p:sldId id="271" r:id="rId4"/>
    <p:sldId id="272" r:id="rId5"/>
    <p:sldId id="266" r:id="rId6"/>
    <p:sldId id="259" r:id="rId7"/>
    <p:sldId id="274" r:id="rId8"/>
    <p:sldId id="260" r:id="rId9"/>
    <p:sldId id="273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84192" autoAdjust="0"/>
  </p:normalViewPr>
  <p:slideViewPr>
    <p:cSldViewPr>
      <p:cViewPr varScale="1">
        <p:scale>
          <a:sx n="75" d="100"/>
          <a:sy n="75" d="100"/>
        </p:scale>
        <p:origin x="1685" y="53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7014-9ADE-430D-A90E-50184B7621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92598-AA95-4123-891B-540B834DF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0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Technically well designed and executed. Lua is an extendable scripting language that is unique as a </a:t>
            </a:r>
            <a:r>
              <a:rPr lang="en-US" dirty="0" smtClean="0">
                <a:sym typeface="Wingdings" pitchFamily="2" charset="2"/>
              </a:rPr>
              <a:t>result of what the highly refined overall package provides, rather than what any of the individual features do.  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Wingdings" pitchFamily="2" charset="2"/>
              </a:rPr>
              <a:t>Easy Integration  Interpreter = ANSI C  can run/compile on almost anything from microcontrollers to browsers to game engines to mobile toolkits.  </a:t>
            </a:r>
          </a:p>
          <a:p>
            <a:pPr marL="731520" lvl="2"/>
            <a:r>
              <a:rPr lang="en-US" dirty="0" smtClean="0">
                <a:sym typeface="Wingdings" pitchFamily="2" charset="2"/>
              </a:rPr>
              <a:t>Embeds and easily integrates with other code due to simple </a:t>
            </a:r>
            <a:r>
              <a:rPr lang="en-US" dirty="0" err="1" smtClean="0">
                <a:sym typeface="Wingdings" pitchFamily="2" charset="2"/>
              </a:rPr>
              <a:t>API</a:t>
            </a:r>
            <a:r>
              <a:rPr lang="en-US" dirty="0" err="1" smtClean="0"/>
              <a:t>Allows</a:t>
            </a:r>
            <a:r>
              <a:rPr lang="en-US" dirty="0" smtClean="0"/>
              <a:t> user-defined abstract types to participate in the embedding easily. </a:t>
            </a:r>
            <a:endParaRPr lang="en-US" dirty="0" smtClean="0">
              <a:sym typeface="Wingdings" pitchFamily="2" charset="2"/>
            </a:endParaRPr>
          </a:p>
          <a:p>
            <a:pPr marL="731520" lvl="2"/>
            <a:r>
              <a:rPr lang="en-US" dirty="0" smtClean="0"/>
              <a:t>“Multi-paradigm” = small set of general features that can be extended to fit different problems </a:t>
            </a:r>
            <a:r>
              <a:rPr lang="en-US" dirty="0" smtClean="0">
                <a:sym typeface="Wingdings" pitchFamily="2" charset="2"/>
              </a:rPr>
              <a:t> Avoid rigid specifications in favor of creativity/freedom within programming  adaptable to the programmers problems.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92598-AA95-4123-891B-540B834DF1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91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Lua does not have built-in 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implementation of namespaces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classes, or inheritance. 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Classes implemented with </a:t>
            </a:r>
          </a:p>
          <a:p>
            <a:pPr marL="411480" lvl="1" indent="0">
              <a:buNone/>
            </a:pPr>
            <a:r>
              <a:rPr lang="en-US" sz="1800" dirty="0" smtClean="0">
                <a:sym typeface="Wingdings" pitchFamily="2" charset="2"/>
              </a:rPr>
              <a:t>first-class functions and tables. </a:t>
            </a:r>
          </a:p>
          <a:p>
            <a:pPr lvl="1"/>
            <a:r>
              <a:rPr lang="en-US" sz="1400" b="1" dirty="0" smtClean="0">
                <a:sym typeface="Wingdings" pitchFamily="2" charset="2"/>
              </a:rPr>
              <a:t>Inheritance implemented with metatables.</a:t>
            </a:r>
            <a:r>
              <a:rPr lang="en-US" sz="1400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But how?! When Lua generates an “object” or ”instance of a class”, the class assigns a set of characteristics and functions that go with it. The created object is assigned a metatable which holds the keys to all functions and values associated with that object. This metatable/class may also have inherited characteristics from another base class/metatable, which will be pointed to. If a new function is created override a function from the base class, it is stored in the more specific class’s metatable. When a function is called on the new object, Lua will first check that object for a definition of the function in question, if there is no result, Lua will then check the metatable and attempt to match a key there, if there is still no match, it will finally check the base class where the function will likely have a value.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92598-AA95-4123-891B-540B834DF1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65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No </a:t>
            </a:r>
            <a:r>
              <a:rPr lang="en-US" dirty="0" err="1" smtClean="0"/>
              <a:t>Coroutines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Lua ch</a:t>
            </a:r>
            <a:r>
              <a:rPr lang="en-US" dirty="0" smtClean="0"/>
              <a:t>oose reenter a routine or pause it at will = multi-tasking. </a:t>
            </a:r>
          </a:p>
          <a:p>
            <a:pPr lvl="2"/>
            <a:r>
              <a:rPr lang="en-US" dirty="0" smtClean="0"/>
              <a:t>Complex tasks like games may have 100’s of </a:t>
            </a:r>
            <a:r>
              <a:rPr lang="en-US" dirty="0" err="1" smtClean="0"/>
              <a:t>coroutines</a:t>
            </a:r>
            <a:r>
              <a:rPr lang="en-US" dirty="0" smtClean="0"/>
              <a:t> designed, and may only need to run 15 at one particular instance of time. </a:t>
            </a:r>
          </a:p>
          <a:p>
            <a:pPr lvl="3"/>
            <a:r>
              <a:rPr lang="en-US" dirty="0" smtClean="0"/>
              <a:t>The ability to selectively start or pause </a:t>
            </a:r>
            <a:r>
              <a:rPr lang="en-US" dirty="0" err="1" smtClean="0"/>
              <a:t>coroutines</a:t>
            </a:r>
            <a:r>
              <a:rPr lang="en-US" dirty="0" smtClean="0"/>
              <a:t> and store the state on the stack is extremely useful! </a:t>
            </a:r>
          </a:p>
          <a:p>
            <a:pPr lvl="3"/>
            <a:r>
              <a:rPr lang="en-US" dirty="0" smtClean="0"/>
              <a:t>Allows for State machines, the Actor Model, Generators for streams, and communicating sequential processes.</a:t>
            </a:r>
            <a:endParaRPr lang="en-US" sz="1400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92598-AA95-4123-891B-540B834DF1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6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5B54418-B9DE-4480-B2E6-2739C04C25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D17ABA1-F68F-47A0-8453-EBEAF75289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oroutine#Common_uses" TargetMode="External"/><Relationship Id="rId3" Type="http://schemas.openxmlformats.org/officeDocument/2006/relationships/hyperlink" Target="http://www.tutorialspoint.com/lua/lua_overview.htm" TargetMode="External"/><Relationship Id="rId7" Type="http://schemas.openxmlformats.org/officeDocument/2006/relationships/hyperlink" Target="http://stackoverflow.com/questions/5128375/what-are-lua-coroutines-even-for-why-doesnt-this-code-work-as-i-expect-it" TargetMode="External"/><Relationship Id="rId2" Type="http://schemas.openxmlformats.org/officeDocument/2006/relationships/hyperlink" Target="http://stackoverflow.com/questions/2100902/is-lua-interesting-from-a-programming-language-design-perspec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lua.org/pil/16.2.html" TargetMode="External"/><Relationship Id="rId5" Type="http://schemas.openxmlformats.org/officeDocument/2006/relationships/hyperlink" Target="https://en.wikipedia.org/wiki/Lua_(programming_language)" TargetMode="External"/><Relationship Id="rId10" Type="http://schemas.openxmlformats.org/officeDocument/2006/relationships/hyperlink" Target="http://lua-users.org/wiki/LuaVersusPython" TargetMode="External"/><Relationship Id="rId4" Type="http://schemas.openxmlformats.org/officeDocument/2006/relationships/hyperlink" Target="http://notebook.kulchenko.com/programming/lua-good-different-bad-and-ugly-parts" TargetMode="External"/><Relationship Id="rId9" Type="http://schemas.openxmlformats.org/officeDocument/2006/relationships/hyperlink" Target="http://www.lua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967429"/>
            <a:ext cx="3086100" cy="1368822"/>
          </a:xfrm>
        </p:spPr>
        <p:txBody>
          <a:bodyPr/>
          <a:lstStyle/>
          <a:p>
            <a:r>
              <a:rPr lang="en-US" cap="none" dirty="0" smtClean="0"/>
              <a:t>Lua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581401"/>
            <a:ext cx="3086100" cy="1817369"/>
          </a:xfrm>
        </p:spPr>
        <p:txBody>
          <a:bodyPr>
            <a:normAutofit/>
          </a:bodyPr>
          <a:lstStyle/>
          <a:p>
            <a:r>
              <a:rPr lang="en-US" dirty="0" smtClean="0"/>
              <a:t>Cody Scoggins, </a:t>
            </a:r>
          </a:p>
          <a:p>
            <a:r>
              <a:rPr lang="en-US" dirty="0" smtClean="0"/>
              <a:t>Dion de Jong,</a:t>
            </a:r>
          </a:p>
          <a:p>
            <a:r>
              <a:rPr lang="en-US" dirty="0" smtClean="0"/>
              <a:t>Victor Reynolds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4449"/>
            <a:ext cx="39624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References:</a:t>
            </a: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2"/>
              </a:rPr>
              <a:t>http://stackoverflow.com/questions/2100902/is-lua-interesting-from-a-programming-language-design-perspective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3"/>
              </a:rPr>
              <a:t>http://www.tutorialspoint.com/lua/lua_overview.htm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4"/>
              </a:rPr>
              <a:t>http://</a:t>
            </a: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hlinkClick r:id="rId4"/>
              </a:rPr>
              <a:t>notebook.kulchenko.com/programming/lua-good-different-bad-and-ugly-parts</a:t>
            </a:r>
            <a:endParaRPr lang="en-US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endParaRPr lang="en-US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5"/>
              </a:rPr>
              <a:t>https://en.wikipedia.org/wiki/Lua_(programming_language</a:t>
            </a: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hlinkClick r:id="rId5"/>
              </a:rPr>
              <a:t>)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6"/>
              </a:rPr>
              <a:t>http://www.lua.org/pil/16.2.html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7"/>
              </a:rPr>
              <a:t>http://stackoverflow.com/questions/5128375/what-are-lua-coroutines-even-for-why-doesnt-this-code-work-as-i-expect-it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hlinkClick r:id="rId8"/>
              </a:rPr>
              <a:t>https://</a:t>
            </a: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hlinkClick r:id="rId8"/>
              </a:rPr>
              <a:t>en.wikipedia.org/wiki/Coroutine#Common_uses</a:t>
            </a:r>
            <a:endParaRPr lang="en-US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 smtClean="0">
                <a:hlinkClick r:id="rId9"/>
              </a:rPr>
              <a:t>www.lua.org</a:t>
            </a:r>
            <a:r>
              <a:rPr lang="en-US" sz="1400" dirty="0" smtClean="0"/>
              <a:t> </a:t>
            </a:r>
          </a:p>
          <a:p>
            <a:pPr marL="36576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>
                <a:hlinkClick r:id="rId10"/>
              </a:rPr>
              <a:t>http://</a:t>
            </a:r>
            <a:r>
              <a:rPr lang="en-US" sz="1400" dirty="0" smtClean="0">
                <a:hlinkClick r:id="rId10"/>
              </a:rPr>
              <a:t>lua-users.org/wiki/LuaVersusPython</a:t>
            </a:r>
            <a:endParaRPr lang="en-US" sz="1400" dirty="0" smtClean="0"/>
          </a:p>
          <a:p>
            <a:pPr marL="36576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400" dirty="0" smtClean="0"/>
              <a:t>The A-Z of Programming Languages </a:t>
            </a:r>
            <a:endParaRPr lang="en-US" sz="1400" dirty="0"/>
          </a:p>
          <a:p>
            <a:pPr marL="36576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endParaRPr lang="en-US" sz="1400" dirty="0"/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endParaRPr lang="en-US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214313" indent="-214313">
              <a:buFont typeface="Arial" charset="0"/>
              <a:buChar char="•"/>
            </a:pPr>
            <a:endParaRPr lang="en-US" sz="1000" dirty="0"/>
          </a:p>
          <a:p>
            <a:pPr marL="214313" indent="-214313">
              <a:buFont typeface="Arial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611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Program (Part 1)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0"/>
            <a:ext cx="5743575" cy="3714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495" y="2743200"/>
            <a:ext cx="2967338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Program (Part 2)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0"/>
            <a:ext cx="4676775" cy="3933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810000"/>
            <a:ext cx="3478001" cy="7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Program (Part 3)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3952875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114800"/>
            <a:ext cx="206980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pple Chancery" charset="0"/>
                <a:ea typeface="Apple Chancery" charset="0"/>
                <a:cs typeface="Apple Chancery" charset="0"/>
              </a:rPr>
              <a:t>Overview</a:t>
            </a:r>
            <a:endParaRPr lang="en-US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Scripting language </a:t>
            </a:r>
          </a:p>
          <a:p>
            <a:r>
              <a:rPr lang="en-US" dirty="0" smtClean="0"/>
              <a:t>Named after language it replaced (SOL, “Simple Object Language”) </a:t>
            </a:r>
          </a:p>
          <a:p>
            <a:r>
              <a:rPr lang="en-US" dirty="0" smtClean="0"/>
              <a:t>Paradigms: </a:t>
            </a:r>
          </a:p>
          <a:p>
            <a:pPr lvl="1"/>
            <a:r>
              <a:rPr lang="en-US" dirty="0" smtClean="0"/>
              <a:t>Scripting, imperative, functional </a:t>
            </a:r>
            <a:endParaRPr lang="en-US" dirty="0"/>
          </a:p>
          <a:p>
            <a:r>
              <a:rPr lang="en-US" dirty="0"/>
              <a:t>Used today in many applications (such as Adobe </a:t>
            </a:r>
            <a:r>
              <a:rPr lang="en-US" dirty="0" err="1" smtClean="0"/>
              <a:t>Lightroom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 </a:t>
            </a:r>
            <a:r>
              <a:rPr lang="en-US" dirty="0"/>
              <a:t>description constructs based on associative arrays and extensible </a:t>
            </a:r>
            <a:r>
              <a:rPr lang="en-US" dirty="0" smtClean="0"/>
              <a:t>semantics</a:t>
            </a:r>
          </a:p>
          <a:p>
            <a:r>
              <a:rPr lang="en-US" dirty="0"/>
              <a:t>D</a:t>
            </a:r>
            <a:r>
              <a:rPr lang="en-US" dirty="0" smtClean="0"/>
              <a:t>ynamically </a:t>
            </a:r>
            <a:r>
              <a:rPr lang="en-US" dirty="0"/>
              <a:t>typed, runs by interpreting </a:t>
            </a:r>
            <a:r>
              <a:rPr lang="en-US" dirty="0" err="1"/>
              <a:t>bytecode</a:t>
            </a:r>
            <a:r>
              <a:rPr lang="en-US" dirty="0"/>
              <a:t> for a register-based virtual </a:t>
            </a:r>
            <a:r>
              <a:rPr lang="en-US" dirty="0" smtClean="0"/>
              <a:t>machine</a:t>
            </a:r>
          </a:p>
          <a:p>
            <a:r>
              <a:rPr lang="en-US" dirty="0"/>
              <a:t>A</a:t>
            </a:r>
            <a:r>
              <a:rPr lang="en-US" dirty="0" smtClean="0"/>
              <a:t>utomatic </a:t>
            </a:r>
            <a:r>
              <a:rPr lang="en-US" dirty="0"/>
              <a:t>memory management with incremental garbage collection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7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pple Chancery" charset="0"/>
                <a:ea typeface="Apple Chancery" charset="0"/>
                <a:cs typeface="Apple Chancery" charset="0"/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Prof. Ierusalimschy</a:t>
            </a:r>
            <a:r>
              <a:rPr lang="en-US" dirty="0"/>
              <a:t>, Luiz Henrique de </a:t>
            </a:r>
            <a:r>
              <a:rPr lang="en-US" dirty="0" err="1"/>
              <a:t>Figueiredo</a:t>
            </a:r>
            <a:r>
              <a:rPr lang="en-US" dirty="0"/>
              <a:t>, and </a:t>
            </a:r>
            <a:r>
              <a:rPr lang="en-US" dirty="0" err="1"/>
              <a:t>Waldemar</a:t>
            </a:r>
            <a:r>
              <a:rPr lang="en-US" dirty="0"/>
              <a:t> </a:t>
            </a:r>
            <a:r>
              <a:rPr lang="en-US" dirty="0" err="1" smtClean="0"/>
              <a:t>Celes</a:t>
            </a:r>
            <a:endParaRPr lang="en-US" dirty="0" smtClean="0"/>
          </a:p>
          <a:p>
            <a:r>
              <a:rPr lang="en-US" dirty="0" smtClean="0"/>
              <a:t>Worked for </a:t>
            </a:r>
            <a:r>
              <a:rPr lang="en-US" dirty="0" err="1" smtClean="0"/>
              <a:t>Tecgraf</a:t>
            </a:r>
            <a:r>
              <a:rPr lang="en-US" dirty="0" smtClean="0"/>
              <a:t>, based in Brazil </a:t>
            </a:r>
          </a:p>
          <a:p>
            <a:r>
              <a:rPr lang="en-US" dirty="0" smtClean="0"/>
              <a:t>Bottom-up creation style/method</a:t>
            </a:r>
          </a:p>
          <a:p>
            <a:pPr lvl="1"/>
            <a:r>
              <a:rPr lang="en-US" dirty="0" smtClean="0"/>
              <a:t>Keep the language simple and small</a:t>
            </a:r>
          </a:p>
          <a:p>
            <a:pPr lvl="1"/>
            <a:r>
              <a:rPr lang="en-US" dirty="0" smtClean="0"/>
              <a:t>Keep the implementation simple, small, fast, portable, and free</a:t>
            </a:r>
          </a:p>
          <a:p>
            <a:r>
              <a:rPr lang="en-US" dirty="0" smtClean="0"/>
              <a:t>Designed by a committee of three people </a:t>
            </a:r>
          </a:p>
          <a:p>
            <a:r>
              <a:rPr lang="en-US" dirty="0" smtClean="0"/>
              <a:t>Real users since day one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8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pple Chancery" charset="0"/>
                <a:ea typeface="Apple Chancery" charset="0"/>
                <a:cs typeface="Apple Chancery" charset="0"/>
              </a:rPr>
              <a:t>History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DEL -&gt; Sol -&gt; Lua</a:t>
            </a:r>
          </a:p>
          <a:p>
            <a:r>
              <a:rPr lang="en-US" dirty="0" smtClean="0"/>
              <a:t>Rather than adopt another language (</a:t>
            </a:r>
            <a:r>
              <a:rPr lang="en-US" dirty="0" err="1" smtClean="0"/>
              <a:t>Tcl</a:t>
            </a:r>
            <a:r>
              <a:rPr lang="en-US" dirty="0" smtClean="0"/>
              <a:t>), decision was made to create new language (Lua), a modification of Sol</a:t>
            </a:r>
          </a:p>
          <a:p>
            <a:pPr lvl="1"/>
            <a:r>
              <a:rPr lang="en-US" dirty="0" smtClean="0"/>
              <a:t>Wanted a light, generic language</a:t>
            </a:r>
            <a:endParaRPr lang="en-US" dirty="0"/>
          </a:p>
          <a:p>
            <a:r>
              <a:rPr lang="en-US" dirty="0" smtClean="0"/>
              <a:t>Since version one, improvements have been demanded from users, such as performance increases, newer functionality, etc. </a:t>
            </a:r>
          </a:p>
          <a:p>
            <a:r>
              <a:rPr lang="en-US" dirty="0"/>
              <a:t>V</a:t>
            </a:r>
            <a:r>
              <a:rPr lang="en-US" dirty="0" smtClean="0"/>
              <a:t>ersion 2 onwards, decision was made to always try to improve the language, even at the cost of minor compatibility issues with previous versions</a:t>
            </a:r>
          </a:p>
          <a:p>
            <a:r>
              <a:rPr lang="en-US" dirty="0" smtClean="0"/>
              <a:t>Some functionality was more difficult to implement, so initially it was just postponed until later and worked around until a solution could later be determined (Ex. Lexical scoping, wanted since version 2.2, not actually implemented until version 5.0)</a:t>
            </a:r>
          </a:p>
        </p:txBody>
      </p:sp>
    </p:spTree>
    <p:extLst>
      <p:ext uri="{BB962C8B-B14F-4D97-AF65-F5344CB8AC3E}">
        <p14:creationId xmlns:p14="http://schemas.microsoft.com/office/powerpoint/2010/main" val="14994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745505" cy="4419600"/>
          </a:xfrm>
        </p:spPr>
        <p:txBody>
          <a:bodyPr>
            <a:normAutofit fontScale="92500"/>
          </a:bodyPr>
          <a:lstStyle/>
          <a:p>
            <a:pPr marL="365760" lvl="1">
              <a:buFont typeface="Wingdings" pitchFamily="2" charset="2"/>
              <a:buChar char=""/>
            </a:pPr>
            <a:r>
              <a:rPr lang="en-US" dirty="0" smtClean="0"/>
              <a:t>Lua </a:t>
            </a:r>
            <a:r>
              <a:rPr lang="en-US" dirty="0"/>
              <a:t>= </a:t>
            </a:r>
            <a:r>
              <a:rPr lang="en-US" dirty="0" smtClean="0">
                <a:sym typeface="Wingdings" pitchFamily="2" charset="2"/>
              </a:rPr>
              <a:t>Fast</a:t>
            </a:r>
            <a:r>
              <a:rPr lang="en-US" dirty="0" smtClean="0"/>
              <a:t>, Small, Portable</a:t>
            </a:r>
            <a:r>
              <a:rPr lang="en-US" dirty="0"/>
              <a:t>, </a:t>
            </a:r>
            <a:r>
              <a:rPr lang="en-US" dirty="0" smtClean="0"/>
              <a:t>easy-to-use</a:t>
            </a:r>
            <a:r>
              <a:rPr lang="en-US" dirty="0"/>
              <a:t>, embeddable, and </a:t>
            </a:r>
            <a:r>
              <a:rPr lang="en-US" dirty="0" smtClean="0"/>
              <a:t>extendable.</a:t>
            </a:r>
          </a:p>
          <a:p>
            <a:pPr marL="365760" lvl="1">
              <a:buFont typeface="Wingdings" pitchFamily="2" charset="2"/>
              <a:buChar char=""/>
            </a:pPr>
            <a:r>
              <a:rPr lang="en-US" dirty="0" smtClean="0"/>
              <a:t>Extendable </a:t>
            </a:r>
            <a:r>
              <a:rPr lang="en-US" dirty="0"/>
              <a:t>scripting language = unique b/c overall </a:t>
            </a:r>
            <a:r>
              <a:rPr lang="en-US" dirty="0" smtClean="0"/>
              <a:t>package  </a:t>
            </a:r>
            <a:r>
              <a:rPr lang="en-US" dirty="0"/>
              <a:t>= highly refined.</a:t>
            </a:r>
            <a:r>
              <a:rPr lang="en-US" dirty="0">
                <a:sym typeface="Wingdings" pitchFamily="2" charset="2"/>
              </a:rPr>
              <a:t> </a:t>
            </a:r>
            <a:endParaRPr lang="en-US" dirty="0" smtClean="0">
              <a:sym typeface="Wingdings" pitchFamily="2" charset="2"/>
            </a:endParaRPr>
          </a:p>
          <a:p>
            <a:pPr marL="365760" lvl="1">
              <a:buFont typeface="Wingdings" pitchFamily="2" charset="2"/>
              <a:buChar char=""/>
            </a:pPr>
            <a:r>
              <a:rPr lang="en-US" dirty="0" smtClean="0">
                <a:sym typeface="Wingdings" pitchFamily="2" charset="2"/>
              </a:rPr>
              <a:t>Other scripting languages wish “T</a:t>
            </a:r>
            <a:r>
              <a:rPr lang="en-US" dirty="0" smtClean="0"/>
              <a:t>o </a:t>
            </a:r>
            <a:r>
              <a:rPr lang="en-US" dirty="0"/>
              <a:t>claim to be "as fast as </a:t>
            </a:r>
            <a:r>
              <a:rPr lang="en-US" dirty="0" smtClean="0"/>
              <a:t>Lua. </a:t>
            </a:r>
          </a:p>
          <a:p>
            <a:pPr marL="365760" lvl="1">
              <a:buFont typeface="Wingdings" pitchFamily="2" charset="2"/>
              <a:buChar char=""/>
            </a:pPr>
            <a:r>
              <a:rPr lang="en-US" dirty="0" smtClean="0">
                <a:sym typeface="Wingdings" pitchFamily="2" charset="2"/>
              </a:rPr>
              <a:t>Small = 1/8 the size of the Python, Source code = 23000 lines, interpreter = 180 </a:t>
            </a:r>
            <a:r>
              <a:rPr lang="en-US" dirty="0" err="1" smtClean="0">
                <a:sym typeface="Wingdings" pitchFamily="2" charset="2"/>
              </a:rPr>
              <a:t>kB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marL="731520" lvl="2"/>
            <a:r>
              <a:rPr lang="en-US" dirty="0" smtClean="0">
                <a:sym typeface="Wingdings" pitchFamily="2" charset="2"/>
              </a:rPr>
              <a:t>Easy Integration  Interpreter = ANSI C Run on everything</a:t>
            </a:r>
          </a:p>
          <a:p>
            <a:pPr marL="731520" lvl="2"/>
            <a:r>
              <a:rPr lang="en-US" dirty="0" smtClean="0">
                <a:sym typeface="Wingdings" pitchFamily="2" charset="2"/>
              </a:rPr>
              <a:t>Embedding = easy w/ API b/c user-defined abstract types are kept</a:t>
            </a:r>
            <a:r>
              <a:rPr lang="en-US" dirty="0" smtClean="0"/>
              <a:t>. </a:t>
            </a:r>
            <a:endParaRPr lang="en-US" dirty="0" smtClean="0">
              <a:sym typeface="Wingdings" pitchFamily="2" charset="2"/>
            </a:endParaRPr>
          </a:p>
          <a:p>
            <a:pPr marL="731520" lvl="2"/>
            <a:r>
              <a:rPr lang="en-US" dirty="0" smtClean="0"/>
              <a:t>“Multi-paradigm</a:t>
            </a:r>
            <a:r>
              <a:rPr lang="en-US" dirty="0"/>
              <a:t>” = small set of general features </a:t>
            </a:r>
            <a:r>
              <a:rPr lang="en-US" dirty="0" smtClean="0"/>
              <a:t>= extended to fit problems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Avoid rules, allow freedom, adapt to problems.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3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48347"/>
            <a:ext cx="8381999" cy="40762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No built in namespaces,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classes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smtClean="0">
                <a:sym typeface="Wingdings" pitchFamily="2" charset="2"/>
              </a:rPr>
              <a:t>or inheritance. 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Tables + first-class function = classes</a:t>
            </a:r>
          </a:p>
          <a:p>
            <a:pPr lvl="1"/>
            <a:r>
              <a:rPr lang="en-US" sz="1400" b="1" dirty="0" smtClean="0">
                <a:sym typeface="Wingdings" pitchFamily="2" charset="2"/>
              </a:rPr>
              <a:t>Inheritance implemented with metatables.</a:t>
            </a:r>
            <a:r>
              <a:rPr lang="en-US" sz="1400" dirty="0" smtClean="0">
                <a:sym typeface="Wingdings" pitchFamily="2" charset="2"/>
              </a:rPr>
              <a:t> </a:t>
            </a:r>
          </a:p>
          <a:p>
            <a:pPr lvl="2"/>
            <a:r>
              <a:rPr lang="en-US" sz="1400" b="1" dirty="0" smtClean="0">
                <a:sym typeface="Wingdings" pitchFamily="2" charset="2"/>
              </a:rPr>
              <a:t>How? </a:t>
            </a:r>
            <a:r>
              <a:rPr lang="en-US" sz="1400" dirty="0" smtClean="0">
                <a:sym typeface="Wingdings" pitchFamily="2" charset="2"/>
              </a:rPr>
              <a:t>Lua object generation = assign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characteristics &amp; functions. Object =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assigned metatable (holds keys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to associated functions/values and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points to super-object)  New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function = override function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&amp; store in metatable. </a:t>
            </a:r>
            <a:endParaRPr lang="en-US" sz="1400" dirty="0" smtClean="0">
              <a:sym typeface="Wingdings" pitchFamily="2" charset="2"/>
            </a:endParaRPr>
          </a:p>
          <a:p>
            <a:pPr lvl="2"/>
            <a:r>
              <a:rPr lang="en-US" sz="1400" dirty="0" smtClean="0">
                <a:sym typeface="Wingdings" pitchFamily="2" charset="2"/>
              </a:rPr>
              <a:t>Function </a:t>
            </a:r>
            <a:r>
              <a:rPr lang="en-US" sz="1400" dirty="0">
                <a:sym typeface="Wingdings" pitchFamily="2" charset="2"/>
              </a:rPr>
              <a:t>call  Check object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definition, then object’s metatable,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if there is no result, Lua will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then check the metatable and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attempt to match a key there, if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no match  check the base </a:t>
            </a:r>
          </a:p>
          <a:p>
            <a:pPr marL="1143000" lvl="3" indent="0">
              <a:buNone/>
            </a:pPr>
            <a:r>
              <a:rPr lang="en-US" sz="1400" dirty="0">
                <a:sym typeface="Wingdings" pitchFamily="2" charset="2"/>
              </a:rPr>
              <a:t>class’s metatable. </a:t>
            </a:r>
          </a:p>
          <a:p>
            <a:pPr lvl="2"/>
            <a:endParaRPr lang="en-US" sz="1400" dirty="0" smtClean="0">
              <a:sym typeface="Wingdings" pitchFamily="2" charset="2"/>
            </a:endParaRPr>
          </a:p>
          <a:p>
            <a:pPr marL="777240" lvl="2" indent="0">
              <a:buNone/>
            </a:pPr>
            <a:endParaRPr lang="en-US" sz="1200" dirty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Metatables: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00968"/>
              </p:ext>
            </p:extLst>
          </p:nvPr>
        </p:nvGraphicFramePr>
        <p:xfrm>
          <a:off x="4572000" y="3581400"/>
          <a:ext cx="3962400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936"/>
                <a:gridCol w="1426464"/>
              </a:tblGrid>
              <a:tr h="1676400">
                <a:tc>
                  <a:txBody>
                    <a:bodyPr/>
                    <a:lstStyle/>
                    <a:p>
                      <a:r>
                        <a:rPr lang="en-US" dirty="0" smtClean="0"/>
                        <a:t>Code Sidebar: </a:t>
                      </a:r>
                    </a:p>
                    <a:p>
                      <a:r>
                        <a:rPr lang="en-US" sz="1100" u="sng" dirty="0" smtClean="0"/>
                        <a:t>Classes: </a:t>
                      </a:r>
                    </a:p>
                    <a:p>
                      <a:r>
                        <a:rPr lang="en-US" sz="1050" dirty="0" smtClean="0"/>
                        <a:t>Account = {} </a:t>
                      </a:r>
                    </a:p>
                    <a:p>
                      <a:r>
                        <a:rPr lang="en-US" sz="1050" dirty="0" err="1" smtClean="0"/>
                        <a:t>Account.__index</a:t>
                      </a:r>
                      <a:r>
                        <a:rPr lang="en-US" sz="1050" dirty="0" smtClean="0"/>
                        <a:t> = Account 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Account.create</a:t>
                      </a:r>
                      <a:r>
                        <a:rPr lang="en-US" sz="1050" dirty="0" smtClean="0"/>
                        <a:t>(balance) </a:t>
                      </a:r>
                    </a:p>
                    <a:p>
                      <a:pPr lvl="1"/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acnt</a:t>
                      </a:r>
                      <a:r>
                        <a:rPr lang="en-US" sz="1050" dirty="0" smtClean="0"/>
                        <a:t> = {}</a:t>
                      </a:r>
                      <a:r>
                        <a:rPr lang="en-US" sz="105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setmetatable</a:t>
                      </a:r>
                      <a:r>
                        <a:rPr lang="en-US" sz="1050" dirty="0" smtClean="0"/>
                        <a:t>(</a:t>
                      </a:r>
                      <a:r>
                        <a:rPr lang="en-US" sz="1050" dirty="0" err="1" smtClean="0"/>
                        <a:t>acnt,Account</a:t>
                      </a:r>
                      <a:r>
                        <a:rPr lang="en-US" sz="1050" dirty="0" smtClean="0"/>
                        <a:t>) </a:t>
                      </a:r>
                      <a:r>
                        <a:rPr lang="en-US" sz="1050" dirty="0" err="1" smtClean="0"/>
                        <a:t>acnt.balance</a:t>
                      </a:r>
                      <a:r>
                        <a:rPr lang="en-US" sz="1050" dirty="0" smtClean="0"/>
                        <a:t> = balance </a:t>
                      </a:r>
                    </a:p>
                    <a:p>
                      <a:pPr lvl="1"/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acnt</a:t>
                      </a:r>
                      <a:r>
                        <a:rPr lang="en-US" sz="1050" dirty="0" smtClean="0"/>
                        <a:t> </a:t>
                      </a:r>
                    </a:p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</a:t>
                      </a:r>
                      <a:endParaRPr lang="en-US" sz="105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05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05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 new object</a:t>
                      </a:r>
                      <a:r>
                        <a:rPr lang="en-US" sz="1050" dirty="0" smtClean="0"/>
                        <a:t> </a:t>
                      </a:r>
                    </a:p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 handle lookup</a:t>
                      </a:r>
                    </a:p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 initialize object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8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48347"/>
            <a:ext cx="8381999" cy="4076253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No </a:t>
            </a:r>
            <a:r>
              <a:rPr lang="en-US" dirty="0" err="1" smtClean="0"/>
              <a:t>Coroutines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Lua ch</a:t>
            </a:r>
            <a:r>
              <a:rPr lang="en-US" dirty="0"/>
              <a:t>oose reenter a routine or pause it at will = multi-tasking. </a:t>
            </a:r>
          </a:p>
          <a:p>
            <a:pPr lvl="2"/>
            <a:r>
              <a:rPr lang="en-US" dirty="0" smtClean="0"/>
              <a:t>What if task has 100’s of </a:t>
            </a:r>
          </a:p>
          <a:p>
            <a:pPr marL="1143000" lvl="3" indent="0">
              <a:buNone/>
            </a:pPr>
            <a:r>
              <a:rPr lang="en-US" dirty="0" err="1" smtClean="0"/>
              <a:t>coroutines</a:t>
            </a:r>
            <a:r>
              <a:rPr lang="en-US" dirty="0" smtClean="0"/>
              <a:t> but only needs </a:t>
            </a:r>
          </a:p>
          <a:p>
            <a:pPr marL="1143000" lvl="3" indent="0">
              <a:buNone/>
            </a:pPr>
            <a:r>
              <a:rPr lang="en-US" dirty="0" smtClean="0"/>
              <a:t>15 at a time? </a:t>
            </a:r>
            <a:endParaRPr lang="en-US" dirty="0"/>
          </a:p>
          <a:p>
            <a:pPr lvl="3"/>
            <a:r>
              <a:rPr lang="en-US" dirty="0" smtClean="0"/>
              <a:t>Can selectively </a:t>
            </a:r>
            <a:r>
              <a:rPr lang="en-US" dirty="0"/>
              <a:t>start or </a:t>
            </a:r>
            <a:endParaRPr lang="en-US" dirty="0" smtClean="0"/>
          </a:p>
          <a:p>
            <a:pPr marL="1508760" lvl="4" indent="0">
              <a:buNone/>
            </a:pPr>
            <a:r>
              <a:rPr lang="en-US" sz="1800" dirty="0" smtClean="0"/>
              <a:t>pause &amp; store </a:t>
            </a:r>
            <a:r>
              <a:rPr lang="en-US" sz="1800" dirty="0"/>
              <a:t>the </a:t>
            </a:r>
            <a:r>
              <a:rPr lang="en-US" sz="1800" dirty="0" smtClean="0"/>
              <a:t>on </a:t>
            </a:r>
            <a:r>
              <a:rPr lang="en-US" sz="1800" dirty="0"/>
              <a:t>the stack </a:t>
            </a:r>
            <a:endParaRPr lang="en-US" sz="1800" dirty="0" smtClean="0"/>
          </a:p>
          <a:p>
            <a:pPr lvl="4"/>
            <a:r>
              <a:rPr lang="en-US" sz="1400" dirty="0" smtClean="0"/>
              <a:t>Allows State machines, the </a:t>
            </a:r>
          </a:p>
          <a:p>
            <a:pPr marL="1828800" lvl="5" indent="0">
              <a:buNone/>
            </a:pPr>
            <a:r>
              <a:rPr lang="en-US" dirty="0" smtClean="0"/>
              <a:t>Actor Model, Generators for </a:t>
            </a:r>
          </a:p>
          <a:p>
            <a:pPr marL="1828800" lvl="5" indent="0">
              <a:buNone/>
            </a:pPr>
            <a:r>
              <a:rPr lang="en-US" dirty="0" smtClean="0"/>
              <a:t>streams, and communicating </a:t>
            </a:r>
          </a:p>
          <a:p>
            <a:pPr marL="1828800" lvl="5" indent="0">
              <a:buNone/>
            </a:pPr>
            <a:r>
              <a:rPr lang="en-US" dirty="0" smtClean="0"/>
              <a:t>sequential processes.</a:t>
            </a:r>
            <a:endParaRPr lang="en-US" dirty="0" smtClean="0">
              <a:sym typeface="Wingdings" pitchFamily="2" charset="2"/>
            </a:endParaRPr>
          </a:p>
          <a:p>
            <a:pPr marL="777240" lvl="2" indent="0">
              <a:buNone/>
            </a:pPr>
            <a:endParaRPr lang="en-US" sz="1200" dirty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Coroutines</a:t>
            </a:r>
            <a:r>
              <a:rPr lang="en-US" dirty="0"/>
              <a:t>: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76646"/>
              </p:ext>
            </p:extLst>
          </p:nvPr>
        </p:nvGraphicFramePr>
        <p:xfrm>
          <a:off x="5105400" y="2895600"/>
          <a:ext cx="35051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/>
              </a:tblGrid>
              <a:tr h="2743200">
                <a:tc>
                  <a:txBody>
                    <a:bodyPr/>
                    <a:lstStyle/>
                    <a:p>
                      <a:r>
                        <a:rPr lang="en-US" dirty="0" smtClean="0"/>
                        <a:t>Code Sidebar: </a:t>
                      </a:r>
                    </a:p>
                    <a:p>
                      <a:r>
                        <a:rPr lang="en-US" sz="1100" dirty="0" smtClean="0"/>
                        <a:t>-- level script </a:t>
                      </a:r>
                    </a:p>
                    <a:p>
                      <a:r>
                        <a:rPr lang="en-US" sz="1100" dirty="0" smtClean="0"/>
                        <a:t>-- a volcano erupts every 2 minutes </a:t>
                      </a:r>
                    </a:p>
                    <a:p>
                      <a:r>
                        <a:rPr lang="en-US" sz="1100" dirty="0" smtClean="0"/>
                        <a:t>function </a:t>
                      </a:r>
                      <a:r>
                        <a:rPr lang="en-US" sz="1100" dirty="0" err="1" smtClean="0"/>
                        <a:t>level_with_volcano</a:t>
                      </a:r>
                      <a:r>
                        <a:rPr lang="en-US" sz="1100" dirty="0" smtClean="0"/>
                        <a:t>( interface ) </a:t>
                      </a:r>
                    </a:p>
                    <a:p>
                      <a:pPr lvl="1"/>
                      <a:r>
                        <a:rPr lang="en-US" sz="1100" dirty="0" smtClean="0"/>
                        <a:t>while true do </a:t>
                      </a:r>
                    </a:p>
                    <a:p>
                      <a:pPr lvl="2"/>
                      <a:r>
                        <a:rPr lang="en-US" sz="1100" dirty="0" smtClean="0"/>
                        <a:t>wait(seconds(5)) </a:t>
                      </a:r>
                      <a:r>
                        <a:rPr lang="en-US" sz="1100" dirty="0" err="1" smtClean="0"/>
                        <a:t>start_eruption_volcano</a:t>
                      </a:r>
                      <a:r>
                        <a:rPr lang="en-US" sz="1100" dirty="0" smtClean="0"/>
                        <a:t>() wait(frames(10)) </a:t>
                      </a:r>
                    </a:p>
                    <a:p>
                      <a:pPr lvl="2"/>
                      <a:r>
                        <a:rPr lang="en-US" sz="1100" dirty="0" smtClean="0"/>
                        <a:t>s = play("</a:t>
                      </a:r>
                      <a:r>
                        <a:rPr lang="en-US" sz="1100" dirty="0" err="1" smtClean="0"/>
                        <a:t>rumble_sound</a:t>
                      </a:r>
                      <a:r>
                        <a:rPr lang="en-US" sz="1100" dirty="0" smtClean="0"/>
                        <a:t>") </a:t>
                      </a:r>
                    </a:p>
                    <a:p>
                      <a:pPr lvl="2"/>
                      <a:r>
                        <a:rPr lang="en-US" sz="1100" dirty="0" smtClean="0"/>
                        <a:t>wait( </a:t>
                      </a:r>
                      <a:r>
                        <a:rPr lang="en-US" sz="1100" dirty="0" err="1" smtClean="0"/>
                        <a:t>end_of</a:t>
                      </a:r>
                      <a:r>
                        <a:rPr lang="en-US" sz="1100" dirty="0" smtClean="0"/>
                        <a:t>(s) ) </a:t>
                      </a:r>
                      <a:r>
                        <a:rPr lang="en-US" sz="1100" dirty="0" err="1" smtClean="0"/>
                        <a:t>start_camera_shake</a:t>
                      </a:r>
                      <a:r>
                        <a:rPr lang="en-US" sz="1100" dirty="0" smtClean="0"/>
                        <a:t>() </a:t>
                      </a:r>
                    </a:p>
                    <a:p>
                      <a:pPr lvl="2"/>
                      <a:endParaRPr lang="en-US" sz="1100" dirty="0" smtClean="0"/>
                    </a:p>
                    <a:p>
                      <a:pPr lvl="2"/>
                      <a:r>
                        <a:rPr lang="en-US" sz="1100" dirty="0" smtClean="0"/>
                        <a:t>-- more stuff </a:t>
                      </a:r>
                    </a:p>
                    <a:p>
                      <a:pPr lvl="2"/>
                      <a:r>
                        <a:rPr lang="en-US" sz="1100" dirty="0" smtClean="0"/>
                        <a:t>wait(minutes(2)) </a:t>
                      </a:r>
                    </a:p>
                    <a:p>
                      <a:pPr lvl="1"/>
                      <a:r>
                        <a:rPr lang="en-US" sz="1100" dirty="0" smtClean="0"/>
                        <a:t>end </a:t>
                      </a:r>
                    </a:p>
                    <a:p>
                      <a:pPr lvl="0"/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8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data types = </a:t>
            </a:r>
            <a:r>
              <a:rPr lang="en-US" dirty="0" err="1" smtClean="0"/>
              <a:t>boolean</a:t>
            </a:r>
            <a:r>
              <a:rPr lang="en-US" dirty="0" smtClean="0"/>
              <a:t>, numbers (double floats), and strings.</a:t>
            </a:r>
          </a:p>
          <a:p>
            <a:pPr marL="731520" lvl="2"/>
            <a:r>
              <a:rPr lang="en-US" dirty="0"/>
              <a:t>No Arrays, sets, lists, or </a:t>
            </a:r>
            <a:r>
              <a:rPr lang="en-US" dirty="0" smtClean="0"/>
              <a:t>records. </a:t>
            </a:r>
          </a:p>
          <a:p>
            <a:pPr marL="0" indent="-411480"/>
            <a:r>
              <a:rPr lang="en-US" dirty="0" smtClean="0">
                <a:sym typeface="Wingdings" pitchFamily="2" charset="2"/>
              </a:rPr>
              <a:t>First-class </a:t>
            </a:r>
            <a:r>
              <a:rPr lang="en-US" dirty="0">
                <a:sym typeface="Wingdings" pitchFamily="2" charset="2"/>
              </a:rPr>
              <a:t>functions 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functional programming. 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Full </a:t>
            </a:r>
            <a:r>
              <a:rPr lang="en-US" dirty="0">
                <a:sym typeface="Wingdings" pitchFamily="2" charset="2"/>
              </a:rPr>
              <a:t>lexical </a:t>
            </a:r>
            <a:r>
              <a:rPr lang="en-US" dirty="0" smtClean="0">
                <a:sym typeface="Wingdings" pitchFamily="2" charset="2"/>
              </a:rPr>
              <a:t>scoping</a:t>
            </a:r>
          </a:p>
          <a:p>
            <a:r>
              <a:rPr lang="en-US" dirty="0" smtClean="0"/>
              <a:t>Stack with direct indexing. </a:t>
            </a:r>
          </a:p>
          <a:p>
            <a:pPr lvl="1"/>
            <a:r>
              <a:rPr lang="en-US" dirty="0" err="1" smtClean="0"/>
              <a:t>Marshalling</a:t>
            </a:r>
            <a:r>
              <a:rPr lang="en-US" dirty="0" smtClean="0"/>
              <a:t> </a:t>
            </a:r>
            <a:r>
              <a:rPr lang="en-US" dirty="0"/>
              <a:t>data between C and Lua </a:t>
            </a:r>
            <a:r>
              <a:rPr lang="en-US" dirty="0" smtClean="0"/>
              <a:t>= Arguments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stack</a:t>
            </a:r>
          </a:p>
          <a:p>
            <a:r>
              <a:rPr lang="en-US" dirty="0" smtClean="0">
                <a:sym typeface="Wingdings" pitchFamily="2" charset="2"/>
              </a:rPr>
              <a:t>Tables and strings indexed starting at 1, not 0. </a:t>
            </a:r>
          </a:p>
          <a:p>
            <a:r>
              <a:rPr lang="en-US" dirty="0" smtClean="0">
                <a:sym typeface="Wingdings" pitchFamily="2" charset="2"/>
              </a:rPr>
              <a:t>Assigned value of nil = remove the value from table. </a:t>
            </a:r>
          </a:p>
          <a:p>
            <a:r>
              <a:rPr lang="en-US" dirty="0" smtClean="0">
                <a:sym typeface="Wingdings" pitchFamily="2" charset="2"/>
              </a:rPr>
              <a:t>No brackets for conditionals! 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Functions can return multiple values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strange Tidbits: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pple Chancery" charset="0"/>
                <a:ea typeface="Apple Chancery" charset="0"/>
                <a:cs typeface="Apple Chancery" charset="0"/>
              </a:rPr>
              <a:t>Lua vs Python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more beginner documentation </a:t>
            </a:r>
          </a:p>
          <a:p>
            <a:pPr lvl="1"/>
            <a:r>
              <a:rPr lang="en-US" dirty="0" smtClean="0"/>
              <a:t>whitespace sensitive </a:t>
            </a:r>
          </a:p>
          <a:p>
            <a:pPr lvl="1"/>
            <a:r>
              <a:rPr lang="en-US" dirty="0" smtClean="0"/>
              <a:t>More extensive Unicode support</a:t>
            </a:r>
          </a:p>
          <a:p>
            <a:pPr lvl="1"/>
            <a:r>
              <a:rPr lang="en-US" dirty="0" smtClean="0"/>
              <a:t>has a remote debugger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ictates a specific model for OO programming </a:t>
            </a:r>
          </a:p>
          <a:p>
            <a:r>
              <a:rPr lang="en-US" dirty="0" smtClean="0"/>
              <a:t>Lua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simpler, more minimalistic syntax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ses less memory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aster interpreter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oes not dictate any particular OO system, build your own and tailor it to your needs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7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581</TotalTime>
  <Words>1190</Words>
  <Application>Microsoft Office PowerPoint</Application>
  <PresentationFormat>On-screen Show (4:3)</PresentationFormat>
  <Paragraphs>156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Apple Chancery</vt:lpstr>
      <vt:lpstr>Arial</vt:lpstr>
      <vt:lpstr>Book Antiqua</vt:lpstr>
      <vt:lpstr>Calibri</vt:lpstr>
      <vt:lpstr>Wingdings</vt:lpstr>
      <vt:lpstr>Hardcover</vt:lpstr>
      <vt:lpstr>Lua</vt:lpstr>
      <vt:lpstr>Overview</vt:lpstr>
      <vt:lpstr>History</vt:lpstr>
      <vt:lpstr>History (cont’d.)</vt:lpstr>
      <vt:lpstr>Design</vt:lpstr>
      <vt:lpstr>Metatables: </vt:lpstr>
      <vt:lpstr>Coroutines: </vt:lpstr>
      <vt:lpstr>Other strange Tidbits:</vt:lpstr>
      <vt:lpstr>Lua vs Python </vt:lpstr>
      <vt:lpstr>Short Program (Part 1)</vt:lpstr>
      <vt:lpstr>Short Program (Part 2)</vt:lpstr>
      <vt:lpstr>Short Program (Part 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Dion’s Slides</dc:title>
  <dc:creator>Dion</dc:creator>
  <cp:lastModifiedBy>Victor Reynolds</cp:lastModifiedBy>
  <cp:revision>38</cp:revision>
  <dcterms:created xsi:type="dcterms:W3CDTF">2015-11-17T03:31:22Z</dcterms:created>
  <dcterms:modified xsi:type="dcterms:W3CDTF">2015-11-23T17:27:26Z</dcterms:modified>
</cp:coreProperties>
</file>