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2" r:id="rId2"/>
    <p:sldId id="263" r:id="rId3"/>
    <p:sldId id="264" r:id="rId4"/>
    <p:sldId id="265" r:id="rId5"/>
    <p:sldId id="260" r:id="rId6"/>
    <p:sldId id="257" r:id="rId7"/>
    <p:sldId id="259" r:id="rId8"/>
    <p:sldId id="258" r:id="rId9"/>
    <p:sldId id="270" r:id="rId10"/>
    <p:sldId id="266" r:id="rId11"/>
    <p:sldId id="267" r:id="rId12"/>
    <p:sldId id="269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8F8-E41D-4311-B2AB-1FDC1A15F88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A2F3BA-5F74-49E4-BAAA-DB6DCC6D99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8F8-E41D-4311-B2AB-1FDC1A15F88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F3BA-5F74-49E4-BAAA-DB6DCC6D9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8F8-E41D-4311-B2AB-1FDC1A15F88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F3BA-5F74-49E4-BAAA-DB6DCC6D9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8F8-E41D-4311-B2AB-1FDC1A15F88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F3BA-5F74-49E4-BAAA-DB6DCC6D9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8F8-E41D-4311-B2AB-1FDC1A15F88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F3BA-5F74-49E4-BAAA-DB6DCC6D9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8F8-E41D-4311-B2AB-1FDC1A15F88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F3BA-5F74-49E4-BAAA-DB6DCC6D994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8F8-E41D-4311-B2AB-1FDC1A15F88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F3BA-5F74-49E4-BAAA-DB6DCC6D994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8F8-E41D-4311-B2AB-1FDC1A15F88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F3BA-5F74-49E4-BAAA-DB6DCC6D9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8F8-E41D-4311-B2AB-1FDC1A15F88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F3BA-5F74-49E4-BAAA-DB6DCC6D9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8F8-E41D-4311-B2AB-1FDC1A15F88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F3BA-5F74-49E4-BAAA-DB6DCC6D9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08F8-E41D-4311-B2AB-1FDC1A15F88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2F3BA-5F74-49E4-BAAA-DB6DCC6D9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07D808F8-E41D-4311-B2AB-1FDC1A15F88F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FA2F3BA-5F74-49E4-BAAA-DB6DCC6D994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se.sc.edu/~mgv/csce330f15/pres/az.pdf" TargetMode="External"/><Relationship Id="rId7" Type="http://schemas.openxmlformats.org/officeDocument/2006/relationships/hyperlink" Target="http://tldp.org/LDP/Bash-Beginners-Guide/html/x7369.html" TargetMode="External"/><Relationship Id="rId2" Type="http://schemas.openxmlformats.org/officeDocument/2006/relationships/hyperlink" Target="http://aosabook.org/en/bash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nu.org/software/bash/manual/html_node/Major-Differences-From-The-Bourne-Shell.html" TargetMode="External"/><Relationship Id="rId5" Type="http://schemas.openxmlformats.org/officeDocument/2006/relationships/hyperlink" Target="http://www.tldp.org/LDP/abs/html/" TargetMode="External"/><Relationship Id="rId4" Type="http://schemas.openxmlformats.org/officeDocument/2006/relationships/hyperlink" Target="http://www.ibm.com/developerworks/library/l-linux-shell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dirty="0" smtClean="0"/>
              <a:t>Jerome Lewis</a:t>
            </a:r>
          </a:p>
          <a:p>
            <a:pPr marL="45720" indent="0">
              <a:buNone/>
            </a:pPr>
            <a:r>
              <a:rPr lang="en-US" dirty="0" smtClean="0"/>
              <a:t>Kelly Benson</a:t>
            </a:r>
          </a:p>
          <a:p>
            <a:pPr marL="45720" indent="0">
              <a:buNone/>
            </a:pPr>
            <a:r>
              <a:rPr lang="en-US" dirty="0" smtClean="0"/>
              <a:t>Andrew Kimble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85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295400"/>
            <a:ext cx="7315200" cy="1154097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590800"/>
            <a:ext cx="6781489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84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315200" cy="1154097"/>
          </a:xfrm>
        </p:spPr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1"/>
            <a:ext cx="7315200" cy="4404360"/>
          </a:xfrm>
        </p:spPr>
        <p:txBody>
          <a:bodyPr>
            <a:normAutofit/>
          </a:bodyPr>
          <a:lstStyle/>
          <a:p>
            <a:r>
              <a:rPr lang="en-US" dirty="0" smtClean="0"/>
              <a:t>Programming languages</a:t>
            </a:r>
          </a:p>
          <a:p>
            <a:pPr lvl="1"/>
            <a:r>
              <a:rPr lang="en-US" dirty="0" smtClean="0"/>
              <a:t>Similarities</a:t>
            </a:r>
          </a:p>
          <a:p>
            <a:pPr lvl="2"/>
            <a:r>
              <a:rPr lang="en-US" dirty="0"/>
              <a:t>Variables, flow control, quoting, and </a:t>
            </a:r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Differences</a:t>
            </a:r>
          </a:p>
          <a:p>
            <a:pPr lvl="2"/>
            <a:r>
              <a:rPr lang="en-US" dirty="0" smtClean="0"/>
              <a:t>A shell. Can interpret commands as well. </a:t>
            </a:r>
          </a:p>
          <a:p>
            <a:pPr lvl="2"/>
            <a:r>
              <a:rPr lang="en-US" dirty="0" smtClean="0"/>
              <a:t>Do not need to declare datatypes. Only assign values. </a:t>
            </a:r>
          </a:p>
          <a:p>
            <a:r>
              <a:rPr lang="en-US" dirty="0" smtClean="0"/>
              <a:t>Notable </a:t>
            </a:r>
            <a:r>
              <a:rPr lang="en-US" dirty="0"/>
              <a:t>Bash improvements over Bourne:</a:t>
            </a:r>
          </a:p>
          <a:p>
            <a:pPr lvl="1"/>
            <a:r>
              <a:rPr lang="en-US" dirty="0" smtClean="0"/>
              <a:t>C-style for loops</a:t>
            </a:r>
            <a:endParaRPr lang="en-US" dirty="0"/>
          </a:p>
          <a:p>
            <a:pPr lvl="1"/>
            <a:r>
              <a:rPr lang="en-US" dirty="0"/>
              <a:t>Word completion</a:t>
            </a:r>
          </a:p>
          <a:p>
            <a:pPr lvl="1"/>
            <a:r>
              <a:rPr lang="en-US" dirty="0" smtClean="0"/>
              <a:t>! for negating pipeline return values</a:t>
            </a:r>
            <a:endParaRPr lang="en-US" dirty="0"/>
          </a:p>
          <a:p>
            <a:pPr lvl="1"/>
            <a:r>
              <a:rPr lang="en-US" dirty="0"/>
              <a:t>Aliases</a:t>
            </a:r>
          </a:p>
          <a:p>
            <a:pPr lvl="1"/>
            <a:r>
              <a:rPr lang="en-US" dirty="0"/>
              <a:t>Local variables</a:t>
            </a:r>
          </a:p>
          <a:p>
            <a:pPr lvl="1"/>
            <a:r>
              <a:rPr lang="en-US" dirty="0"/>
              <a:t>Etc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192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828800"/>
            <a:ext cx="8610600" cy="387264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09600" y="838200"/>
            <a:ext cx="7315200" cy="11540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mtClean="0"/>
              <a:t>Comparison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777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(add here)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aosabook.org/en/bash.html</a:t>
            </a:r>
            <a:endParaRPr lang="en-US" dirty="0" smtClean="0"/>
          </a:p>
          <a:p>
            <a:r>
              <a:rPr lang="en-US" dirty="0" smtClean="0"/>
              <a:t>^one of the “resources” I used along with:</a:t>
            </a:r>
          </a:p>
          <a:p>
            <a:r>
              <a:rPr lang="en-US" dirty="0" err="1">
                <a:hlinkClick r:id="rId3"/>
              </a:rPr>
              <a:t>Boyko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Batchev's</a:t>
            </a:r>
            <a:r>
              <a:rPr lang="en-US" dirty="0">
                <a:hlinkClick r:id="rId3"/>
              </a:rPr>
              <a:t> List of Interviews with Programming Language Creators from Computerworld's Series "The A-Z of Programming Languages </a:t>
            </a:r>
            <a:endParaRPr lang="en-US" dirty="0" smtClean="0"/>
          </a:p>
          <a:p>
            <a:r>
              <a:rPr lang="en-US" dirty="0">
                <a:hlinkClick r:id="rId4"/>
              </a:rPr>
              <a:t>http://www.ibm.com/developerworks/library/l-linux-shells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http://www.tldp.org/LDP/abs/html</a:t>
            </a:r>
            <a:r>
              <a:rPr lang="en-US" dirty="0" smtClean="0">
                <a:hlinkClick r:id="rId5"/>
              </a:rPr>
              <a:t>/</a:t>
            </a:r>
            <a:r>
              <a:rPr lang="en-CA" dirty="0"/>
              <a:t> </a:t>
            </a:r>
            <a:endParaRPr lang="en-US" dirty="0"/>
          </a:p>
          <a:p>
            <a:r>
              <a:rPr lang="en-CA" dirty="0">
                <a:hlinkClick r:id="rId6"/>
              </a:rPr>
              <a:t>http://</a:t>
            </a:r>
            <a:r>
              <a:rPr lang="en-CA" dirty="0" smtClean="0">
                <a:hlinkClick r:id="rId6"/>
              </a:rPr>
              <a:t>www.gnu.org/software/bash/manual/html_node/Major-Differences-From-The-Bourne-Shell.html</a:t>
            </a:r>
            <a:endParaRPr lang="en-US" dirty="0"/>
          </a:p>
          <a:p>
            <a:r>
              <a:rPr lang="en-CA" dirty="0">
                <a:hlinkClick r:id="rId7"/>
              </a:rPr>
              <a:t>http://</a:t>
            </a:r>
            <a:r>
              <a:rPr lang="en-CA" dirty="0" smtClean="0">
                <a:hlinkClick r:id="rId7"/>
              </a:rPr>
              <a:t>tldp.org/LDP/Bash-Beginners-Guide/html/x7369.html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3233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Shell Language (UNIX based)</a:t>
            </a:r>
          </a:p>
          <a:p>
            <a:r>
              <a:rPr lang="en-US" dirty="0" smtClean="0"/>
              <a:t>Paradigms – Command, Scripting</a:t>
            </a:r>
          </a:p>
          <a:p>
            <a:r>
              <a:rPr lang="en-US" dirty="0" smtClean="0"/>
              <a:t>Has ability to read straight from command line, as well as run imported script files</a:t>
            </a:r>
          </a:p>
          <a:p>
            <a:r>
              <a:rPr lang="en-US" dirty="0" smtClean="0"/>
              <a:t>Are there any modern day uses for Bash?</a:t>
            </a:r>
          </a:p>
          <a:p>
            <a:r>
              <a:rPr lang="en-US" dirty="0" smtClean="0"/>
              <a:t>Bash is very efficient at communication and piping data between programs</a:t>
            </a:r>
          </a:p>
          <a:p>
            <a:r>
              <a:rPr lang="en-US" dirty="0" smtClean="0"/>
              <a:t>“Real Life” uses include system administration, web application deployment, data crunching, etc.</a:t>
            </a:r>
          </a:p>
        </p:txBody>
      </p:sp>
    </p:spTree>
    <p:extLst>
      <p:ext uri="{BB962C8B-B14F-4D97-AF65-F5344CB8AC3E}">
        <p14:creationId xmlns:p14="http://schemas.microsoft.com/office/powerpoint/2010/main" val="3853264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Written by Brian Fox as a free scripting language, and released in June of 1989.</a:t>
            </a:r>
          </a:p>
          <a:p>
            <a:r>
              <a:rPr lang="en-US" dirty="0" smtClean="0"/>
              <a:t>Created to serve as replacement for the Bourne shell, where it’s name derives from (Bourne-Again shell)</a:t>
            </a:r>
          </a:p>
          <a:p>
            <a:r>
              <a:rPr lang="en-US" dirty="0" smtClean="0"/>
              <a:t>Original purpose was to be a widely available open source version of the Bourne shell</a:t>
            </a:r>
          </a:p>
        </p:txBody>
      </p:sp>
    </p:spTree>
    <p:extLst>
      <p:ext uri="{BB962C8B-B14F-4D97-AF65-F5344CB8AC3E}">
        <p14:creationId xmlns:p14="http://schemas.microsoft.com/office/powerpoint/2010/main" val="1797487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Was a GNU project, designed primarily for UNIX developers.</a:t>
            </a:r>
          </a:p>
          <a:p>
            <a:r>
              <a:rPr lang="en-US" dirty="0"/>
              <a:t>Entire project was funded by Richard Stallman and the FSF (Free Software Foundation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Some of the added features that Bash could offer over it’s predecessors were command history, command-line editing, a directory stack, more environment variables, and command completion.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948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GNU OS*/Mac OS X/ etc.</a:t>
            </a:r>
          </a:p>
          <a:p>
            <a:pPr lvl="1"/>
            <a:r>
              <a:rPr lang="en-US" dirty="0" smtClean="0"/>
              <a:t>*Implemented atop Linux kernel</a:t>
            </a:r>
          </a:p>
          <a:p>
            <a:pPr lvl="1"/>
            <a:r>
              <a:rPr lang="en-US" dirty="0" smtClean="0"/>
              <a:t>Portable: runs on every version of Unix</a:t>
            </a:r>
          </a:p>
          <a:p>
            <a:r>
              <a:rPr lang="en-US" dirty="0" smtClean="0"/>
              <a:t>The Bash shell added several new functions such as:</a:t>
            </a:r>
          </a:p>
          <a:p>
            <a:pPr lvl="1"/>
            <a:r>
              <a:rPr lang="en-US" dirty="0" smtClean="0"/>
              <a:t>Job control</a:t>
            </a:r>
          </a:p>
          <a:p>
            <a:pPr lvl="1"/>
            <a:r>
              <a:rPr lang="en-US" dirty="0" smtClean="0"/>
              <a:t>Line editing</a:t>
            </a:r>
          </a:p>
          <a:p>
            <a:pPr lvl="1"/>
            <a:r>
              <a:rPr lang="en-US" dirty="0" smtClean="0"/>
              <a:t>Command history (unlimited size)</a:t>
            </a:r>
          </a:p>
          <a:p>
            <a:pPr lvl="1"/>
            <a:r>
              <a:rPr lang="en-US" dirty="0" smtClean="0"/>
              <a:t>Filename completion</a:t>
            </a:r>
          </a:p>
          <a:p>
            <a:r>
              <a:rPr lang="en-US" dirty="0" smtClean="0"/>
              <a:t>Provides command-line editing</a:t>
            </a:r>
          </a:p>
          <a:p>
            <a:pPr lvl="1"/>
            <a:r>
              <a:rPr lang="en-US" dirty="0" smtClean="0"/>
              <a:t>Able to manipulate command line with </a:t>
            </a:r>
            <a:r>
              <a:rPr lang="en-US" dirty="0" err="1" smtClean="0"/>
              <a:t>emacs</a:t>
            </a:r>
            <a:r>
              <a:rPr lang="en-US" dirty="0" smtClean="0"/>
              <a:t>/vi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247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Three main tokens:</a:t>
            </a:r>
          </a:p>
          <a:p>
            <a:pPr lvl="1"/>
            <a:r>
              <a:rPr lang="en-US" dirty="0" smtClean="0"/>
              <a:t>Reserved words: “if” “while”</a:t>
            </a:r>
          </a:p>
          <a:p>
            <a:pPr lvl="1"/>
            <a:r>
              <a:rPr lang="en-US" dirty="0" smtClean="0"/>
              <a:t>Operators: &lt; , &gt; , | , +, -, ** (exponentiation)</a:t>
            </a:r>
          </a:p>
          <a:p>
            <a:pPr lvl="2"/>
            <a:r>
              <a:rPr lang="en-US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</a:t>
            </a:r>
            <a:r>
              <a:rPr lang="en-US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=3**3 </a:t>
            </a:r>
            <a:r>
              <a:rPr lang="en-US" dirty="0" smtClean="0">
                <a:solidFill>
                  <a:srgbClr val="00B050"/>
                </a:solidFill>
              </a:rPr>
              <a:t># 3 * 3 * 3</a:t>
            </a:r>
          </a:p>
          <a:p>
            <a:pPr lvl="1"/>
            <a:r>
              <a:rPr lang="en-US" dirty="0" smtClean="0"/>
              <a:t>Words: Numbers, assignment statements, etc.</a:t>
            </a:r>
          </a:p>
          <a:p>
            <a:pPr lvl="2"/>
            <a:r>
              <a:rPr lang="en-US" dirty="0" smtClean="0"/>
              <a:t>“all the rest”</a:t>
            </a:r>
          </a:p>
          <a:p>
            <a:r>
              <a:rPr lang="en-US" dirty="0"/>
              <a:t>Can run most </a:t>
            </a:r>
            <a:r>
              <a:rPr lang="en-US" dirty="0" err="1"/>
              <a:t>sh</a:t>
            </a:r>
            <a:r>
              <a:rPr lang="en-US" dirty="0"/>
              <a:t> scripts</a:t>
            </a:r>
          </a:p>
          <a:p>
            <a:pPr lvl="1"/>
            <a:r>
              <a:rPr lang="en-US" dirty="0"/>
              <a:t>Extension of the Unix </a:t>
            </a:r>
            <a:r>
              <a:rPr lang="en-US" dirty="0" err="1"/>
              <a:t>sh</a:t>
            </a:r>
            <a:r>
              <a:rPr lang="en-US" dirty="0"/>
              <a:t> program</a:t>
            </a:r>
          </a:p>
          <a:p>
            <a:r>
              <a:rPr lang="en-US" dirty="0"/>
              <a:t>Indexed arrays have unlimited size</a:t>
            </a:r>
          </a:p>
          <a:p>
            <a:r>
              <a:rPr lang="en-US" dirty="0"/>
              <a:t>Implements “aliases”</a:t>
            </a:r>
          </a:p>
          <a:p>
            <a:pPr lvl="1"/>
            <a:r>
              <a:rPr lang="en-US" dirty="0"/>
              <a:t>Shortcuts/abbreviations</a:t>
            </a:r>
          </a:p>
          <a:p>
            <a:r>
              <a:rPr lang="en-US" dirty="0"/>
              <a:t>Essentially </a:t>
            </a:r>
            <a:r>
              <a:rPr lang="en-US" dirty="0" err="1"/>
              <a:t>sh</a:t>
            </a:r>
            <a:r>
              <a:rPr lang="en-US" dirty="0"/>
              <a:t> + more features</a:t>
            </a:r>
          </a:p>
        </p:txBody>
      </p:sp>
    </p:spTree>
    <p:extLst>
      <p:ext uri="{BB962C8B-B14F-4D97-AF65-F5344CB8AC3E}">
        <p14:creationId xmlns:p14="http://schemas.microsoft.com/office/powerpoint/2010/main" val="86704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Pipeline: linear list of commands where output of one command in the list becomes the input of the </a:t>
            </a:r>
            <a:r>
              <a:rPr lang="en-US" dirty="0" smtClean="0"/>
              <a:t>next</a:t>
            </a:r>
          </a:p>
          <a:p>
            <a:r>
              <a:rPr lang="en-US" dirty="0" smtClean="0"/>
              <a:t>Bash uses pipelining like most shells</a:t>
            </a:r>
            <a:endParaRPr lang="en-US" dirty="0"/>
          </a:p>
          <a:p>
            <a:pPr lvl="1"/>
            <a:r>
              <a:rPr lang="en-US" dirty="0"/>
              <a:t>Data gets read from terminal</a:t>
            </a:r>
          </a:p>
          <a:p>
            <a:pPr lvl="2"/>
            <a:r>
              <a:rPr lang="en-US" dirty="0"/>
              <a:t>Can also read from scripts</a:t>
            </a:r>
          </a:p>
          <a:p>
            <a:pPr lvl="1"/>
            <a:r>
              <a:rPr lang="en-US" dirty="0"/>
              <a:t>Data passes through multiple </a:t>
            </a:r>
            <a:r>
              <a:rPr lang="en-US" dirty="0" smtClean="0"/>
              <a:t>stages</a:t>
            </a:r>
          </a:p>
          <a:p>
            <a:pPr lvl="2"/>
            <a:r>
              <a:rPr lang="en-US" dirty="0" smtClean="0"/>
              <a:t>Break characters into lines -&gt; </a:t>
            </a:r>
            <a:r>
              <a:rPr lang="en-US" b="1" i="1" dirty="0" smtClean="0"/>
              <a:t>parser</a:t>
            </a:r>
            <a:r>
              <a:rPr lang="en-US" dirty="0" smtClean="0"/>
              <a:t> -&gt; commands</a:t>
            </a:r>
            <a:endParaRPr lang="en-US" dirty="0"/>
          </a:p>
          <a:p>
            <a:pPr lvl="1"/>
            <a:r>
              <a:rPr lang="en-US" dirty="0"/>
              <a:t>Command is executed and collects return </a:t>
            </a:r>
            <a:r>
              <a:rPr lang="en-US" dirty="0" smtClean="0"/>
              <a:t>status</a:t>
            </a:r>
          </a:p>
        </p:txBody>
      </p:sp>
    </p:spTree>
    <p:extLst>
      <p:ext uri="{BB962C8B-B14F-4D97-AF65-F5344CB8AC3E}">
        <p14:creationId xmlns:p14="http://schemas.microsoft.com/office/powerpoint/2010/main" val="329174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315200" cy="1154097"/>
          </a:xfrm>
        </p:spPr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76400"/>
            <a:ext cx="5818527" cy="4632325"/>
          </a:xfrm>
        </p:spPr>
      </p:pic>
    </p:spTree>
    <p:extLst>
      <p:ext uri="{BB962C8B-B14F-4D97-AF65-F5344CB8AC3E}">
        <p14:creationId xmlns:p14="http://schemas.microsoft.com/office/powerpoint/2010/main" val="3074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315200" cy="1154097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609600"/>
            <a:ext cx="5009524" cy="59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504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289</TotalTime>
  <Words>472</Words>
  <Application>Microsoft Office PowerPoint</Application>
  <PresentationFormat>On-screen Show (4:3)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Wingdings</vt:lpstr>
      <vt:lpstr>Perspective</vt:lpstr>
      <vt:lpstr>Bash</vt:lpstr>
      <vt:lpstr>Overview</vt:lpstr>
      <vt:lpstr>History</vt:lpstr>
      <vt:lpstr>History</vt:lpstr>
      <vt:lpstr>Design</vt:lpstr>
      <vt:lpstr>Design</vt:lpstr>
      <vt:lpstr>Design</vt:lpstr>
      <vt:lpstr>Design</vt:lpstr>
      <vt:lpstr>Example</vt:lpstr>
      <vt:lpstr>Examples</vt:lpstr>
      <vt:lpstr>Comparison</vt:lpstr>
      <vt:lpstr>PowerPoint Presentation</vt:lpstr>
      <vt:lpstr>References (add here)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</dc:title>
  <dc:creator>Andrew</dc:creator>
  <cp:lastModifiedBy>Kelly</cp:lastModifiedBy>
  <cp:revision>47</cp:revision>
  <dcterms:created xsi:type="dcterms:W3CDTF">2015-11-20T21:56:08Z</dcterms:created>
  <dcterms:modified xsi:type="dcterms:W3CDTF">2015-11-24T11:42:40Z</dcterms:modified>
</cp:coreProperties>
</file>