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5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5043582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56979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3406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01338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8160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2834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4023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98057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0946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8849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6627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4478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4304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7404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5200"/>
            </a:lvl1pPr>
            <a:lvl2pPr algn="ctr">
              <a:spcBef>
                <a:spcPts val="0"/>
              </a:spcBef>
              <a:buSzPct val="100000"/>
              <a:defRPr sz="5200"/>
            </a:lvl2pPr>
            <a:lvl3pPr algn="ctr">
              <a:spcBef>
                <a:spcPts val="0"/>
              </a:spcBef>
              <a:buSzPct val="100000"/>
              <a:defRPr sz="5200"/>
            </a:lvl3pPr>
            <a:lvl4pPr algn="ctr">
              <a:spcBef>
                <a:spcPts val="0"/>
              </a:spcBef>
              <a:buSzPct val="100000"/>
              <a:defRPr sz="5200"/>
            </a:lvl4pPr>
            <a:lvl5pPr algn="ctr">
              <a:spcBef>
                <a:spcPts val="0"/>
              </a:spcBef>
              <a:buSzPct val="100000"/>
              <a:defRPr sz="5200"/>
            </a:lvl5pPr>
            <a:lvl6pPr algn="ctr">
              <a:spcBef>
                <a:spcPts val="0"/>
              </a:spcBef>
              <a:buSzPct val="100000"/>
              <a:defRPr sz="5200"/>
            </a:lvl6pPr>
            <a:lvl7pPr algn="ctr">
              <a:spcBef>
                <a:spcPts val="0"/>
              </a:spcBef>
              <a:buSzPct val="100000"/>
              <a:defRPr sz="5200"/>
            </a:lvl7pPr>
            <a:lvl8pPr algn="ctr">
              <a:spcBef>
                <a:spcPts val="0"/>
              </a:spcBef>
              <a:buSzPct val="100000"/>
              <a:defRPr sz="5200"/>
            </a:lvl8pPr>
            <a:lvl9pPr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12000"/>
            </a:lvl1pPr>
            <a:lvl2pPr algn="ctr">
              <a:spcBef>
                <a:spcPts val="0"/>
              </a:spcBef>
              <a:buSzPct val="100000"/>
              <a:defRPr sz="12000"/>
            </a:lvl2pPr>
            <a:lvl3pPr algn="ctr">
              <a:spcBef>
                <a:spcPts val="0"/>
              </a:spcBef>
              <a:buSzPct val="100000"/>
              <a:defRPr sz="12000"/>
            </a:lvl3pPr>
            <a:lvl4pPr algn="ctr">
              <a:spcBef>
                <a:spcPts val="0"/>
              </a:spcBef>
              <a:buSzPct val="100000"/>
              <a:defRPr sz="12000"/>
            </a:lvl4pPr>
            <a:lvl5pPr algn="ctr">
              <a:spcBef>
                <a:spcPts val="0"/>
              </a:spcBef>
              <a:buSzPct val="100000"/>
              <a:defRPr sz="12000"/>
            </a:lvl5pPr>
            <a:lvl6pPr algn="ctr">
              <a:spcBef>
                <a:spcPts val="0"/>
              </a:spcBef>
              <a:buSzPct val="100000"/>
              <a:defRPr sz="12000"/>
            </a:lvl6pPr>
            <a:lvl7pPr algn="ctr">
              <a:spcBef>
                <a:spcPts val="0"/>
              </a:spcBef>
              <a:buSzPct val="100000"/>
              <a:defRPr sz="12000"/>
            </a:lvl7pPr>
            <a:lvl8pPr algn="ctr">
              <a:spcBef>
                <a:spcPts val="0"/>
              </a:spcBef>
              <a:buSzPct val="100000"/>
              <a:defRPr sz="12000"/>
            </a:lvl8pPr>
            <a:lvl9pPr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defRPr sz="3600"/>
            </a:lvl1pPr>
            <a:lvl2pPr algn="ctr">
              <a:spcBef>
                <a:spcPts val="0"/>
              </a:spcBef>
              <a:buSzPct val="100000"/>
              <a:defRPr sz="3600"/>
            </a:lvl2pPr>
            <a:lvl3pPr algn="ctr">
              <a:spcBef>
                <a:spcPts val="0"/>
              </a:spcBef>
              <a:buSzPct val="100000"/>
              <a:defRPr sz="3600"/>
            </a:lvl3pPr>
            <a:lvl4pPr algn="ctr">
              <a:spcBef>
                <a:spcPts val="0"/>
              </a:spcBef>
              <a:buSzPct val="100000"/>
              <a:defRPr sz="3600"/>
            </a:lvl4pPr>
            <a:lvl5pPr algn="ctr">
              <a:spcBef>
                <a:spcPts val="0"/>
              </a:spcBef>
              <a:buSzPct val="100000"/>
              <a:defRPr sz="3600"/>
            </a:lvl5pPr>
            <a:lvl6pPr algn="ctr">
              <a:spcBef>
                <a:spcPts val="0"/>
              </a:spcBef>
              <a:buSzPct val="100000"/>
              <a:defRPr sz="3600"/>
            </a:lvl6pPr>
            <a:lvl7pPr algn="ctr">
              <a:spcBef>
                <a:spcPts val="0"/>
              </a:spcBef>
              <a:buSzPct val="100000"/>
              <a:defRPr sz="3600"/>
            </a:lvl7pPr>
            <a:lvl8pPr algn="ctr">
              <a:spcBef>
                <a:spcPts val="0"/>
              </a:spcBef>
              <a:buSzPct val="100000"/>
              <a:defRPr sz="3600"/>
            </a:lvl8pPr>
            <a:lvl9pPr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lialang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wired.com/2014/02/julia/" TargetMode="External"/><Relationship Id="rId4" Type="http://schemas.openxmlformats.org/officeDocument/2006/relationships/hyperlink" Target="http://www.infoworld.com/article/2616709/application-development/new-julia-language-seeks-to-be-the-c-for-scientists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github.com/StefanKarpinski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hyperlink" Target="https://www.google.com/search?q=jeff+bezanson&amp;espv=2&amp;biw=950&amp;bih=936&amp;source=lnms&amp;tbm=isch&amp;sa=X&amp;ved=0ahUKEwik0Y7O7aTJAhXF7CYKHbxeDkUQ_AUICCgD#imgrc=_" TargetMode="External"/><Relationship Id="rId4" Type="http://schemas.openxmlformats.org/officeDocument/2006/relationships/hyperlink" Target="http://www-math.mit.edu/~edelman/" TargetMode="External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world.com/article/2616709/application-development/new-julia-language-seeks-to-be-the-c-for-scientists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wired.com/2014/02/julia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subTitle" idx="1"/>
          </p:nvPr>
        </p:nvSpPr>
        <p:spPr>
          <a:xfrm>
            <a:off x="311700" y="39676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Bradley, Barbare, Wagner</a:t>
            </a:r>
          </a:p>
        </p:txBody>
      </p:sp>
      <p:pic>
        <p:nvPicPr>
          <p:cNvPr id="51" name="Shape 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03275" y="824825"/>
            <a:ext cx="4137450" cy="2611349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Shape 52"/>
          <p:cNvSpPr txBox="1"/>
          <p:nvPr/>
        </p:nvSpPr>
        <p:spPr>
          <a:xfrm>
            <a:off x="3230250" y="4672700"/>
            <a:ext cx="2683500" cy="341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For References, see slide </a:t>
            </a:r>
            <a:r>
              <a:rPr lang="en" dirty="0" smtClean="0"/>
              <a:t>13</a:t>
            </a:r>
            <a:endParaRPr lang="e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Julia By Example, Derivatives</a:t>
            </a:r>
          </a:p>
        </p:txBody>
      </p:sp>
      <p:pic>
        <p:nvPicPr>
          <p:cNvPr id="149" name="Shape 1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14462" y="1251150"/>
            <a:ext cx="6315075" cy="3412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Julia By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Example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Plotted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Results</a:t>
            </a:r>
          </a:p>
        </p:txBody>
      </p:sp>
      <p:pic>
        <p:nvPicPr>
          <p:cNvPr id="155" name="Shape 1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48775" y="445025"/>
            <a:ext cx="6383524" cy="4535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Language Comparison</a:t>
            </a:r>
          </a:p>
        </p:txBody>
      </p:sp>
      <p:pic>
        <p:nvPicPr>
          <p:cNvPr id="161" name="Shape 1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610997"/>
            <a:ext cx="9143998" cy="3008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dirty="0"/>
              <a:t>References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 smtClean="0">
                <a:hlinkClick r:id="rId3"/>
              </a:rPr>
              <a:t>www.julialang.org/</a:t>
            </a:r>
            <a:endParaRPr lang="en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u="sng" dirty="0" smtClean="0">
                <a:solidFill>
                  <a:schemeClr val="hlink"/>
                </a:solidFill>
                <a:hlinkClick r:id="rId4"/>
              </a:rPr>
              <a:t>http</a:t>
            </a:r>
            <a:r>
              <a:rPr lang="en" u="sng" dirty="0">
                <a:solidFill>
                  <a:schemeClr val="hlink"/>
                </a:solidFill>
                <a:hlinkClick r:id="rId4"/>
              </a:rPr>
              <a:t>://</a:t>
            </a:r>
            <a:r>
              <a:rPr lang="en" u="sng" dirty="0" smtClean="0">
                <a:solidFill>
                  <a:schemeClr val="hlink"/>
                </a:solidFill>
                <a:hlinkClick r:id="rId4"/>
              </a:rPr>
              <a:t>www.infoworld.com/article/2616709/application-development/new-julia-language-seeks-to-be-the-c-for-scientists.html</a:t>
            </a:r>
            <a:endParaRPr lang="en" u="sng" dirty="0" smtClean="0">
              <a:solidFill>
                <a:schemeClr val="hlink"/>
              </a:solidFill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u="sng" dirty="0" smtClean="0">
                <a:solidFill>
                  <a:schemeClr val="hlink"/>
                </a:solidFill>
                <a:hlinkClick r:id="rId5"/>
              </a:rPr>
              <a:t>http</a:t>
            </a:r>
            <a:r>
              <a:rPr lang="en" u="sng" dirty="0">
                <a:solidFill>
                  <a:schemeClr val="hlink"/>
                </a:solidFill>
                <a:hlinkClick r:id="rId5"/>
              </a:rPr>
              <a:t>://</a:t>
            </a:r>
            <a:r>
              <a:rPr lang="en" u="sng" dirty="0" smtClean="0">
                <a:solidFill>
                  <a:schemeClr val="hlink"/>
                </a:solidFill>
                <a:hlinkClick r:id="rId5"/>
              </a:rPr>
              <a:t>www.wired.com/2014/02/julia/</a:t>
            </a:r>
            <a:endParaRPr lang="en" u="sng" dirty="0" smtClean="0">
              <a:solidFill>
                <a:schemeClr val="hlink"/>
              </a:solidFill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 smtClean="0"/>
              <a:t>http</a:t>
            </a:r>
            <a:r>
              <a:rPr lang="en" dirty="0"/>
              <a:t>://julialang.org/blog/2012/02/why-we-created-julia/</a:t>
            </a:r>
          </a:p>
          <a:p>
            <a:pPr>
              <a:spcBef>
                <a:spcPts val="0"/>
              </a:spcBef>
              <a:buNone/>
            </a:pP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Overview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“Julia is a high-level, high-performance dynamic programing language”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/>
              <a:t>Its design is for technical computing</a:t>
            </a:r>
          </a:p>
          <a:p>
            <a:pPr marL="1371600" lvl="2" indent="-228600" rtl="0">
              <a:spcBef>
                <a:spcPts val="0"/>
              </a:spcBef>
              <a:buChar char="■"/>
            </a:pPr>
            <a:r>
              <a:rPr lang="en"/>
              <a:t>Technical computing, according to Wikipedia, is the application of the mathematical and computational principles of scientific computing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Julia’s programming domain is imperative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It is open-source, so it can be extended and optimized by anyone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Julia can be ran on an interpreter, but has the capabilities to be statically compiled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Can easily call methods defined in C and Python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Variables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grpSp>
        <p:nvGrpSpPr>
          <p:cNvPr id="64" name="Shape 64"/>
          <p:cNvGrpSpPr/>
          <p:nvPr/>
        </p:nvGrpSpPr>
        <p:grpSpPr>
          <a:xfrm>
            <a:off x="6142150" y="2882925"/>
            <a:ext cx="2166450" cy="1585450"/>
            <a:chOff x="5917625" y="2910900"/>
            <a:chExt cx="2166450" cy="1585450"/>
          </a:xfrm>
        </p:grpSpPr>
        <p:sp>
          <p:nvSpPr>
            <p:cNvPr id="65" name="Shape 65"/>
            <p:cNvSpPr/>
            <p:nvPr/>
          </p:nvSpPr>
          <p:spPr>
            <a:xfrm>
              <a:off x="5917625" y="2970375"/>
              <a:ext cx="2166450" cy="1525975"/>
            </a:xfrm>
            <a:prstGeom prst="flowChartProcess">
              <a:avLst/>
            </a:prstGeom>
            <a:solidFill>
              <a:srgbClr val="EA999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6" name="Shape 66"/>
            <p:cNvSpPr txBox="1"/>
            <p:nvPr/>
          </p:nvSpPr>
          <p:spPr>
            <a:xfrm>
              <a:off x="5917625" y="2910900"/>
              <a:ext cx="1262699" cy="6248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b="1"/>
                <a:t>Execution 2</a:t>
              </a:r>
            </a:p>
          </p:txBody>
        </p:sp>
        <p:pic>
          <p:nvPicPr>
            <p:cNvPr id="67" name="Shape 67"/>
            <p:cNvPicPr preferRelativeResize="0"/>
            <p:nvPr/>
          </p:nvPicPr>
          <p:blipFill rotWithShape="1">
            <a:blip r:embed="rId3">
              <a:alphaModFix/>
            </a:blip>
            <a:srcRect t="75060" r="30651"/>
            <a:stretch/>
          </p:blipFill>
          <p:spPr>
            <a:xfrm>
              <a:off x="5998775" y="3288150"/>
              <a:ext cx="1981550" cy="107372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8" name="Shape 68"/>
          <p:cNvGrpSpPr/>
          <p:nvPr/>
        </p:nvGrpSpPr>
        <p:grpSpPr>
          <a:xfrm>
            <a:off x="6142150" y="1100250"/>
            <a:ext cx="2166450" cy="1521800"/>
            <a:chOff x="5917625" y="1398750"/>
            <a:chExt cx="2166450" cy="1521800"/>
          </a:xfrm>
        </p:grpSpPr>
        <p:sp>
          <p:nvSpPr>
            <p:cNvPr id="69" name="Shape 69"/>
            <p:cNvSpPr/>
            <p:nvPr/>
          </p:nvSpPr>
          <p:spPr>
            <a:xfrm>
              <a:off x="5917625" y="1456425"/>
              <a:ext cx="2166450" cy="1464125"/>
            </a:xfrm>
            <a:prstGeom prst="flowChartProcess">
              <a:avLst/>
            </a:pr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" name="Shape 70"/>
            <p:cNvSpPr txBox="1"/>
            <p:nvPr/>
          </p:nvSpPr>
          <p:spPr>
            <a:xfrm>
              <a:off x="5917625" y="1398750"/>
              <a:ext cx="1262699" cy="6248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b="1"/>
                <a:t>Execution 1</a:t>
              </a:r>
            </a:p>
          </p:txBody>
        </p:sp>
        <p:pic>
          <p:nvPicPr>
            <p:cNvPr id="71" name="Shape 71"/>
            <p:cNvPicPr preferRelativeResize="0"/>
            <p:nvPr/>
          </p:nvPicPr>
          <p:blipFill rotWithShape="1">
            <a:blip r:embed="rId4">
              <a:alphaModFix/>
            </a:blip>
            <a:srcRect t="80227" r="17129"/>
            <a:stretch/>
          </p:blipFill>
          <p:spPr>
            <a:xfrm>
              <a:off x="5960550" y="1813075"/>
              <a:ext cx="2068074" cy="9454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2" name="Shape 72"/>
          <p:cNvGrpSpPr/>
          <p:nvPr/>
        </p:nvGrpSpPr>
        <p:grpSpPr>
          <a:xfrm>
            <a:off x="289025" y="941525"/>
            <a:ext cx="2166475" cy="4103525"/>
            <a:chOff x="289025" y="941525"/>
            <a:chExt cx="2166475" cy="4103525"/>
          </a:xfrm>
        </p:grpSpPr>
        <p:sp>
          <p:nvSpPr>
            <p:cNvPr id="73" name="Shape 73"/>
            <p:cNvSpPr/>
            <p:nvPr/>
          </p:nvSpPr>
          <p:spPr>
            <a:xfrm>
              <a:off x="289025" y="941525"/>
              <a:ext cx="2166450" cy="4103525"/>
            </a:xfrm>
            <a:prstGeom prst="flowChartProcess">
              <a:avLst/>
            </a:prstGeom>
            <a:solidFill>
              <a:srgbClr val="A4C2F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pic>
          <p:nvPicPr>
            <p:cNvPr id="74" name="Shape 74"/>
            <p:cNvPicPr preferRelativeResize="0"/>
            <p:nvPr/>
          </p:nvPicPr>
          <p:blipFill rotWithShape="1">
            <a:blip r:embed="rId4">
              <a:alphaModFix/>
            </a:blip>
            <a:srcRect b="22720"/>
            <a:stretch/>
          </p:blipFill>
          <p:spPr>
            <a:xfrm>
              <a:off x="389200" y="1454550"/>
              <a:ext cx="1846799" cy="27345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5" name="Shape 75"/>
            <p:cNvSpPr txBox="1"/>
            <p:nvPr/>
          </p:nvSpPr>
          <p:spPr>
            <a:xfrm>
              <a:off x="441425" y="1069625"/>
              <a:ext cx="1185000" cy="6248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rPr lang="en" b="1"/>
                <a:t>Code 1</a:t>
              </a:r>
            </a:p>
          </p:txBody>
        </p:sp>
        <p:sp>
          <p:nvSpPr>
            <p:cNvPr id="76" name="Shape 76"/>
            <p:cNvSpPr txBox="1"/>
            <p:nvPr/>
          </p:nvSpPr>
          <p:spPr>
            <a:xfrm>
              <a:off x="311700" y="4249150"/>
              <a:ext cx="2143800" cy="7361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en"/>
                <a:t>There is no local declaration of x for the function foo()</a:t>
              </a:r>
            </a:p>
          </p:txBody>
        </p:sp>
      </p:grpSp>
      <p:grpSp>
        <p:nvGrpSpPr>
          <p:cNvPr id="77" name="Shape 77"/>
          <p:cNvGrpSpPr/>
          <p:nvPr/>
        </p:nvGrpSpPr>
        <p:grpSpPr>
          <a:xfrm>
            <a:off x="2597725" y="941525"/>
            <a:ext cx="2464100" cy="4103525"/>
            <a:chOff x="2790700" y="941525"/>
            <a:chExt cx="2464100" cy="4103525"/>
          </a:xfrm>
        </p:grpSpPr>
        <p:sp>
          <p:nvSpPr>
            <p:cNvPr id="78" name="Shape 78"/>
            <p:cNvSpPr/>
            <p:nvPr/>
          </p:nvSpPr>
          <p:spPr>
            <a:xfrm>
              <a:off x="2790700" y="941525"/>
              <a:ext cx="2464100" cy="4103525"/>
            </a:xfrm>
            <a:prstGeom prst="flowChartProcess">
              <a:avLst/>
            </a:prstGeom>
            <a:solidFill>
              <a:srgbClr val="EA999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pic>
          <p:nvPicPr>
            <p:cNvPr id="79" name="Shape 79"/>
            <p:cNvPicPr preferRelativeResize="0"/>
            <p:nvPr/>
          </p:nvPicPr>
          <p:blipFill rotWithShape="1">
            <a:blip r:embed="rId3">
              <a:alphaModFix/>
            </a:blip>
            <a:srcRect b="24299"/>
            <a:stretch/>
          </p:blipFill>
          <p:spPr>
            <a:xfrm>
              <a:off x="2866900" y="1454550"/>
              <a:ext cx="2242850" cy="27345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0" name="Shape 80"/>
            <p:cNvSpPr txBox="1"/>
            <p:nvPr/>
          </p:nvSpPr>
          <p:spPr>
            <a:xfrm>
              <a:off x="2945200" y="1069625"/>
              <a:ext cx="1185000" cy="6248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b="1"/>
                <a:t>Code 2</a:t>
              </a:r>
            </a:p>
          </p:txBody>
        </p:sp>
        <p:sp>
          <p:nvSpPr>
            <p:cNvPr id="81" name="Shape 81"/>
            <p:cNvSpPr txBox="1"/>
            <p:nvPr/>
          </p:nvSpPr>
          <p:spPr>
            <a:xfrm>
              <a:off x="2905175" y="4343950"/>
              <a:ext cx="2166300" cy="6248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/>
                <a:t>x is locally defined to 1 for the function foo()</a:t>
              </a:r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Variables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/>
          <p:nvPr/>
        </p:nvSpPr>
        <p:spPr>
          <a:xfrm>
            <a:off x="5450425" y="1152475"/>
            <a:ext cx="3381875" cy="3606000"/>
          </a:xfrm>
          <a:prstGeom prst="flowChartProcess">
            <a:avLst/>
          </a:prstGeom>
          <a:solidFill>
            <a:srgbClr val="EA999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4425" y="1246325"/>
            <a:ext cx="3101699" cy="2618099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 txBox="1"/>
          <p:nvPr/>
        </p:nvSpPr>
        <p:spPr>
          <a:xfrm>
            <a:off x="5574375" y="3921475"/>
            <a:ext cx="3101700" cy="837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Variable names can be functions and the variable stores the value of the function</a:t>
            </a:r>
          </a:p>
        </p:txBody>
      </p:sp>
      <p:sp>
        <p:nvSpPr>
          <p:cNvPr id="90" name="Shape 90"/>
          <p:cNvSpPr/>
          <p:nvPr/>
        </p:nvSpPr>
        <p:spPr>
          <a:xfrm>
            <a:off x="462175" y="1000075"/>
            <a:ext cx="4166175" cy="3758400"/>
          </a:xfrm>
          <a:prstGeom prst="flowChartProcess">
            <a:avLst/>
          </a:pr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91" name="Shape 9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0775" y="1088532"/>
            <a:ext cx="3409950" cy="1708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Shape 9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38375" y="2833815"/>
            <a:ext cx="4000500" cy="1379002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Shape 93"/>
          <p:cNvSpPr txBox="1"/>
          <p:nvPr/>
        </p:nvSpPr>
        <p:spPr>
          <a:xfrm>
            <a:off x="462225" y="4295725"/>
            <a:ext cx="4166100" cy="44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List comprehension creates a new local scope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Ternary Operators</a:t>
            </a:r>
          </a:p>
        </p:txBody>
      </p:sp>
      <p:sp>
        <p:nvSpPr>
          <p:cNvPr id="99" name="Shape 99"/>
          <p:cNvSpPr/>
          <p:nvPr/>
        </p:nvSpPr>
        <p:spPr>
          <a:xfrm>
            <a:off x="318725" y="1133875"/>
            <a:ext cx="4166175" cy="1572750"/>
          </a:xfrm>
          <a:prstGeom prst="flowChartProcess">
            <a:avLst/>
          </a:prstGeom>
          <a:solidFill>
            <a:srgbClr val="A4C2F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 txBox="1"/>
          <p:nvPr/>
        </p:nvSpPr>
        <p:spPr>
          <a:xfrm>
            <a:off x="318725" y="1828725"/>
            <a:ext cx="4166100" cy="81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if x = 1 and y = 2 then “less than” is printed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if x = 2 and y = 1 then “not less than” is printed</a:t>
            </a:r>
          </a:p>
        </p:txBody>
      </p:sp>
      <p:pic>
        <p:nvPicPr>
          <p:cNvPr id="101" name="Shape 101"/>
          <p:cNvPicPr preferRelativeResize="0"/>
          <p:nvPr/>
        </p:nvPicPr>
        <p:blipFill rotWithShape="1">
          <a:blip r:embed="rId3">
            <a:alphaModFix/>
          </a:blip>
          <a:srcRect b="52749"/>
          <a:stretch/>
        </p:blipFill>
        <p:spPr>
          <a:xfrm>
            <a:off x="394925" y="1438675"/>
            <a:ext cx="4009850" cy="27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/>
          <p:nvPr/>
        </p:nvSpPr>
        <p:spPr>
          <a:xfrm>
            <a:off x="623137" y="2902800"/>
            <a:ext cx="7897725" cy="1771775"/>
          </a:xfrm>
          <a:prstGeom prst="flowChartProcess">
            <a:avLst/>
          </a:prstGeom>
          <a:solidFill>
            <a:srgbClr val="EA999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103" name="Shape 10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38537" y="3251375"/>
            <a:ext cx="7619335" cy="572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Shape 104"/>
          <p:cNvSpPr txBox="1"/>
          <p:nvPr/>
        </p:nvSpPr>
        <p:spPr>
          <a:xfrm>
            <a:off x="775550" y="3824075"/>
            <a:ext cx="5357399" cy="81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if x = 1 and y = 2 then “x is less than y” is printed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if x = 2 and y = 1 then “x is greater than y” is printed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838550" y="2923150"/>
            <a:ext cx="5281200" cy="32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Chain of multiple ternary operators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x="318675" y="1112550"/>
            <a:ext cx="4166100" cy="62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Single ternary operator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History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4 Co-Founders: </a:t>
            </a:r>
          </a:p>
          <a:p>
            <a:pPr marR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  <a:p>
            <a:pPr marR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  <a:p>
            <a:pPr marR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  <a:p>
            <a:pPr marR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  <a:p>
            <a:pPr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  <a:p>
            <a:pPr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Image sources (left to right):</a:t>
            </a:r>
          </a:p>
          <a:p>
            <a:pPr marR="0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3"/>
              </a:rPr>
              <a:t>https://github.com/StefanKarpinski</a:t>
            </a:r>
            <a:r>
              <a:rPr lang="en" sz="900"/>
              <a:t>;</a:t>
            </a:r>
            <a:r>
              <a:rPr lang="en" sz="800" u="sng">
                <a:solidFill>
                  <a:schemeClr val="hlink"/>
                </a:solidFill>
                <a:hlinkClick r:id="rId4"/>
              </a:rPr>
              <a:t>http://www-math.mit.edu/~edelman/</a:t>
            </a:r>
            <a:r>
              <a:rPr lang="en" sz="900"/>
              <a:t>;</a:t>
            </a:r>
            <a:r>
              <a:rPr lang="en" sz="800" u="sng">
                <a:solidFill>
                  <a:schemeClr val="hlink"/>
                </a:solidFill>
                <a:hlinkClick r:id="rId5"/>
              </a:rPr>
              <a:t>https://www.google.com/search?q=jeff+bezanson&amp;espv=2&amp;biw=950&amp;bih=936&amp;source=lnms&amp;tbm=isch&amp;sa=X&amp;ved=0ahUKEwik0Y7O7aTJAhXF7CYKHbxeDkUQ_AUICCgD#imgrc=_</a:t>
            </a:r>
            <a:r>
              <a:rPr lang="en" sz="800"/>
              <a:t>;https://www.linkedin.com/in/viralbshah</a:t>
            </a:r>
          </a:p>
          <a:p>
            <a:pPr marR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  <a:p>
            <a:pPr marR="0"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13" name="Shape 1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75500" y="1601075"/>
            <a:ext cx="1841075" cy="184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Shape 1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001725" y="1595000"/>
            <a:ext cx="1708369" cy="184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Shape 1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005725" y="1595000"/>
            <a:ext cx="1254600" cy="187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Shape 11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450850" y="1620375"/>
            <a:ext cx="1871925" cy="1871925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Shape 117"/>
          <p:cNvSpPr txBox="1"/>
          <p:nvPr/>
        </p:nvSpPr>
        <p:spPr>
          <a:xfrm>
            <a:off x="937387" y="3466925"/>
            <a:ext cx="1917300" cy="27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Stefan Karpinski</a:t>
            </a:r>
          </a:p>
        </p:txBody>
      </p:sp>
      <p:sp>
        <p:nvSpPr>
          <p:cNvPr id="118" name="Shape 118"/>
          <p:cNvSpPr txBox="1"/>
          <p:nvPr/>
        </p:nvSpPr>
        <p:spPr>
          <a:xfrm>
            <a:off x="2847312" y="3486575"/>
            <a:ext cx="2017199" cy="392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Alan Edelman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x="4732575" y="3486575"/>
            <a:ext cx="1800900" cy="27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Jeff Bezanson</a:t>
            </a:r>
          </a:p>
        </p:txBody>
      </p:sp>
      <p:sp>
        <p:nvSpPr>
          <p:cNvPr id="120" name="Shape 120"/>
          <p:cNvSpPr txBox="1"/>
          <p:nvPr/>
        </p:nvSpPr>
        <p:spPr>
          <a:xfrm>
            <a:off x="6378212" y="3525275"/>
            <a:ext cx="2017199" cy="31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Viral Shah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History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2009: 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Stefan Karpinski is frustrated while developing a network simulation tool.</a:t>
            </a:r>
          </a:p>
          <a:p>
            <a:pPr marL="457200" lvl="0" indent="0" rtl="0">
              <a:spcBef>
                <a:spcPts val="0"/>
              </a:spcBef>
              <a:buNone/>
            </a:pPr>
            <a:endParaRPr/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August 2009: Karpinski speaks to Viral Shah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Development begins at MIT.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History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769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200" dirty="0"/>
              <a:t>2009: 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200" dirty="0"/>
              <a:t>Goals for the Julia language:</a:t>
            </a:r>
          </a:p>
          <a:p>
            <a:pPr marL="1371600" lvl="2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200" dirty="0"/>
              <a:t>Combine the pros of iron out the cons of each of the scientific computing languages into one open sourced, liberally-licensed language</a:t>
            </a:r>
          </a:p>
          <a:p>
            <a:pPr marL="1371600" lvl="2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200" dirty="0"/>
              <a:t>Efficiency and speed</a:t>
            </a:r>
          </a:p>
          <a:p>
            <a:pPr marL="1371600" lvl="2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200" dirty="0"/>
              <a:t>Simplicity</a:t>
            </a:r>
          </a:p>
          <a:p>
            <a:pPr marL="1371600" lvl="2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200" dirty="0"/>
              <a:t>Parallel computing simplified</a:t>
            </a:r>
          </a:p>
          <a:p>
            <a:pPr marL="1371600" lvl="2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200" dirty="0"/>
              <a:t>Dynamism (define functions for multiple argument types)</a:t>
            </a:r>
          </a:p>
          <a:p>
            <a:pPr marL="1828800" lvl="3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200" dirty="0"/>
              <a:t>Less need to mention argument types </a:t>
            </a:r>
          </a:p>
          <a:p>
            <a:pPr marL="1371600" lvl="2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200" dirty="0"/>
              <a:t>Homoiconicity 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200" dirty="0"/>
              <a:t>2012: first public release with a liberal MIT license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200" dirty="0"/>
              <a:t>0.2.0 (now unmaintained)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200" dirty="0"/>
              <a:t>2014: second release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200" dirty="0"/>
              <a:t>0.3.0 (only critical bugfixes supported)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200" dirty="0"/>
              <a:t>2015: current release (as of 9/22/2015)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200" dirty="0"/>
              <a:t>0.4.1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600" u="sng" dirty="0">
                <a:solidFill>
                  <a:schemeClr val="hlink"/>
                </a:solidFill>
                <a:hlinkClick r:id="rId3"/>
              </a:rPr>
              <a:t>http://www.infoworld.com/article/2616709/application-development/new-julia-language-seeks-to-be-the-c-for-scientists.html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600" u="sng" dirty="0">
                <a:solidFill>
                  <a:schemeClr val="hlink"/>
                </a:solidFill>
                <a:hlinkClick r:id="rId4"/>
              </a:rPr>
              <a:t>http://www.wired.com/2014/02/julia/</a:t>
            </a:r>
          </a:p>
          <a:p>
            <a: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600" dirty="0"/>
              <a:t>http://julialang.org/blog/2012/02/why-we-created-julia/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Julia By Example, Dot Product</a:t>
            </a:r>
          </a:p>
        </p:txBody>
      </p:sp>
      <p:pic>
        <p:nvPicPr>
          <p:cNvPr id="138" name="Shape 1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6" y="1017725"/>
            <a:ext cx="3043149" cy="362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Shape 1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52079" y="1017725"/>
            <a:ext cx="3280220" cy="3623475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Shape 140"/>
          <p:cNvSpPr txBox="1"/>
          <p:nvPr/>
        </p:nvSpPr>
        <p:spPr>
          <a:xfrm>
            <a:off x="4366662" y="1110725"/>
            <a:ext cx="894600" cy="790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Serial</a:t>
            </a:r>
          </a:p>
        </p:txBody>
      </p:sp>
      <p:sp>
        <p:nvSpPr>
          <p:cNvPr id="141" name="Shape 141"/>
          <p:cNvSpPr txBox="1"/>
          <p:nvPr/>
        </p:nvSpPr>
        <p:spPr>
          <a:xfrm>
            <a:off x="3650925" y="4066125"/>
            <a:ext cx="894600" cy="790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Parallel</a:t>
            </a:r>
          </a:p>
        </p:txBody>
      </p:sp>
      <p:cxnSp>
        <p:nvCxnSpPr>
          <p:cNvPr id="142" name="Shape 142"/>
          <p:cNvCxnSpPr/>
          <p:nvPr/>
        </p:nvCxnSpPr>
        <p:spPr>
          <a:xfrm rot="10800000">
            <a:off x="2353975" y="1306550"/>
            <a:ext cx="2012699" cy="11699"/>
          </a:xfrm>
          <a:prstGeom prst="straightConnector1">
            <a:avLst/>
          </a:prstGeom>
          <a:noFill/>
          <a:ln w="38100" cap="flat" cmpd="sng">
            <a:solidFill>
              <a:srgbClr val="00FFFF"/>
            </a:solidFill>
            <a:prstDash val="solid"/>
            <a:round/>
            <a:headEnd type="none" w="lg" len="lg"/>
            <a:tailEnd type="stealth" w="lg" len="lg"/>
          </a:ln>
        </p:spPr>
      </p:cxnSp>
      <p:cxnSp>
        <p:nvCxnSpPr>
          <p:cNvPr id="143" name="Shape 143"/>
          <p:cNvCxnSpPr/>
          <p:nvPr/>
        </p:nvCxnSpPr>
        <p:spPr>
          <a:xfrm>
            <a:off x="4484375" y="4272525"/>
            <a:ext cx="1400699" cy="0"/>
          </a:xfrm>
          <a:prstGeom prst="straightConnector1">
            <a:avLst/>
          </a:prstGeom>
          <a:noFill/>
          <a:ln w="38100" cap="flat" cmpd="sng">
            <a:solidFill>
              <a:srgbClr val="00FFFF"/>
            </a:solidFill>
            <a:prstDash val="solid"/>
            <a:round/>
            <a:headEnd type="none" w="lg" len="lg"/>
            <a:tailEnd type="stealth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418</Words>
  <Application>Microsoft Office PowerPoint</Application>
  <PresentationFormat>On-screen Show (16:9)</PresentationFormat>
  <Paragraphs>83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Arial</vt:lpstr>
      <vt:lpstr>simple-light-2</vt:lpstr>
      <vt:lpstr>PowerPoint Presentation</vt:lpstr>
      <vt:lpstr>Overview</vt:lpstr>
      <vt:lpstr>Variables </vt:lpstr>
      <vt:lpstr>Variables </vt:lpstr>
      <vt:lpstr>Ternary Operators</vt:lpstr>
      <vt:lpstr>History</vt:lpstr>
      <vt:lpstr>History</vt:lpstr>
      <vt:lpstr>History</vt:lpstr>
      <vt:lpstr>Julia By Example, Dot Product</vt:lpstr>
      <vt:lpstr>Julia By Example, Derivatives</vt:lpstr>
      <vt:lpstr>Julia By Example  Plotted Results</vt:lpstr>
      <vt:lpstr>Language Comparison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Preston Barbare</cp:lastModifiedBy>
  <cp:revision>2</cp:revision>
  <dcterms:modified xsi:type="dcterms:W3CDTF">2015-12-01T14:19:24Z</dcterms:modified>
</cp:coreProperties>
</file>