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6858000" cx="12192000"/>
  <p:notesSz cx="6858000" cy="9144000"/>
  <p:embeddedFontLst>
    <p:embeddedFont>
      <p:font typeface="Average"/>
      <p:regular r:id="rId15"/>
    </p:embeddedFont>
    <p:embeddedFont>
      <p:font typeface="Oswald"/>
      <p:regular r:id="rId16"/>
      <p:bold r:id="rId17"/>
    </p:embeddedFont>
  </p:embeddedFontLst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verage-regular.fntdata"/><Relationship Id="rId14" Type="http://schemas.openxmlformats.org/officeDocument/2006/relationships/slide" Target="slides/slide9.xml"/><Relationship Id="rId17" Type="http://schemas.openxmlformats.org/officeDocument/2006/relationships/font" Target="fonts/Oswald-bold.fntdata"/><Relationship Id="rId16" Type="http://schemas.openxmlformats.org/officeDocument/2006/relationships/font" Target="fonts/Oswald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6" name="Shape 6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Overview in context of language family / problem domains</a:t>
            </a:r>
          </a:p>
        </p:txBody>
      </p:sp>
      <p:sp>
        <p:nvSpPr>
          <p:cNvPr id="72" name="Shape 7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 language in its historical and problem domain context.  How did it evolve?</a:t>
            </a:r>
          </a:p>
        </p:txBody>
      </p:sp>
      <p:sp>
        <p:nvSpPr>
          <p:cNvPr id="78" name="Shape 7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Evolve – cont.</a:t>
            </a:r>
          </a:p>
        </p:txBody>
      </p:sp>
      <p:sp>
        <p:nvSpPr>
          <p:cNvPr id="84" name="Shape 8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Language concepts – new, interesting </a:t>
            </a:r>
          </a:p>
        </p:txBody>
      </p:sp>
      <p:sp>
        <p:nvSpPr>
          <p:cNvPr id="90" name="Shape 9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Language concepts (cont.)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6" name="Shape 9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Language concepts (cont.)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2" name="Shape 10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0" name="Shape 11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6" name="Shape 11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Shape 9"/>
          <p:cNvGrpSpPr/>
          <p:nvPr/>
        </p:nvGrpSpPr>
        <p:grpSpPr>
          <a:xfrm>
            <a:off x="5800233" y="3807169"/>
            <a:ext cx="591422" cy="140842"/>
            <a:chOff x="4137525" y="2915950"/>
            <a:chExt cx="869099" cy="206999"/>
          </a:xfrm>
        </p:grpSpPr>
        <p:sp>
          <p:nvSpPr>
            <p:cNvPr id="10" name="Shape 10"/>
            <p:cNvSpPr/>
            <p:nvPr/>
          </p:nvSpPr>
          <p:spPr>
            <a:xfrm>
              <a:off x="4468575" y="2915950"/>
              <a:ext cx="206999" cy="20699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rIns="121900" tIns="1219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" name="Shape 11"/>
            <p:cNvSpPr/>
            <p:nvPr/>
          </p:nvSpPr>
          <p:spPr>
            <a:xfrm>
              <a:off x="4799625" y="2915950"/>
              <a:ext cx="206999" cy="20699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rIns="121900" tIns="1219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>
              <a:off x="4137525" y="2915950"/>
              <a:ext cx="206999" cy="20699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rIns="121900" tIns="1219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3" name="Shape 13"/>
          <p:cNvSpPr txBox="1"/>
          <p:nvPr>
            <p:ph type="ctrTitle"/>
          </p:nvPr>
        </p:nvSpPr>
        <p:spPr>
          <a:xfrm>
            <a:off x="895010" y="1321066"/>
            <a:ext cx="10401899" cy="2306699"/>
          </a:xfrm>
          <a:prstGeom prst="rect">
            <a:avLst/>
          </a:prstGeom>
        </p:spPr>
        <p:txBody>
          <a:bodyPr anchorCtr="0" anchor="b" bIns="121900" lIns="121900" rIns="121900" tIns="121900"/>
          <a:lstStyle>
            <a:lvl1pPr algn="ctr">
              <a:spcBef>
                <a:spcPts val="0"/>
              </a:spcBef>
              <a:buSzPct val="100000"/>
              <a:defRPr sz="6400"/>
            </a:lvl1pPr>
            <a:lvl2pPr algn="ctr">
              <a:spcBef>
                <a:spcPts val="0"/>
              </a:spcBef>
              <a:buSzPct val="100000"/>
              <a:defRPr sz="6400"/>
            </a:lvl2pPr>
            <a:lvl3pPr algn="ctr">
              <a:spcBef>
                <a:spcPts val="0"/>
              </a:spcBef>
              <a:buSzPct val="100000"/>
              <a:defRPr sz="6400"/>
            </a:lvl3pPr>
            <a:lvl4pPr algn="ctr">
              <a:spcBef>
                <a:spcPts val="0"/>
              </a:spcBef>
              <a:buSzPct val="100000"/>
              <a:defRPr sz="6400"/>
            </a:lvl4pPr>
            <a:lvl5pPr algn="ctr">
              <a:spcBef>
                <a:spcPts val="0"/>
              </a:spcBef>
              <a:buSzPct val="100000"/>
              <a:defRPr sz="6400"/>
            </a:lvl5pPr>
            <a:lvl6pPr algn="ctr">
              <a:spcBef>
                <a:spcPts val="0"/>
              </a:spcBef>
              <a:buSzPct val="100000"/>
              <a:defRPr sz="6400"/>
            </a:lvl6pPr>
            <a:lvl7pPr algn="ctr">
              <a:spcBef>
                <a:spcPts val="0"/>
              </a:spcBef>
              <a:buSzPct val="100000"/>
              <a:defRPr sz="6400"/>
            </a:lvl7pPr>
            <a:lvl8pPr algn="ctr">
              <a:spcBef>
                <a:spcPts val="0"/>
              </a:spcBef>
              <a:buSzPct val="100000"/>
              <a:defRPr sz="6400"/>
            </a:lvl8pPr>
            <a:lvl9pPr algn="ctr">
              <a:spcBef>
                <a:spcPts val="0"/>
              </a:spcBef>
              <a:buSzPct val="100000"/>
              <a:defRPr sz="6400"/>
            </a:lvl9pPr>
          </a:lstStyle>
          <a:p/>
        </p:txBody>
      </p:sp>
      <p:sp>
        <p:nvSpPr>
          <p:cNvPr id="14" name="Shape 14"/>
          <p:cNvSpPr txBox="1"/>
          <p:nvPr>
            <p:ph idx="1" type="subTitle"/>
          </p:nvPr>
        </p:nvSpPr>
        <p:spPr>
          <a:xfrm>
            <a:off x="895000" y="4233167"/>
            <a:ext cx="10401899" cy="1056899"/>
          </a:xfrm>
          <a:prstGeom prst="rect">
            <a:avLst/>
          </a:prstGeom>
        </p:spPr>
        <p:txBody>
          <a:bodyPr anchorCtr="0" anchor="t" bIns="121900" lIns="121900" rIns="121900" tIns="121900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11320333" y="6241345"/>
            <a:ext cx="731700" cy="524699"/>
          </a:xfrm>
          <a:prstGeom prst="rect">
            <a:avLst/>
          </a:prstGeom>
        </p:spPr>
        <p:txBody>
          <a:bodyPr anchorCtr="0" anchor="ctr" bIns="121900" lIns="121900" rIns="121900" tIns="12190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type="title"/>
          </p:nvPr>
        </p:nvSpPr>
        <p:spPr>
          <a:xfrm>
            <a:off x="415600" y="1673700"/>
            <a:ext cx="11360700" cy="2520900"/>
          </a:xfrm>
          <a:prstGeom prst="rect">
            <a:avLst/>
          </a:prstGeom>
        </p:spPr>
        <p:txBody>
          <a:bodyPr anchorCtr="0" anchor="b" bIns="121900" lIns="121900" rIns="121900" tIns="121900"/>
          <a:lstStyle>
            <a:lvl1pPr algn="ctr">
              <a:spcBef>
                <a:spcPts val="0"/>
              </a:spcBef>
              <a:buSzPct val="100000"/>
              <a:defRPr sz="16000"/>
            </a:lvl1pPr>
            <a:lvl2pPr algn="ctr">
              <a:spcBef>
                <a:spcPts val="0"/>
              </a:spcBef>
              <a:buSzPct val="100000"/>
              <a:defRPr sz="16000"/>
            </a:lvl2pPr>
            <a:lvl3pPr algn="ctr">
              <a:spcBef>
                <a:spcPts val="0"/>
              </a:spcBef>
              <a:buSzPct val="100000"/>
              <a:defRPr sz="16000"/>
            </a:lvl3pPr>
            <a:lvl4pPr algn="ctr">
              <a:spcBef>
                <a:spcPts val="0"/>
              </a:spcBef>
              <a:buSzPct val="100000"/>
              <a:defRPr sz="16000"/>
            </a:lvl4pPr>
            <a:lvl5pPr algn="ctr">
              <a:spcBef>
                <a:spcPts val="0"/>
              </a:spcBef>
              <a:buSzPct val="100000"/>
              <a:defRPr sz="16000"/>
            </a:lvl5pPr>
            <a:lvl6pPr algn="ctr">
              <a:spcBef>
                <a:spcPts val="0"/>
              </a:spcBef>
              <a:buSzPct val="100000"/>
              <a:defRPr sz="16000"/>
            </a:lvl6pPr>
            <a:lvl7pPr algn="ctr">
              <a:spcBef>
                <a:spcPts val="0"/>
              </a:spcBef>
              <a:buSzPct val="100000"/>
              <a:defRPr sz="16000"/>
            </a:lvl7pPr>
            <a:lvl8pPr algn="ctr">
              <a:spcBef>
                <a:spcPts val="0"/>
              </a:spcBef>
              <a:buSzPct val="100000"/>
              <a:defRPr sz="16000"/>
            </a:lvl8pPr>
            <a:lvl9pPr algn="ctr">
              <a:spcBef>
                <a:spcPts val="0"/>
              </a:spcBef>
              <a:buSzPct val="100000"/>
              <a:defRPr sz="16000"/>
            </a:lvl9pPr>
          </a:lstStyle>
          <a:p/>
        </p:txBody>
      </p:sp>
      <p:sp>
        <p:nvSpPr>
          <p:cNvPr id="50" name="Shape 50"/>
          <p:cNvSpPr txBox="1"/>
          <p:nvPr>
            <p:ph idx="1" type="body"/>
          </p:nvPr>
        </p:nvSpPr>
        <p:spPr>
          <a:xfrm>
            <a:off x="415600" y="4304566"/>
            <a:ext cx="11360700" cy="1734300"/>
          </a:xfrm>
          <a:prstGeom prst="rect">
            <a:avLst/>
          </a:prstGeom>
        </p:spPr>
        <p:txBody>
          <a:bodyPr anchorCtr="0" anchor="t" bIns="121900" lIns="121900" rIns="121900" tIns="121900"/>
          <a:lstStyle>
            <a:lvl1pPr algn="ctr">
              <a:spcBef>
                <a:spcPts val="0"/>
              </a:spcBef>
              <a:defRPr/>
            </a:lvl1pPr>
            <a:lvl2pPr algn="ctr">
              <a:spcBef>
                <a:spcPts val="0"/>
              </a:spcBef>
              <a:defRPr/>
            </a:lvl2pPr>
            <a:lvl3pPr algn="ctr">
              <a:spcBef>
                <a:spcPts val="0"/>
              </a:spcBef>
              <a:defRPr/>
            </a:lvl3pPr>
            <a:lvl4pPr algn="ctr">
              <a:spcBef>
                <a:spcPts val="0"/>
              </a:spcBef>
              <a:defRPr/>
            </a:lvl4pPr>
            <a:lvl5pPr algn="ctr">
              <a:spcBef>
                <a:spcPts val="0"/>
              </a:spcBef>
              <a:defRPr/>
            </a:lvl5pPr>
            <a:lvl6pPr algn="ctr">
              <a:spcBef>
                <a:spcPts val="0"/>
              </a:spcBef>
              <a:defRPr/>
            </a:lvl6pPr>
            <a:lvl7pPr algn="ctr">
              <a:spcBef>
                <a:spcPts val="0"/>
              </a:spcBef>
              <a:defRPr/>
            </a:lvl7pPr>
            <a:lvl8pPr algn="ctr">
              <a:spcBef>
                <a:spcPts val="0"/>
              </a:spcBef>
              <a:defRPr/>
            </a:lvl8pPr>
            <a:lvl9pPr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x="11320333" y="6241345"/>
            <a:ext cx="731700" cy="524699"/>
          </a:xfrm>
          <a:prstGeom prst="rect">
            <a:avLst/>
          </a:prstGeom>
        </p:spPr>
        <p:txBody>
          <a:bodyPr anchorCtr="0" anchor="ctr" bIns="121900" lIns="121900" rIns="121900" tIns="12190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>
            <p:ph idx="12" type="sldNum"/>
          </p:nvPr>
        </p:nvSpPr>
        <p:spPr>
          <a:xfrm>
            <a:off x="11320333" y="6241345"/>
            <a:ext cx="731700" cy="524699"/>
          </a:xfrm>
          <a:prstGeom prst="rect">
            <a:avLst/>
          </a:prstGeom>
        </p:spPr>
        <p:txBody>
          <a:bodyPr anchorCtr="0" anchor="ctr" bIns="121900" lIns="121900" rIns="121900" tIns="12190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type="title"/>
          </p:nvPr>
        </p:nvSpPr>
        <p:spPr>
          <a:xfrm>
            <a:off x="838200" y="365125"/>
            <a:ext cx="10515599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rIns="121900" tIns="121900"/>
          <a:lstStyle>
            <a:lvl1pPr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x="838200" y="1825625"/>
            <a:ext cx="10515599" cy="4351199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rIns="121900" tIns="121900"/>
          <a:lstStyle>
            <a:lvl1pPr indent="-50800" marL="22860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marL="685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marL="1143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marL="1600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marL="20574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10" type="dt"/>
          </p:nvPr>
        </p:nvSpPr>
        <p:spPr>
          <a:xfrm>
            <a:off x="838200" y="6356350"/>
            <a:ext cx="2743199" cy="365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1" type="ftr"/>
          </p:nvPr>
        </p:nvSpPr>
        <p:spPr>
          <a:xfrm>
            <a:off x="4038600" y="6356350"/>
            <a:ext cx="4114800" cy="365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2" type="sldNum"/>
          </p:nvPr>
        </p:nvSpPr>
        <p:spPr>
          <a:xfrm>
            <a:off x="8610600" y="6356350"/>
            <a:ext cx="2743199" cy="365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titl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895000" y="2855000"/>
            <a:ext cx="10469700" cy="1148099"/>
          </a:xfrm>
          <a:prstGeom prst="rect">
            <a:avLst/>
          </a:prstGeom>
        </p:spPr>
        <p:txBody>
          <a:bodyPr anchorCtr="0" anchor="ctr" bIns="121900" lIns="121900" rIns="121900" tIns="12190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11320333" y="6241345"/>
            <a:ext cx="731700" cy="524699"/>
          </a:xfrm>
          <a:prstGeom prst="rect">
            <a:avLst/>
          </a:prstGeom>
        </p:spPr>
        <p:txBody>
          <a:bodyPr anchorCtr="0" anchor="ctr" bIns="121900" lIns="121900" rIns="121900" tIns="12190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/>
          <p:nvPr>
            <p:ph type="title"/>
          </p:nvPr>
        </p:nvSpPr>
        <p:spPr>
          <a:xfrm>
            <a:off x="415600" y="593366"/>
            <a:ext cx="11360700" cy="763500"/>
          </a:xfrm>
          <a:prstGeom prst="rect">
            <a:avLst/>
          </a:prstGeom>
        </p:spPr>
        <p:txBody>
          <a:bodyPr anchorCtr="0" anchor="t" bIns="121900" lIns="121900" rIns="121900" tIns="12190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x="415600" y="1536633"/>
            <a:ext cx="11360700" cy="4555199"/>
          </a:xfrm>
          <a:prstGeom prst="rect">
            <a:avLst/>
          </a:prstGeom>
        </p:spPr>
        <p:txBody>
          <a:bodyPr anchorCtr="0" anchor="t" bIns="121900" lIns="121900" rIns="121900" tIns="12190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11320333" y="6241345"/>
            <a:ext cx="731700" cy="524699"/>
          </a:xfrm>
          <a:prstGeom prst="rect">
            <a:avLst/>
          </a:prstGeom>
        </p:spPr>
        <p:txBody>
          <a:bodyPr anchorCtr="0" anchor="ctr" bIns="121900" lIns="121900" rIns="121900" tIns="12190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415600" y="593366"/>
            <a:ext cx="11360700" cy="763500"/>
          </a:xfrm>
          <a:prstGeom prst="rect">
            <a:avLst/>
          </a:prstGeom>
        </p:spPr>
        <p:txBody>
          <a:bodyPr anchorCtr="0" anchor="t" bIns="121900" lIns="121900" rIns="121900" tIns="12190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415600" y="1536633"/>
            <a:ext cx="5333099" cy="4555199"/>
          </a:xfrm>
          <a:prstGeom prst="rect">
            <a:avLst/>
          </a:prstGeom>
        </p:spPr>
        <p:txBody>
          <a:bodyPr anchorCtr="0" anchor="t" bIns="121900" lIns="121900" rIns="121900" tIns="121900"/>
          <a:lstStyle>
            <a:lvl1pPr>
              <a:spcBef>
                <a:spcPts val="0"/>
              </a:spcBef>
              <a:buSzPct val="100000"/>
              <a:defRPr sz="1900"/>
            </a:lvl1pPr>
            <a:lvl2pPr>
              <a:spcBef>
                <a:spcPts val="0"/>
              </a:spcBef>
              <a:buSzPct val="100000"/>
              <a:defRPr sz="1600"/>
            </a:lvl2pPr>
            <a:lvl3pPr>
              <a:spcBef>
                <a:spcPts val="0"/>
              </a:spcBef>
              <a:buSzPct val="100000"/>
              <a:defRPr sz="1600"/>
            </a:lvl3pPr>
            <a:lvl4pPr>
              <a:spcBef>
                <a:spcPts val="0"/>
              </a:spcBef>
              <a:buSzPct val="100000"/>
              <a:defRPr sz="1600"/>
            </a:lvl4pPr>
            <a:lvl5pPr>
              <a:spcBef>
                <a:spcPts val="0"/>
              </a:spcBef>
              <a:buSzPct val="100000"/>
              <a:defRPr sz="1600"/>
            </a:lvl5pPr>
            <a:lvl6pPr>
              <a:spcBef>
                <a:spcPts val="0"/>
              </a:spcBef>
              <a:buSzPct val="100000"/>
              <a:defRPr sz="1600"/>
            </a:lvl6pPr>
            <a:lvl7pPr>
              <a:spcBef>
                <a:spcPts val="0"/>
              </a:spcBef>
              <a:buSzPct val="100000"/>
              <a:defRPr sz="1600"/>
            </a:lvl7pPr>
            <a:lvl8pPr>
              <a:spcBef>
                <a:spcPts val="0"/>
              </a:spcBef>
              <a:buSzPct val="100000"/>
              <a:defRPr sz="1600"/>
            </a:lvl8pPr>
            <a:lvl9pPr>
              <a:spcBef>
                <a:spcPts val="0"/>
              </a:spcBef>
              <a:buSzPct val="100000"/>
              <a:defRPr sz="1600"/>
            </a:lvl9pPr>
          </a:lstStyle>
          <a:p/>
        </p:txBody>
      </p:sp>
      <p:sp>
        <p:nvSpPr>
          <p:cNvPr id="26" name="Shape 26"/>
          <p:cNvSpPr txBox="1"/>
          <p:nvPr>
            <p:ph idx="2" type="body"/>
          </p:nvPr>
        </p:nvSpPr>
        <p:spPr>
          <a:xfrm>
            <a:off x="6443200" y="1536633"/>
            <a:ext cx="5333099" cy="4555199"/>
          </a:xfrm>
          <a:prstGeom prst="rect">
            <a:avLst/>
          </a:prstGeom>
        </p:spPr>
        <p:txBody>
          <a:bodyPr anchorCtr="0" anchor="t" bIns="121900" lIns="121900" rIns="121900" tIns="121900"/>
          <a:lstStyle>
            <a:lvl1pPr>
              <a:spcBef>
                <a:spcPts val="0"/>
              </a:spcBef>
              <a:buSzPct val="100000"/>
              <a:defRPr sz="1900"/>
            </a:lvl1pPr>
            <a:lvl2pPr>
              <a:spcBef>
                <a:spcPts val="0"/>
              </a:spcBef>
              <a:buSzPct val="100000"/>
              <a:defRPr sz="1600"/>
            </a:lvl2pPr>
            <a:lvl3pPr>
              <a:spcBef>
                <a:spcPts val="0"/>
              </a:spcBef>
              <a:buSzPct val="100000"/>
              <a:defRPr sz="1600"/>
            </a:lvl3pPr>
            <a:lvl4pPr>
              <a:spcBef>
                <a:spcPts val="0"/>
              </a:spcBef>
              <a:buSzPct val="100000"/>
              <a:defRPr sz="1600"/>
            </a:lvl4pPr>
            <a:lvl5pPr>
              <a:spcBef>
                <a:spcPts val="0"/>
              </a:spcBef>
              <a:buSzPct val="100000"/>
              <a:defRPr sz="1600"/>
            </a:lvl5pPr>
            <a:lvl6pPr>
              <a:spcBef>
                <a:spcPts val="0"/>
              </a:spcBef>
              <a:buSzPct val="100000"/>
              <a:defRPr sz="1600"/>
            </a:lvl6pPr>
            <a:lvl7pPr>
              <a:spcBef>
                <a:spcPts val="0"/>
              </a:spcBef>
              <a:buSzPct val="100000"/>
              <a:defRPr sz="1600"/>
            </a:lvl7pPr>
            <a:lvl8pPr>
              <a:spcBef>
                <a:spcPts val="0"/>
              </a:spcBef>
              <a:buSzPct val="100000"/>
              <a:defRPr sz="1600"/>
            </a:lvl8pPr>
            <a:lvl9pPr>
              <a:spcBef>
                <a:spcPts val="0"/>
              </a:spcBef>
              <a:buSzPct val="100000"/>
              <a:defRPr sz="1600"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11320333" y="6241345"/>
            <a:ext cx="731700" cy="524699"/>
          </a:xfrm>
          <a:prstGeom prst="rect">
            <a:avLst/>
          </a:prstGeom>
        </p:spPr>
        <p:txBody>
          <a:bodyPr anchorCtr="0" anchor="ctr" bIns="121900" lIns="121900" rIns="121900" tIns="12190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415600" y="593366"/>
            <a:ext cx="11360700" cy="763500"/>
          </a:xfrm>
          <a:prstGeom prst="rect">
            <a:avLst/>
          </a:prstGeom>
        </p:spPr>
        <p:txBody>
          <a:bodyPr anchorCtr="0" anchor="t" bIns="121900" lIns="121900" rIns="121900" tIns="12190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11320333" y="6241345"/>
            <a:ext cx="731700" cy="524699"/>
          </a:xfrm>
          <a:prstGeom prst="rect">
            <a:avLst/>
          </a:prstGeom>
        </p:spPr>
        <p:txBody>
          <a:bodyPr anchorCtr="0" anchor="ctr" bIns="121900" lIns="121900" rIns="121900" tIns="12190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/>
          <p:nvPr>
            <p:ph type="title"/>
          </p:nvPr>
        </p:nvSpPr>
        <p:spPr>
          <a:xfrm>
            <a:off x="415600" y="740800"/>
            <a:ext cx="3744000" cy="1007700"/>
          </a:xfrm>
          <a:prstGeom prst="rect">
            <a:avLst/>
          </a:prstGeom>
        </p:spPr>
        <p:txBody>
          <a:bodyPr anchorCtr="0" anchor="b" bIns="121900" lIns="121900" rIns="121900" tIns="121900"/>
          <a:lstStyle>
            <a:lvl1pPr>
              <a:spcBef>
                <a:spcPts val="0"/>
              </a:spcBef>
              <a:buSzPct val="100000"/>
              <a:defRPr sz="3200"/>
            </a:lvl1pPr>
            <a:lvl2pPr>
              <a:spcBef>
                <a:spcPts val="0"/>
              </a:spcBef>
              <a:buSzPct val="100000"/>
              <a:defRPr sz="3200"/>
            </a:lvl2pPr>
            <a:lvl3pPr>
              <a:spcBef>
                <a:spcPts val="0"/>
              </a:spcBef>
              <a:buSzPct val="100000"/>
              <a:defRPr sz="3200"/>
            </a:lvl3pPr>
            <a:lvl4pPr>
              <a:spcBef>
                <a:spcPts val="0"/>
              </a:spcBef>
              <a:buSzPct val="100000"/>
              <a:defRPr sz="3200"/>
            </a:lvl4pPr>
            <a:lvl5pPr>
              <a:spcBef>
                <a:spcPts val="0"/>
              </a:spcBef>
              <a:buSzPct val="100000"/>
              <a:defRPr sz="3200"/>
            </a:lvl5pPr>
            <a:lvl6pPr>
              <a:spcBef>
                <a:spcPts val="0"/>
              </a:spcBef>
              <a:buSzPct val="100000"/>
              <a:defRPr sz="3200"/>
            </a:lvl6pPr>
            <a:lvl7pPr>
              <a:spcBef>
                <a:spcPts val="0"/>
              </a:spcBef>
              <a:buSzPct val="100000"/>
              <a:defRPr sz="3200"/>
            </a:lvl7pPr>
            <a:lvl8pPr>
              <a:spcBef>
                <a:spcPts val="0"/>
              </a:spcBef>
              <a:buSzPct val="100000"/>
              <a:defRPr sz="3200"/>
            </a:lvl8pPr>
            <a:lvl9pPr>
              <a:spcBef>
                <a:spcPts val="0"/>
              </a:spcBef>
              <a:buSzPct val="100000"/>
              <a:defRPr sz="3200"/>
            </a:lvl9pPr>
          </a:lstStyle>
          <a:p/>
        </p:txBody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x="415600" y="1852800"/>
            <a:ext cx="3744000" cy="4239300"/>
          </a:xfrm>
          <a:prstGeom prst="rect">
            <a:avLst/>
          </a:prstGeom>
        </p:spPr>
        <p:txBody>
          <a:bodyPr anchorCtr="0" anchor="t" bIns="121900" lIns="121900" rIns="121900" tIns="121900"/>
          <a:lstStyle>
            <a:lvl1pPr>
              <a:spcBef>
                <a:spcPts val="0"/>
              </a:spcBef>
              <a:buSzPct val="100000"/>
              <a:defRPr sz="1600"/>
            </a:lvl1pPr>
            <a:lvl2pPr>
              <a:spcBef>
                <a:spcPts val="0"/>
              </a:spcBef>
              <a:buSzPct val="100000"/>
              <a:defRPr sz="1600"/>
            </a:lvl2pPr>
            <a:lvl3pPr>
              <a:spcBef>
                <a:spcPts val="0"/>
              </a:spcBef>
              <a:buSzPct val="100000"/>
              <a:defRPr sz="1600"/>
            </a:lvl3pPr>
            <a:lvl4pPr>
              <a:spcBef>
                <a:spcPts val="0"/>
              </a:spcBef>
              <a:buSzPct val="100000"/>
              <a:defRPr sz="1600"/>
            </a:lvl4pPr>
            <a:lvl5pPr>
              <a:spcBef>
                <a:spcPts val="0"/>
              </a:spcBef>
              <a:buSzPct val="100000"/>
              <a:defRPr sz="1600"/>
            </a:lvl5pPr>
            <a:lvl6pPr>
              <a:spcBef>
                <a:spcPts val="0"/>
              </a:spcBef>
              <a:buSzPct val="100000"/>
              <a:defRPr sz="1600"/>
            </a:lvl6pPr>
            <a:lvl7pPr>
              <a:spcBef>
                <a:spcPts val="0"/>
              </a:spcBef>
              <a:buSzPct val="100000"/>
              <a:defRPr sz="1600"/>
            </a:lvl7pPr>
            <a:lvl8pPr>
              <a:spcBef>
                <a:spcPts val="0"/>
              </a:spcBef>
              <a:buSzPct val="100000"/>
              <a:defRPr sz="1600"/>
            </a:lvl8pPr>
            <a:lvl9pPr>
              <a:spcBef>
                <a:spcPts val="0"/>
              </a:spcBef>
              <a:buSzPct val="100000"/>
              <a:defRPr sz="16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11320333" y="6241345"/>
            <a:ext cx="731700" cy="524699"/>
          </a:xfrm>
          <a:prstGeom prst="rect">
            <a:avLst/>
          </a:prstGeom>
        </p:spPr>
        <p:txBody>
          <a:bodyPr anchorCtr="0" anchor="ctr" bIns="121900" lIns="121900" rIns="121900" tIns="12190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bg>
      <p:bgPr>
        <a:solidFill>
          <a:schemeClr val="lt2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x="653666" y="701800"/>
            <a:ext cx="8302800" cy="5454299"/>
          </a:xfrm>
          <a:prstGeom prst="rect">
            <a:avLst/>
          </a:prstGeom>
        </p:spPr>
        <p:txBody>
          <a:bodyPr anchorCtr="0" anchor="ctr" bIns="121900" lIns="121900" rIns="121900" tIns="12190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defRPr sz="6400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defRPr sz="6400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defRPr sz="6400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defRPr sz="6400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defRPr sz="6400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defRPr sz="6400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defRPr sz="6400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defRPr sz="6400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defRPr sz="6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2" type="sldNum"/>
          </p:nvPr>
        </p:nvSpPr>
        <p:spPr>
          <a:xfrm>
            <a:off x="11320333" y="6241345"/>
            <a:ext cx="731700" cy="524699"/>
          </a:xfrm>
          <a:prstGeom prst="rect">
            <a:avLst/>
          </a:prstGeom>
        </p:spPr>
        <p:txBody>
          <a:bodyPr anchorCtr="0" anchor="ctr" bIns="121900" lIns="121900" rIns="121900" tIns="12190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-US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21900" lIns="121900" rIns="121900" tIns="1219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6706233" y="5994000"/>
            <a:ext cx="624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1" name="Shape 41"/>
          <p:cNvSpPr txBox="1"/>
          <p:nvPr>
            <p:ph type="title"/>
          </p:nvPr>
        </p:nvSpPr>
        <p:spPr>
          <a:xfrm>
            <a:off x="354000" y="1441866"/>
            <a:ext cx="5393699" cy="2280300"/>
          </a:xfrm>
          <a:prstGeom prst="rect">
            <a:avLst/>
          </a:prstGeom>
        </p:spPr>
        <p:txBody>
          <a:bodyPr anchorCtr="0" anchor="b" bIns="121900" lIns="121900" rIns="121900" tIns="121900"/>
          <a:lstStyle>
            <a:lvl1pPr algn="ctr">
              <a:spcBef>
                <a:spcPts val="0"/>
              </a:spcBef>
              <a:buSzPct val="100000"/>
              <a:defRPr sz="5600"/>
            </a:lvl1pPr>
            <a:lvl2pPr algn="ctr">
              <a:spcBef>
                <a:spcPts val="0"/>
              </a:spcBef>
              <a:buSzPct val="100000"/>
              <a:defRPr sz="5600"/>
            </a:lvl2pPr>
            <a:lvl3pPr algn="ctr">
              <a:spcBef>
                <a:spcPts val="0"/>
              </a:spcBef>
              <a:buSzPct val="100000"/>
              <a:defRPr sz="5600"/>
            </a:lvl3pPr>
            <a:lvl4pPr algn="ctr">
              <a:spcBef>
                <a:spcPts val="0"/>
              </a:spcBef>
              <a:buSzPct val="100000"/>
              <a:defRPr sz="5600"/>
            </a:lvl4pPr>
            <a:lvl5pPr algn="ctr">
              <a:spcBef>
                <a:spcPts val="0"/>
              </a:spcBef>
              <a:buSzPct val="100000"/>
              <a:defRPr sz="5600"/>
            </a:lvl5pPr>
            <a:lvl6pPr algn="ctr">
              <a:spcBef>
                <a:spcPts val="0"/>
              </a:spcBef>
              <a:buSzPct val="100000"/>
              <a:defRPr sz="5600"/>
            </a:lvl6pPr>
            <a:lvl7pPr algn="ctr">
              <a:spcBef>
                <a:spcPts val="0"/>
              </a:spcBef>
              <a:buSzPct val="100000"/>
              <a:defRPr sz="5600"/>
            </a:lvl7pPr>
            <a:lvl8pPr algn="ctr">
              <a:spcBef>
                <a:spcPts val="0"/>
              </a:spcBef>
              <a:buSzPct val="100000"/>
              <a:defRPr sz="5600"/>
            </a:lvl8pPr>
            <a:lvl9pPr algn="ctr">
              <a:spcBef>
                <a:spcPts val="0"/>
              </a:spcBef>
              <a:buSzPct val="100000"/>
              <a:defRPr sz="5600"/>
            </a:lvl9pPr>
          </a:lstStyle>
          <a:p/>
        </p:txBody>
      </p:sp>
      <p:sp>
        <p:nvSpPr>
          <p:cNvPr id="42" name="Shape 42"/>
          <p:cNvSpPr txBox="1"/>
          <p:nvPr>
            <p:ph idx="1" type="subTitle"/>
          </p:nvPr>
        </p:nvSpPr>
        <p:spPr>
          <a:xfrm>
            <a:off x="354000" y="3793601"/>
            <a:ext cx="5393699" cy="1793999"/>
          </a:xfrm>
          <a:prstGeom prst="rect">
            <a:avLst/>
          </a:prstGeom>
        </p:spPr>
        <p:txBody>
          <a:bodyPr anchorCtr="0" anchor="t" bIns="121900" lIns="121900" rIns="121900" tIns="121900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2" type="body"/>
          </p:nvPr>
        </p:nvSpPr>
        <p:spPr>
          <a:xfrm>
            <a:off x="6586000" y="965600"/>
            <a:ext cx="5115899" cy="4926900"/>
          </a:xfrm>
          <a:prstGeom prst="rect">
            <a:avLst/>
          </a:prstGeom>
        </p:spPr>
        <p:txBody>
          <a:bodyPr anchorCtr="0" anchor="ctr" bIns="121900" lIns="121900" rIns="121900" tIns="121900"/>
          <a:lstStyle>
            <a:lvl1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11320333" y="6241345"/>
            <a:ext cx="731700" cy="524699"/>
          </a:xfrm>
          <a:prstGeom prst="rect">
            <a:avLst/>
          </a:prstGeom>
        </p:spPr>
        <p:txBody>
          <a:bodyPr anchorCtr="0" anchor="ctr" bIns="121900" lIns="121900" rIns="121900" tIns="12190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-US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idx="1" type="body"/>
          </p:nvPr>
        </p:nvSpPr>
        <p:spPr>
          <a:xfrm>
            <a:off x="415600" y="5640766"/>
            <a:ext cx="7998300" cy="806700"/>
          </a:xfrm>
          <a:prstGeom prst="rect">
            <a:avLst/>
          </a:prstGeom>
        </p:spPr>
        <p:txBody>
          <a:bodyPr anchorCtr="0" anchor="ctr" bIns="121900" lIns="121900" rIns="121900" tIns="12190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Oswald"/>
              <a:buNone/>
              <a:defRPr sz="28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11320333" y="6241345"/>
            <a:ext cx="731700" cy="524699"/>
          </a:xfrm>
          <a:prstGeom prst="rect">
            <a:avLst/>
          </a:prstGeom>
        </p:spPr>
        <p:txBody>
          <a:bodyPr anchorCtr="0" anchor="ctr" bIns="121900" lIns="121900" rIns="121900" tIns="12190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415600" y="593366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rIns="121900" tIns="12190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4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4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4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4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4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4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4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4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4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415600" y="1536633"/>
            <a:ext cx="11360700" cy="4555199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rIns="121900" tIns="121900"/>
          <a:lstStyle>
            <a:lvl1pPr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accent3"/>
              </a:buClr>
              <a:buSzPct val="100000"/>
              <a:buFont typeface="Average"/>
              <a:defRPr sz="24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accent3"/>
              </a:buClr>
              <a:buSzPct val="100000"/>
              <a:buFont typeface="Average"/>
              <a:defRPr sz="19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accent3"/>
              </a:buClr>
              <a:buSzPct val="100000"/>
              <a:buFont typeface="Average"/>
              <a:defRPr sz="19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accent3"/>
              </a:buClr>
              <a:buSzPct val="100000"/>
              <a:buFont typeface="Average"/>
              <a:defRPr sz="19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accent3"/>
              </a:buClr>
              <a:buSzPct val="100000"/>
              <a:buFont typeface="Average"/>
              <a:defRPr sz="19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accent3"/>
              </a:buClr>
              <a:buSzPct val="100000"/>
              <a:buFont typeface="Average"/>
              <a:defRPr sz="19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accent3"/>
              </a:buClr>
              <a:buSzPct val="100000"/>
              <a:buFont typeface="Average"/>
              <a:defRPr sz="19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accent3"/>
              </a:buClr>
              <a:buSzPct val="100000"/>
              <a:buFont typeface="Average"/>
              <a:defRPr sz="19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accent3"/>
              </a:buClr>
              <a:buSzPct val="100000"/>
              <a:buFont typeface="Average"/>
              <a:defRPr sz="19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11320333" y="6241345"/>
            <a:ext cx="731700" cy="524699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rIns="121900" tIns="121900">
            <a:noAutofit/>
          </a:bodyPr>
          <a:lstStyle/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en-US" sz="13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00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type="ctrTitle"/>
          </p:nvPr>
        </p:nvSpPr>
        <p:spPr>
          <a:xfrm>
            <a:off x="895010" y="1321066"/>
            <a:ext cx="10401899" cy="23066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1" baseline="0" lang="en-US" sz="9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Lua</a:t>
            </a:r>
          </a:p>
        </p:txBody>
      </p:sp>
      <p:sp>
        <p:nvSpPr>
          <p:cNvPr id="62" name="Shape 62"/>
          <p:cNvSpPr txBox="1"/>
          <p:nvPr>
            <p:ph idx="1" type="subTitle"/>
          </p:nvPr>
        </p:nvSpPr>
        <p:spPr>
          <a:xfrm>
            <a:off x="895000" y="4233178"/>
            <a:ext cx="10401899" cy="16214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Catharine West</a:t>
            </a:r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3000">
                <a:solidFill>
                  <a:srgbClr val="FFFFFF"/>
                </a:solidFill>
              </a:rPr>
              <a:t>Bo Aye</a:t>
            </a:r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3000">
                <a:solidFill>
                  <a:srgbClr val="FFFFFF"/>
                </a:solidFill>
              </a:rPr>
              <a:t>Saljin LaRocca</a:t>
            </a:r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3000"/>
          </a:p>
          <a:p>
            <a:pPr indent="0" lvl="0" marL="0" marR="0" rtl="0" algn="ctr">
              <a:lnSpc>
                <a:spcPct val="8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10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references</a:t>
            </a:r>
          </a:p>
        </p:txBody>
      </p:sp>
      <p:sp>
        <p:nvSpPr>
          <p:cNvPr id="63" name="Shape 63"/>
          <p:cNvSpPr txBox="1"/>
          <p:nvPr/>
        </p:nvSpPr>
        <p:spPr>
          <a:xfrm>
            <a:off x="1148850" y="6260125"/>
            <a:ext cx="10241400" cy="11948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chemeClr val="dk1"/>
                </a:solidFill>
              </a:rPr>
              <a:t>http://wiki.roblox.com/index.php?title=Comparison_between_Lua_and_other_languages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/>
              <a:t>Overview</a:t>
            </a:r>
          </a:p>
        </p:txBody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838200" y="1825625"/>
            <a:ext cx="10515599" cy="4351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28600" lvl="0" marL="457200" marR="0" rtl="0" algn="l">
              <a:lnSpc>
                <a:spcPct val="90000"/>
              </a:lnSpc>
              <a:spcBef>
                <a:spcPts val="0"/>
              </a:spcBef>
            </a:pPr>
            <a:r>
              <a:rPr lang="en-US"/>
              <a:t>Imperative and Functional Language </a:t>
            </a:r>
            <a:br>
              <a:rPr lang="en-US"/>
            </a:br>
          </a:p>
          <a:p>
            <a:pPr indent="-228600" lvl="0" marL="457200" marR="0" rtl="0" algn="l">
              <a:lnSpc>
                <a:spcPct val="90000"/>
              </a:lnSpc>
              <a:spcBef>
                <a:spcPts val="0"/>
              </a:spcBef>
            </a:pPr>
            <a:r>
              <a:rPr lang="en-US"/>
              <a:t> Embeddable scripting language</a:t>
            </a:r>
            <a:br>
              <a:rPr lang="en-US"/>
            </a:br>
          </a:p>
          <a:p>
            <a:pPr indent="-228600" lvl="0" marL="457200" marR="0" rtl="0" algn="l">
              <a:lnSpc>
                <a:spcPct val="90000"/>
              </a:lnSpc>
              <a:spcBef>
                <a:spcPts val="0"/>
              </a:spcBef>
            </a:pPr>
            <a:r>
              <a:rPr lang="en-US"/>
              <a:t>Based on Associative Arrays and extensible semantics</a:t>
            </a:r>
            <a:br>
              <a:rPr lang="en-US"/>
            </a:br>
          </a:p>
          <a:p>
            <a:pPr indent="-228600" lvl="0" marL="457200" marR="0" rtl="0" algn="l">
              <a:lnSpc>
                <a:spcPct val="90000"/>
              </a:lnSpc>
              <a:spcBef>
                <a:spcPts val="0"/>
              </a:spcBef>
            </a:pPr>
            <a:r>
              <a:rPr lang="en-US"/>
              <a:t>Runs by interpreting bytecode for register-based VM</a:t>
            </a:r>
            <a:br>
              <a:rPr lang="en-US"/>
            </a:br>
          </a:p>
          <a:p>
            <a:pPr indent="-228600" lvl="0" marL="457200" marR="0" rtl="0" algn="l">
              <a:lnSpc>
                <a:spcPct val="90000"/>
              </a:lnSpc>
              <a:spcBef>
                <a:spcPts val="0"/>
              </a:spcBef>
            </a:pPr>
            <a:r>
              <a:rPr lang="en-US"/>
              <a:t>Used in games and applications as plugins</a:t>
            </a:r>
            <a:br>
              <a:rPr lang="en-US"/>
            </a:br>
            <a:r>
              <a:rPr lang="en-US"/>
              <a:t>some examples: World of Warcraft, Adobe Lightroom, and Apache HTTP Server</a:t>
            </a:r>
          </a:p>
          <a:p>
            <a:pPr indent="-50800" lvl="0" marL="22860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/>
          </a:p>
          <a:p>
            <a:pPr indent="-50800" lvl="0" marL="22860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/>
              <a:t>History of Lua</a:t>
            </a:r>
          </a:p>
        </p:txBody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Lua was created in order to solve a particular problem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Needed an easy-to-configure language.  At the time the other comparable language was TCL.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Before Lua was SOL (Simple Object Language).  ‘Sol’ means sun in Portuguese, and ‘Lua’ means moon – as Lua is ‘smaller’ than SOL.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/>
              <a:t>How Lua has evolved</a:t>
            </a:r>
          </a:p>
        </p:txBody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After first being implemented in 1993, Lua had many features that were desired but not included in the language.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One of these, lexical scoping, was finally introduced in Lua 5.0 in 2003 via a new algorithm.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Lua was also ported into Perl via the inline::Lua, a PERL extension for embedding Lua scripts into PERL code.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Lua is still used by many game developers today as a convenient scripting language (RPG maker and WoW hello).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>
            <p:ph type="title"/>
          </p:nvPr>
        </p:nvSpPr>
        <p:spPr>
          <a:xfrm>
            <a:off x="838200" y="365125"/>
            <a:ext cx="10515599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/>
              <a:t>Lua Concepts</a:t>
            </a:r>
          </a:p>
        </p:txBody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28600" lvl="0" marL="457200" marR="0" rtl="0" algn="l">
              <a:lnSpc>
                <a:spcPct val="90000"/>
              </a:lnSpc>
              <a:spcBef>
                <a:spcPts val="0"/>
              </a:spcBef>
            </a:pPr>
            <a:r>
              <a:rPr lang="en-US"/>
              <a:t>simple</a:t>
            </a:r>
          </a:p>
          <a:p>
            <a:pPr indent="-228600" lvl="0" marL="457200" marR="0" rtl="0" algn="l">
              <a:lnSpc>
                <a:spcPct val="90000"/>
              </a:lnSpc>
              <a:spcBef>
                <a:spcPts val="0"/>
              </a:spcBef>
            </a:pPr>
            <a:r>
              <a:rPr lang="en-US"/>
              <a:t>efficient</a:t>
            </a:r>
          </a:p>
          <a:p>
            <a:pPr indent="-228600" lvl="0" marL="457200" marR="0" rtl="0" algn="l">
              <a:lnSpc>
                <a:spcPct val="90000"/>
              </a:lnSpc>
              <a:spcBef>
                <a:spcPts val="0"/>
              </a:spcBef>
            </a:pPr>
            <a:r>
              <a:rPr lang="en-US"/>
              <a:t>portable</a:t>
            </a:r>
          </a:p>
          <a:p>
            <a:pPr indent="-228600" lvl="0" marL="457200" marR="0" rtl="0" algn="l">
              <a:lnSpc>
                <a:spcPct val="90000"/>
              </a:lnSpc>
              <a:spcBef>
                <a:spcPts val="0"/>
              </a:spcBef>
            </a:pPr>
            <a:r>
              <a:rPr lang="en-US"/>
              <a:t>free</a:t>
            </a:r>
          </a:p>
          <a:p>
            <a:pPr indent="-50800" lvl="0" marL="22860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/>
          </a:p>
          <a:p>
            <a:pPr indent="-50800" lvl="0" marL="22860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type="title"/>
          </p:nvPr>
        </p:nvSpPr>
        <p:spPr>
          <a:xfrm>
            <a:off x="720950" y="500072"/>
            <a:ext cx="10515599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/>
              <a:t>Lua Concepts</a:t>
            </a:r>
          </a:p>
        </p:txBody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rt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-US"/>
              <a:t>--comment</a:t>
            </a:r>
          </a:p>
          <a:p>
            <a:pPr indent="0" lvl="0" marL="0" rt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-US"/>
              <a:t>--[[comment]]</a:t>
            </a:r>
          </a:p>
          <a:p>
            <a:pPr indent="0" lvl="0" marL="0" rt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-US"/>
              <a:t>local var1  or local var2 = nil (default value for all uninitialized variable)</a:t>
            </a:r>
          </a:p>
          <a:p>
            <a:pPr indent="0" lvl="0" marL="0" rt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-US"/>
              <a:t>local var3 = “Abc” (String)</a:t>
            </a:r>
          </a:p>
          <a:p>
            <a:pPr indent="0" lvl="0" marL="0" rt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-US"/>
              <a:t>local var4 = {} – declaring an array</a:t>
            </a:r>
          </a:p>
          <a:p>
            <a:pPr indent="0" lvl="0" marL="0" rt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-US"/>
              <a:t>And,end,in,repeat,do,else,elseif,if (Reserved names)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/>
              <a:t>Lua Concepts</a:t>
            </a:r>
          </a:p>
        </p:txBody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rt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-US"/>
              <a:t>local string a = “Hello world”</a:t>
            </a:r>
          </a:p>
          <a:p>
            <a:pPr indent="0" lvl="0" marL="0" rt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-US"/>
              <a:t>local number num= 10</a:t>
            </a:r>
          </a:p>
          <a:p>
            <a:pPr indent="0" lvl="0" marL="0" rt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-US"/>
              <a:t>local function = type()</a:t>
            </a:r>
          </a:p>
          <a:p>
            <a:pPr indent="0" lvl="0" marL="0" rt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-US"/>
              <a:t>“..” use for concatenation</a:t>
            </a:r>
          </a:p>
          <a:p>
            <a:pPr indent="0" lvl="0" marL="0" rt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-US"/>
              <a:t>local b = “Hello”..”World”</a:t>
            </a:r>
          </a:p>
          <a:p>
            <a:pPr indent="-50800" lvl="0" marL="22860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Shape 10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192000" cy="707495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Shape 105"/>
          <p:cNvSpPr txBox="1"/>
          <p:nvPr/>
        </p:nvSpPr>
        <p:spPr>
          <a:xfrm>
            <a:off x="4555925" y="1844075"/>
            <a:ext cx="6942300" cy="81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/>
              <a:t>He</a:t>
            </a:r>
          </a:p>
        </p:txBody>
      </p:sp>
      <p:sp>
        <p:nvSpPr>
          <p:cNvPr id="106" name="Shape 106"/>
          <p:cNvSpPr txBox="1"/>
          <p:nvPr/>
        </p:nvSpPr>
        <p:spPr>
          <a:xfrm>
            <a:off x="4206400" y="1844075"/>
            <a:ext cx="6942300" cy="81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7" name="Shape 107"/>
          <p:cNvSpPr txBox="1"/>
          <p:nvPr/>
        </p:nvSpPr>
        <p:spPr>
          <a:xfrm>
            <a:off x="132575" y="4676450"/>
            <a:ext cx="11365799" cy="81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b="1" lang="en-US" sz="2600">
                <a:solidFill>
                  <a:srgbClr val="FF0000"/>
                </a:solidFill>
              </a:rPr>
              <a:t>Examples of usage : short program with concepts highlighted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Comparison with other languages (C,C++)</a:t>
            </a:r>
          </a:p>
        </p:txBody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838200" y="1517875"/>
            <a:ext cx="10515599" cy="504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rtl="0">
              <a:spcBef>
                <a:spcPts val="0"/>
              </a:spcBef>
              <a:buClr>
                <a:schemeClr val="dk1"/>
              </a:buClr>
              <a:buSzPct val="34375"/>
              <a:buFont typeface="Arial"/>
              <a:buNone/>
            </a:pPr>
            <a:r>
              <a:rPr b="1" i="1" lang="en-US" sz="3200"/>
              <a:t>Differences</a:t>
            </a:r>
          </a:p>
          <a:p>
            <a:pPr indent="0" lvl="0" marL="0" rt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b="1" lang="en-US"/>
              <a:t>Null</a:t>
            </a:r>
            <a:r>
              <a:rPr lang="en-US"/>
              <a:t> is know as </a:t>
            </a:r>
            <a:r>
              <a:rPr b="1" lang="en-US"/>
              <a:t>nil</a:t>
            </a:r>
          </a:p>
          <a:p>
            <a:pPr indent="0" lvl="0" marL="0" rt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b="1" lang="en-US"/>
              <a:t>else if </a:t>
            </a:r>
            <a:r>
              <a:rPr lang="en-US"/>
              <a:t>is combined into one keyword </a:t>
            </a:r>
            <a:r>
              <a:rPr b="1" lang="en-US"/>
              <a:t>elseif</a:t>
            </a:r>
          </a:p>
          <a:p>
            <a:pPr indent="0" lvl="0" marL="0" rt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en-US"/>
              <a:t>Uses different arrays that are known as tables.</a:t>
            </a:r>
          </a:p>
          <a:p>
            <a:pPr indent="0" lvl="0" marL="0" rt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en-US"/>
              <a:t>Strings in lua are not tables</a:t>
            </a:r>
          </a:p>
          <a:p>
            <a:pPr indent="0" lvl="0" marL="0" rt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en-US"/>
              <a:t>Does not use braces for opening and closing blocks of code. It uses the </a:t>
            </a:r>
            <a:r>
              <a:rPr b="1" lang="en-US"/>
              <a:t>end</a:t>
            </a:r>
            <a:r>
              <a:rPr lang="en-US"/>
              <a:t> statement.</a:t>
            </a:r>
          </a:p>
          <a:p>
            <a:pPr indent="0" lvl="0" marL="0" rt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en-US"/>
              <a:t>Is not a function based language, though functions are a big part of it.</a:t>
            </a:r>
          </a:p>
          <a:p>
            <a:pPr indent="0" lvl="0" marL="0" rt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en-US"/>
              <a:t>Function calling requires parenthesis.”()”</a:t>
            </a:r>
          </a:p>
          <a:p>
            <a:pPr indent="-50800" lvl="0" marL="22860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