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5" Target="slides/slide10.xml"/><Relationship Type="http://schemas.openxmlformats.org/officeDocument/2006/relationships/slide" Id="rId14" Target="slides/slide9.xml"/><Relationship Type="http://schemas.openxmlformats.org/officeDocument/2006/relationships/presProps" Id="rId2" Target="presProps.xml"/><Relationship Type="http://schemas.openxmlformats.org/officeDocument/2006/relationships/slide" Id="rId12" Target="slides/slide7.xml"/><Relationship Type="http://schemas.openxmlformats.org/officeDocument/2006/relationships/theme" Id="rId1" Target="theme/theme3.xml"/><Relationship Type="http://schemas.openxmlformats.org/officeDocument/2006/relationships/slide" Id="rId13" Target="slides/slide8.xml"/><Relationship Type="http://schemas.openxmlformats.org/officeDocument/2006/relationships/slideMaster" Id="rId4" Target="slideMasters/slideMaster1.xml"/><Relationship Type="http://schemas.openxmlformats.org/officeDocument/2006/relationships/slide" Id="rId10" Target="slides/slide5.xml"/><Relationship Type="http://schemas.openxmlformats.org/officeDocument/2006/relationships/tableStyles" Id="rId3" Target="tableStyles.xml"/><Relationship Type="http://schemas.openxmlformats.org/officeDocument/2006/relationships/slide" Id="rId11" Target="slides/slide6.xml"/><Relationship Type="http://schemas.openxmlformats.org/officeDocument/2006/relationships/slide" Id="rId9" Target="slides/slide4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Relationship Type="http://schemas.openxmlformats.org/officeDocument/2006/relationships/slide" Id="rId8" Target="slides/slide3.xml"/><Relationship Type="http://schemas.openxmlformats.org/officeDocument/2006/relationships/slide" Id="rId7" Target="slides/slide2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5" id="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6" id="26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27" id="2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1" id="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2" id="8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83" id="8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1" id="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2" id="3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33" id="3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7" id="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8" id="3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39" id="3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3" id="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4" id="4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5" id="4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9" id="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0" id="5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1" id="5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5" id="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6" id="5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7" id="5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2" id="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3" id="6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4" id="6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9" id="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0" id="7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1" id="7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5" id="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6" id="7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7" id="7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7" id="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" id="8"/>
          <p:cNvSpPr txBox="1"/>
          <p:nvPr>
            <p:ph type="subTitle" idx="1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9" id="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0" id="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" id="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2" id="1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13" id="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" id="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" id="15"/>
          <p:cNvSpPr txBox="1"/>
          <p:nvPr>
            <p:ph type="body" idx="1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16" id="16"/>
          <p:cNvSpPr txBox="1"/>
          <p:nvPr>
            <p:ph type="body" idx="2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17" id="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" id="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19" id="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0" id="20"/>
          <p:cNvSpPr txBox="1"/>
          <p:nvPr>
            <p:ph type="body" idx="1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21" id="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r="50%" l="50%" b="50%" t="50%"/>
          </a:path>
          <a:tileRect/>
        </a:gra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lt1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chemeClr val="lt1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chemeClr val="lt1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chemeClr val="lt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chemeClr val="lt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chemeClr val="lt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chemeClr val="lt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chemeClr val="lt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chemeClr val="lt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2.xml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1.jpg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0.jpg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22" id="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3" id="23"/>
          <p:cNvSpPr txBox="1"/>
          <p:nvPr>
            <p:ph type="ctrTitle"/>
          </p:nvPr>
        </p:nvSpPr>
        <p:spPr>
          <a:xfrm>
            <a:off y="810798" x="685800"/>
            <a:ext cy="1546500" cx="77724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TCL</a:t>
            </a:r>
          </a:p>
        </p:txBody>
      </p:sp>
      <p:sp>
        <p:nvSpPr>
          <p:cNvPr name="Shape 24" id="24"/>
          <p:cNvSpPr txBox="1"/>
          <p:nvPr>
            <p:ph type="subTitle" idx="1"/>
          </p:nvPr>
        </p:nvSpPr>
        <p:spPr>
          <a:xfrm>
            <a:off y="3560800" x="685800"/>
            <a:ext cy="1046400" cx="77724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Matthew Hamod</a:t>
            </a:r>
          </a:p>
          <a:p>
            <a:pPr>
              <a:buNone/>
            </a:pPr>
            <a:r>
              <a:rPr lang="en"/>
              <a:t>Nicholas Will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8" id="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9" id="7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Comparison to Perl</a:t>
            </a:r>
          </a:p>
        </p:txBody>
      </p:sp>
      <p:sp>
        <p:nvSpPr>
          <p:cNvPr name="Shape 80" id="8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TCL passes arrays by name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Perl can pass arrays by reference or by value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Perl can analyze a script for errors in syntax without execution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TCL cannot, because it executes one line at a time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TCL is better at being used as a configuration file parser</a:t>
            </a:r>
          </a:p>
          <a:p>
            <a:pPr indent="-381000" marL="91440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TCL's command line library is well suited to being used from Perl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28" id="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9" id="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Problem Domain</a:t>
            </a:r>
          </a:p>
        </p:txBody>
      </p:sp>
      <p:sp>
        <p:nvSpPr>
          <p:cNvPr name="Shape 30" id="3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Designed to act as a powerful command language (scripting language)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Could be implemented as a library package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Not intended to be a standalone language</a:t>
            </a:r>
          </a:p>
          <a:p>
            <a:pPr indent="-419100" marL="45720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Easy to create new features as part of the language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34" id="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5" id="3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Historical Context</a:t>
            </a:r>
          </a:p>
        </p:txBody>
      </p:sp>
      <p:sp>
        <p:nvSpPr>
          <p:cNvPr name="Shape 36" id="3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Developed by John Ousterhout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Stands for "Tool Command Language"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GUI applications becoming popular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Tools for creating GUI applications were complex</a:t>
            </a:r>
          </a:p>
          <a:p>
            <a:pPr indent="-419100" marL="45720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Some features of Tk may have influenced Java development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0" id="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1" id="4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Evolution of the Language</a:t>
            </a:r>
          </a:p>
        </p:txBody>
      </p:sp>
      <p:sp>
        <p:nvSpPr>
          <p:cNvPr name="Shape 42" id="4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Started as a Unix only language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Eventually able to run on Windows and Mac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Started as a slow language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Originally, TCL code was completely interpreted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Brian Lewis created a bytecode compiler</a:t>
            </a:r>
          </a:p>
          <a:p>
            <a:pPr indent="-381000" marL="1371600" lvl="2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Increased speeds by 5-10x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6" id="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7" id="4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Language Concepts</a:t>
            </a:r>
          </a:p>
        </p:txBody>
      </p:sp>
      <p:sp>
        <p:nvSpPr>
          <p:cNvPr name="Shape 48" id="48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; or newlines are command separators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} are command terminators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A word that starts with a $ is a variable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i.e. $variable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$variable(index) is an array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# is used for one line comments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Ending a line in a \ allows the comment to span multiple lines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A comment should only be placed where a command is expected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2" id="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3" id="5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Language Concepts</a:t>
            </a:r>
          </a:p>
        </p:txBody>
      </p:sp>
      <p:sp>
        <p:nvSpPr>
          <p:cNvPr name="Shape 54" id="54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Strings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Don't need quotes</a:t>
            </a:r>
          </a:p>
          <a:p>
            <a:pPr indent="-381000" marL="1371600" rtl="0" lvl="2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set greeting Hello! # this is perfectly valid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Quotes or braces are used for grouping</a:t>
            </a:r>
          </a:p>
          <a:p>
            <a:pPr indent="-381000" marL="1371600" rtl="0" lvl="2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set example "this is one group"</a:t>
            </a:r>
          </a:p>
          <a:p>
            <a:pPr indent="-381000" marL="1371600" rtl="0" lvl="2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set example {this is another}</a:t>
            </a:r>
          </a:p>
          <a:p>
            <a:pPr indent="-381000" marL="91440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String groups can span multiple lines and the newline will be included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8" id="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9" id="5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Examples of Use</a:t>
            </a:r>
          </a:p>
        </p:txBody>
      </p:sp>
      <p:sp>
        <p:nvSpPr>
          <p:cNvPr name="Shape 60" id="6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  <p:sp>
        <p:nvSpPr>
          <p:cNvPr name="Shape 61" id="61"/>
          <p:cNvSpPr/>
          <p:nvPr/>
        </p:nvSpPr>
        <p:spPr>
          <a:xfrm>
            <a:off y="1575886" x="437951"/>
            <a:ext cy="4643050" cx="827316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5" id="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6" id="6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Examples of Use</a:t>
            </a:r>
          </a:p>
        </p:txBody>
      </p:sp>
      <p:sp>
        <p:nvSpPr>
          <p:cNvPr name="Shape 67" id="67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  <p:sp>
        <p:nvSpPr>
          <p:cNvPr name="Shape 68" id="68"/>
          <p:cNvSpPr/>
          <p:nvPr/>
        </p:nvSpPr>
        <p:spPr>
          <a:xfrm>
            <a:off y="1600200" x="457200"/>
            <a:ext cy="4507354" cx="755858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2" id="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3" id="7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Comparison to Python</a:t>
            </a:r>
          </a:p>
        </p:txBody>
      </p:sp>
      <p:sp>
        <p:nvSpPr>
          <p:cNvPr name="Shape 74" id="74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Both can be used as an extension or as a standalone language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TCL is weaker on data structures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TCL executes typical code much slower than Python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TCL lacks features needed for writing large programs (for instance, modular namespace)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Tk toolkit adds namespaces and increases speed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