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EE6A9F-FD52-48C6-8D29-09FDE4029E33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2DBA13-261E-4B4E-828B-A5993DA0D509}" type="pres">
      <dgm:prSet presAssocID="{DAEE6A9F-FD52-48C6-8D29-09FDE4029E33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A0C8BBD2-6703-4E11-89B4-049DBE2D4E60}" type="pres">
      <dgm:prSet presAssocID="{DAEE6A9F-FD52-48C6-8D29-09FDE4029E33}" presName="maxNode" presStyleCnt="0"/>
      <dgm:spPr/>
    </dgm:pt>
    <dgm:pt modelId="{D8B6EA1C-8433-4AD9-9C75-1348CD9BE961}" type="pres">
      <dgm:prSet presAssocID="{DAEE6A9F-FD52-48C6-8D29-09FDE4029E33}" presName="Name33" presStyleCnt="0"/>
      <dgm:spPr/>
    </dgm:pt>
  </dgm:ptLst>
  <dgm:cxnLst>
    <dgm:cxn modelId="{2A1A47CC-9EDB-4E8A-B1CF-DEE4930C6811}" type="presOf" srcId="{DAEE6A9F-FD52-48C6-8D29-09FDE4029E33}" destId="{4D2DBA13-261E-4B4E-828B-A5993DA0D509}" srcOrd="0" destOrd="0" presId="urn:microsoft.com/office/officeart/2008/layout/AccentedPicture"/>
    <dgm:cxn modelId="{419EB1DF-5F63-4E52-B9C9-CD6B5A1AB99C}" type="presParOf" srcId="{4D2DBA13-261E-4B4E-828B-A5993DA0D509}" destId="{A0C8BBD2-6703-4E11-89B4-049DBE2D4E60}" srcOrd="0" destOrd="0" presId="urn:microsoft.com/office/officeart/2008/layout/AccentedPicture"/>
    <dgm:cxn modelId="{FD874372-F2E2-4C9C-9C9C-8511277D9160}" type="presParOf" srcId="{A0C8BBD2-6703-4E11-89B4-049DBE2D4E60}" destId="{D8B6EA1C-8433-4AD9-9C75-1348CD9BE961}" srcOrd="0" destOrd="0" presId="urn:microsoft.com/office/officeart/2008/layout/AccentedPicture"/>
  </dgm:cxnLst>
  <dgm:bg>
    <a:solidFill>
      <a:schemeClr val="bg2">
        <a:lumMod val="90000"/>
      </a:schemeClr>
    </a:solidFill>
  </dgm:bg>
  <dgm:whole>
    <a:ln>
      <a:solidFill>
        <a:schemeClr val="tx2">
          <a:lumMod val="40000"/>
          <a:lumOff val="6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EE6A9F-FD52-48C6-8D29-09FDE4029E33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2DBA13-261E-4B4E-828B-A5993DA0D509}" type="pres">
      <dgm:prSet presAssocID="{DAEE6A9F-FD52-48C6-8D29-09FDE4029E33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A0C8BBD2-6703-4E11-89B4-049DBE2D4E60}" type="pres">
      <dgm:prSet presAssocID="{DAEE6A9F-FD52-48C6-8D29-09FDE4029E33}" presName="maxNode" presStyleCnt="0"/>
      <dgm:spPr/>
    </dgm:pt>
    <dgm:pt modelId="{D8B6EA1C-8433-4AD9-9C75-1348CD9BE961}" type="pres">
      <dgm:prSet presAssocID="{DAEE6A9F-FD52-48C6-8D29-09FDE4029E33}" presName="Name33" presStyleCnt="0"/>
      <dgm:spPr/>
    </dgm:pt>
  </dgm:ptLst>
  <dgm:cxnLst>
    <dgm:cxn modelId="{D183E043-47C5-40A5-BCB8-E9D3A6D825B5}" type="presOf" srcId="{DAEE6A9F-FD52-48C6-8D29-09FDE4029E33}" destId="{4D2DBA13-261E-4B4E-828B-A5993DA0D509}" srcOrd="0" destOrd="0" presId="urn:microsoft.com/office/officeart/2008/layout/AccentedPicture"/>
    <dgm:cxn modelId="{BD9D19ED-E9A4-4023-97D2-7BABFDE5BAA5}" type="presParOf" srcId="{4D2DBA13-261E-4B4E-828B-A5993DA0D509}" destId="{A0C8BBD2-6703-4E11-89B4-049DBE2D4E60}" srcOrd="0" destOrd="0" presId="urn:microsoft.com/office/officeart/2008/layout/AccentedPicture"/>
    <dgm:cxn modelId="{A5B81245-C763-4584-898F-CC43A105EDDB}" type="presParOf" srcId="{A0C8BBD2-6703-4E11-89B4-049DBE2D4E60}" destId="{D8B6EA1C-8433-4AD9-9C75-1348CD9BE961}" srcOrd="0" destOrd="0" presId="urn:microsoft.com/office/officeart/2008/layout/AccentedPicture"/>
  </dgm:cxnLst>
  <dgm:bg>
    <a:solidFill>
      <a:schemeClr val="bg2">
        <a:lumMod val="90000"/>
      </a:schemeClr>
    </a:solidFill>
  </dgm:bg>
  <dgm:whole>
    <a:ln>
      <a:solidFill>
        <a:schemeClr val="tx2">
          <a:lumMod val="40000"/>
          <a:lumOff val="6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7DCE-77C1-48A7-8C1D-D6EBF7C548C6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4E02-7518-4904-8B08-D5D6BE096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024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7DCE-77C1-48A7-8C1D-D6EBF7C548C6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4E02-7518-4904-8B08-D5D6BE096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866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7DCE-77C1-48A7-8C1D-D6EBF7C548C6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4E02-7518-4904-8B08-D5D6BE096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113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7DCE-77C1-48A7-8C1D-D6EBF7C548C6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4E02-7518-4904-8B08-D5D6BE096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078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7DCE-77C1-48A7-8C1D-D6EBF7C548C6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4E02-7518-4904-8B08-D5D6BE096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51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7DCE-77C1-48A7-8C1D-D6EBF7C548C6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4E02-7518-4904-8B08-D5D6BE096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4143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7DCE-77C1-48A7-8C1D-D6EBF7C548C6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4E02-7518-4904-8B08-D5D6BE096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09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7DCE-77C1-48A7-8C1D-D6EBF7C548C6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4E02-7518-4904-8B08-D5D6BE096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872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7DCE-77C1-48A7-8C1D-D6EBF7C548C6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4E02-7518-4904-8B08-D5D6BE096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212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7DCE-77C1-48A7-8C1D-D6EBF7C548C6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4E02-7518-4904-8B08-D5D6BE096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485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7DCE-77C1-48A7-8C1D-D6EBF7C548C6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4E02-7518-4904-8B08-D5D6BE096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00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27DCE-77C1-48A7-8C1D-D6EBF7C548C6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74E02-7518-4904-8B08-D5D6BE096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38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index.html" TargetMode="External"/><Relationship Id="rId2" Type="http://schemas.openxmlformats.org/officeDocument/2006/relationships/hyperlink" Target="http://www.scala-lang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Scala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Programming Language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John Benton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Miguel Contreras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Bobby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Frankenberger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2417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FOR-Comprehensions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525963"/>
          </a:xfrm>
        </p:spPr>
        <p:txBody>
          <a:bodyPr>
            <a:normAutofit/>
          </a:bodyPr>
          <a:lstStyle/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A powerful extension of “</a:t>
            </a:r>
            <a:r>
              <a:rPr lang="en-US" dirty="0" err="1" smtClean="0"/>
              <a:t>foreach</a:t>
            </a:r>
            <a:r>
              <a:rPr lang="en-US" dirty="0" smtClean="0"/>
              <a:t>”. Similar to list comprehensions.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Generates a new collection of objects by iterating over an existing collection and mapping those objects to the new collection via some function.</a:t>
            </a:r>
          </a:p>
          <a:p>
            <a:pPr marL="800100" lvl="1" indent="-342900">
              <a:buNone/>
            </a:pPr>
            <a:endParaRPr lang="en-US" dirty="0" smtClean="0"/>
          </a:p>
          <a:p>
            <a:pPr marL="800100" lvl="1" indent="-34290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 =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 &lt;-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x*x &gt;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50)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yield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*x</a:t>
            </a:r>
          </a:p>
          <a:p>
            <a:pPr marL="800100" lvl="1" indent="-342900">
              <a:buNone/>
            </a:pPr>
            <a:r>
              <a:rPr lang="en-US" sz="2000" b="1" dirty="0" smtClean="0">
                <a:cs typeface="Courier New" pitchFamily="49" charset="0"/>
              </a:rPr>
              <a:t>-returns-</a:t>
            </a:r>
            <a:endParaRPr lang="en-US" sz="2000" b="1" dirty="0">
              <a:cs typeface="Courier New" pitchFamily="49" charset="0"/>
            </a:endParaRPr>
          </a:p>
          <a:p>
            <a:pPr marL="800100" lvl="1" indent="-34290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Vector(16, 18, 20, 22, 24, 26, 28, 30, 32, 34, 36, 38, 40)</a:t>
            </a:r>
          </a:p>
        </p:txBody>
      </p:sp>
    </p:spTree>
    <p:extLst>
      <p:ext uri="{BB962C8B-B14F-4D97-AF65-F5344CB8AC3E}">
        <p14:creationId xmlns:p14="http://schemas.microsoft.com/office/powerpoint/2010/main" xmlns="" val="1471772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Unified Type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525963"/>
          </a:xfrm>
        </p:spPr>
        <p:txBody>
          <a:bodyPr/>
          <a:lstStyle/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No distinction between primitive vs. reference types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All types are inherited from the top-level class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Any</a:t>
            </a:r>
            <a:endParaRPr lang="en-US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No confusing distinctions b/w </a:t>
            </a:r>
            <a:r>
              <a:rPr lang="en-US" dirty="0" err="1" smtClean="0"/>
              <a:t>int</a:t>
            </a:r>
            <a:r>
              <a:rPr lang="en-US" dirty="0" smtClean="0"/>
              <a:t> and Integer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No static type. Uses singleton objects instead.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Default visibility is public.</a:t>
            </a:r>
          </a:p>
        </p:txBody>
      </p:sp>
    </p:spTree>
    <p:extLst>
      <p:ext uri="{BB962C8B-B14F-4D97-AF65-F5344CB8AC3E}">
        <p14:creationId xmlns:p14="http://schemas.microsoft.com/office/powerpoint/2010/main" xmlns="" val="364424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What does </a:t>
            </a:r>
            <a:r>
              <a:rPr lang="en-US" dirty="0" err="1" smtClean="0"/>
              <a:t>Scala</a:t>
            </a:r>
            <a:r>
              <a:rPr lang="en-US" dirty="0" smtClean="0"/>
              <a:t> look like?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149144335"/>
              </p:ext>
            </p:extLst>
          </p:nvPr>
        </p:nvGraphicFramePr>
        <p:xfrm>
          <a:off x="-1250" y="1068048"/>
          <a:ext cx="9145250" cy="5789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154893" y="4105150"/>
            <a:ext cx="6608108" cy="2695145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147402" y="4787483"/>
            <a:ext cx="20274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        Java </a:t>
            </a:r>
          </a:p>
          <a:p>
            <a:r>
              <a:rPr lang="en-US" sz="2800" dirty="0" smtClean="0"/>
              <a:t>Hello World!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47402" y="1905000"/>
            <a:ext cx="20274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       </a:t>
            </a:r>
            <a:r>
              <a:rPr lang="en-US" sz="2800" dirty="0" err="1" smtClean="0">
                <a:latin typeface="+mj-lt"/>
              </a:rPr>
              <a:t>Scala</a:t>
            </a:r>
            <a:r>
              <a:rPr lang="en-US" sz="2800" dirty="0" smtClean="0">
                <a:latin typeface="+mj-lt"/>
              </a:rPr>
              <a:t> </a:t>
            </a:r>
          </a:p>
          <a:p>
            <a:r>
              <a:rPr lang="en-US" sz="2800" dirty="0" smtClean="0">
                <a:latin typeface="+mj-lt"/>
              </a:rPr>
              <a:t>Hello World!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97350" y="4329337"/>
            <a:ext cx="58160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class </a:t>
            </a:r>
            <a:r>
              <a:rPr lang="en-US" sz="2800" dirty="0" err="1"/>
              <a:t>HelloWorldApp</a:t>
            </a:r>
            <a:r>
              <a:rPr lang="en-US" sz="2800" dirty="0"/>
              <a:t> </a:t>
            </a:r>
            <a:r>
              <a:rPr lang="en-US" sz="2800" dirty="0" smtClean="0"/>
              <a:t>{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public </a:t>
            </a:r>
            <a:r>
              <a:rPr lang="en-US" sz="2800" dirty="0"/>
              <a:t>static void </a:t>
            </a:r>
            <a:r>
              <a:rPr lang="en-US" sz="2800" dirty="0" smtClean="0"/>
              <a:t>main(String</a:t>
            </a:r>
            <a:r>
              <a:rPr lang="en-US" sz="2800" dirty="0"/>
              <a:t>[] </a:t>
            </a:r>
            <a:r>
              <a:rPr lang="en-US" sz="2800" dirty="0" err="1"/>
              <a:t>args</a:t>
            </a:r>
            <a:r>
              <a:rPr lang="en-US" sz="2800" dirty="0"/>
              <a:t>) </a:t>
            </a:r>
            <a:r>
              <a:rPr lang="en-US" sz="2800" dirty="0" smtClean="0"/>
              <a:t>{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err="1" smtClean="0"/>
              <a:t>System.out.println</a:t>
            </a:r>
            <a:r>
              <a:rPr lang="en-US" sz="2800" dirty="0"/>
              <a:t>("</a:t>
            </a:r>
            <a:r>
              <a:rPr lang="en-US" sz="2800" dirty="0" smtClean="0"/>
              <a:t>Hello World!");</a:t>
            </a:r>
          </a:p>
          <a:p>
            <a:r>
              <a:rPr lang="en-US" sz="2800" dirty="0" smtClean="0"/>
              <a:t>   }</a:t>
            </a:r>
          </a:p>
          <a:p>
            <a:r>
              <a:rPr lang="en-US" sz="2800" dirty="0" smtClean="0"/>
              <a:t>}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>
            <a:off x="2154893" y="1219200"/>
            <a:ext cx="6608108" cy="2695145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TextBox 10"/>
          <p:cNvSpPr txBox="1"/>
          <p:nvPr/>
        </p:nvSpPr>
        <p:spPr>
          <a:xfrm>
            <a:off x="2449750" y="1443387"/>
            <a:ext cx="58160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/>
              <a:t>Object </a:t>
            </a:r>
            <a:r>
              <a:rPr lang="en-US" sz="2800" dirty="0" err="1"/>
              <a:t>def</a:t>
            </a:r>
            <a:r>
              <a:rPr lang="en-US" sz="2800" dirty="0"/>
              <a:t> </a:t>
            </a:r>
            <a:r>
              <a:rPr lang="en-US" sz="2800" dirty="0" err="1"/>
              <a:t>HelloWorld</a:t>
            </a:r>
            <a:r>
              <a:rPr lang="en-US" sz="2800" dirty="0"/>
              <a:t> {</a:t>
            </a:r>
          </a:p>
          <a:p>
            <a:pPr lvl="0"/>
            <a:r>
              <a:rPr lang="en-US" sz="2800" dirty="0"/>
              <a:t>  </a:t>
            </a:r>
            <a:r>
              <a:rPr lang="en-US" sz="2800" dirty="0" err="1"/>
              <a:t>def</a:t>
            </a:r>
            <a:r>
              <a:rPr lang="en-US" sz="2800" dirty="0"/>
              <a:t> main(</a:t>
            </a:r>
            <a:r>
              <a:rPr lang="en-US" sz="2800" dirty="0" err="1"/>
              <a:t>args</a:t>
            </a:r>
            <a:r>
              <a:rPr lang="en-US" sz="2800" dirty="0"/>
              <a:t>: Array(String) {</a:t>
            </a:r>
          </a:p>
          <a:p>
            <a:pPr lvl="0"/>
            <a:r>
              <a:rPr lang="en-US" sz="2800" dirty="0"/>
              <a:t>         </a:t>
            </a:r>
            <a:r>
              <a:rPr lang="en-US" sz="2800" dirty="0" err="1"/>
              <a:t>println</a:t>
            </a:r>
            <a:r>
              <a:rPr lang="en-US" sz="2800" dirty="0"/>
              <a:t>(“Hello world!”)</a:t>
            </a:r>
          </a:p>
          <a:p>
            <a:pPr lvl="0"/>
            <a:r>
              <a:rPr lang="en-US" sz="2800" dirty="0"/>
              <a:t>    }</a:t>
            </a:r>
          </a:p>
          <a:p>
            <a:pPr lvl="0"/>
            <a:r>
              <a:rPr lang="en-US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280978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What does </a:t>
            </a:r>
            <a:r>
              <a:rPr lang="en-US" dirty="0" err="1" smtClean="0"/>
              <a:t>Scala</a:t>
            </a:r>
            <a:r>
              <a:rPr lang="en-US" dirty="0" smtClean="0"/>
              <a:t> look like?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47250002"/>
              </p:ext>
            </p:extLst>
          </p:nvPr>
        </p:nvGraphicFramePr>
        <p:xfrm>
          <a:off x="-1250" y="1068048"/>
          <a:ext cx="9145250" cy="5789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516591" y="4045534"/>
            <a:ext cx="7253905" cy="2695145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147402" y="4787483"/>
            <a:ext cx="12009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  Java </a:t>
            </a:r>
          </a:p>
          <a:p>
            <a:r>
              <a:rPr lang="en-US" sz="2800" dirty="0" smtClean="0"/>
              <a:t>Primes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47402" y="1936230"/>
            <a:ext cx="12650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  </a:t>
            </a:r>
            <a:r>
              <a:rPr lang="en-US" sz="2800" dirty="0" err="1" smtClean="0">
                <a:latin typeface="+mj-lt"/>
              </a:rPr>
              <a:t>Scala</a:t>
            </a:r>
            <a:r>
              <a:rPr lang="en-US" sz="2800" dirty="0" smtClean="0">
                <a:latin typeface="+mj-lt"/>
              </a:rPr>
              <a:t> </a:t>
            </a:r>
          </a:p>
          <a:p>
            <a:r>
              <a:rPr lang="en-US" sz="2800" dirty="0" smtClean="0">
                <a:latin typeface="+mj-lt"/>
              </a:rPr>
              <a:t> Primes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16591" y="4122640"/>
            <a:ext cx="73342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</a:t>
            </a:r>
            <a:r>
              <a:rPr lang="en-US" sz="2800" b="1" dirty="0" smtClean="0"/>
              <a:t>oid </a:t>
            </a:r>
            <a:r>
              <a:rPr lang="en-US" sz="2800" dirty="0" smtClean="0"/>
              <a:t>primes() {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for</a:t>
            </a:r>
            <a:r>
              <a:rPr lang="en-US" sz="2800" dirty="0" smtClean="0"/>
              <a:t> (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= 2; </a:t>
            </a:r>
            <a:r>
              <a:rPr lang="en-US" sz="2800" dirty="0" err="1" smtClean="0"/>
              <a:t>i</a:t>
            </a:r>
            <a:r>
              <a:rPr lang="en-US" sz="2800" dirty="0" smtClean="0"/>
              <a:t> &lt; 100; </a:t>
            </a:r>
            <a:r>
              <a:rPr lang="en-US" sz="2800" dirty="0" err="1" smtClean="0"/>
              <a:t>i</a:t>
            </a:r>
            <a:r>
              <a:rPr lang="en-US" sz="2800" dirty="0" smtClean="0"/>
              <a:t>++){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err="1"/>
              <a:t>boolean</a:t>
            </a:r>
            <a:r>
              <a:rPr lang="en-US" sz="2800" dirty="0"/>
              <a:t> </a:t>
            </a:r>
            <a:r>
              <a:rPr lang="en-US" sz="2800" dirty="0" err="1" smtClean="0"/>
              <a:t>isPrime</a:t>
            </a:r>
            <a:r>
              <a:rPr lang="en-US" sz="2800" dirty="0"/>
              <a:t> </a:t>
            </a:r>
            <a:r>
              <a:rPr lang="en-US" sz="2800" dirty="0" smtClean="0"/>
              <a:t>= true;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 for</a:t>
            </a:r>
            <a:r>
              <a:rPr lang="en-US" sz="2800" dirty="0" smtClean="0"/>
              <a:t>(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/>
              <a:t>j</a:t>
            </a:r>
            <a:r>
              <a:rPr lang="en-US" sz="2800" dirty="0" smtClean="0"/>
              <a:t> = 3; j*</a:t>
            </a:r>
            <a:r>
              <a:rPr lang="en-US" sz="2800" dirty="0"/>
              <a:t>j</a:t>
            </a:r>
            <a:r>
              <a:rPr lang="en-US" sz="2800" dirty="0" smtClean="0"/>
              <a:t> &lt;= </a:t>
            </a:r>
            <a:r>
              <a:rPr lang="en-US" sz="2800" dirty="0" err="1" smtClean="0"/>
              <a:t>i</a:t>
            </a:r>
            <a:r>
              <a:rPr lang="en-US" sz="2800" dirty="0" smtClean="0"/>
              <a:t>; </a:t>
            </a:r>
            <a:r>
              <a:rPr lang="en-US" sz="2800" dirty="0"/>
              <a:t>j</a:t>
            </a:r>
            <a:r>
              <a:rPr lang="en-US" sz="2800" dirty="0" smtClean="0"/>
              <a:t>+=</a:t>
            </a:r>
            <a:r>
              <a:rPr lang="en-US" sz="2800" dirty="0"/>
              <a:t>2) { </a:t>
            </a:r>
            <a:endParaRPr lang="en-US" sz="2800" dirty="0" smtClean="0"/>
          </a:p>
          <a:p>
            <a:r>
              <a:rPr lang="en-US" sz="2800" b="1" dirty="0"/>
              <a:t> </a:t>
            </a:r>
            <a:r>
              <a:rPr lang="en-US" sz="2800" b="1" dirty="0" smtClean="0"/>
              <a:t>        if</a:t>
            </a:r>
            <a:r>
              <a:rPr lang="en-US" sz="2800" dirty="0" smtClean="0"/>
              <a:t>( </a:t>
            </a:r>
            <a:r>
              <a:rPr lang="en-US" sz="2800" dirty="0" err="1" smtClean="0"/>
              <a:t>i</a:t>
            </a:r>
            <a:r>
              <a:rPr lang="en-US" sz="2800" dirty="0" smtClean="0"/>
              <a:t> % </a:t>
            </a:r>
            <a:r>
              <a:rPr lang="en-US" sz="2800" dirty="0"/>
              <a:t>j</a:t>
            </a:r>
            <a:r>
              <a:rPr lang="en-US" sz="2800" dirty="0" smtClean="0"/>
              <a:t> == 0</a:t>
            </a:r>
            <a:r>
              <a:rPr lang="en-US" sz="2800" dirty="0"/>
              <a:t>) </a:t>
            </a:r>
            <a:r>
              <a:rPr lang="en-US" sz="2800" dirty="0" err="1" smtClean="0"/>
              <a:t>isPrime</a:t>
            </a:r>
            <a:r>
              <a:rPr lang="en-US" sz="2800" dirty="0" smtClean="0"/>
              <a:t> = false;  }</a:t>
            </a:r>
          </a:p>
          <a:p>
            <a:r>
              <a:rPr lang="en-US" sz="2800" dirty="0"/>
              <a:t>   </a:t>
            </a:r>
            <a:r>
              <a:rPr lang="en-US" sz="2800" b="1" dirty="0"/>
              <a:t>if</a:t>
            </a:r>
            <a:r>
              <a:rPr lang="en-US" sz="2800" dirty="0"/>
              <a:t> (</a:t>
            </a:r>
            <a:r>
              <a:rPr lang="en-US" sz="2800" dirty="0" err="1"/>
              <a:t>isPrime</a:t>
            </a:r>
            <a:r>
              <a:rPr lang="en-US" sz="2800" dirty="0"/>
              <a:t>) </a:t>
            </a:r>
            <a:r>
              <a:rPr lang="en-US" sz="2800" dirty="0" err="1" smtClean="0"/>
              <a:t>System.out.println</a:t>
            </a:r>
            <a:r>
              <a:rPr lang="en-US" sz="2800" dirty="0" smtClean="0"/>
              <a:t>(N);    }    }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>
            <a:off x="1428731" y="1208539"/>
            <a:ext cx="7422130" cy="2695145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TextBox 10"/>
          <p:cNvSpPr txBox="1"/>
          <p:nvPr/>
        </p:nvSpPr>
        <p:spPr>
          <a:xfrm>
            <a:off x="1516591" y="1432728"/>
            <a:ext cx="76274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/>
              <a:t>object</a:t>
            </a:r>
            <a:r>
              <a:rPr lang="en-US" sz="2800" dirty="0"/>
              <a:t> primes </a:t>
            </a:r>
            <a:r>
              <a:rPr lang="en-US" sz="2800" b="1" dirty="0"/>
              <a:t>extends</a:t>
            </a:r>
            <a:r>
              <a:rPr lang="en-US" sz="2800" dirty="0"/>
              <a:t> Application { </a:t>
            </a:r>
            <a:r>
              <a:rPr lang="en-US" sz="2800" dirty="0" smtClean="0"/>
              <a:t>   </a:t>
            </a:r>
          </a:p>
          <a:p>
            <a:pPr lvl="0"/>
            <a:r>
              <a:rPr lang="en-US" sz="2800" b="1" dirty="0"/>
              <a:t> </a:t>
            </a:r>
            <a:r>
              <a:rPr lang="en-US" sz="2800" b="1" dirty="0" smtClean="0"/>
              <a:t>   </a:t>
            </a:r>
            <a:r>
              <a:rPr lang="en-US" sz="2800" b="1" dirty="0" err="1" smtClean="0"/>
              <a:t>def</a:t>
            </a:r>
            <a:r>
              <a:rPr lang="en-US" sz="2800" dirty="0" smtClean="0"/>
              <a:t> </a:t>
            </a:r>
            <a:r>
              <a:rPr lang="en-US" sz="2800" dirty="0" err="1"/>
              <a:t>isPrime</a:t>
            </a:r>
            <a:r>
              <a:rPr lang="en-US" sz="2800" dirty="0"/>
              <a:t>(n: </a:t>
            </a:r>
            <a:r>
              <a:rPr lang="en-US" sz="2800" dirty="0" err="1"/>
              <a:t>Int</a:t>
            </a:r>
            <a:r>
              <a:rPr lang="en-US" sz="2800" dirty="0"/>
              <a:t>) = (2 until n) </a:t>
            </a:r>
            <a:r>
              <a:rPr lang="en-US" sz="2800" dirty="0" err="1" smtClean="0"/>
              <a:t>forall</a:t>
            </a:r>
            <a:r>
              <a:rPr lang="en-US" sz="2800" dirty="0" smtClean="0"/>
              <a:t> </a:t>
            </a:r>
            <a:r>
              <a:rPr lang="en-US" sz="2800" dirty="0"/>
              <a:t>(n % _ != 0) </a:t>
            </a:r>
            <a:endParaRPr lang="en-US" sz="2800" dirty="0" smtClean="0"/>
          </a:p>
          <a:p>
            <a:pPr lvl="0"/>
            <a:r>
              <a:rPr lang="en-US" sz="2800" b="1" dirty="0" smtClean="0"/>
              <a:t>    for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/>
              <a:t>i</a:t>
            </a:r>
            <a:r>
              <a:rPr lang="en-US" sz="2800" dirty="0"/>
              <a:t> &lt;- 1 to 100 </a:t>
            </a:r>
            <a:r>
              <a:rPr lang="en-US" sz="2800" b="1" dirty="0"/>
              <a:t>if</a:t>
            </a:r>
            <a:r>
              <a:rPr lang="en-US" sz="2800" dirty="0"/>
              <a:t> </a:t>
            </a:r>
            <a:r>
              <a:rPr lang="en-US" sz="2800" dirty="0" err="1"/>
              <a:t>isPrime</a:t>
            </a:r>
            <a:r>
              <a:rPr lang="en-US" sz="2800" dirty="0"/>
              <a:t>(</a:t>
            </a:r>
            <a:r>
              <a:rPr lang="en-US" sz="2800" dirty="0" err="1"/>
              <a:t>i</a:t>
            </a:r>
            <a:r>
              <a:rPr lang="en-US" sz="2800" dirty="0"/>
              <a:t>)) </a:t>
            </a:r>
            <a:r>
              <a:rPr lang="en-US" sz="2800" dirty="0" err="1"/>
              <a:t>println</a:t>
            </a:r>
            <a:r>
              <a:rPr lang="en-US" sz="2800" dirty="0"/>
              <a:t>(</a:t>
            </a:r>
            <a:r>
              <a:rPr lang="en-US" sz="2800" dirty="0" err="1"/>
              <a:t>i</a:t>
            </a:r>
            <a:r>
              <a:rPr lang="en-US" sz="2800" dirty="0"/>
              <a:t>) </a:t>
            </a:r>
            <a:endParaRPr lang="en-US" sz="2800" dirty="0" smtClean="0"/>
          </a:p>
          <a:p>
            <a:pPr lvl="0"/>
            <a:r>
              <a:rPr lang="en-US" sz="2800" dirty="0" smtClean="0"/>
              <a:t>}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54266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525963"/>
          </a:xfrm>
        </p:spPr>
        <p:txBody>
          <a:bodyPr/>
          <a:lstStyle/>
          <a:p>
            <a:r>
              <a:rPr lang="en-US" dirty="0" err="1" smtClean="0"/>
              <a:t>Scala</a:t>
            </a:r>
            <a:r>
              <a:rPr lang="en-US" dirty="0"/>
              <a:t> Code: 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www.scala-lang.org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Java </a:t>
            </a:r>
            <a:r>
              <a:rPr lang="en-US" dirty="0"/>
              <a:t>Hello World:  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docs.oracle.com/javase/tutorial/index.html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Java Primes: badly written by Miguel Contreras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743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Father of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Scala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of </a:t>
            </a:r>
            <a:r>
              <a:rPr lang="en-US" dirty="0" err="1" smtClean="0"/>
              <a:t>Scala</a:t>
            </a:r>
            <a:r>
              <a:rPr lang="en-US" dirty="0" smtClean="0"/>
              <a:t> started in 2001 at the </a:t>
            </a:r>
            <a:r>
              <a:rPr lang="fr-FR" dirty="0" smtClean="0"/>
              <a:t> École Polytechnique Fédérale de Lausanne (EPFL) by Martin </a:t>
            </a:r>
            <a:r>
              <a:rPr lang="fr-FR" dirty="0" err="1" smtClean="0"/>
              <a:t>Odersky</a:t>
            </a:r>
            <a:r>
              <a:rPr lang="fr-FR" dirty="0" smtClean="0"/>
              <a:t>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76355" y="3361869"/>
            <a:ext cx="2114845" cy="326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6473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Overview of Relevant Paradigm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Scala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is a multi-paradigm programming language.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Runs on the standard Java and .NET platforms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Interoperates seamlessly with all Java libraries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659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Multi-paradigm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Integrates features of functional and object-oriented languages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two programming styles are complementary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7781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Multi-paradigm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Object-Oriented Paradigm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Every value is an object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Types and behavior of objects are described by classes and traits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Class abstractions are extended by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subclassing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mixin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-based composition mechanism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Functional Paradigm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Every function is a value.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Lightweight syntax for defining anonymous functions.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Higher-order functions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Sequence comprehensions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Pattern matching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8839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Seamless Integration with Java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Existing Java code and programming skills are fully re-usable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Can make full use of existing Java libraries or application code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Scala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programs run on Java VM and are byte code compatible with Java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Scala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can be called from Java, and Java can be called from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Scala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3552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Scala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Scala</a:t>
            </a:r>
            <a:r>
              <a:rPr lang="en-US" dirty="0" smtClean="0"/>
              <a:t> programming language designed to be a “better Java”</a:t>
            </a:r>
          </a:p>
          <a:p>
            <a:r>
              <a:rPr lang="en-US" dirty="0" smtClean="0"/>
              <a:t>Design objectives were to clean up what are often considered poor design decisions in Java.</a:t>
            </a:r>
          </a:p>
          <a:p>
            <a:pPr lvl="1"/>
            <a:r>
              <a:rPr lang="en-US" dirty="0" smtClean="0"/>
              <a:t>E.g., Type erasure, checked exceptions, and the non-unified type system.</a:t>
            </a:r>
          </a:p>
          <a:p>
            <a:r>
              <a:rPr lang="en-US" dirty="0" smtClean="0"/>
              <a:t>Allow cleaner, more concise, and more expressive code to be written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2137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/ Core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Syntactic Flexibility</a:t>
            </a:r>
          </a:p>
          <a:p>
            <a:r>
              <a:rPr lang="en-US" dirty="0" smtClean="0"/>
              <a:t>FOR-Comprehensions</a:t>
            </a:r>
          </a:p>
          <a:p>
            <a:r>
              <a:rPr lang="en-US" dirty="0" smtClean="0"/>
              <a:t>Unified Type System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Flexibility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Semicolons unnecessary. Lines auto-joined if they begin or end with an inappropriate token.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Methods used as infix operators:</a:t>
            </a:r>
          </a:p>
          <a:p>
            <a:pPr marL="742950" lvl="2" indent="-342900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Object.method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>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742950" lvl="2" indent="-342900"/>
            <a:r>
              <a:rPr lang="en-US" dirty="0" smtClean="0"/>
              <a:t>Operators are treated like methods. </a:t>
            </a: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Parentheses can be excluded completely if function takes no arg.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3889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606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The Scala Programming Language</vt:lpstr>
      <vt:lpstr>The Father of Scala</vt:lpstr>
      <vt:lpstr>Overview of Relevant Paradigm</vt:lpstr>
      <vt:lpstr>Multi-paradigm</vt:lpstr>
      <vt:lpstr>Multi-paradigm</vt:lpstr>
      <vt:lpstr>Seamless Integration with Java</vt:lpstr>
      <vt:lpstr>Why Scala?</vt:lpstr>
      <vt:lpstr>Interesting / Core Concepts</vt:lpstr>
      <vt:lpstr>Syntactic Flexibility</vt:lpstr>
      <vt:lpstr>FOR-Comprehensions</vt:lpstr>
      <vt:lpstr>Unified Type System</vt:lpstr>
      <vt:lpstr>What does Scala look like?</vt:lpstr>
      <vt:lpstr>What does Scala look like?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Scala Programming Language</dc:title>
  <dc:creator>John</dc:creator>
  <cp:lastModifiedBy>Bobby</cp:lastModifiedBy>
  <cp:revision>15</cp:revision>
  <dcterms:created xsi:type="dcterms:W3CDTF">2012-12-02T21:07:45Z</dcterms:created>
  <dcterms:modified xsi:type="dcterms:W3CDTF">2012-12-04T13:01:24Z</dcterms:modified>
</cp:coreProperties>
</file>