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8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4" Target="slides/slide9.xml"/><Relationship Type="http://schemas.openxmlformats.org/officeDocument/2006/relationships/presProps" Id="rId2" Target="presProps.xml"/><Relationship Type="http://schemas.openxmlformats.org/officeDocument/2006/relationships/slide" Id="rId12" Target="slides/slide7.xml"/><Relationship Type="http://schemas.openxmlformats.org/officeDocument/2006/relationships/theme" Id="rId1" Target="theme/theme3.xml"/><Relationship Type="http://schemas.openxmlformats.org/officeDocument/2006/relationships/slide" Id="rId13" Target="slides/slide8.xml"/><Relationship Type="http://schemas.openxmlformats.org/officeDocument/2006/relationships/slideMaster" Id="rId4" Target="slideMasters/slideMaster1.xml"/><Relationship Type="http://schemas.openxmlformats.org/officeDocument/2006/relationships/slide" Id="rId10" Target="slides/slide5.xml"/><Relationship Type="http://schemas.openxmlformats.org/officeDocument/2006/relationships/tableStyles" Id="rId3" Target="tableStyles.xml"/><Relationship Type="http://schemas.openxmlformats.org/officeDocument/2006/relationships/slide" Id="rId11" Target="slides/slide6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5" id="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" id="26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7" id="2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1" id="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" id="3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3" id="3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7" id="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8" id="3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9" id="3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5" id="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6" id="5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7" id="5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1" id="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2" id="6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3" id="6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9" id="6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0" id="7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4" id="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5" id="7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6" id="7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 txBox="1"/>
          <p:nvPr>
            <p:ph type="subTitle" idx="1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90500" algn="ctr" mar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i="0" baseline="0" strike="noStrike" sz="3000" b="0" cap="none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9" id="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304800" algn="ctr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48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0" id="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" id="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2" id="1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13" id="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" id="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15" id="15"/>
          <p:cNvSpPr txBox="1"/>
          <p:nvPr>
            <p:ph type="body" idx="1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16" id="16"/>
          <p:cNvSpPr txBox="1"/>
          <p:nvPr>
            <p:ph type="body" idx="2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17" id="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" id="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19" id="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" id="20"/>
          <p:cNvSpPr txBox="1"/>
          <p:nvPr>
            <p:ph type="body" idx="1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indent="-285750" algn="ctr" marL="2857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228600" algn="l" marL="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i="0" baseline="0" strike="noStrike" sz="3600" b="1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algn="l" marL="742950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algn="l" marL="1143000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algn="l" marL="1600200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algn="l" marL="2057400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algn="l" marL="2514600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algn="l" marL="2971800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algn="l" marL="3429000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algn="l" marL="3886200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png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2" id="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3" id="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COBOL</a:t>
            </a:r>
          </a:p>
        </p:txBody>
      </p:sp>
      <p:sp>
        <p:nvSpPr>
          <p:cNvPr name="Shape 24" id="24"/>
          <p:cNvSpPr txBox="1"/>
          <p:nvPr>
            <p:ph type="subTitle" idx="1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William, Andrew, Stephanio, Michael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COmmon Business Oriented Language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Created in 1959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It is an imperative language</a:t>
            </a:r>
          </a:p>
          <a:p>
            <a:pPr indent="-419100" marL="45720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It was created to be used in business and administrative systems for companies and governments</a:t>
            </a:r>
          </a:p>
        </p:txBody>
      </p:sp>
      <p:sp>
        <p:nvSpPr>
          <p:cNvPr name="Shape 30" id="3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Introduction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4" id="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5" id="3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Historical Context</a:t>
            </a:r>
          </a:p>
        </p:txBody>
      </p:sp>
      <p:sp>
        <p:nvSpPr>
          <p:cNvPr name="Shape 36" id="3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The creators of the COBOL programming language, a committee of researchers from various universities and private industry leaders, drew upon languages such as FLOW-MATIC (B-0) and IBM's COMTRAN.</a:t>
            </a:r>
          </a:p>
          <a:p>
            <a:r>
              <a:t/>
            </a:r>
          </a:p>
          <a:p>
            <a:pPr indent="-419100" marL="45720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FLOW-MATIC was the first English-like processing language and became public in 1958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Problem Domain</a:t>
            </a:r>
          </a:p>
        </p:txBody>
      </p:sp>
      <p:sp>
        <p:nvSpPr>
          <p:cNvPr name="Shape 42" id="42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The language continued to evolve well after its creation in 1959.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In 1968, the American National Standards Institute created a standard from of COBOL, known as ANS COBOL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In 1985, ANSI published a second revised version of COBOL (first was in 1974), containing constructs such as END-IF and END-PERFORM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COBOL Concepts</a:t>
            </a:r>
          </a:p>
        </p:txBody>
      </p:sp>
      <p:sp>
        <p:nvSpPr>
          <p:cNvPr name="Shape 48" id="48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Data processing language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Readable code statements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functions written out, such as ADD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statements end with "."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Still evolving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implemented Object-Oriented design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Code split into Divisions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IDENTIFICATION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ENVIRONMENT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DATA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PROCEDURE DIVISION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Concepts (cont.)</a:t>
            </a:r>
          </a:p>
        </p:txBody>
      </p:sp>
      <p:sp>
        <p:nvSpPr>
          <p:cNvPr name="Shape 54" id="54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IDENTIFICATION DIVISON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first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2 required entries: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division header 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program-id (name of program)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ENVIRONMENT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second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2 allowable sections: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CONFIGURATION SECTION</a:t>
            </a:r>
          </a:p>
          <a:p>
            <a:pPr indent="-342900" marL="1828800" rtl="0" lvl="3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characteristics of computer system 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INPUT-OUTPUT SECTION</a:t>
            </a:r>
          </a:p>
          <a:p>
            <a:pPr indent="-342900" marL="1828800" rtl="0" lvl="3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files that will be used (patron file &amp; output)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8" id="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9" id="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Concepts (cont.)</a:t>
            </a:r>
          </a:p>
        </p:txBody>
      </p:sp>
      <p:sp>
        <p:nvSpPr>
          <p:cNvPr name="Shape 60" id="60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DATA DIVISON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data processed program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2 sections: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FILE SECTION</a:t>
            </a:r>
          </a:p>
          <a:p>
            <a:pPr indent="-342900" marL="1828800" rtl="0" lvl="3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data items of input and output defined here</a:t>
            </a:r>
          </a:p>
          <a:p>
            <a:pPr indent="-342900" marL="1828800" rtl="0" lvl="3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file descriptions for all files used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WORKING-STORAGE SECTION</a:t>
            </a:r>
          </a:p>
          <a:p>
            <a:pPr indent="-342900" marL="1828800" rtl="0" lvl="3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field not present in input or output file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PROCEDURE DIVISION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actions program will complete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has different paragraphs</a:t>
            </a:r>
          </a:p>
          <a:p>
            <a:pPr indent="-381000" marL="1371600" rtl="0" lvl="2">
              <a:buClr>
                <a:schemeClr val="lt1"/>
              </a:buClr>
              <a:buSzPct val="80000"/>
              <a:buFont typeface="Wingdings"/>
              <a:buChar char="§"/>
            </a:pPr>
            <a:r>
              <a:rPr lang="en"/>
              <a:t>work like methods in C++/Java</a:t>
            </a:r>
          </a:p>
          <a:p>
            <a:pPr indent="-342900" marL="1828800" rtl="0" lvl="3">
              <a:buClr>
                <a:schemeClr val="lt1"/>
              </a:buClr>
              <a:buSzPct val="99999"/>
              <a:buFont typeface="Arial"/>
              <a:buChar char="•"/>
            </a:pPr>
            <a:r>
              <a:rPr lang="en"/>
              <a:t>ex. PRINT-SALES-REPORT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/>
        </p:txBody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  <p:sp>
        <p:nvSpPr>
          <p:cNvPr name="Shape 67" id="67"/>
          <p:cNvSpPr/>
          <p:nvPr/>
        </p:nvSpPr>
        <p:spPr>
          <a:xfrm>
            <a:off y="22285" x="10014"/>
            <a:ext cy="6850257" cx="913949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1" id="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2" id="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>
              <a:buNone/>
            </a:pPr>
            <a:r>
              <a:rPr lang="en"/>
              <a:t>Comparison</a:t>
            </a:r>
          </a:p>
        </p:txBody>
      </p:sp>
      <p:sp>
        <p:nvSpPr>
          <p:cNvPr name="Shape 73" id="73"/>
          <p:cNvSpPr txBox="1"/>
          <p:nvPr>
            <p:ph type="body" idx="1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Cobol has defined structure</a:t>
            </a:r>
          </a:p>
          <a:p>
            <a:pPr indent="-381000" marL="914400" rtl="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Some languages like C++ and Java don't have the same structure so it is harder to read</a:t>
            </a:r>
          </a:p>
          <a:p>
            <a:pPr indent="-419100" marL="457200" rtl="0" lv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Was designed for Business Oriented Applications</a:t>
            </a:r>
          </a:p>
          <a:p>
            <a:pPr indent="-381000" marL="914400" lvl="1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Doesn't focus on visual side of applications like newer languages; it focuses on processing information efficiently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