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7.xml"/>
  <Override ContentType="application/vnd.openxmlformats-officedocument.presentationml.slide+xml" PartName="/ppt/slides/slide1.xml"/>
  <Override ContentType="application/vnd.openxmlformats-officedocument.presentationml.slide+xml" PartName="/ppt/slides/slide8.xml"/>
  <Override ContentType="application/vnd.openxmlformats-officedocument.presentationml.slide+xml" PartName="/ppt/slides/slide4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3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Type="http://schemas.openxmlformats.org/officeDocument/2006/relationships/officeDocument" Id="rId1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c:Ignorable="mv" autoCompressPictures="0" mc:PreserveAttributes="mv:*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y="9144000" cx="6858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ype="http://schemas.openxmlformats.org/officeDocument/2006/relationships/presProps" Id="rId2" Target="presProps.xml"/><Relationship Type="http://schemas.openxmlformats.org/officeDocument/2006/relationships/slide" Id="rId12" Target="slides/slide7.xml"/><Relationship Type="http://schemas.openxmlformats.org/officeDocument/2006/relationships/theme" Id="rId1" Target="theme/theme3.xml"/><Relationship Type="http://schemas.openxmlformats.org/officeDocument/2006/relationships/slide" Id="rId13" Target="slides/slide8.xml"/><Relationship Type="http://schemas.openxmlformats.org/officeDocument/2006/relationships/slideMaster" Id="rId4" Target="slideMasters/slideMaster1.xml"/><Relationship Type="http://schemas.openxmlformats.org/officeDocument/2006/relationships/slide" Id="rId10" Target="slides/slide5.xml"/><Relationship Type="http://schemas.openxmlformats.org/officeDocument/2006/relationships/tableStyles" Id="rId3" Target="tableStyles.xml"/><Relationship Type="http://schemas.openxmlformats.org/officeDocument/2006/relationships/slide" Id="rId11" Target="slides/slide6.xml"/><Relationship Type="http://schemas.openxmlformats.org/officeDocument/2006/relationships/slide" Id="rId9" Target="slides/slide4.xml"/><Relationship Type="http://schemas.openxmlformats.org/officeDocument/2006/relationships/slide" Id="rId6" Target="slides/slide1.xml"/><Relationship Type="http://schemas.openxmlformats.org/officeDocument/2006/relationships/notesMaster" Id="rId5" Target="notesMasters/notesMaster1.xml"/><Relationship Type="http://schemas.openxmlformats.org/officeDocument/2006/relationships/slide" Id="rId8" Target="slides/slide3.xml"/><Relationship Type="http://schemas.openxmlformats.org/officeDocument/2006/relationships/slide" Id="rId7" Target="slides/slide2.xml"/></Relationships>
</file>

<file path=ppt/notesMasters/_rels/notesMaster1.xml.rels><?xml version="1.0" encoding="UTF-8" standalone="yes"?><Relationships xmlns="http://schemas.openxmlformats.org/package/2006/relationships"><Relationship Type="http://schemas.openxmlformats.org/officeDocument/2006/relationships/theme" Id="rId1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" id="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Shape 2" id="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name="Shape 3" id="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bIns="91425" tIns="91425" anchor="t" lIns="91425" rIns="91425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6="accent6" tx2="lt2" accent5="accent5" bg2="dk2" tx1="dk1" accent4="accent4" bg1="lt1" accent3="accent3" accent2="accent2" accent1="accent1" folHlink="folHlink" hlink="hlink"/>
</p:notesMaster>
</file>

<file path=ppt/notesSlides/_rels/notesSlide1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3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4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5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6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7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8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35" id="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6" id="36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37" id="37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41" id="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2" id="42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43" id="43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47" id="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8" id="48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49" id="49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54" id="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5" id="55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56" id="56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61" id="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2" id="62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63" id="63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69" id="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0" id="70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71" id="71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76" id="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7" id="77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78" id="78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82" id="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3" id="83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84" id="84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name="Shape 7" id="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" id="8"/>
          <p:cNvSpPr/>
          <p:nvPr/>
        </p:nvSpPr>
        <p:spPr>
          <a:xfrm>
            <a:off y="3886198" x="0"/>
            <a:ext cy="2971799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cxnSp>
        <p:nvCxnSpPr>
          <p:cNvPr name="Shape 9" id="9"/>
          <p:cNvCxnSpPr/>
          <p:nvPr/>
        </p:nvCxnSpPr>
        <p:spPr>
          <a:xfrm>
            <a:off y="3886198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len="med" type="none" w="med"/>
            <a:tailEnd len="med" type="none" w="med"/>
          </a:ln>
        </p:spPr>
      </p:cxnSp>
      <p:sp>
        <p:nvSpPr>
          <p:cNvPr name="Shape 10" id="10"/>
          <p:cNvSpPr txBox="1"/>
          <p:nvPr>
            <p:ph type="ctrTitle"/>
          </p:nvPr>
        </p:nvSpPr>
        <p:spPr>
          <a:xfrm>
            <a:off y="2157750" x="685800"/>
            <a:ext cy="1650599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3048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3048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3048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3048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3048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3048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3048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3048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3048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name="Shape 11" id="11"/>
          <p:cNvSpPr txBox="1"/>
          <p:nvPr>
            <p:ph type="subTitle" idx="1"/>
          </p:nvPr>
        </p:nvSpPr>
        <p:spPr>
          <a:xfrm>
            <a:off y="3953037" x="685800"/>
            <a:ext cy="1259400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228600" algn="l" marL="0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i="0" baseline="0" strike="noStrike" sz="3600" b="0" cap="none" u="none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228600" algn="l" marL="0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i="0" baseline="0" strike="noStrike" sz="3600" b="0" cap="none" u="none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228600" algn="l" marL="0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i="0" baseline="0" strike="noStrike" sz="3600" b="0" cap="none" u="none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228600" algn="l" marL="0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i="0" baseline="0" strike="noStrike" sz="3600" b="0" cap="none" u="none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228600" algn="l" marL="0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i="0" baseline="0" strike="noStrike" sz="3600" b="0" cap="none" u="none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228600" algn="l" marL="0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i="0" baseline="0" strike="noStrike" sz="3600" b="0" cap="none" u="none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228600" algn="l" marL="0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i="0" baseline="0" strike="noStrike" sz="3600" b="0" cap="none" u="none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228600" algn="l" marL="0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i="0" baseline="0" strike="noStrike" sz="3600" b="0" cap="none" u="none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228600" algn="l" marL="0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i="0" baseline="0" strike="noStrike" sz="3600" b="0" cap="none" u="none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name="Shape 12" id="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" id="13"/>
          <p:cNvSpPr/>
          <p:nvPr/>
        </p:nvSpPr>
        <p:spPr>
          <a:xfrm>
            <a:off y="0" x="0"/>
            <a:ext cy="1503600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cxnSp>
        <p:nvCxnSpPr>
          <p:cNvPr name="Shape 14" id="14"/>
          <p:cNvCxnSpPr/>
          <p:nvPr/>
        </p:nvCxnSpPr>
        <p:spPr>
          <a:xfrm>
            <a:off y="1503571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len="med" type="none" w="med"/>
            <a:tailEnd len="med" type="none" w="med"/>
          </a:ln>
        </p:spPr>
      </p:cxnSp>
      <p:sp>
        <p:nvSpPr>
          <p:cNvPr name="Shape 15" id="1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name="Shape 16" id="16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name="Shape 17" id="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8" id="18"/>
          <p:cNvSpPr/>
          <p:nvPr/>
        </p:nvSpPr>
        <p:spPr>
          <a:xfrm>
            <a:off y="0" x="0"/>
            <a:ext cy="1503600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cxnSp>
        <p:nvCxnSpPr>
          <p:cNvPr name="Shape 19" id="19"/>
          <p:cNvCxnSpPr/>
          <p:nvPr/>
        </p:nvCxnSpPr>
        <p:spPr>
          <a:xfrm>
            <a:off y="1503571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len="med" type="none" w="med"/>
            <a:tailEnd len="med" type="none" w="med"/>
          </a:ln>
        </p:spPr>
      </p:cxnSp>
      <p:sp>
        <p:nvSpPr>
          <p:cNvPr name="Shape 20" id="2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name="Shape 21" id="21"/>
          <p:cNvSpPr txBox="1"/>
          <p:nvPr>
            <p:ph type="body" idx="1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name="Shape 22" id="22"/>
          <p:cNvSpPr txBox="1"/>
          <p:nvPr>
            <p:ph type="body" idx="2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name="Shape 23" id="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4" id="24"/>
          <p:cNvSpPr/>
          <p:nvPr/>
        </p:nvSpPr>
        <p:spPr>
          <a:xfrm>
            <a:off y="0" x="0"/>
            <a:ext cy="1503600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cxnSp>
        <p:nvCxnSpPr>
          <p:cNvPr name="Shape 25" id="25"/>
          <p:cNvCxnSpPr/>
          <p:nvPr/>
        </p:nvCxnSpPr>
        <p:spPr>
          <a:xfrm>
            <a:off y="1503571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len="med" type="none" w="med"/>
            <a:tailEnd len="med" type="none" w="med"/>
          </a:ln>
        </p:spPr>
      </p:cxnSp>
      <p:sp>
        <p:nvSpPr>
          <p:cNvPr name="Shape 26" id="2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name="Shape 27" id="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8" id="28"/>
          <p:cNvSpPr/>
          <p:nvPr/>
        </p:nvSpPr>
        <p:spPr>
          <a:xfrm>
            <a:off y="5633442" x="0"/>
            <a:ext cy="1224599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cxnSp>
        <p:nvCxnSpPr>
          <p:cNvPr name="Shape 29" id="29"/>
          <p:cNvCxnSpPr/>
          <p:nvPr/>
        </p:nvCxnSpPr>
        <p:spPr>
          <a:xfrm>
            <a:off y="5633442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len="med" type="none" w="med"/>
            <a:tailEnd len="med" type="none" w="med"/>
          </a:ln>
        </p:spPr>
      </p:cxnSp>
      <p:sp>
        <p:nvSpPr>
          <p:cNvPr name="Shape 30" id="30"/>
          <p:cNvSpPr txBox="1"/>
          <p:nvPr>
            <p:ph type="body" idx="1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1pPr>
            <a:lvl2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2pPr>
            <a:lvl3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3pPr>
            <a:lvl4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4pPr>
            <a:lvl5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5pPr>
            <a:lvl6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6pPr>
            <a:lvl7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7pPr>
            <a:lvl8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8pPr>
            <a:lvl9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name="Shape 31" id="3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ype="http://schemas.openxmlformats.org/officeDocument/2006/relationships/slideLayout" Id="rId2" Target="../slideLayouts/slideLayout2.xml"/><Relationship Type="http://schemas.openxmlformats.org/officeDocument/2006/relationships/slideLayout" Id="rId1" Target="../slideLayouts/slideLayout1.xml"/><Relationship Type="http://schemas.openxmlformats.org/officeDocument/2006/relationships/slideLayout" Id="rId4" Target="../slideLayouts/slideLayout4.xml"/><Relationship Type="http://schemas.openxmlformats.org/officeDocument/2006/relationships/slideLayout" Id="rId3" Target="../slideLayouts/slideLayout3.xml"/><Relationship Type="http://schemas.openxmlformats.org/officeDocument/2006/relationships/slideLayout" Id="rId6" Target="../slideLayouts/slideLayout6.xml"/><Relationship Type="http://schemas.openxmlformats.org/officeDocument/2006/relationships/slideLayout" Id="rId5" Target="../slideLayouts/slideLayout5.xml"/><Relationship Type="http://schemas.openxmlformats.org/officeDocument/2006/relationships/theme" Id="rId7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name="Shape 4" id="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" id="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36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36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36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36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36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36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36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36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36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name="Shape 6" id="6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342900" algn="l" marL="342900" rtl="0">
              <a:spcBef>
                <a:spcPts val="600"/>
              </a:spcBef>
              <a:buClr>
                <a:schemeClr val="dk2"/>
              </a:buClr>
              <a:buSzPct val="166666"/>
              <a:buFont typeface="Arial"/>
              <a:buChar char="•"/>
              <a:defRPr i="0" baseline="0" strike="noStrike" sz="30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85750" algn="l" marL="742950" rtl="0">
              <a:spcBef>
                <a:spcPts val="480"/>
              </a:spcBef>
              <a:buClr>
                <a:schemeClr val="dk2"/>
              </a:buClr>
              <a:buSzPct val="100000"/>
              <a:buFont typeface="Courier New"/>
              <a:buChar char="o"/>
              <a:defRPr i="0" baseline="0" strike="noStrike" sz="24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algn="l" marL="1143000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i="0" baseline="0" strike="noStrike" sz="24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algn="l" marL="1600200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algn="l" marL="2057400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algn="l" marL="2514600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algn="l" marL="2971800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algn="l" marL="3429000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algn="l" marL="3886200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.xml"/><Relationship Type="http://schemas.openxmlformats.org/officeDocument/2006/relationships/slideLayout" Id="rId1" Target="../slideLayouts/slideLayout1.xml"/></Relationships>
</file>

<file path=ppt/slides/_rels/slide2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.xml"/><Relationship Type="http://schemas.openxmlformats.org/officeDocument/2006/relationships/slideLayout" Id="rId1" Target="../slideLayouts/slideLayout2.xml"/></Relationships>
</file>

<file path=ppt/slides/_rels/slide3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3.xml"/><Relationship Type="http://schemas.openxmlformats.org/officeDocument/2006/relationships/slideLayout" Id="rId1" Target="../slideLayouts/slideLayout2.xml"/></Relationships>
</file>

<file path=ppt/slides/_rels/slide4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4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0.jpg"/></Relationships>
</file>

<file path=ppt/slides/_rels/slide5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5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3.jpg"/></Relationships>
</file>

<file path=ppt/slides/_rels/slide6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6.xml"/><Relationship Type="http://schemas.openxmlformats.org/officeDocument/2006/relationships/slideLayout" Id="rId1" Target="../slideLayouts/slideLayout2.xml"/><Relationship Type="http://schemas.openxmlformats.org/officeDocument/2006/relationships/image" Id="rId4" Target="../media/image04.jpg"/><Relationship Type="http://schemas.openxmlformats.org/officeDocument/2006/relationships/image" Id="rId3" Target="../media/image02.jpg"/></Relationships>
</file>

<file path=ppt/slides/_rels/slide7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7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1.jpg"/></Relationships>
</file>

<file path=ppt/slides/_rels/slide8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8.xml"/><Relationship Type="http://schemas.openxmlformats.org/officeDocument/2006/relationships/slideLayout" Id="rId1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32" id="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3" id="33"/>
          <p:cNvSpPr txBox="1"/>
          <p:nvPr>
            <p:ph type="ctrTitle"/>
          </p:nvPr>
        </p:nvSpPr>
        <p:spPr>
          <a:xfrm>
            <a:off y="2157750" x="685800"/>
            <a:ext cy="1650599" cx="77724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ASP</a:t>
            </a:r>
          </a:p>
        </p:txBody>
      </p:sp>
      <p:sp>
        <p:nvSpPr>
          <p:cNvPr name="Shape 34" id="34"/>
          <p:cNvSpPr txBox="1"/>
          <p:nvPr>
            <p:ph type="subTitle" idx="1"/>
          </p:nvPr>
        </p:nvSpPr>
        <p:spPr>
          <a:xfrm>
            <a:off y="3953037" x="685800"/>
            <a:ext cy="1259400" cx="77724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>
              <a:buNone/>
            </a:pPr>
            <a:r>
              <a:rPr lang="en" sz="2400"/>
              <a:t>Ryan Evans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38" id="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9" id="3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What is ASP?</a:t>
            </a:r>
          </a:p>
        </p:txBody>
      </p:sp>
      <p:sp>
        <p:nvSpPr>
          <p:cNvPr name="Shape 40" id="40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b="1"/>
              <a:t>A</a:t>
            </a:r>
            <a:r>
              <a:rPr lang="en"/>
              <a:t>ctive </a:t>
            </a:r>
            <a:r>
              <a:rPr lang="en" b="1"/>
              <a:t>S</a:t>
            </a:r>
            <a:r>
              <a:rPr lang="en"/>
              <a:t>erver </a:t>
            </a:r>
            <a:r>
              <a:rPr lang="en" b="1"/>
              <a:t>P</a:t>
            </a:r>
            <a:r>
              <a:rPr lang="en"/>
              <a:t>ages</a:t>
            </a:r>
          </a:p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Microsoft's first server-side script engine for dynamically generated web pages</a:t>
            </a:r>
          </a:p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Released in 1996 as add-on for IIS and afterward included with Windows Server</a:t>
            </a:r>
          </a:p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Usually programmed with VBScript, but any active scripting engine can be used</a:t>
            </a:r>
          </a:p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.asp extension uses ASP</a:t>
            </a:r>
          </a:p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.aspx extension uses ASP.NET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44" id="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5" id="4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ASP Objects</a:t>
            </a:r>
          </a:p>
        </p:txBody>
      </p:sp>
      <p:sp>
        <p:nvSpPr>
          <p:cNvPr name="Shape 46" id="46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Application</a:t>
            </a:r>
          </a:p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ASPError</a:t>
            </a:r>
          </a:p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Request</a:t>
            </a:r>
          </a:p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Response</a:t>
            </a:r>
          </a:p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Server</a:t>
            </a:r>
          </a:p>
          <a:p>
            <a:pPr indent="-419100" marL="45720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Session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50" id="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1" id="5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Request</a:t>
            </a:r>
          </a:p>
        </p:txBody>
      </p:sp>
      <p:sp>
        <p:nvSpPr>
          <p:cNvPr name="Shape 52" id="52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Allows data to be read that was sent by the client browser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name="Shape 53" id="53"/>
          <p:cNvSpPr/>
          <p:nvPr/>
        </p:nvSpPr>
        <p:spPr>
          <a:xfrm>
            <a:off y="4824137" x="108042"/>
            <a:ext cy="816925" cx="8927914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57" id="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8" id="5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Response</a:t>
            </a:r>
          </a:p>
        </p:txBody>
      </p:sp>
      <p:sp>
        <p:nvSpPr>
          <p:cNvPr name="Shape 59" id="59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Can send information to the client, such as the writing of the text on a page or HTTP Cookie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name="Shape 60" id="60"/>
          <p:cNvSpPr/>
          <p:nvPr/>
        </p:nvSpPr>
        <p:spPr>
          <a:xfrm>
            <a:off y="3988464" x="712413"/>
            <a:ext cy="1721688" cx="800213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64" id="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5" id="6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Server</a:t>
            </a:r>
          </a:p>
        </p:txBody>
      </p:sp>
      <p:sp>
        <p:nvSpPr>
          <p:cNvPr name="Shape 66" id="66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Allows connections to databases, filesystem, and use of components installed on the server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name="Shape 67" id="67"/>
          <p:cNvSpPr/>
          <p:nvPr/>
        </p:nvSpPr>
        <p:spPr>
          <a:xfrm>
            <a:off y="3149962" x="1514475"/>
            <a:ext cy="1190625" cx="61150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name="Shape 68" id="68"/>
          <p:cNvSpPr/>
          <p:nvPr/>
        </p:nvSpPr>
        <p:spPr>
          <a:xfrm>
            <a:off y="4566787" x="1566862"/>
            <a:ext cy="1819275" cx="6010275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72" id="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3" id="7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Session</a:t>
            </a:r>
          </a:p>
        </p:txBody>
      </p:sp>
      <p:sp>
        <p:nvSpPr>
          <p:cNvPr name="Shape 74" id="74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Stores variables accessible by a single visitor and maintains them from page to page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name="Shape 75" id="75"/>
          <p:cNvSpPr/>
          <p:nvPr/>
        </p:nvSpPr>
        <p:spPr>
          <a:xfrm>
            <a:off y="4115443" x="1003991"/>
            <a:ext cy="1490156" cx="713601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79" id="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0" id="8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ASP.NET</a:t>
            </a:r>
          </a:p>
        </p:txBody>
      </p:sp>
      <p:sp>
        <p:nvSpPr>
          <p:cNvPr name="Shape 81" id="81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Based on Microsoft's .NET Framework</a:t>
            </a:r>
          </a:p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Faster, more robust than server-side scripting in ASP, which is interpreted at run-time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Custom 349">
      <a:dk1>
        <a:srgbClr val="262626"/>
      </a:dk1>
      <a:lt1>
        <a:srgbClr val="E6D6BD"/>
      </a:lt1>
      <a:dk2>
        <a:srgbClr val="535353"/>
      </a:dk2>
      <a:lt2>
        <a:srgbClr val="B4AD9E"/>
      </a:lt2>
      <a:accent1>
        <a:srgbClr val="ADB48E"/>
      </a:accent1>
      <a:accent2>
        <a:srgbClr val="867961"/>
      </a:accent2>
      <a:accent3>
        <a:srgbClr val="CBB680"/>
      </a:accent3>
      <a:accent4>
        <a:srgbClr val="78A3C0"/>
      </a:accent4>
      <a:accent5>
        <a:srgbClr val="C0AE91"/>
      </a:accent5>
      <a:accent6>
        <a:srgbClr val="668874"/>
      </a:accent6>
      <a:hlink>
        <a:srgbClr val="4B94B3"/>
      </a:hlink>
      <a:folHlink>
        <a:srgbClr val="41414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