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56" r:id="rId2"/>
    <p:sldId id="322" r:id="rId3"/>
    <p:sldId id="283" r:id="rId4"/>
    <p:sldId id="287" r:id="rId5"/>
    <p:sldId id="286" r:id="rId6"/>
    <p:sldId id="319" r:id="rId7"/>
    <p:sldId id="320" r:id="rId8"/>
    <p:sldId id="288" r:id="rId9"/>
    <p:sldId id="289" r:id="rId10"/>
    <p:sldId id="316" r:id="rId11"/>
    <p:sldId id="317" r:id="rId12"/>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0" autoAdjust="0"/>
    <p:restoredTop sz="82609" autoAdjust="0"/>
  </p:normalViewPr>
  <p:slideViewPr>
    <p:cSldViewPr>
      <p:cViewPr varScale="1">
        <p:scale>
          <a:sx n="49" d="100"/>
          <a:sy n="49" d="100"/>
        </p:scale>
        <p:origin x="-108"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99173" y="0"/>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2216"/>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99173" y="8832216"/>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pPr>
              <a:defRPr/>
            </a:pPr>
            <a:fld id="{F209AF38-F3A8-4B23-A946-DCD3666BFCFB}" type="slidenum">
              <a:rPr lang="en-US"/>
              <a:pPr>
                <a:defRPr/>
              </a:pPr>
              <a:t>‹#›</a:t>
            </a:fld>
            <a:endParaRPr lang="en-US"/>
          </a:p>
        </p:txBody>
      </p:sp>
    </p:spTree>
    <p:extLst>
      <p:ext uri="{BB962C8B-B14F-4D97-AF65-F5344CB8AC3E}">
        <p14:creationId xmlns:p14="http://schemas.microsoft.com/office/powerpoint/2010/main" val="1219393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99173" y="0"/>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918097" y="4416108"/>
            <a:ext cx="5045620" cy="4182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32216"/>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99173" y="8832216"/>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pPr>
              <a:defRPr/>
            </a:pPr>
            <a:fld id="{8931ADAD-7547-4691-ACAF-4FEAA3E45574}" type="slidenum">
              <a:rPr lang="en-US"/>
              <a:pPr>
                <a:defRPr/>
              </a:pPr>
              <a:t>‹#›</a:t>
            </a:fld>
            <a:endParaRPr lang="en-US"/>
          </a:p>
        </p:txBody>
      </p:sp>
    </p:spTree>
    <p:extLst>
      <p:ext uri="{BB962C8B-B14F-4D97-AF65-F5344CB8AC3E}">
        <p14:creationId xmlns:p14="http://schemas.microsoft.com/office/powerpoint/2010/main" val="4522329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A7F6640-72BF-4A99-ADCA-AA740A331B56}" type="slidenum">
              <a:rPr lang="en-US" altLang="en-US" smtClean="0"/>
              <a:pPr eaLnBrk="1" hangingPunct="1">
                <a:spcBef>
                  <a:spcPct val="0"/>
                </a:spcBef>
              </a:pPr>
              <a:t>1</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40080FE-AC85-4C51-BBDA-367EBA6CC1D4}" type="slidenum">
              <a:rPr lang="en-US" altLang="en-US" smtClean="0"/>
              <a:pPr eaLnBrk="1" hangingPunct="1">
                <a:spcBef>
                  <a:spcPct val="0"/>
                </a:spcBef>
              </a:pPr>
              <a:t>10</a:t>
            </a:fld>
            <a:endParaRPr lang="en-US" alt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altLang="en-US" smtClean="0"/>
              <a:t>Neapolitan, 1990, p.57</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D301133-2F62-4431-8F41-85A0A86BA43A}" type="slidenum">
              <a:rPr lang="en-US" altLang="en-US" smtClean="0"/>
              <a:pPr eaLnBrk="1" hangingPunct="1">
                <a:spcBef>
                  <a:spcPct val="0"/>
                </a:spcBef>
              </a:pPr>
              <a:t>11</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r>
              <a:rPr lang="en-US" altLang="en-US" smtClean="0"/>
              <a:t>The derivation of P(H)P(E|H) = P(E &amp; H) in the subjective approach given above is on p.57 of [Neapolitan, 1990]</a:t>
            </a:r>
          </a:p>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D4798E2-7F2B-437E-A54A-4F0E02D4E4FB}" type="slidenum">
              <a:rPr lang="en-US" altLang="en-US" smtClean="0"/>
              <a:pPr eaLnBrk="1" hangingPunct="1">
                <a:spcBef>
                  <a:spcPct val="0"/>
                </a:spcBef>
              </a:pPr>
              <a:t>2</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3F7EFA2-978E-421A-9101-B517EF1549EB}" type="slidenum">
              <a:rPr lang="en-US" altLang="en-US" smtClean="0"/>
              <a:pPr eaLnBrk="1" hangingPunct="1">
                <a:spcBef>
                  <a:spcPct val="0"/>
                </a:spcBef>
              </a:pPr>
              <a:t>3</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r>
              <a:rPr lang="en-US" altLang="en-US" smtClean="0"/>
              <a:t>A set of events is a set of subsets of the sample points with three properties: (1) Omega is an event, (2) If E1 and E2 are events, then E1 U E2 is an event, (3) if E is an event, then its complement is an event.</a:t>
            </a:r>
          </a:p>
          <a:p>
            <a:r>
              <a:rPr lang="en-US" altLang="en-US" smtClean="0"/>
              <a:t>The three properties of probability in the second half of the space are called the axioms of Kolmogorov.</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0F65ABD-A4D7-4C87-ACF3-4295F6866C0E}" type="slidenum">
              <a:rPr lang="en-US" altLang="en-US" smtClean="0"/>
              <a:pPr eaLnBrk="1" hangingPunct="1">
                <a:spcBef>
                  <a:spcPct val="0"/>
                </a:spcBef>
              </a:pPr>
              <a:t>4</a:t>
            </a:fld>
            <a:endParaRPr lang="en-US" alt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r>
              <a:rPr lang="en-US" altLang="en-US" smtClean="0"/>
              <a:t>This should be considered a fourth axiom (besides the three axioms of Kolmogorov) that needs to be shows true in every (proper) model of probability.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5E83F82-7460-4B43-8166-EC86F3715F14}" type="slidenum">
              <a:rPr lang="en-US" altLang="en-US" smtClean="0"/>
              <a:pPr eaLnBrk="1" hangingPunct="1">
                <a:spcBef>
                  <a:spcPct val="0"/>
                </a:spcBef>
              </a:pPr>
              <a:t>5</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ADC0D6E-E882-4A69-BEBB-4E0AA09714B5}" type="slidenum">
              <a:rPr lang="en-US" altLang="en-US" smtClean="0"/>
              <a:pPr eaLnBrk="1" hangingPunct="1">
                <a:spcBef>
                  <a:spcPct val="0"/>
                </a:spcBef>
              </a:pPr>
              <a:t>6</a:t>
            </a:fld>
            <a:endParaRPr lang="en-US" alt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C643142-3E13-4CC0-AD5D-DEB01F467866}" type="slidenum">
              <a:rPr lang="en-US" altLang="en-US" smtClean="0"/>
              <a:pPr eaLnBrk="1" hangingPunct="1">
                <a:spcBef>
                  <a:spcPct val="0"/>
                </a:spcBef>
              </a:pPr>
              <a:t>7</a:t>
            </a:fld>
            <a:endParaRPr lang="en-US" alt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D8645AB-A2D5-40EC-968D-986E25A56BCC}" type="slidenum">
              <a:rPr lang="en-US" altLang="en-US" smtClean="0"/>
              <a:pPr eaLnBrk="1" hangingPunct="1">
                <a:spcBef>
                  <a:spcPct val="0"/>
                </a:spcBef>
              </a:pPr>
              <a:t>8</a:t>
            </a:fld>
            <a:endParaRPr lang="en-US" alt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r>
              <a:rPr lang="en-US" altLang="en-US" smtClean="0"/>
              <a:t>Neapolitan, after De Finetti (first definition)</a:t>
            </a:r>
          </a:p>
          <a:p>
            <a:r>
              <a:rPr lang="en-US" altLang="en-US" smtClean="0"/>
              <a:t>I believe that the second definition is due to Dennis V. Lindley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42D5C2E-FCE7-4423-8D55-B052CB49EE2C}" type="slidenum">
              <a:rPr lang="en-US" altLang="en-US" smtClean="0"/>
              <a:pPr eaLnBrk="1" hangingPunct="1">
                <a:spcBef>
                  <a:spcPct val="0"/>
                </a:spcBef>
              </a:pPr>
              <a:t>9</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r>
              <a:rPr lang="en-US" altLang="en-US" smtClean="0"/>
              <a:t>Neapolitan, p.56.  This is De Finetti’s Dutch Book theorem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FE2F00-FD94-46D3-9109-CB02B0FC26BA}" type="slidenum">
              <a:rPr lang="en-US"/>
              <a:pPr>
                <a:defRPr/>
              </a:pPr>
              <a:t>‹#›</a:t>
            </a:fld>
            <a:endParaRPr lang="en-US"/>
          </a:p>
        </p:txBody>
      </p:sp>
    </p:spTree>
    <p:extLst>
      <p:ext uri="{BB962C8B-B14F-4D97-AF65-F5344CB8AC3E}">
        <p14:creationId xmlns:p14="http://schemas.microsoft.com/office/powerpoint/2010/main" val="2870293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986CAE-3D35-4E5F-95D8-AF83BEF7D49E}" type="slidenum">
              <a:rPr lang="en-US"/>
              <a:pPr>
                <a:defRPr/>
              </a:pPr>
              <a:t>‹#›</a:t>
            </a:fld>
            <a:endParaRPr lang="en-US"/>
          </a:p>
        </p:txBody>
      </p:sp>
    </p:spTree>
    <p:extLst>
      <p:ext uri="{BB962C8B-B14F-4D97-AF65-F5344CB8AC3E}">
        <p14:creationId xmlns:p14="http://schemas.microsoft.com/office/powerpoint/2010/main" val="364613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2B1B6D-C6D5-4BE3-84DC-98F9624BA0E1}" type="slidenum">
              <a:rPr lang="en-US"/>
              <a:pPr>
                <a:defRPr/>
              </a:pPr>
              <a:t>‹#›</a:t>
            </a:fld>
            <a:endParaRPr lang="en-US"/>
          </a:p>
        </p:txBody>
      </p:sp>
    </p:spTree>
    <p:extLst>
      <p:ext uri="{BB962C8B-B14F-4D97-AF65-F5344CB8AC3E}">
        <p14:creationId xmlns:p14="http://schemas.microsoft.com/office/powerpoint/2010/main" val="2808794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F1B0858-C407-4EF4-9C11-E071ABCF5211}" type="slidenum">
              <a:rPr lang="en-US"/>
              <a:pPr>
                <a:defRPr/>
              </a:pPr>
              <a:t>‹#›</a:t>
            </a:fld>
            <a:endParaRPr lang="en-US"/>
          </a:p>
        </p:txBody>
      </p:sp>
    </p:spTree>
    <p:extLst>
      <p:ext uri="{BB962C8B-B14F-4D97-AF65-F5344CB8AC3E}">
        <p14:creationId xmlns:p14="http://schemas.microsoft.com/office/powerpoint/2010/main" val="70746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DE2E8A-B4C5-4AD8-8BA8-D1A57AB2E4C0}" type="slidenum">
              <a:rPr lang="en-US"/>
              <a:pPr>
                <a:defRPr/>
              </a:pPr>
              <a:t>‹#›</a:t>
            </a:fld>
            <a:endParaRPr lang="en-US"/>
          </a:p>
        </p:txBody>
      </p:sp>
    </p:spTree>
    <p:extLst>
      <p:ext uri="{BB962C8B-B14F-4D97-AF65-F5344CB8AC3E}">
        <p14:creationId xmlns:p14="http://schemas.microsoft.com/office/powerpoint/2010/main" val="354580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A27C9-D601-4903-BD0F-4803653571E3}" type="slidenum">
              <a:rPr lang="en-US"/>
              <a:pPr>
                <a:defRPr/>
              </a:pPr>
              <a:t>‹#›</a:t>
            </a:fld>
            <a:endParaRPr lang="en-US"/>
          </a:p>
        </p:txBody>
      </p:sp>
    </p:spTree>
    <p:extLst>
      <p:ext uri="{BB962C8B-B14F-4D97-AF65-F5344CB8AC3E}">
        <p14:creationId xmlns:p14="http://schemas.microsoft.com/office/powerpoint/2010/main" val="125580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B744F1-5792-44A0-BB75-3D38C153FF62}" type="slidenum">
              <a:rPr lang="en-US"/>
              <a:pPr>
                <a:defRPr/>
              </a:pPr>
              <a:t>‹#›</a:t>
            </a:fld>
            <a:endParaRPr lang="en-US"/>
          </a:p>
        </p:txBody>
      </p:sp>
    </p:spTree>
    <p:extLst>
      <p:ext uri="{BB962C8B-B14F-4D97-AF65-F5344CB8AC3E}">
        <p14:creationId xmlns:p14="http://schemas.microsoft.com/office/powerpoint/2010/main" val="716362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6CD52C-6815-4262-B1D0-04E835C082B4}" type="slidenum">
              <a:rPr lang="en-US"/>
              <a:pPr>
                <a:defRPr/>
              </a:pPr>
              <a:t>‹#›</a:t>
            </a:fld>
            <a:endParaRPr lang="en-US"/>
          </a:p>
        </p:txBody>
      </p:sp>
    </p:spTree>
    <p:extLst>
      <p:ext uri="{BB962C8B-B14F-4D97-AF65-F5344CB8AC3E}">
        <p14:creationId xmlns:p14="http://schemas.microsoft.com/office/powerpoint/2010/main" val="251750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0D059BF-C953-42CA-A2C0-FEB8A1537B6E}" type="slidenum">
              <a:rPr lang="en-US"/>
              <a:pPr>
                <a:defRPr/>
              </a:pPr>
              <a:t>‹#›</a:t>
            </a:fld>
            <a:endParaRPr lang="en-US"/>
          </a:p>
        </p:txBody>
      </p:sp>
    </p:spTree>
    <p:extLst>
      <p:ext uri="{BB962C8B-B14F-4D97-AF65-F5344CB8AC3E}">
        <p14:creationId xmlns:p14="http://schemas.microsoft.com/office/powerpoint/2010/main" val="412277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5DAC44-40A3-4ECB-A7CE-C1744D011DE7}" type="slidenum">
              <a:rPr lang="en-US"/>
              <a:pPr>
                <a:defRPr/>
              </a:pPr>
              <a:t>‹#›</a:t>
            </a:fld>
            <a:endParaRPr lang="en-US"/>
          </a:p>
        </p:txBody>
      </p:sp>
    </p:spTree>
    <p:extLst>
      <p:ext uri="{BB962C8B-B14F-4D97-AF65-F5344CB8AC3E}">
        <p14:creationId xmlns:p14="http://schemas.microsoft.com/office/powerpoint/2010/main" val="377175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2E87D24-90BE-417E-A171-9E14ED123CB8}" type="slidenum">
              <a:rPr lang="en-US"/>
              <a:pPr>
                <a:defRPr/>
              </a:pPr>
              <a:t>‹#›</a:t>
            </a:fld>
            <a:endParaRPr lang="en-US"/>
          </a:p>
        </p:txBody>
      </p:sp>
    </p:spTree>
    <p:extLst>
      <p:ext uri="{BB962C8B-B14F-4D97-AF65-F5344CB8AC3E}">
        <p14:creationId xmlns:p14="http://schemas.microsoft.com/office/powerpoint/2010/main" val="423395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BB59A3-48AF-419E-BE65-17467AEC90CF}" type="slidenum">
              <a:rPr lang="en-US"/>
              <a:pPr>
                <a:defRPr/>
              </a:pPr>
              <a:t>‹#›</a:t>
            </a:fld>
            <a:endParaRPr lang="en-US"/>
          </a:p>
        </p:txBody>
      </p:sp>
    </p:spTree>
    <p:extLst>
      <p:ext uri="{BB962C8B-B14F-4D97-AF65-F5344CB8AC3E}">
        <p14:creationId xmlns:p14="http://schemas.microsoft.com/office/powerpoint/2010/main" val="310410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B115DE-B6A5-4B68-A15D-09D71468E124}" type="slidenum">
              <a:rPr lang="en-US"/>
              <a:pPr>
                <a:defRPr/>
              </a:pPr>
              <a:t>‹#›</a:t>
            </a:fld>
            <a:endParaRPr lang="en-US"/>
          </a:p>
        </p:txBody>
      </p:sp>
    </p:spTree>
    <p:extLst>
      <p:ext uri="{BB962C8B-B14F-4D97-AF65-F5344CB8AC3E}">
        <p14:creationId xmlns:p14="http://schemas.microsoft.com/office/powerpoint/2010/main" val="424057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A50829D-3B2A-4394-9E6D-C9FC98BA4867}"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2" name="Photo Editor Photo" r:id="rId17" imgW="2400635" imgH="3104762" progId="MSPhotoEd.3">
                  <p:embed/>
                </p:oleObj>
              </mc:Choice>
              <mc:Fallback>
                <p:oleObj name="Photo Editor Photo" r:id="rId17" imgW="2400635" imgH="3104762" progId="MSPhotoEd.3">
                  <p:embed/>
                  <p:pic>
                    <p:nvPicPr>
                      <p:cNvPr id="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US" altLang="en-US" dirty="0" smtClean="0"/>
              <a:t>Introduction to Probability</a:t>
            </a:r>
            <a:br>
              <a:rPr lang="en-US" altLang="en-US" dirty="0" smtClean="0"/>
            </a:br>
            <a:r>
              <a:rPr lang="en-US" altLang="en-US" dirty="0" smtClean="0"/>
              <a:t>(CSCE 317)</a:t>
            </a:r>
          </a:p>
        </p:txBody>
      </p:sp>
      <p:sp>
        <p:nvSpPr>
          <p:cNvPr id="2051" name="Rectangle 3"/>
          <p:cNvSpPr>
            <a:spLocks noGrp="1" noChangeArrowheads="1"/>
          </p:cNvSpPr>
          <p:nvPr>
            <p:ph type="subTitle" idx="1"/>
          </p:nvPr>
        </p:nvSpPr>
        <p:spPr>
          <a:xfrm>
            <a:off x="1371600" y="3886200"/>
            <a:ext cx="6477000" cy="2133600"/>
          </a:xfrm>
        </p:spPr>
        <p:txBody>
          <a:bodyPr/>
          <a:lstStyle/>
          <a:p>
            <a:pPr eaLnBrk="1" hangingPunct="1"/>
            <a:r>
              <a:rPr lang="en-US" altLang="en-US" dirty="0" smtClean="0"/>
              <a:t>January </a:t>
            </a:r>
            <a:r>
              <a:rPr lang="en-US" altLang="en-US" dirty="0" smtClean="0"/>
              <a:t>21</a:t>
            </a:r>
            <a:r>
              <a:rPr lang="en-US" altLang="en-US" dirty="0" smtClean="0"/>
              <a:t>, </a:t>
            </a:r>
            <a:r>
              <a:rPr lang="en-US" altLang="en-US" dirty="0" smtClean="0"/>
              <a:t>2016</a:t>
            </a:r>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SWRG 3A55</a:t>
            </a:r>
          </a:p>
          <a:p>
            <a:pPr eaLnBrk="1" hangingPunct="1"/>
            <a:r>
              <a:rPr lang="en-US" altLang="en-US" dirty="0" smtClean="0"/>
              <a:t>mgv@cse.sc.edu</a:t>
            </a:r>
            <a:endParaRPr lang="en-US" altLang="en-US" dirty="0" smtClean="0">
              <a:solidFill>
                <a:srgbClr val="FF0000"/>
              </a:solidFill>
            </a:endParaRPr>
          </a:p>
          <a:p>
            <a:pPr eaLnBrk="1" hangingPunct="1"/>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381000"/>
            <a:ext cx="8839200" cy="1219200"/>
          </a:xfrm>
        </p:spPr>
        <p:txBody>
          <a:bodyPr/>
          <a:lstStyle/>
          <a:p>
            <a:pPr eaLnBrk="1" hangingPunct="1"/>
            <a:r>
              <a:rPr lang="en-US" altLang="en-US" sz="4000" smtClean="0"/>
              <a:t>Definition of Conditional </a:t>
            </a:r>
            <a:br>
              <a:rPr lang="en-US" altLang="en-US" sz="4000" smtClean="0"/>
            </a:br>
            <a:r>
              <a:rPr lang="en-US" altLang="en-US" sz="4000" smtClean="0"/>
              <a:t>Probability in the Subjective Approach</a:t>
            </a:r>
          </a:p>
        </p:txBody>
      </p:sp>
      <p:sp>
        <p:nvSpPr>
          <p:cNvPr id="24579" name="Rectangle 3"/>
          <p:cNvSpPr>
            <a:spLocks noGrp="1" noChangeArrowheads="1"/>
          </p:cNvSpPr>
          <p:nvPr>
            <p:ph type="body" idx="1"/>
          </p:nvPr>
        </p:nvSpPr>
        <p:spPr/>
        <p:txBody>
          <a:bodyPr/>
          <a:lstStyle/>
          <a:p>
            <a:pPr eaLnBrk="1" hangingPunct="1">
              <a:lnSpc>
                <a:spcPct val="90000"/>
              </a:lnSpc>
            </a:pPr>
            <a:r>
              <a:rPr lang="en-US" altLang="en-US" smtClean="0"/>
              <a:t>Let E and H be events. The conditional probability of E given H, denoted P(E|H), is defined as follows:  Once it is learned that H occurs for certain, P(E|H) is the fair amount one would exchange for the promise that one would receive a whole unit value if E turns out to be true and zero units if E turns out to be false. [Neapolitan, 1990]</a:t>
            </a:r>
          </a:p>
          <a:p>
            <a:pPr eaLnBrk="1" hangingPunct="1">
              <a:lnSpc>
                <a:spcPct val="90000"/>
              </a:lnSpc>
            </a:pPr>
            <a:r>
              <a:rPr lang="en-US" altLang="en-US" smtClean="0"/>
              <a:t>Note that this is a </a:t>
            </a:r>
            <a:r>
              <a:rPr lang="en-US" altLang="en-US" i="1" smtClean="0"/>
              <a:t>conditional</a:t>
            </a:r>
            <a:r>
              <a:rPr lang="en-US" altLang="en-US" smtClean="0"/>
              <a:t> definition: we do not care about what happens when H is false.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152400"/>
            <a:ext cx="7772400" cy="762000"/>
          </a:xfrm>
        </p:spPr>
        <p:txBody>
          <a:bodyPr/>
          <a:lstStyle/>
          <a:p>
            <a:pPr eaLnBrk="1" hangingPunct="1"/>
            <a:r>
              <a:rPr lang="en-US" altLang="en-US" sz="4000" smtClean="0"/>
              <a:t>Derivation of Conditional Probability</a:t>
            </a:r>
          </a:p>
        </p:txBody>
      </p:sp>
      <p:sp>
        <p:nvSpPr>
          <p:cNvPr id="25603" name="Rectangle 3"/>
          <p:cNvSpPr>
            <a:spLocks noGrp="1" noChangeArrowheads="1"/>
          </p:cNvSpPr>
          <p:nvPr>
            <p:ph type="body" idx="1"/>
          </p:nvPr>
        </p:nvSpPr>
        <p:spPr>
          <a:xfrm>
            <a:off x="304800" y="914400"/>
            <a:ext cx="8610600" cy="5486400"/>
          </a:xfrm>
        </p:spPr>
        <p:txBody>
          <a:bodyPr/>
          <a:lstStyle/>
          <a:p>
            <a:pPr eaLnBrk="1" hangingPunct="1"/>
            <a:r>
              <a:rPr lang="en-US" altLang="en-US" sz="2400" smtClean="0"/>
              <a:t>One would exchange P(H) units for the promise to receive 1 unit if H occurs, 0 units otherwise; therefore, by multiplication of payoffs:</a:t>
            </a:r>
          </a:p>
          <a:p>
            <a:pPr eaLnBrk="1" hangingPunct="1"/>
            <a:r>
              <a:rPr lang="en-US" altLang="en-US" sz="2400" smtClean="0"/>
              <a:t>One would exchange P(H)P(E|H) units for the promise to receive P(E|H) units if H occurs, 0 units if H does not occur (bet 1); furthermore,  by definition of P(E|H), if H does occur:</a:t>
            </a:r>
          </a:p>
          <a:p>
            <a:pPr eaLnBrk="1" hangingPunct="1"/>
            <a:r>
              <a:rPr lang="en-US" altLang="en-US" sz="2400" smtClean="0"/>
              <a:t>One would exchange P(E|H) units for the promise to receive 1 unit if E occurs, and 0 units if E does not occur (bet 2)</a:t>
            </a:r>
          </a:p>
          <a:p>
            <a:pPr eaLnBrk="1" hangingPunct="1"/>
            <a:r>
              <a:rPr lang="en-US" altLang="en-US" sz="2400" smtClean="0"/>
              <a:t>Therefore, one would exchange P(H)P(E|H) units for the promise to receive 1 unit if both H and E occur, and 0 units otherwise (bet 3).  </a:t>
            </a:r>
          </a:p>
          <a:p>
            <a:pPr eaLnBrk="1" hangingPunct="1"/>
            <a:r>
              <a:rPr lang="en-US" altLang="en-US" sz="2400" smtClean="0"/>
              <a:t>But bet 3 is the same that one would accept for P(E&amp;H), i.e. one would exchange P(E&amp;H) units for the promise to receive 1 unit if both H and E occur, and 0 otherwise, and therefore P(H)P(E|H)=P(E&amp;H).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304800"/>
            <a:ext cx="7772400" cy="1219200"/>
          </a:xfrm>
        </p:spPr>
        <p:txBody>
          <a:bodyPr/>
          <a:lstStyle/>
          <a:p>
            <a:pPr eaLnBrk="1" hangingPunct="1"/>
            <a:r>
              <a:rPr lang="en-US" altLang="en-US" dirty="0" smtClean="0"/>
              <a:t>Purpose of the Introductory Slides</a:t>
            </a:r>
          </a:p>
        </p:txBody>
      </p:sp>
      <p:sp>
        <p:nvSpPr>
          <p:cNvPr id="3075" name="Rectangle 3"/>
          <p:cNvSpPr>
            <a:spLocks noGrp="1" noChangeArrowheads="1"/>
          </p:cNvSpPr>
          <p:nvPr>
            <p:ph type="body" idx="1"/>
          </p:nvPr>
        </p:nvSpPr>
        <p:spPr>
          <a:xfrm>
            <a:off x="457200" y="2209800"/>
            <a:ext cx="8077200" cy="3886200"/>
          </a:xfrm>
        </p:spPr>
        <p:txBody>
          <a:bodyPr/>
          <a:lstStyle/>
          <a:p>
            <a:pPr eaLnBrk="1" hangingPunct="1"/>
            <a:r>
              <a:rPr lang="en-US" altLang="en-US" sz="3200" dirty="0" smtClean="0"/>
              <a:t>Review the axioms of probability: </a:t>
            </a:r>
          </a:p>
          <a:p>
            <a:pPr lvl="1" eaLnBrk="1" hangingPunct="1"/>
            <a:r>
              <a:rPr lang="en-US" altLang="en-US" sz="3200" dirty="0" smtClean="0"/>
              <a:t>Kolmogorov’s axioms</a:t>
            </a:r>
          </a:p>
          <a:p>
            <a:pPr eaLnBrk="1" hangingPunct="1"/>
            <a:r>
              <a:rPr lang="en-US" altLang="en-US" sz="3200" dirty="0" smtClean="0"/>
              <a:t>Review models of the axioms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762000"/>
          </a:xfrm>
        </p:spPr>
        <p:txBody>
          <a:bodyPr/>
          <a:lstStyle/>
          <a:p>
            <a:pPr eaLnBrk="1" hangingPunct="1"/>
            <a:r>
              <a:rPr lang="en-US" altLang="en-US" smtClean="0"/>
              <a:t>Probabilities</a:t>
            </a:r>
          </a:p>
        </p:txBody>
      </p:sp>
      <p:sp>
        <p:nvSpPr>
          <p:cNvPr id="17411" name="Rectangle 3"/>
          <p:cNvSpPr>
            <a:spLocks noGrp="1" noChangeArrowheads="1"/>
          </p:cNvSpPr>
          <p:nvPr>
            <p:ph type="body" sz="half" idx="1"/>
          </p:nvPr>
        </p:nvSpPr>
        <p:spPr>
          <a:xfrm>
            <a:off x="304800" y="1066800"/>
            <a:ext cx="8534400" cy="5410200"/>
          </a:xfrm>
        </p:spPr>
        <p:txBody>
          <a:bodyPr/>
          <a:lstStyle/>
          <a:p>
            <a:pPr eaLnBrk="1" hangingPunct="1">
              <a:lnSpc>
                <a:spcPct val="90000"/>
              </a:lnSpc>
              <a:buFontTx/>
              <a:buNone/>
            </a:pPr>
            <a:r>
              <a:rPr lang="en-US" altLang="en-US" sz="2400" smtClean="0"/>
              <a:t>A set of events is a set of subsets of the set of sample points </a:t>
            </a:r>
            <a:r>
              <a:rPr lang="el-GR" altLang="en-US" sz="2400" smtClean="0"/>
              <a:t>Ω</a:t>
            </a:r>
            <a:r>
              <a:rPr lang="en-US" altLang="en-US" sz="2400" smtClean="0"/>
              <a:t> s.t:</a:t>
            </a:r>
          </a:p>
          <a:p>
            <a:pPr lvl="1" eaLnBrk="1" hangingPunct="1">
              <a:lnSpc>
                <a:spcPct val="90000"/>
              </a:lnSpc>
            </a:pPr>
            <a:r>
              <a:rPr lang="el-GR" altLang="en-US" sz="2400" smtClean="0"/>
              <a:t>Ω</a:t>
            </a:r>
            <a:r>
              <a:rPr lang="en-US" altLang="en-US" sz="2400" smtClean="0"/>
              <a:t> is an event, </a:t>
            </a:r>
          </a:p>
          <a:p>
            <a:pPr lvl="1" eaLnBrk="1" hangingPunct="1">
              <a:lnSpc>
                <a:spcPct val="90000"/>
              </a:lnSpc>
            </a:pPr>
            <a:r>
              <a:rPr lang="en-US" altLang="en-US" sz="2400" smtClean="0"/>
              <a:t>If E</a:t>
            </a:r>
            <a:r>
              <a:rPr lang="en-US" altLang="en-US" sz="2400" baseline="-25000" smtClean="0"/>
              <a:t>1</a:t>
            </a:r>
            <a:r>
              <a:rPr lang="en-US" altLang="en-US" sz="2400" smtClean="0"/>
              <a:t> and E</a:t>
            </a:r>
            <a:r>
              <a:rPr lang="en-US" altLang="en-US" sz="2400" baseline="-25000" smtClean="0"/>
              <a:t>2</a:t>
            </a:r>
            <a:r>
              <a:rPr lang="en-US" altLang="en-US" sz="2400" smtClean="0"/>
              <a:t> are events, then E</a:t>
            </a:r>
            <a:r>
              <a:rPr lang="en-US" altLang="en-US" sz="2400" baseline="-25000" smtClean="0"/>
              <a:t>1</a:t>
            </a:r>
            <a:r>
              <a:rPr lang="en-US" altLang="en-US" sz="2400" smtClean="0"/>
              <a:t> U E</a:t>
            </a:r>
            <a:r>
              <a:rPr lang="en-US" altLang="en-US" sz="2400" baseline="-25000" smtClean="0"/>
              <a:t>2</a:t>
            </a:r>
            <a:r>
              <a:rPr lang="en-US" altLang="en-US" sz="2400" smtClean="0"/>
              <a:t> is an event, </a:t>
            </a:r>
          </a:p>
          <a:p>
            <a:pPr lvl="1" eaLnBrk="1" hangingPunct="1">
              <a:lnSpc>
                <a:spcPct val="90000"/>
              </a:lnSpc>
            </a:pPr>
            <a:r>
              <a:rPr lang="en-US" altLang="en-US" sz="2400" smtClean="0"/>
              <a:t>If E is an event, then its complement is an event</a:t>
            </a:r>
          </a:p>
          <a:p>
            <a:pPr eaLnBrk="1" hangingPunct="1">
              <a:lnSpc>
                <a:spcPct val="90000"/>
              </a:lnSpc>
              <a:buFontTx/>
              <a:buNone/>
            </a:pPr>
            <a:r>
              <a:rPr lang="en-US" altLang="en-US" sz="2400" smtClean="0"/>
              <a:t>Let </a:t>
            </a:r>
            <a:r>
              <a:rPr lang="el-GR" altLang="en-US" sz="2400" smtClean="0"/>
              <a:t>Ω</a:t>
            </a:r>
            <a:r>
              <a:rPr lang="en-US" altLang="en-US" sz="2400" smtClean="0"/>
              <a:t> be a set of sample points (outcomes), </a:t>
            </a:r>
            <a:r>
              <a:rPr lang="en-US" altLang="en-US" sz="2400" smtClean="0">
                <a:latin typeface="Monotype Corsiva" pitchFamily="66" charset="0"/>
              </a:rPr>
              <a:t>F  </a:t>
            </a:r>
            <a:r>
              <a:rPr lang="en-US" altLang="en-US" sz="2400" smtClean="0"/>
              <a:t>be a set of events relative to </a:t>
            </a:r>
            <a:r>
              <a:rPr lang="el-GR" altLang="en-US" sz="2400" smtClean="0"/>
              <a:t>Ω</a:t>
            </a:r>
            <a:r>
              <a:rPr lang="en-US" altLang="en-US" sz="2400" smtClean="0"/>
              <a:t>, and P a function that assigns a unique real number to each E in </a:t>
            </a:r>
            <a:r>
              <a:rPr lang="en-US" altLang="en-US" sz="2400" smtClean="0">
                <a:latin typeface="Monotype Corsiva" pitchFamily="66" charset="0"/>
              </a:rPr>
              <a:t>F .</a:t>
            </a:r>
            <a:r>
              <a:rPr lang="en-US" altLang="en-US" sz="2400" smtClean="0"/>
              <a:t> Suppose that</a:t>
            </a:r>
            <a:endParaRPr lang="el-GR" altLang="en-US" sz="2400" smtClean="0"/>
          </a:p>
          <a:p>
            <a:pPr lvl="1" eaLnBrk="1" hangingPunct="1">
              <a:lnSpc>
                <a:spcPct val="90000"/>
              </a:lnSpc>
            </a:pPr>
            <a:r>
              <a:rPr lang="en-US" altLang="en-US" sz="2400" smtClean="0"/>
              <a:t>P(E) &gt;= 0 for all E in </a:t>
            </a:r>
            <a:r>
              <a:rPr lang="en-US" altLang="en-US" sz="2400" smtClean="0">
                <a:latin typeface="Monotype Corsiva" pitchFamily="66" charset="0"/>
              </a:rPr>
              <a:t>F </a:t>
            </a:r>
            <a:endParaRPr lang="en-US" altLang="en-US" sz="2400" smtClean="0"/>
          </a:p>
          <a:p>
            <a:pPr lvl="1" eaLnBrk="1" hangingPunct="1">
              <a:lnSpc>
                <a:spcPct val="90000"/>
              </a:lnSpc>
            </a:pPr>
            <a:r>
              <a:rPr lang="en-US" altLang="en-US" sz="2400" smtClean="0"/>
              <a:t>P(</a:t>
            </a:r>
            <a:r>
              <a:rPr lang="el-GR" altLang="en-US" sz="2400" smtClean="0"/>
              <a:t>Ω</a:t>
            </a:r>
            <a:r>
              <a:rPr lang="en-US" altLang="en-US" sz="2400" smtClean="0"/>
              <a:t>) = 1</a:t>
            </a:r>
          </a:p>
          <a:p>
            <a:pPr lvl="1" eaLnBrk="1" hangingPunct="1">
              <a:lnSpc>
                <a:spcPct val="90000"/>
              </a:lnSpc>
            </a:pPr>
            <a:r>
              <a:rPr lang="en-US" altLang="en-US" sz="2400" smtClean="0"/>
              <a:t>If E</a:t>
            </a:r>
            <a:r>
              <a:rPr lang="en-US" altLang="en-US" sz="2400" baseline="-25000" smtClean="0"/>
              <a:t>1</a:t>
            </a:r>
            <a:r>
              <a:rPr lang="en-US" altLang="en-US" sz="2400" smtClean="0"/>
              <a:t> and E</a:t>
            </a:r>
            <a:r>
              <a:rPr lang="en-US" altLang="en-US" sz="2400" baseline="-25000" smtClean="0"/>
              <a:t>2</a:t>
            </a:r>
            <a:r>
              <a:rPr lang="en-US" altLang="en-US" sz="2400" smtClean="0"/>
              <a:t> are disjoint subsets of </a:t>
            </a:r>
            <a:r>
              <a:rPr lang="en-US" altLang="en-US" sz="2400" smtClean="0">
                <a:latin typeface="Monotype Corsiva" pitchFamily="66" charset="0"/>
              </a:rPr>
              <a:t>F </a:t>
            </a:r>
            <a:r>
              <a:rPr lang="en-US" altLang="en-US" sz="2400" smtClean="0"/>
              <a:t>, then P(E</a:t>
            </a:r>
            <a:r>
              <a:rPr lang="en-US" altLang="en-US" sz="2400" baseline="-25000" smtClean="0"/>
              <a:t>1</a:t>
            </a:r>
            <a:r>
              <a:rPr lang="en-US" altLang="en-US" sz="2400" smtClean="0"/>
              <a:t> V E</a:t>
            </a:r>
            <a:r>
              <a:rPr lang="en-US" altLang="en-US" sz="2400" baseline="-25000" smtClean="0"/>
              <a:t>2</a:t>
            </a:r>
            <a:r>
              <a:rPr lang="en-US" altLang="en-US" sz="2400" smtClean="0"/>
              <a:t>) = P(E</a:t>
            </a:r>
            <a:r>
              <a:rPr lang="en-US" altLang="en-US" sz="2400" baseline="-25000" smtClean="0"/>
              <a:t>1</a:t>
            </a:r>
            <a:r>
              <a:rPr lang="en-US" altLang="en-US" sz="2400" smtClean="0"/>
              <a:t>) + P(E</a:t>
            </a:r>
            <a:r>
              <a:rPr lang="en-US" altLang="en-US" sz="2400" baseline="-25000" smtClean="0"/>
              <a:t>2</a:t>
            </a:r>
            <a:r>
              <a:rPr lang="en-US" altLang="en-US" sz="2400" smtClean="0"/>
              <a:t>)</a:t>
            </a:r>
          </a:p>
          <a:p>
            <a:pPr eaLnBrk="1" hangingPunct="1">
              <a:lnSpc>
                <a:spcPct val="90000"/>
              </a:lnSpc>
              <a:buFontTx/>
              <a:buNone/>
            </a:pPr>
            <a:r>
              <a:rPr lang="en-US" altLang="en-US" sz="2400" smtClean="0"/>
              <a:t>	Then, the triple (</a:t>
            </a:r>
            <a:r>
              <a:rPr lang="el-GR" altLang="en-US" sz="2400" smtClean="0"/>
              <a:t>Ω</a:t>
            </a:r>
            <a:r>
              <a:rPr lang="en-US" altLang="en-US" sz="2400" smtClean="0"/>
              <a:t>, </a:t>
            </a:r>
            <a:r>
              <a:rPr lang="en-US" altLang="en-US" sz="2400" smtClean="0">
                <a:latin typeface="Monotype Corsiva" pitchFamily="66" charset="0"/>
              </a:rPr>
              <a:t>F </a:t>
            </a:r>
            <a:r>
              <a:rPr lang="en-US" altLang="en-US" sz="2400" smtClean="0"/>
              <a:t>,P) is called a probability space, and P is called a probability measure on </a:t>
            </a:r>
            <a:r>
              <a:rPr lang="en-US" altLang="en-US" sz="2400" smtClean="0">
                <a:latin typeface="Monotype Corsiva" pitchFamily="66" charset="0"/>
              </a:rPr>
              <a:t>F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Conditional probabilities</a:t>
            </a:r>
          </a:p>
        </p:txBody>
      </p:sp>
      <p:sp>
        <p:nvSpPr>
          <p:cNvPr id="18435" name="Rectangle 3"/>
          <p:cNvSpPr>
            <a:spLocks noGrp="1" noChangeArrowheads="1"/>
          </p:cNvSpPr>
          <p:nvPr>
            <p:ph type="body" sz="half" idx="1"/>
          </p:nvPr>
        </p:nvSpPr>
        <p:spPr>
          <a:xfrm>
            <a:off x="685800" y="1981200"/>
            <a:ext cx="8001000" cy="4114800"/>
          </a:xfrm>
        </p:spPr>
        <p:txBody>
          <a:bodyPr/>
          <a:lstStyle/>
          <a:p>
            <a:pPr eaLnBrk="1" hangingPunct="1"/>
            <a:r>
              <a:rPr lang="en-US" altLang="en-US" sz="2400" smtClean="0"/>
              <a:t>Let (</a:t>
            </a:r>
            <a:r>
              <a:rPr lang="el-GR" altLang="en-US" sz="2400" smtClean="0"/>
              <a:t>Ω</a:t>
            </a:r>
            <a:r>
              <a:rPr lang="en-US" altLang="en-US" sz="2400" smtClean="0"/>
              <a:t>, </a:t>
            </a:r>
            <a:r>
              <a:rPr lang="en-US" altLang="en-US" sz="2400" smtClean="0">
                <a:latin typeface="Monotype Corsiva" pitchFamily="66" charset="0"/>
              </a:rPr>
              <a:t>F </a:t>
            </a:r>
            <a:r>
              <a:rPr lang="en-US" altLang="en-US" sz="2400" smtClean="0"/>
              <a:t>,P) be a probability space and E</a:t>
            </a:r>
            <a:r>
              <a:rPr lang="en-US" altLang="en-US" sz="2400" baseline="-25000" smtClean="0"/>
              <a:t>1</a:t>
            </a:r>
            <a:r>
              <a:rPr lang="en-US" altLang="en-US" sz="2400" smtClean="0"/>
              <a:t> in </a:t>
            </a:r>
            <a:r>
              <a:rPr lang="en-US" altLang="en-US" sz="2400" smtClean="0">
                <a:latin typeface="Monotype Corsiva" pitchFamily="66" charset="0"/>
              </a:rPr>
              <a:t>F </a:t>
            </a:r>
            <a:r>
              <a:rPr lang="en-US" altLang="en-US" sz="2400" smtClean="0"/>
              <a:t>such that P(E</a:t>
            </a:r>
            <a:r>
              <a:rPr lang="en-US" altLang="en-US" sz="2400" baseline="-25000" smtClean="0"/>
              <a:t>1</a:t>
            </a:r>
            <a:r>
              <a:rPr lang="en-US" altLang="en-US" sz="2400" smtClean="0"/>
              <a:t>) &gt; 0.  Then for E</a:t>
            </a:r>
            <a:r>
              <a:rPr lang="en-US" altLang="en-US" sz="2400" baseline="-25000" smtClean="0"/>
              <a:t>2</a:t>
            </a:r>
            <a:r>
              <a:rPr lang="en-US" altLang="en-US" sz="2400" smtClean="0"/>
              <a:t> in </a:t>
            </a:r>
            <a:r>
              <a:rPr lang="en-US" altLang="en-US" sz="2400" smtClean="0">
                <a:latin typeface="Monotype Corsiva" pitchFamily="66" charset="0"/>
              </a:rPr>
              <a:t>F </a:t>
            </a:r>
            <a:r>
              <a:rPr lang="en-US" altLang="en-US" sz="2400" smtClean="0"/>
              <a:t>, the conditional probability of E</a:t>
            </a:r>
            <a:r>
              <a:rPr lang="en-US" altLang="en-US" sz="2400" baseline="-25000" smtClean="0"/>
              <a:t>2</a:t>
            </a:r>
            <a:r>
              <a:rPr lang="en-US" altLang="en-US" sz="2400" smtClean="0"/>
              <a:t> given E</a:t>
            </a:r>
            <a:r>
              <a:rPr lang="en-US" altLang="en-US" sz="2400" baseline="-25000" smtClean="0"/>
              <a:t>1</a:t>
            </a:r>
            <a:r>
              <a:rPr lang="en-US" altLang="en-US" sz="2400" smtClean="0"/>
              <a:t>, which is denoted by P(E</a:t>
            </a:r>
            <a:r>
              <a:rPr lang="en-US" altLang="en-US" sz="2400" baseline="-25000" smtClean="0"/>
              <a:t>2</a:t>
            </a:r>
            <a:r>
              <a:rPr lang="en-US" altLang="en-US" sz="2400" smtClean="0"/>
              <a:t>| E</a:t>
            </a:r>
            <a:r>
              <a:rPr lang="en-US" altLang="en-US" sz="2400" baseline="-25000" smtClean="0"/>
              <a:t>1</a:t>
            </a:r>
            <a:r>
              <a:rPr lang="en-US" altLang="en-US" sz="2400" smtClean="0"/>
              <a:t>), is defined as follows:</a:t>
            </a:r>
          </a:p>
          <a:p>
            <a:pPr eaLnBrk="1" hangingPunct="1">
              <a:buFontTx/>
              <a:buNone/>
            </a:pPr>
            <a:endParaRPr lang="en-US" altLang="en-US" sz="2400" smtClean="0"/>
          </a:p>
          <a:p>
            <a:pPr eaLnBrk="1" hangingPunct="1">
              <a:buFontTx/>
              <a:buNone/>
            </a:pPr>
            <a:endParaRPr lang="en-US" altLang="en-US" sz="2400" smtClean="0"/>
          </a:p>
        </p:txBody>
      </p:sp>
      <p:graphicFrame>
        <p:nvGraphicFramePr>
          <p:cNvPr id="18436" name="Object 5"/>
          <p:cNvGraphicFramePr>
            <a:graphicFrameLocks noChangeAspect="1"/>
          </p:cNvGraphicFramePr>
          <p:nvPr/>
        </p:nvGraphicFramePr>
        <p:xfrm>
          <a:off x="2514600" y="3733800"/>
          <a:ext cx="4114800" cy="1195388"/>
        </p:xfrm>
        <a:graphic>
          <a:graphicData uri="http://schemas.openxmlformats.org/presentationml/2006/ole">
            <mc:AlternateContent xmlns:mc="http://schemas.openxmlformats.org/markup-compatibility/2006">
              <mc:Choice xmlns:v="urn:schemas-microsoft-com:vml" Requires="v">
                <p:oleObj spid="_x0000_s18442" name="Equation" r:id="rId4" imgW="1485900" imgH="431800" progId="Equation.3">
                  <p:embed/>
                </p:oleObj>
              </mc:Choice>
              <mc:Fallback>
                <p:oleObj name="Equation" r:id="rId4" imgW="1485900" imgH="4318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733800"/>
                        <a:ext cx="4114800"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Models of the Axioms</a:t>
            </a:r>
          </a:p>
        </p:txBody>
      </p:sp>
      <p:sp>
        <p:nvSpPr>
          <p:cNvPr id="19459" name="Rectangle 3"/>
          <p:cNvSpPr>
            <a:spLocks noGrp="1" noChangeArrowheads="1"/>
          </p:cNvSpPr>
          <p:nvPr>
            <p:ph type="body" idx="1"/>
          </p:nvPr>
        </p:nvSpPr>
        <p:spPr/>
        <p:txBody>
          <a:bodyPr/>
          <a:lstStyle/>
          <a:p>
            <a:pPr eaLnBrk="1" hangingPunct="1"/>
            <a:r>
              <a:rPr lang="en-US" altLang="en-US" smtClean="0"/>
              <a:t>There are three major models (i.e., interpretations in which the axioms are true) of the axioms of Kolmogorov and of the definition of conditional probability.</a:t>
            </a:r>
          </a:p>
          <a:p>
            <a:pPr eaLnBrk="1" hangingPunct="1"/>
            <a:r>
              <a:rPr lang="en-US" altLang="en-US" smtClean="0"/>
              <a:t>The classical approach</a:t>
            </a:r>
          </a:p>
          <a:p>
            <a:pPr eaLnBrk="1" hangingPunct="1"/>
            <a:r>
              <a:rPr lang="en-US" altLang="en-US" smtClean="0"/>
              <a:t>The limiting frequency approach</a:t>
            </a:r>
          </a:p>
          <a:p>
            <a:pPr eaLnBrk="1" hangingPunct="1"/>
            <a:r>
              <a:rPr lang="en-US" altLang="en-US" smtClean="0"/>
              <a:t>The subjective (Bayesian) approach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4000" smtClean="0"/>
              <a:t>Derivation of Kolmogorov’s Axioms in the Classical Approach</a:t>
            </a:r>
          </a:p>
        </p:txBody>
      </p:sp>
      <p:sp>
        <p:nvSpPr>
          <p:cNvPr id="20483" name="Rectangle 3"/>
          <p:cNvSpPr>
            <a:spLocks noGrp="1" noChangeArrowheads="1"/>
          </p:cNvSpPr>
          <p:nvPr>
            <p:ph type="body" idx="1"/>
          </p:nvPr>
        </p:nvSpPr>
        <p:spPr/>
        <p:txBody>
          <a:bodyPr/>
          <a:lstStyle/>
          <a:p>
            <a:pPr eaLnBrk="1" hangingPunct="1">
              <a:lnSpc>
                <a:spcPct val="90000"/>
              </a:lnSpc>
              <a:buFontTx/>
              <a:buNone/>
            </a:pPr>
            <a:r>
              <a:rPr lang="en-US" altLang="en-US" smtClean="0"/>
              <a:t>Let n be the number of equipossible outcomes in Ω</a:t>
            </a:r>
          </a:p>
          <a:p>
            <a:pPr eaLnBrk="1" hangingPunct="1">
              <a:lnSpc>
                <a:spcPct val="90000"/>
              </a:lnSpc>
              <a:buFontTx/>
              <a:buNone/>
            </a:pPr>
            <a:r>
              <a:rPr lang="en-US" altLang="en-US" smtClean="0"/>
              <a:t>If m is the number of equipossible outcomes in E, then P(E) = m/n ≥0</a:t>
            </a:r>
          </a:p>
          <a:p>
            <a:pPr eaLnBrk="1" hangingPunct="1">
              <a:lnSpc>
                <a:spcPct val="90000"/>
              </a:lnSpc>
              <a:buFontTx/>
              <a:buNone/>
            </a:pPr>
            <a:r>
              <a:rPr lang="en-US" altLang="en-US" smtClean="0"/>
              <a:t>P(Ω) = n/n = 1</a:t>
            </a:r>
          </a:p>
          <a:p>
            <a:pPr eaLnBrk="1" hangingPunct="1">
              <a:lnSpc>
                <a:spcPct val="90000"/>
              </a:lnSpc>
              <a:buFontTx/>
              <a:buNone/>
            </a:pPr>
            <a:r>
              <a:rPr lang="en-US" altLang="en-US" smtClean="0"/>
              <a:t>Let E1 and E2 be disjoint events, with m equipossible outcomes in E1 and k equipossible outcomes in E2.  Since E1 and E2 are disjoint, there are k+m equipossible outcomes in E1 V E2, and:</a:t>
            </a:r>
          </a:p>
          <a:p>
            <a:pPr eaLnBrk="1" hangingPunct="1">
              <a:lnSpc>
                <a:spcPct val="90000"/>
              </a:lnSpc>
              <a:buFontTx/>
              <a:buNone/>
            </a:pPr>
            <a:r>
              <a:rPr lang="en-US" altLang="en-US" smtClean="0"/>
              <a:t>P(E1)+P(E2) = m/n + k/n = (k+m)/n = P(E1 V E2)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z="4000" smtClean="0"/>
              <a:t>Conditional Probability in the Classical Approach</a:t>
            </a:r>
          </a:p>
        </p:txBody>
      </p:sp>
      <p:sp>
        <p:nvSpPr>
          <p:cNvPr id="21507" name="Rectangle 3"/>
          <p:cNvSpPr>
            <a:spLocks noGrp="1" noChangeArrowheads="1"/>
          </p:cNvSpPr>
          <p:nvPr>
            <p:ph type="body" idx="1"/>
          </p:nvPr>
        </p:nvSpPr>
        <p:spPr/>
        <p:txBody>
          <a:bodyPr/>
          <a:lstStyle/>
          <a:p>
            <a:pPr eaLnBrk="1" hangingPunct="1"/>
            <a:r>
              <a:rPr lang="en-US" altLang="en-US" smtClean="0"/>
              <a:t>Let n, m, k be the number of sample points in Ω, E1, and E1&amp;E2.  Assuming that the alternatives in E1 remain equipossible when it is known that E1 has occurred, the probability of E2 given that E1 has occurred, P(E2|E1), is:</a:t>
            </a:r>
          </a:p>
          <a:p>
            <a:pPr eaLnBrk="1" hangingPunct="1">
              <a:buFontTx/>
              <a:buNone/>
            </a:pPr>
            <a:r>
              <a:rPr lang="en-US" altLang="en-US" smtClean="0"/>
              <a:t>k/m = (k/n)/(m/n) = P(E1&amp;E2)/P(E1)</a:t>
            </a:r>
          </a:p>
          <a:p>
            <a:pPr eaLnBrk="1" hangingPunct="1"/>
            <a:r>
              <a:rPr lang="en-US" altLang="en-US" smtClean="0"/>
              <a:t>This is a theorem that relates unconditional probability to conditional probability.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762000"/>
          </a:xfrm>
        </p:spPr>
        <p:txBody>
          <a:bodyPr/>
          <a:lstStyle/>
          <a:p>
            <a:pPr eaLnBrk="1" hangingPunct="1"/>
            <a:r>
              <a:rPr lang="en-US" altLang="en-US" smtClean="0"/>
              <a:t>The Subjective Approach</a:t>
            </a:r>
          </a:p>
        </p:txBody>
      </p:sp>
      <p:sp>
        <p:nvSpPr>
          <p:cNvPr id="22531" name="Rectangle 3"/>
          <p:cNvSpPr>
            <a:spLocks noGrp="1" noChangeArrowheads="1"/>
          </p:cNvSpPr>
          <p:nvPr>
            <p:ph type="body" idx="1"/>
          </p:nvPr>
        </p:nvSpPr>
        <p:spPr>
          <a:xfrm>
            <a:off x="685800" y="1143000"/>
            <a:ext cx="7772400" cy="4953000"/>
          </a:xfrm>
        </p:spPr>
        <p:txBody>
          <a:bodyPr/>
          <a:lstStyle/>
          <a:p>
            <a:pPr eaLnBrk="1" hangingPunct="1">
              <a:lnSpc>
                <a:spcPct val="90000"/>
              </a:lnSpc>
            </a:pPr>
            <a:r>
              <a:rPr lang="en-US" altLang="en-US" smtClean="0"/>
              <a:t>The probability P(E) of an event E is the fraction of a whole unit value which one would feel is the fair amount to exchange for the promise that one would receive a whole unit of value if E turns out to be true and zero units if E turns out to be false</a:t>
            </a:r>
          </a:p>
          <a:p>
            <a:pPr eaLnBrk="1" hangingPunct="1">
              <a:lnSpc>
                <a:spcPct val="90000"/>
              </a:lnSpc>
            </a:pPr>
            <a:r>
              <a:rPr lang="en-US" altLang="en-US" smtClean="0"/>
              <a:t>The probability P(E) of an event E is the fraction of red balls in an urn containing red and brown balls such that one would feel indifferent between the statement "E will occur" and "a red ball would be extracted from the urn."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219200"/>
          </a:xfrm>
        </p:spPr>
        <p:txBody>
          <a:bodyPr/>
          <a:lstStyle/>
          <a:p>
            <a:pPr eaLnBrk="1" hangingPunct="1"/>
            <a:r>
              <a:rPr lang="en-US" altLang="en-US" smtClean="0"/>
              <a:t>The Subjective Approach II</a:t>
            </a:r>
          </a:p>
        </p:txBody>
      </p:sp>
      <p:sp>
        <p:nvSpPr>
          <p:cNvPr id="23555" name="Rectangle 3"/>
          <p:cNvSpPr>
            <a:spLocks noGrp="1" noChangeArrowheads="1"/>
          </p:cNvSpPr>
          <p:nvPr>
            <p:ph type="body" idx="1"/>
          </p:nvPr>
        </p:nvSpPr>
        <p:spPr>
          <a:xfrm>
            <a:off x="457200" y="1447800"/>
            <a:ext cx="8229600" cy="4953000"/>
          </a:xfrm>
        </p:spPr>
        <p:txBody>
          <a:bodyPr/>
          <a:lstStyle/>
          <a:p>
            <a:pPr eaLnBrk="1" hangingPunct="1"/>
            <a:r>
              <a:rPr lang="en-US" altLang="en-US" sz="2400" smtClean="0"/>
              <a:t>If there are n mutually exclusive and exhaustive events E</a:t>
            </a:r>
            <a:r>
              <a:rPr lang="en-US" altLang="en-US" sz="2400" baseline="-25000" smtClean="0"/>
              <a:t>i</a:t>
            </a:r>
            <a:r>
              <a:rPr lang="en-US" altLang="en-US" sz="2400" smtClean="0"/>
              <a:t>, and a person assigned probability P(E</a:t>
            </a:r>
            <a:r>
              <a:rPr lang="en-US" altLang="en-US" sz="2400" baseline="-25000" smtClean="0"/>
              <a:t>i</a:t>
            </a:r>
            <a:r>
              <a:rPr lang="en-US" altLang="en-US" sz="2400" smtClean="0"/>
              <a:t>) to each of them respectively, then he would agree that all n exchanges are fair and therefore agree that it is fair to exchange the sum of the probabilities of all events for 1 unit.  Thus if the sum of the probabilities of the whole sample space were not one, the probabilities would be incoherent.</a:t>
            </a:r>
          </a:p>
          <a:p>
            <a:pPr eaLnBrk="1" hangingPunct="1"/>
            <a:r>
              <a:rPr lang="en-US" altLang="en-US" sz="2400" smtClean="0"/>
              <a:t>De Finetti derived Kolmogorov’s axioms and the definition of conditional probability from the first definition on the previous slide and the assumption of coherency.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pt">
  <a:themeElements>
    <a:clrScheme name="de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pt">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p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p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p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Z:\talks\grad01\dept.pot</Template>
  <TotalTime>1154</TotalTime>
  <Words>1104</Words>
  <Application>Microsoft Office PowerPoint</Application>
  <PresentationFormat>On-screen Show (4:3)</PresentationFormat>
  <Paragraphs>70</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dept</vt:lpstr>
      <vt:lpstr>Photo Editor Photo</vt:lpstr>
      <vt:lpstr>Equation</vt:lpstr>
      <vt:lpstr>Introduction to Probability (CSCE 317)</vt:lpstr>
      <vt:lpstr>Purpose of the Introductory Slides</vt:lpstr>
      <vt:lpstr>Probabilities</vt:lpstr>
      <vt:lpstr>Conditional probabilities</vt:lpstr>
      <vt:lpstr>Models of the Axioms</vt:lpstr>
      <vt:lpstr>Derivation of Kolmogorov’s Axioms in the Classical Approach</vt:lpstr>
      <vt:lpstr>Conditional Probability in the Classical Approach</vt:lpstr>
      <vt:lpstr>The Subjective Approach</vt:lpstr>
      <vt:lpstr>The Subjective Approach II</vt:lpstr>
      <vt:lpstr>Definition of Conditional  Probability in the Subjective Approach</vt:lpstr>
      <vt:lpstr>Derivation of Conditional Probability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mgv</dc:creator>
  <cp:lastModifiedBy>mgv</cp:lastModifiedBy>
  <cp:revision>54</cp:revision>
  <cp:lastPrinted>2015-01-22T21:22:52Z</cp:lastPrinted>
  <dcterms:created xsi:type="dcterms:W3CDTF">1601-01-01T00:00:00Z</dcterms:created>
  <dcterms:modified xsi:type="dcterms:W3CDTF">2016-01-21T21:02:55Z</dcterms:modified>
</cp:coreProperties>
</file>