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slides/slide20.xml" ContentType="application/vnd.openxmlformats-officedocument.presentationml.slid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7" r:id="rId3"/>
    <p:sldId id="258" r:id="rId4"/>
    <p:sldId id="270" r:id="rId5"/>
    <p:sldId id="271" r:id="rId6"/>
    <p:sldId id="272" r:id="rId7"/>
    <p:sldId id="276" r:id="rId8"/>
    <p:sldId id="259" r:id="rId9"/>
    <p:sldId id="261" r:id="rId10"/>
    <p:sldId id="262" r:id="rId11"/>
    <p:sldId id="275" r:id="rId12"/>
    <p:sldId id="263" r:id="rId13"/>
    <p:sldId id="264" r:id="rId14"/>
    <p:sldId id="266" r:id="rId15"/>
    <p:sldId id="267" r:id="rId16"/>
    <p:sldId id="268" r:id="rId17"/>
    <p:sldId id="269" r:id="rId18"/>
    <p:sldId id="277" r:id="rId19"/>
    <p:sldId id="260" r:id="rId20"/>
    <p:sldId id="273" r:id="rId21"/>
    <p:sldId id="274"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89" d="100"/>
          <a:sy n="89" d="100"/>
        </p:scale>
        <p:origin x="-1448"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957345-0199-7B41-8599-06AB2D296A88}" type="datetimeFigureOut">
              <a:rPr lang="en-US" smtClean="0"/>
              <a:t>4/6/12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C034D7-FE1B-8F41-8E68-FBEC1129252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957345-0199-7B41-8599-06AB2D296A88}" type="datetimeFigureOut">
              <a:rPr lang="en-US" smtClean="0"/>
              <a:t>4/9/12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C034D7-FE1B-8F41-8E68-FBEC1129252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957345-0199-7B41-8599-06AB2D296A88}" type="datetimeFigureOut">
              <a:rPr lang="en-US" smtClean="0"/>
              <a:t>4/9/12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C034D7-FE1B-8F41-8E68-FBEC1129252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957345-0199-7B41-8599-06AB2D296A88}" type="datetimeFigureOut">
              <a:rPr lang="en-US" smtClean="0"/>
              <a:t>4/9/12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C034D7-FE1B-8F41-8E68-FBEC1129252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957345-0199-7B41-8599-06AB2D296A88}" type="datetimeFigureOut">
              <a:rPr lang="en-US" smtClean="0"/>
              <a:t>4/9/12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C034D7-FE1B-8F41-8E68-FBEC1129252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957345-0199-7B41-8599-06AB2D296A88}" type="datetimeFigureOut">
              <a:rPr lang="en-US" smtClean="0"/>
              <a:t>4/9/12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C034D7-FE1B-8F41-8E68-FBEC1129252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957345-0199-7B41-8599-06AB2D296A88}" type="datetimeFigureOut">
              <a:rPr lang="en-US" smtClean="0"/>
              <a:t>4/9/12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C034D7-FE1B-8F41-8E68-FBEC1129252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957345-0199-7B41-8599-06AB2D296A88}" type="datetimeFigureOut">
              <a:rPr lang="en-US" smtClean="0"/>
              <a:t>4/9/12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C034D7-FE1B-8F41-8E68-FBEC1129252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957345-0199-7B41-8599-06AB2D296A88}" type="datetimeFigureOut">
              <a:rPr lang="en-US" smtClean="0"/>
              <a:t>4/9/12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C034D7-FE1B-8F41-8E68-FBEC1129252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957345-0199-7B41-8599-06AB2D296A88}" type="datetimeFigureOut">
              <a:rPr lang="en-US" smtClean="0"/>
              <a:t>4/9/12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C034D7-FE1B-8F41-8E68-FBEC1129252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957345-0199-7B41-8599-06AB2D296A88}" type="datetimeFigureOut">
              <a:rPr lang="en-US" smtClean="0"/>
              <a:t>4/9/12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C034D7-FE1B-8F41-8E68-FBEC1129252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957345-0199-7B41-8599-06AB2D296A88}" type="datetimeFigureOut">
              <a:rPr lang="en-US" smtClean="0"/>
              <a:t>4/6/12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C034D7-FE1B-8F41-8E68-FBEC1129252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rishi@nextdoor.com" TargetMode="External"/><Relationship Id="rId3" Type="http://schemas.openxmlformats.org/officeDocument/2006/relationships/hyperlink" Target="mailto:jobs@nextdoor.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Why I love working at a startup and some tips on landing your first job.</a:t>
            </a:r>
            <a:endParaRPr lang="en-US" dirty="0"/>
          </a:p>
        </p:txBody>
      </p:sp>
      <p:sp>
        <p:nvSpPr>
          <p:cNvPr id="3" name="Subtitle 2"/>
          <p:cNvSpPr>
            <a:spLocks noGrp="1"/>
          </p:cNvSpPr>
          <p:nvPr>
            <p:ph type="subTitle" idx="1"/>
          </p:nvPr>
        </p:nvSpPr>
        <p:spPr/>
        <p:txBody>
          <a:bodyPr/>
          <a:lstStyle/>
          <a:p>
            <a:r>
              <a:rPr lang="en-US" dirty="0" smtClean="0"/>
              <a:t>Rishi Mukhopadhyay</a:t>
            </a:r>
          </a:p>
          <a:p>
            <a:r>
              <a:rPr lang="en-US" dirty="0" smtClean="0"/>
              <a:t>4/10/2012</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Apply to jobs that you could be passionate about</a:t>
            </a:r>
            <a:endParaRPr lang="en-US" dirty="0"/>
          </a:p>
        </p:txBody>
      </p:sp>
      <p:sp>
        <p:nvSpPr>
          <p:cNvPr id="3" name="Content Placeholder 2"/>
          <p:cNvSpPr>
            <a:spLocks noGrp="1"/>
          </p:cNvSpPr>
          <p:nvPr>
            <p:ph idx="1"/>
          </p:nvPr>
        </p:nvSpPr>
        <p:spPr/>
        <p:txBody>
          <a:bodyPr/>
          <a:lstStyle/>
          <a:p>
            <a:r>
              <a:rPr lang="en-US" dirty="0" smtClean="0"/>
              <a:t>Startups live and die on passion.</a:t>
            </a:r>
          </a:p>
          <a:p>
            <a:r>
              <a:rPr lang="en-US" dirty="0" smtClean="0"/>
              <a:t>Recruiters and interviewers care about passion.</a:t>
            </a:r>
          </a:p>
          <a:p>
            <a:r>
              <a:rPr lang="en-US" dirty="0" smtClean="0"/>
              <a:t>Passion can be for the opportunity to learn new technology, for the product, for the product’s societal impact, etc.</a:t>
            </a:r>
          </a:p>
          <a:p>
            <a:r>
              <a:rPr lang="en-US" dirty="0" smtClean="0"/>
              <a:t>Being passionate about being able to pay the rent may be honest, but its not sufficient.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You’re also applying to be an investor</a:t>
            </a:r>
            <a:endParaRPr lang="en-US" dirty="0"/>
          </a:p>
        </p:txBody>
      </p:sp>
      <p:sp>
        <p:nvSpPr>
          <p:cNvPr id="3" name="Content Placeholder 2"/>
          <p:cNvSpPr>
            <a:spLocks noGrp="1"/>
          </p:cNvSpPr>
          <p:nvPr>
            <p:ph idx="1"/>
          </p:nvPr>
        </p:nvSpPr>
        <p:spPr/>
        <p:txBody>
          <a:bodyPr>
            <a:normAutofit/>
          </a:bodyPr>
          <a:lstStyle/>
          <a:p>
            <a:r>
              <a:rPr lang="en-US" dirty="0" smtClean="0"/>
              <a:t>What is the size of the market?</a:t>
            </a:r>
          </a:p>
          <a:p>
            <a:r>
              <a:rPr lang="en-US" dirty="0" smtClean="0"/>
              <a:t>What competitors exist? What is this company’s competitive advantage? </a:t>
            </a:r>
          </a:p>
          <a:p>
            <a:r>
              <a:rPr lang="en-US" dirty="0" smtClean="0"/>
              <a:t>Who is investing in them? If smart investors (Benchmark, Shasta, Sequoia, etc.) are interested, that’s a good sign.</a:t>
            </a:r>
          </a:p>
          <a:p>
            <a:r>
              <a:rPr lang="en-US" dirty="0" smtClean="0"/>
              <a:t>How good is the team they have assembled?</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Reverse Engineer the Hiring Process</a:t>
            </a:r>
            <a:endParaRPr lang="en-US" dirty="0"/>
          </a:p>
        </p:txBody>
      </p:sp>
      <p:sp>
        <p:nvSpPr>
          <p:cNvPr id="3" name="Content Placeholder 2"/>
          <p:cNvSpPr>
            <a:spLocks noGrp="1"/>
          </p:cNvSpPr>
          <p:nvPr>
            <p:ph idx="1"/>
          </p:nvPr>
        </p:nvSpPr>
        <p:spPr/>
        <p:txBody>
          <a:bodyPr/>
          <a:lstStyle/>
          <a:p>
            <a:r>
              <a:rPr lang="en-US" dirty="0" smtClean="0"/>
              <a:t>At each stage of the hiring process, figure out what the interviewer needs to know about you and deliver that information to them efficiently.</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Resumes</a:t>
            </a:r>
            <a:endParaRPr lang="en-US" dirty="0"/>
          </a:p>
        </p:txBody>
      </p:sp>
      <p:sp>
        <p:nvSpPr>
          <p:cNvPr id="3" name="Content Placeholder 2"/>
          <p:cNvSpPr>
            <a:spLocks noGrp="1"/>
          </p:cNvSpPr>
          <p:nvPr>
            <p:ph idx="1"/>
          </p:nvPr>
        </p:nvSpPr>
        <p:spPr/>
        <p:txBody>
          <a:bodyPr/>
          <a:lstStyle/>
          <a:p>
            <a:r>
              <a:rPr lang="en-US" dirty="0" smtClean="0"/>
              <a:t>Write a short cover letter that answers the question “why are you the best candidate for the job?” Passion helps a lot here.</a:t>
            </a:r>
          </a:p>
          <a:p>
            <a:r>
              <a:rPr lang="en-US" dirty="0" smtClean="0"/>
              <a:t>Have an objective and summary section at the top of your resume.  </a:t>
            </a:r>
          </a:p>
          <a:p>
            <a:r>
              <a:rPr lang="en-US" dirty="0" smtClean="0"/>
              <a:t>Resumes are a marketing pitch. Order the sections in order of importance with that framework in mind.</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410862" y="1212858"/>
            <a:ext cx="8334624" cy="4520151"/>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Phone Interview</a:t>
            </a:r>
            <a:endParaRPr lang="en-US" dirty="0"/>
          </a:p>
        </p:txBody>
      </p:sp>
      <p:sp>
        <p:nvSpPr>
          <p:cNvPr id="3" name="Content Placeholder 2"/>
          <p:cNvSpPr>
            <a:spLocks noGrp="1"/>
          </p:cNvSpPr>
          <p:nvPr>
            <p:ph idx="1"/>
          </p:nvPr>
        </p:nvSpPr>
        <p:spPr/>
        <p:txBody>
          <a:bodyPr/>
          <a:lstStyle/>
          <a:p>
            <a:r>
              <a:rPr lang="en-US" dirty="0" smtClean="0"/>
              <a:t>Be prepared to answer a lot of technical questions that are aimed to </a:t>
            </a:r>
            <a:r>
              <a:rPr lang="en-US" dirty="0" err="1" smtClean="0"/>
              <a:t>suss</a:t>
            </a:r>
            <a:r>
              <a:rPr lang="en-US" dirty="0" smtClean="0"/>
              <a:t> out your depth of experience.</a:t>
            </a:r>
          </a:p>
          <a:p>
            <a:r>
              <a:rPr lang="en-US" dirty="0" smtClean="0"/>
              <a:t>You will likely be asked at least one technical or algorithmic question.</a:t>
            </a:r>
          </a:p>
          <a:p>
            <a:r>
              <a:rPr lang="en-US" dirty="0" smtClean="0"/>
              <a:t>The interviewer will talk to you about the company.  Have some smart questions prepared.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person interviews</a:t>
            </a:r>
            <a:endParaRPr lang="en-US" dirty="0"/>
          </a:p>
        </p:txBody>
      </p:sp>
      <p:sp>
        <p:nvSpPr>
          <p:cNvPr id="3" name="Content Placeholder 2"/>
          <p:cNvSpPr>
            <a:spLocks noGrp="1"/>
          </p:cNvSpPr>
          <p:nvPr>
            <p:ph idx="1"/>
          </p:nvPr>
        </p:nvSpPr>
        <p:spPr/>
        <p:txBody>
          <a:bodyPr>
            <a:normAutofit lnSpcReduction="10000"/>
          </a:bodyPr>
          <a:lstStyle/>
          <a:p>
            <a:r>
              <a:rPr lang="en-US" dirty="0" smtClean="0"/>
              <a:t>Be prepared to write code on the board.</a:t>
            </a:r>
          </a:p>
          <a:p>
            <a:r>
              <a:rPr lang="en-US" dirty="0" smtClean="0"/>
              <a:t>Choose a language and know it well.</a:t>
            </a:r>
          </a:p>
          <a:p>
            <a:r>
              <a:rPr lang="en-US" dirty="0" smtClean="0"/>
              <a:t>Talk through your answers. Interviewers are very interested in your thought process and the questions you ask.  </a:t>
            </a:r>
          </a:p>
          <a:p>
            <a:r>
              <a:rPr lang="en-US" dirty="0" smtClean="0"/>
              <a:t>Be prepared to talk about computational and memory complexity, and the tradeoffs between different approaches to the same problem.</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Extra advice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Study.  Pick a language, and know it backwards and forwards.</a:t>
            </a:r>
          </a:p>
          <a:p>
            <a:r>
              <a:rPr lang="en-US" dirty="0" smtClean="0"/>
              <a:t>Practice extemporaneous problem solving and coding under pressure.  </a:t>
            </a:r>
            <a:r>
              <a:rPr lang="en-US" dirty="0" err="1" smtClean="0"/>
              <a:t>Topcoder.com</a:t>
            </a:r>
            <a:r>
              <a:rPr lang="en-US" dirty="0" smtClean="0"/>
              <a:t>, </a:t>
            </a:r>
            <a:r>
              <a:rPr lang="en-US" dirty="0" err="1" smtClean="0"/>
              <a:t>projecteuler.net</a:t>
            </a:r>
            <a:r>
              <a:rPr lang="en-US" dirty="0" smtClean="0"/>
              <a:t>.</a:t>
            </a:r>
          </a:p>
          <a:p>
            <a:r>
              <a:rPr lang="en-US" dirty="0" smtClean="0"/>
              <a:t>Research common interview questions. You probably won’t encounter these in practice, but they can get you in the right problem solving mode.</a:t>
            </a:r>
          </a:p>
          <a:p>
            <a:r>
              <a:rPr lang="en-US" dirty="0" smtClean="0"/>
              <a:t>Read: Joel on Software, Tech Crunch, etc.</a:t>
            </a:r>
          </a:p>
          <a:p>
            <a:r>
              <a:rPr lang="en-US" dirty="0" smtClean="0"/>
              <a:t>Learn by trial and error </a:t>
            </a:r>
            <a:r>
              <a:rPr lang="en-US" smtClean="0"/>
              <a:t>and iterate.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 incomplete list of things you absolutely must know</a:t>
            </a:r>
            <a:endParaRPr lang="en-US" dirty="0"/>
          </a:p>
        </p:txBody>
      </p:sp>
      <p:sp>
        <p:nvSpPr>
          <p:cNvPr id="3" name="Content Placeholder 2"/>
          <p:cNvSpPr>
            <a:spLocks noGrp="1"/>
          </p:cNvSpPr>
          <p:nvPr>
            <p:ph idx="1"/>
          </p:nvPr>
        </p:nvSpPr>
        <p:spPr/>
        <p:txBody>
          <a:bodyPr/>
          <a:lstStyle/>
          <a:p>
            <a:r>
              <a:rPr lang="en-US" dirty="0" smtClean="0"/>
              <a:t>Sorting algorithms, tradeoffs</a:t>
            </a:r>
          </a:p>
          <a:p>
            <a:r>
              <a:rPr lang="en-US" dirty="0" smtClean="0"/>
              <a:t>Object oriented principles: inheritance, polymorphism, abstract/virtual classes, etc.</a:t>
            </a:r>
          </a:p>
          <a:p>
            <a:r>
              <a:rPr lang="en-US" dirty="0" smtClean="0"/>
              <a:t>Parallel processing</a:t>
            </a:r>
          </a:p>
          <a:p>
            <a:r>
              <a:rPr lang="en-US" dirty="0" smtClean="0"/>
              <a:t>How the internet works (If it is a web app)</a:t>
            </a:r>
          </a:p>
          <a:p>
            <a:r>
              <a:rPr lang="en-US" dirty="0" smtClean="0"/>
              <a:t>Lists, trees, heaps, hash tables, and other data structures</a:t>
            </a:r>
          </a:p>
          <a:p>
            <a:r>
              <a:rPr lang="en-US" dirty="0" smtClean="0"/>
              <a:t>Recursion</a:t>
            </a: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A plug for </a:t>
            </a:r>
            <a:r>
              <a:rPr lang="en-US" dirty="0" err="1" smtClean="0"/>
              <a:t>Nextdoor.com</a:t>
            </a:r>
            <a:endParaRPr lang="en-US" dirty="0"/>
          </a:p>
        </p:txBody>
      </p:sp>
      <p:sp>
        <p:nvSpPr>
          <p:cNvPr id="5" name="Text Placeholder 4"/>
          <p:cNvSpPr>
            <a:spLocks noGrp="1"/>
          </p:cNvSpPr>
          <p:nvPr>
            <p:ph type="subTitle" idx="1"/>
          </p:nvPr>
        </p:nvSpPr>
        <p:spPr/>
        <p:txBody>
          <a:bodyPr/>
          <a:lstStyle/>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Why I love working at a startup.</a:t>
            </a:r>
          </a:p>
          <a:p>
            <a:r>
              <a:rPr lang="en-US" dirty="0" smtClean="0"/>
              <a:t>Some tips on getting your first job.</a:t>
            </a:r>
          </a:p>
          <a:p>
            <a:r>
              <a:rPr lang="en-US" dirty="0" smtClean="0"/>
              <a:t>A shameless plug for working at </a:t>
            </a:r>
            <a:r>
              <a:rPr lang="en-US" dirty="0" err="1" smtClean="0"/>
              <a:t>Nextdoor.com</a:t>
            </a:r>
            <a:endParaRPr lang="en-U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t>
            </a:r>
            <a:r>
              <a:rPr lang="en-US" dirty="0" err="1" smtClean="0"/>
              <a:t>Nextdoor.com</a:t>
            </a:r>
            <a:endParaRPr lang="en-US" dirty="0"/>
          </a:p>
        </p:txBody>
      </p:sp>
      <p:sp>
        <p:nvSpPr>
          <p:cNvPr id="3" name="Content Placeholder 2"/>
          <p:cNvSpPr>
            <a:spLocks noGrp="1"/>
          </p:cNvSpPr>
          <p:nvPr>
            <p:ph idx="1"/>
          </p:nvPr>
        </p:nvSpPr>
        <p:spPr/>
        <p:txBody>
          <a:bodyPr/>
          <a:lstStyle/>
          <a:p>
            <a:r>
              <a:rPr lang="en-US" dirty="0" smtClean="0"/>
              <a:t>Private social network for your neighborhood</a:t>
            </a:r>
          </a:p>
          <a:p>
            <a:r>
              <a:rPr lang="en-US" dirty="0" smtClean="0"/>
              <a:t>Allows users to get to know neighbors for practical reasons:</a:t>
            </a:r>
          </a:p>
          <a:p>
            <a:pPr lvl="1"/>
            <a:r>
              <a:rPr lang="en-US" dirty="0" smtClean="0"/>
              <a:t>Local service recommendations (plumber, babysitter, </a:t>
            </a:r>
            <a:r>
              <a:rPr lang="en-US" dirty="0" err="1" smtClean="0"/>
              <a:t>lawncare</a:t>
            </a:r>
            <a:r>
              <a:rPr lang="en-US" dirty="0" smtClean="0"/>
              <a:t>)</a:t>
            </a:r>
          </a:p>
          <a:p>
            <a:pPr lvl="1"/>
            <a:r>
              <a:rPr lang="en-US" dirty="0" smtClean="0"/>
              <a:t>Buy sell and give away items (an outgrown kid’s bike, furniture, lawn equipment)</a:t>
            </a:r>
          </a:p>
          <a:p>
            <a:pPr lvl="1"/>
            <a:r>
              <a:rPr lang="en-US" dirty="0" smtClean="0"/>
              <a:t>Keep abreast of crime and safety notices.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 for a job!</a:t>
            </a:r>
            <a:endParaRPr lang="en-US" dirty="0"/>
          </a:p>
        </p:txBody>
      </p:sp>
      <p:sp>
        <p:nvSpPr>
          <p:cNvPr id="3" name="Content Placeholder 2"/>
          <p:cNvSpPr>
            <a:spLocks noGrp="1"/>
          </p:cNvSpPr>
          <p:nvPr>
            <p:ph idx="1"/>
          </p:nvPr>
        </p:nvSpPr>
        <p:spPr/>
        <p:txBody>
          <a:bodyPr/>
          <a:lstStyle/>
          <a:p>
            <a:r>
              <a:rPr lang="en-US" dirty="0" smtClean="0">
                <a:hlinkClick r:id="rId2"/>
              </a:rPr>
              <a:t>rishi@nextdoor.com</a:t>
            </a:r>
            <a:endParaRPr lang="en-US" dirty="0" smtClean="0"/>
          </a:p>
          <a:p>
            <a:r>
              <a:rPr lang="en-US" dirty="0" smtClean="0">
                <a:hlinkClick r:id="rId3"/>
              </a:rPr>
              <a:t>jobs@nextdoor.com</a:t>
            </a:r>
            <a:endParaRPr lang="en-US" dirty="0" smtClean="0"/>
          </a:p>
          <a:p>
            <a:pPr lvl="1"/>
            <a:r>
              <a:rPr lang="en-US" dirty="0" smtClean="0"/>
              <a:t>Subject: software engineer</a:t>
            </a:r>
          </a:p>
          <a:p>
            <a:r>
              <a:rPr lang="en-US" dirty="0" err="1" smtClean="0"/>
              <a:t>Nextdoor.com</a:t>
            </a:r>
            <a:r>
              <a:rPr lang="en-US" dirty="0" smtClean="0"/>
              <a:t>/jobs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Why I love working at a startup.</a:t>
            </a:r>
            <a:endParaRPr lang="en-US" dirty="0"/>
          </a:p>
        </p:txBody>
      </p:sp>
      <p:sp>
        <p:nvSpPr>
          <p:cNvPr id="5" name="Text Placeholder 4"/>
          <p:cNvSpPr>
            <a:spLocks noGrp="1"/>
          </p:cNvSpPr>
          <p:nvPr>
            <p:ph type="subTitle" idx="1"/>
          </p:nvPr>
        </p:nvSpPr>
        <p:spPr/>
        <p:txBody>
          <a:bodyPr/>
          <a:lstStyle/>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 friction</a:t>
            </a:r>
            <a:endParaRPr lang="en-US" dirty="0"/>
          </a:p>
        </p:txBody>
      </p:sp>
      <p:sp>
        <p:nvSpPr>
          <p:cNvPr id="3" name="Content Placeholder 2"/>
          <p:cNvSpPr>
            <a:spLocks noGrp="1"/>
          </p:cNvSpPr>
          <p:nvPr>
            <p:ph idx="1"/>
          </p:nvPr>
        </p:nvSpPr>
        <p:spPr/>
        <p:txBody>
          <a:bodyPr>
            <a:normAutofit lnSpcReduction="10000"/>
          </a:bodyPr>
          <a:lstStyle/>
          <a:p>
            <a:r>
              <a:rPr lang="en-US" dirty="0" smtClean="0"/>
              <a:t>Something I work on can be in production in front of users the next week.</a:t>
            </a:r>
          </a:p>
          <a:p>
            <a:r>
              <a:rPr lang="en-US" dirty="0" smtClean="0"/>
              <a:t>Having to wear a bunch a of different hats: as organizations get large, your roll gets more specialized.  You learn more at a startup.</a:t>
            </a:r>
          </a:p>
          <a:p>
            <a:r>
              <a:rPr lang="en-US" dirty="0" smtClean="0"/>
              <a:t>Less bureaucracy: you are free to move fast.  The VP of Engineering you need to get to sign off on something sits 10 feet away from you and probably eats lunch with you.</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environment</a:t>
            </a:r>
            <a:endParaRPr lang="en-US" dirty="0"/>
          </a:p>
        </p:txBody>
      </p:sp>
      <p:sp>
        <p:nvSpPr>
          <p:cNvPr id="3" name="Content Placeholder 2"/>
          <p:cNvSpPr>
            <a:spLocks noGrp="1"/>
          </p:cNvSpPr>
          <p:nvPr>
            <p:ph idx="1"/>
          </p:nvPr>
        </p:nvSpPr>
        <p:spPr/>
        <p:txBody>
          <a:bodyPr/>
          <a:lstStyle/>
          <a:p>
            <a:r>
              <a:rPr lang="en-US" dirty="0" smtClean="0"/>
              <a:t>Being surrounded by driven passionate people makes you passionate and driven.</a:t>
            </a:r>
          </a:p>
          <a:p>
            <a:r>
              <a:rPr lang="en-US" dirty="0" smtClean="0"/>
              <a:t>Most startup jobs advertise perks like fully stocked snack closet, fridge (soda, juice, water, beer) nice chairs and large monitors.  </a:t>
            </a:r>
          </a:p>
          <a:p>
            <a:r>
              <a:rPr lang="en-US" dirty="0" err="1" smtClean="0"/>
              <a:t>Comraderie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Ownership</a:t>
            </a:r>
            <a:endParaRPr lang="en-US" dirty="0"/>
          </a:p>
        </p:txBody>
      </p:sp>
      <p:sp>
        <p:nvSpPr>
          <p:cNvPr id="3" name="Content Placeholder 2"/>
          <p:cNvSpPr>
            <a:spLocks noGrp="1"/>
          </p:cNvSpPr>
          <p:nvPr>
            <p:ph idx="1"/>
          </p:nvPr>
        </p:nvSpPr>
        <p:spPr/>
        <p:txBody>
          <a:bodyPr/>
          <a:lstStyle/>
          <a:p>
            <a:r>
              <a:rPr lang="en-US" dirty="0" smtClean="0"/>
              <a:t>Stock options.</a:t>
            </a:r>
          </a:p>
          <a:p>
            <a:r>
              <a:rPr lang="en-US" dirty="0" smtClean="0"/>
              <a:t>A greater sense of ownership over your features.</a:t>
            </a:r>
          </a:p>
          <a:p>
            <a:r>
              <a:rPr lang="en-US" dirty="0" smtClean="0"/>
              <a:t>Everyone is responsible for thinking about the product and suggesting features.</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drawbacks</a:t>
            </a:r>
            <a:endParaRPr lang="en-US" dirty="0"/>
          </a:p>
        </p:txBody>
      </p:sp>
      <p:sp>
        <p:nvSpPr>
          <p:cNvPr id="3" name="Content Placeholder 2"/>
          <p:cNvSpPr>
            <a:spLocks noGrp="1"/>
          </p:cNvSpPr>
          <p:nvPr>
            <p:ph idx="1"/>
          </p:nvPr>
        </p:nvSpPr>
        <p:spPr/>
        <p:txBody>
          <a:bodyPr/>
          <a:lstStyle/>
          <a:p>
            <a:r>
              <a:rPr lang="en-US" dirty="0" smtClean="0"/>
              <a:t>Lower pay, fewer benefits.</a:t>
            </a:r>
          </a:p>
          <a:p>
            <a:r>
              <a:rPr lang="en-US" dirty="0" smtClean="0"/>
              <a:t>Not a 9-5 culture.</a:t>
            </a:r>
          </a:p>
          <a:p>
            <a:r>
              <a:rPr lang="en-US" dirty="0" smtClean="0"/>
              <a:t>Lots of startups fail, less stability.</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Some tips on getting your </a:t>
            </a:r>
            <a:r>
              <a:rPr lang="en-US" smtClean="0"/>
              <a:t>first job.</a:t>
            </a:r>
            <a:endParaRPr lang="en-US"/>
          </a:p>
        </p:txBody>
      </p:sp>
      <p:sp>
        <p:nvSpPr>
          <p:cNvPr id="5" name="Text Placeholder 4"/>
          <p:cNvSpPr>
            <a:spLocks noGrp="1"/>
          </p:cNvSpPr>
          <p:nvPr>
            <p:ph type="subTitle" idx="1"/>
          </p:nvPr>
        </p:nvSpPr>
        <p:spPr/>
        <p:txBody>
          <a:bodyPr/>
          <a:lstStyle/>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Become a good programmer</a:t>
            </a:r>
            <a:endParaRPr lang="en-US" dirty="0"/>
          </a:p>
        </p:txBody>
      </p:sp>
      <p:sp>
        <p:nvSpPr>
          <p:cNvPr id="3" name="Content Placeholder 2"/>
          <p:cNvSpPr>
            <a:spLocks noGrp="1"/>
          </p:cNvSpPr>
          <p:nvPr>
            <p:ph idx="1"/>
          </p:nvPr>
        </p:nvSpPr>
        <p:spPr/>
        <p:txBody>
          <a:bodyPr/>
          <a:lstStyle/>
          <a:p>
            <a:r>
              <a:rPr lang="en-US" dirty="0" smtClean="0"/>
              <a:t>Summer internships</a:t>
            </a:r>
          </a:p>
          <a:p>
            <a:r>
              <a:rPr lang="en-US" dirty="0" smtClean="0"/>
              <a:t>Code for fun</a:t>
            </a:r>
          </a:p>
          <a:p>
            <a:r>
              <a:rPr lang="en-US" dirty="0" smtClean="0"/>
              <a:t>Do a masters to further mature as an engineer</a:t>
            </a:r>
          </a:p>
          <a:p>
            <a:r>
              <a:rPr lang="en-US" dirty="0" smtClean="0"/>
              <a:t>Contribute to open source projects</a:t>
            </a:r>
          </a:p>
          <a:p>
            <a:r>
              <a:rPr lang="en-US" dirty="0" smtClean="0"/>
              <a:t>Do a large project at school</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5154</TotalTime>
  <Words>798</Words>
  <Application>Microsoft Macintosh PowerPoint</Application>
  <PresentationFormat>On-screen Show (4:3)</PresentationFormat>
  <Paragraphs>81</Paragraphs>
  <Slides>21</Slides>
  <Notes>0</Notes>
  <HiddenSlides>0</HiddenSlides>
  <MMClips>0</MMClips>
  <ScaleCrop>false</ScaleCrop>
  <HeadingPairs>
    <vt:vector size="4" baseType="variant">
      <vt:variant>
        <vt:lpstr>Design Template</vt:lpstr>
      </vt:variant>
      <vt:variant>
        <vt:i4>1</vt:i4>
      </vt:variant>
      <vt:variant>
        <vt:lpstr>Slide Titles</vt:lpstr>
      </vt:variant>
      <vt:variant>
        <vt:i4>21</vt:i4>
      </vt:variant>
    </vt:vector>
  </HeadingPairs>
  <TitlesOfParts>
    <vt:vector size="22" baseType="lpstr">
      <vt:lpstr>Office Theme</vt:lpstr>
      <vt:lpstr>Why I love working at a startup and some tips on landing your first job.</vt:lpstr>
      <vt:lpstr>Outline</vt:lpstr>
      <vt:lpstr>Why I love working at a startup.</vt:lpstr>
      <vt:lpstr>Low friction</vt:lpstr>
      <vt:lpstr>Work environment</vt:lpstr>
      <vt:lpstr>Ownership</vt:lpstr>
      <vt:lpstr>Some drawbacks</vt:lpstr>
      <vt:lpstr>Some tips on getting your first job.</vt:lpstr>
      <vt:lpstr>Become a good programmer</vt:lpstr>
      <vt:lpstr>Apply to jobs that you could be passionate about</vt:lpstr>
      <vt:lpstr>You’re also applying to be an investor</vt:lpstr>
      <vt:lpstr>Reverse Engineer the Hiring Process</vt:lpstr>
      <vt:lpstr>Resumes</vt:lpstr>
      <vt:lpstr>Slide 14</vt:lpstr>
      <vt:lpstr>The Phone Interview</vt:lpstr>
      <vt:lpstr>In person interviews</vt:lpstr>
      <vt:lpstr>Extra advice</vt:lpstr>
      <vt:lpstr>An incomplete list of things you absolutely must know</vt:lpstr>
      <vt:lpstr>A plug for Nextdoor.com</vt:lpstr>
      <vt:lpstr>What is Nextdoor.com</vt:lpstr>
      <vt:lpstr>Apply for a job!</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I love working at a startup and some tips on landing your first job.</dc:title>
  <dc:creator>Rishi Mukhopadhyay</dc:creator>
  <cp:lastModifiedBy>Rishi Mukhopadhyay</cp:lastModifiedBy>
  <cp:revision>6</cp:revision>
  <dcterms:created xsi:type="dcterms:W3CDTF">2012-04-07T04:37:34Z</dcterms:created>
  <dcterms:modified xsi:type="dcterms:W3CDTF">2012-04-10T18:32:26Z</dcterms:modified>
</cp:coreProperties>
</file>