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281" r:id="rId3"/>
    <p:sldId id="282" r:id="rId4"/>
    <p:sldId id="343" r:id="rId5"/>
    <p:sldId id="313" r:id="rId6"/>
    <p:sldId id="346" r:id="rId7"/>
    <p:sldId id="283" r:id="rId8"/>
    <p:sldId id="314" r:id="rId9"/>
    <p:sldId id="336" r:id="rId10"/>
    <p:sldId id="337" r:id="rId11"/>
    <p:sldId id="284" r:id="rId12"/>
    <p:sldId id="315" r:id="rId13"/>
    <p:sldId id="348" r:id="rId14"/>
    <p:sldId id="279" r:id="rId15"/>
    <p:sldId id="280" r:id="rId16"/>
    <p:sldId id="276" r:id="rId17"/>
    <p:sldId id="316" r:id="rId18"/>
    <p:sldId id="288" r:id="rId19"/>
    <p:sldId id="326" r:id="rId20"/>
    <p:sldId id="330" r:id="rId21"/>
    <p:sldId id="331" r:id="rId22"/>
    <p:sldId id="344" r:id="rId23"/>
    <p:sldId id="338" r:id="rId24"/>
    <p:sldId id="347" r:id="rId25"/>
    <p:sldId id="327" r:id="rId26"/>
    <p:sldId id="328" r:id="rId27"/>
    <p:sldId id="339" r:id="rId28"/>
    <p:sldId id="324" r:id="rId29"/>
    <p:sldId id="325" r:id="rId30"/>
    <p:sldId id="329" r:id="rId31"/>
    <p:sldId id="335" r:id="rId32"/>
    <p:sldId id="345" r:id="rId33"/>
    <p:sldId id="332" r:id="rId34"/>
    <p:sldId id="333" r:id="rId35"/>
    <p:sldId id="340" r:id="rId36"/>
    <p:sldId id="342" r:id="rId37"/>
    <p:sldId id="334" r:id="rId38"/>
    <p:sldId id="341" r:id="rId39"/>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73" d="100"/>
          <a:sy n="73" d="100"/>
        </p:scale>
        <p:origin x="9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EC249CFE-3DBE-4FF2-BA31-6CE22F40E669}" type="slidenum">
              <a:rPr lang="en-US"/>
              <a:pPr>
                <a:defRPr/>
              </a:pPr>
              <a:t>‹#›</a:t>
            </a:fld>
            <a:endParaRPr lang="en-US"/>
          </a:p>
        </p:txBody>
      </p:sp>
    </p:spTree>
    <p:extLst>
      <p:ext uri="{BB962C8B-B14F-4D97-AF65-F5344CB8AC3E}">
        <p14:creationId xmlns:p14="http://schemas.microsoft.com/office/powerpoint/2010/main" val="41033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85596620-1418-4487-8C30-377531D0A71C}" type="slidenum">
              <a:rPr lang="en-US"/>
              <a:pPr>
                <a:defRPr/>
              </a:pPr>
              <a:t>‹#›</a:t>
            </a:fld>
            <a:endParaRPr lang="en-US"/>
          </a:p>
        </p:txBody>
      </p:sp>
    </p:spTree>
    <p:extLst>
      <p:ext uri="{BB962C8B-B14F-4D97-AF65-F5344CB8AC3E}">
        <p14:creationId xmlns:p14="http://schemas.microsoft.com/office/powerpoint/2010/main" val="178749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5490C3-E28D-457F-AF0F-8F8E59770C9B}" type="slidenum">
              <a:rPr lang="en-US" altLang="en-US" smtClean="0"/>
              <a:pPr>
                <a:spcBef>
                  <a:spcPct val="0"/>
                </a:spcBef>
              </a:pPr>
              <a:t>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this lecture?  You</a:t>
            </a:r>
            <a:r>
              <a:rPr lang="en-US" altLang="en-US" baseline="0" dirty="0" smtClean="0"/>
              <a:t> will not learn about other programming languages until CSCE 330, if you are a CS major; if you are a CE or CIS major, you are not required to take a Comparative Programming Languages course at all!</a:t>
            </a:r>
            <a:endParaRPr lang="en-US" altLang="en-US" dirty="0" smtClean="0"/>
          </a:p>
        </p:txBody>
      </p:sp>
    </p:spTree>
    <p:extLst>
      <p:ext uri="{BB962C8B-B14F-4D97-AF65-F5344CB8AC3E}">
        <p14:creationId xmlns:p14="http://schemas.microsoft.com/office/powerpoint/2010/main" val="314003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9AA65F-A59A-42AE-B85E-FC75AC70A7AF}" type="slidenum">
              <a:rPr lang="en-US" altLang="en-US" smtClean="0"/>
              <a:pPr>
                <a:spcBef>
                  <a:spcPct val="0"/>
                </a:spcBef>
              </a:pPr>
              <a:t>11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272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644572-6C6A-4B11-93EA-6CAAEEFF18DB}" type="slidenum">
              <a:rPr lang="en-US" altLang="en-US" smtClean="0"/>
              <a:pPr>
                <a:spcBef>
                  <a:spcPct val="0"/>
                </a:spcBef>
              </a:pPr>
              <a:t>12</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a:t>
            </a:r>
            <a:r>
              <a:rPr lang="en-US" altLang="en-US" dirty="0" err="1" smtClean="0"/>
              <a:t>gcd</a:t>
            </a:r>
            <a:r>
              <a:rPr lang="en-US" altLang="en-US" dirty="0" smtClean="0"/>
              <a:t> program in Prolog</a:t>
            </a:r>
            <a:r>
              <a:rPr lang="en-US" altLang="en-US" baseline="0" dirty="0" smtClean="0"/>
              <a:t> (gcd_190_20151124.pl in csce330f12/</a:t>
            </a:r>
            <a:r>
              <a:rPr lang="en-US" altLang="en-US" baseline="0" dirty="0" err="1" smtClean="0"/>
              <a:t>levesque</a:t>
            </a:r>
            <a:r>
              <a:rPr lang="en-US" altLang="en-US" baseline="0" dirty="0" smtClean="0"/>
              <a:t>/</a:t>
            </a:r>
            <a:r>
              <a:rPr lang="en-US" altLang="en-US" baseline="0" dirty="0" err="1" smtClean="0"/>
              <a:t>TCFiles</a:t>
            </a:r>
            <a:r>
              <a:rPr lang="en-US" altLang="en-US" baseline="0" dirty="0" smtClean="0"/>
              <a:t>).  Also gcd_and_family.pl in </a:t>
            </a:r>
            <a:r>
              <a:rPr lang="en-US" altLang="en-US" baseline="0" dirty="0" smtClean="0"/>
              <a:t>csce190f18.pl</a:t>
            </a:r>
            <a:r>
              <a:rPr lang="en-US" altLang="en-US" baseline="0" dirty="0" smtClean="0"/>
              <a:t>.</a:t>
            </a:r>
            <a:endParaRPr lang="en-US" altLang="en-US" dirty="0" smtClean="0"/>
          </a:p>
        </p:txBody>
      </p:sp>
    </p:spTree>
    <p:extLst>
      <p:ext uri="{BB962C8B-B14F-4D97-AF65-F5344CB8AC3E}">
        <p14:creationId xmlns:p14="http://schemas.microsoft.com/office/powerpoint/2010/main" val="12052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Prolog programs taught in CSCE 330.</a:t>
            </a:r>
          </a:p>
          <a:p>
            <a:r>
              <a:rPr lang="en-US" baseline="0" dirty="0" smtClean="0"/>
              <a:t>Source: Slides by the H.L. for: Hector J. Levesque.  Thinking as Computation: A First Course. MIT Press, 2012.</a:t>
            </a:r>
          </a:p>
        </p:txBody>
      </p:sp>
      <p:sp>
        <p:nvSpPr>
          <p:cNvPr id="4" name="Slide Number Placeholder 3"/>
          <p:cNvSpPr>
            <a:spLocks noGrp="1"/>
          </p:cNvSpPr>
          <p:nvPr>
            <p:ph type="sldNum" sz="quarter" idx="10"/>
          </p:nvPr>
        </p:nvSpPr>
        <p:spPr/>
        <p:txBody>
          <a:bodyPr/>
          <a:lstStyle/>
          <a:p>
            <a:fld id="{99E28F04-1A4A-40CA-88B0-52CDA7EB093B}" type="slidenum">
              <a:rPr lang="en-US" altLang="en-US" smtClean="0"/>
              <a:pPr/>
              <a:t>13</a:t>
            </a:fld>
            <a:endParaRPr lang="en-US" altLang="en-US"/>
          </a:p>
        </p:txBody>
      </p:sp>
    </p:spTree>
    <p:extLst>
      <p:ext uri="{BB962C8B-B14F-4D97-AF65-F5344CB8AC3E}">
        <p14:creationId xmlns:p14="http://schemas.microsoft.com/office/powerpoint/2010/main" val="402561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B64A833-919B-4F86-AC95-BA362547B9C6}" type="slidenum">
              <a:rPr lang="en-US" altLang="en-US" smtClean="0"/>
              <a:pPr>
                <a:spcBef>
                  <a:spcPct val="0"/>
                </a:spcBef>
              </a:pPr>
              <a:t>14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3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9AD600-BF73-4567-8626-A0EE6A180F2B}" type="slidenum">
              <a:rPr lang="en-US" altLang="en-US" smtClean="0"/>
              <a:pPr>
                <a:spcBef>
                  <a:spcPct val="0"/>
                </a:spcBef>
              </a:pPr>
              <a:t>15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figure A.1 in [S], p.820.</a:t>
            </a:r>
          </a:p>
        </p:txBody>
      </p:sp>
    </p:spTree>
    <p:extLst>
      <p:ext uri="{BB962C8B-B14F-4D97-AF65-F5344CB8AC3E}">
        <p14:creationId xmlns:p14="http://schemas.microsoft.com/office/powerpoint/2010/main" val="218711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E1DD2D-D380-4221-8BE2-714DB4769338}" type="slidenum">
              <a:rPr lang="en-US" altLang="en-US" smtClean="0"/>
              <a:pPr>
                <a:spcBef>
                  <a:spcPct val="0"/>
                </a:spcBef>
              </a:pPr>
              <a:t>16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853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0085CAD-C32F-4C59-BC95-1A23DAD41379}" type="slidenum">
              <a:rPr lang="en-US" altLang="en-US" smtClean="0"/>
              <a:pPr>
                <a:spcBef>
                  <a:spcPct val="0"/>
                </a:spcBef>
              </a:pPr>
              <a:t>17</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http://alain.colmerauer.free.fr/, accessed 2010-08-17</a:t>
            </a:r>
          </a:p>
          <a:p>
            <a:r>
              <a:rPr lang="en-US" altLang="en-US" smtClean="0"/>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55946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43D672-D723-4053-AF51-255B89201E70}" type="slidenum">
              <a:rPr lang="en-US" altLang="en-US" smtClean="0"/>
              <a:pPr>
                <a:spcBef>
                  <a:spcPct val="0"/>
                </a:spcBef>
              </a:pPr>
              <a:t>18</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the History</a:t>
            </a:r>
            <a:r>
              <a:rPr lang="en-US" altLang="en-US" baseline="0" dirty="0" smtClean="0"/>
              <a:t> of Haskell paper in the csce330f15 folder (p.6).</a:t>
            </a:r>
            <a:endParaRPr lang="en-US" altLang="en-US" dirty="0" smtClean="0"/>
          </a:p>
        </p:txBody>
      </p:sp>
    </p:spTree>
    <p:extLst>
      <p:ext uri="{BB962C8B-B14F-4D97-AF65-F5344CB8AC3E}">
        <p14:creationId xmlns:p14="http://schemas.microsoft.com/office/powerpoint/2010/main" val="136910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2014-08-21. Haskell is #40 (was #34 in August 2013 and 2012), Prolog is #46 (was #36 in August 2013, #31 in August 2012),  Fortran is #34, and ML is #25. </a:t>
            </a:r>
          </a:p>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8866AFD-8CB4-4464-B9A2-D888ADEC4372}"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346909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2014-08-18. Haskell is #41 (was #40 in August 2014, #34 in August 2013 and 2012), Prolog is #32 (was #46 in August 2014, #36 in August 2013, #31 in August 2012),  Fortran is #24 (was #34  in August 2014), and ML is #46.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4151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DF05F1-1FD9-4F21-8F39-503B54AF6C3B}" type="slidenum">
              <a:rPr lang="en-US" altLang="en-US" smtClean="0"/>
              <a:pPr>
                <a:spcBef>
                  <a:spcPct val="0"/>
                </a:spcBef>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7774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2016-08-17. Haskell is #39 (was</a:t>
            </a:r>
            <a:r>
              <a:rPr lang="en-US" altLang="en-US" baseline="0" dirty="0" smtClean="0"/>
              <a:t> #41 in August 2015,</a:t>
            </a:r>
            <a:r>
              <a:rPr lang="en-US" altLang="en-US" dirty="0" smtClean="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04712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a:t>
            </a:r>
            <a:r>
              <a:rPr lang="en-US" altLang="en-US" dirty="0" smtClean="0"/>
              <a:t>2018-12-04. </a:t>
            </a:r>
            <a:r>
              <a:rPr lang="en-US" altLang="en-US" dirty="0" smtClean="0"/>
              <a:t>Haskell </a:t>
            </a:r>
            <a:r>
              <a:rPr lang="en-US" altLang="en-US" dirty="0" smtClean="0"/>
              <a:t>is</a:t>
            </a:r>
            <a:r>
              <a:rPr lang="en-US" altLang="en-US" baseline="0" dirty="0" smtClean="0"/>
              <a:t> #38 </a:t>
            </a:r>
            <a:r>
              <a:rPr lang="en-US" altLang="en-US" dirty="0" smtClean="0"/>
              <a:t>(was </a:t>
            </a:r>
            <a:r>
              <a:rPr lang="en-US" altLang="en-US" baseline="0" dirty="0" smtClean="0"/>
              <a:t>#</a:t>
            </a:r>
            <a:r>
              <a:rPr lang="en-US" altLang="en-US" baseline="0" dirty="0" smtClean="0"/>
              <a:t>47 </a:t>
            </a:r>
            <a:r>
              <a:rPr lang="en-US" altLang="en-US" baseline="0" dirty="0" smtClean="0"/>
              <a:t>in August 2017, </a:t>
            </a:r>
            <a:r>
              <a:rPr lang="en-US" altLang="en-US" dirty="0" smtClean="0"/>
              <a:t>was </a:t>
            </a:r>
            <a:r>
              <a:rPr lang="en-US" altLang="en-US" dirty="0" smtClean="0"/>
              <a:t>#39 in August 2016, </a:t>
            </a:r>
            <a:r>
              <a:rPr lang="en-US" altLang="en-US" baseline="0" dirty="0" smtClean="0"/>
              <a:t>#41 in August 2015,</a:t>
            </a:r>
            <a:r>
              <a:rPr lang="en-US" altLang="en-US" dirty="0" smtClean="0"/>
              <a:t> #40 in August 2014, #34 in August 2013 and 2012), Prolog </a:t>
            </a:r>
            <a:r>
              <a:rPr lang="en-US" altLang="en-US" dirty="0" smtClean="0"/>
              <a:t>is# 31 (was </a:t>
            </a:r>
            <a:r>
              <a:rPr lang="en-US" altLang="en-US" dirty="0" smtClean="0"/>
              <a:t>#30 </a:t>
            </a:r>
            <a:r>
              <a:rPr lang="en-US" altLang="en-US" dirty="0" smtClean="0"/>
              <a:t>in</a:t>
            </a:r>
            <a:r>
              <a:rPr lang="en-US" altLang="en-US" baseline="0" dirty="0" smtClean="0"/>
              <a:t> August 2017 </a:t>
            </a:r>
            <a:r>
              <a:rPr lang="en-US" altLang="en-US" dirty="0" smtClean="0"/>
              <a:t>was </a:t>
            </a:r>
            <a:r>
              <a:rPr lang="en-US" altLang="en-US" dirty="0" smtClean="0"/>
              <a:t>#33 in August</a:t>
            </a:r>
            <a:r>
              <a:rPr lang="en-US" altLang="en-US" baseline="0" dirty="0" smtClean="0"/>
              <a:t> 2016,</a:t>
            </a:r>
            <a:r>
              <a:rPr lang="en-US" altLang="en-US" dirty="0" smtClean="0"/>
              <a:t> #32 in August 2015, #46 in August 2014, #36 in August 2013, #31 in August 2012),  Fortran is #35 (was #28</a:t>
            </a:r>
            <a:r>
              <a:rPr lang="en-US" altLang="en-US" baseline="0" dirty="0" smtClean="0"/>
              <a:t> in August 2016,</a:t>
            </a:r>
            <a:r>
              <a:rPr lang="en-US" altLang="en-US" dirty="0" smtClean="0"/>
              <a:t> #24 in August 2015, #34  in August 2014), and ML is in the 51-100 range (was in that range in August 2016,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106278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2017-08-23. Haskell is</a:t>
            </a:r>
            <a:r>
              <a:rPr lang="en-US" altLang="en-US" baseline="0" dirty="0" smtClean="0"/>
              <a:t> #47 </a:t>
            </a:r>
            <a:r>
              <a:rPr lang="en-US" altLang="en-US" dirty="0" smtClean="0"/>
              <a:t>(was #39 in August 2016, </a:t>
            </a:r>
            <a:r>
              <a:rPr lang="en-US" altLang="en-US" baseline="0" dirty="0" smtClean="0"/>
              <a:t>#41 in August 2015,</a:t>
            </a:r>
            <a:r>
              <a:rPr lang="en-US" altLang="en-US" dirty="0" smtClean="0"/>
              <a:t> #40 in August 2014, #34 in August 2013 and 2012), Prolog is #30 (was #33 in August</a:t>
            </a:r>
            <a:r>
              <a:rPr lang="en-US" altLang="en-US" baseline="0" dirty="0" smtClean="0"/>
              <a:t> 2016,</a:t>
            </a:r>
            <a:r>
              <a:rPr lang="en-US" altLang="en-US" dirty="0" smtClean="0"/>
              <a:t> #32 in August 2015, #46 in August 2014, #36 in August 2013, #31 in August 2012),  Fortran </a:t>
            </a:r>
            <a:r>
              <a:rPr lang="en-US" altLang="en-US" dirty="0" smtClean="0"/>
              <a:t>is #27 (was </a:t>
            </a:r>
            <a:r>
              <a:rPr lang="en-US" altLang="en-US" dirty="0" smtClean="0"/>
              <a:t>#35 </a:t>
            </a:r>
            <a:r>
              <a:rPr lang="en-US" altLang="en-US" dirty="0" smtClean="0"/>
              <a:t>in</a:t>
            </a:r>
            <a:r>
              <a:rPr lang="en-US" altLang="en-US" baseline="0" dirty="0" smtClean="0"/>
              <a:t> August 2017, </a:t>
            </a:r>
            <a:r>
              <a:rPr lang="en-US" altLang="en-US" dirty="0" smtClean="0"/>
              <a:t>#</a:t>
            </a:r>
            <a:r>
              <a:rPr lang="en-US" altLang="en-US" dirty="0" smtClean="0"/>
              <a:t>28</a:t>
            </a:r>
            <a:r>
              <a:rPr lang="en-US" altLang="en-US" baseline="0" dirty="0" smtClean="0"/>
              <a:t> in August 2016,</a:t>
            </a:r>
            <a:r>
              <a:rPr lang="en-US" altLang="en-US" dirty="0" smtClean="0"/>
              <a:t> #24 in August 2015, #34  in August 2014), and ML is in the 51-100 range </a:t>
            </a:r>
            <a:r>
              <a:rPr lang="en-US" altLang="en-US" dirty="0" smtClean="0"/>
              <a:t>(</a:t>
            </a:r>
            <a:r>
              <a:rPr lang="en-US" altLang="en-US" dirty="0" err="1" smtClean="0"/>
              <a:t>Ocaml</a:t>
            </a:r>
            <a:r>
              <a:rPr lang="en-US" altLang="en-US" baseline="0" dirty="0" smtClean="0"/>
              <a:t> and Standard ML are both in this range; </a:t>
            </a:r>
            <a:r>
              <a:rPr lang="en-US" altLang="en-US" dirty="0" smtClean="0"/>
              <a:t>was </a:t>
            </a:r>
            <a:r>
              <a:rPr lang="en-US" altLang="en-US" dirty="0" smtClean="0"/>
              <a:t>in that range in </a:t>
            </a:r>
            <a:r>
              <a:rPr lang="en-US" altLang="en-US" dirty="0" smtClean="0"/>
              <a:t>August 2017, August </a:t>
            </a:r>
            <a:r>
              <a:rPr lang="en-US" altLang="en-US" dirty="0" smtClean="0"/>
              <a:t>2016, #46 in August </a:t>
            </a:r>
            <a:r>
              <a:rPr lang="en-US" altLang="en-US" dirty="0" smtClean="0"/>
              <a:t>2015). </a:t>
            </a:r>
            <a:endParaRPr lang="en-US" altLang="en-US" dirty="0" smtClean="0"/>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18592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1EAE25-5E33-4CF5-9791-D4E4A86EDD90}"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1285006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2015-08-18 from http://pypl.github.io/PYPL.html.   The site includes a custom search engine to construct charts and graphs for specific languages and geographic regions.  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9CB3DEA-B84A-46FA-BCAB-F7C9E63BD13B}"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170550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389874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28B8AF1-ABA2-4794-9C10-BBB4632B2906}" type="slidenum">
              <a:rPr lang="en-US" altLang="en-US" smtClean="0"/>
              <a:pPr>
                <a:spcBef>
                  <a:spcPct val="0"/>
                </a:spcBef>
              </a:pPr>
              <a:t>28</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2013-08-20.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157456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F65815A-0B3F-47F1-B1B4-4F50F74FAD60}" type="slidenum">
              <a:rPr lang="en-US" altLang="en-US" smtClean="0"/>
              <a:pPr>
                <a:spcBef>
                  <a:spcPct val="0"/>
                </a:spcBef>
              </a:pPr>
              <a:t>29</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485031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36AA83-D2EC-43C4-8708-CA7C6CE3D584}" type="slidenum">
              <a:rPr lang="en-US" altLang="en-US" smtClean="0"/>
              <a:pPr>
                <a:spcBef>
                  <a:spcPct val="0"/>
                </a:spcBef>
              </a:pPr>
              <a:t>30</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2015-08-18.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3338994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31</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2016-08-17.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196884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150A0A-78B9-4CAB-83C6-15BA2989B2C3}" type="slidenum">
              <a:rPr lang="en-US" altLang="en-US" smtClean="0"/>
              <a:pPr>
                <a:spcBef>
                  <a:spcPct val="0"/>
                </a:spcBef>
              </a:pPr>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9196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32</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a:t>
            </a:r>
            <a:r>
              <a:rPr lang="en-US" altLang="en-US" dirty="0" smtClean="0"/>
              <a:t>2018-12-04.  </a:t>
            </a:r>
            <a:r>
              <a:rPr lang="en-US" altLang="en-US" dirty="0" smtClean="0"/>
              <a:t>The end of 2004 drop for Java is due to a change in Google. </a:t>
            </a:r>
            <a:r>
              <a:rPr lang="en-US" altLang="en-US" dirty="0" smtClean="0"/>
              <a:t>Apparently</a:t>
            </a:r>
            <a:r>
              <a:rPr lang="en-US" altLang="en-US" dirty="0" smtClean="0"/>
              <a:t>, </a:t>
            </a:r>
            <a:r>
              <a:rPr lang="en-US" altLang="en-US" dirty="0" err="1" smtClean="0"/>
              <a:t>Tiobe</a:t>
            </a:r>
            <a:r>
              <a:rPr lang="en-US" altLang="en-US" dirty="0" smtClean="0"/>
              <a:t> no longer provides “category” </a:t>
            </a:r>
            <a:r>
              <a:rPr lang="en-US" altLang="en-US" dirty="0" smtClean="0"/>
              <a:t>tables.  Static </a:t>
            </a:r>
            <a:r>
              <a:rPr lang="en-US" altLang="en-US" dirty="0" smtClean="0"/>
              <a:t>vs. Dynamic Typing will be explained in </a:t>
            </a:r>
            <a:r>
              <a:rPr lang="en-US" altLang="en-US" dirty="0" smtClean="0"/>
              <a:t>CSCE 330.</a:t>
            </a:r>
            <a:endParaRPr lang="en-US" altLang="en-US" dirty="0" smtClean="0"/>
          </a:p>
        </p:txBody>
      </p:sp>
    </p:spTree>
    <p:extLst>
      <p:ext uri="{BB962C8B-B14F-4D97-AF65-F5344CB8AC3E}">
        <p14:creationId xmlns:p14="http://schemas.microsoft.com/office/powerpoint/2010/main" val="3002791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75224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293111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4089913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36</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2017-08-23.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3379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37</a:t>
            </a:fld>
            <a:endParaRPr lang="en-US"/>
          </a:p>
        </p:txBody>
      </p:sp>
    </p:spTree>
    <p:extLst>
      <p:ext uri="{BB962C8B-B14F-4D97-AF65-F5344CB8AC3E}">
        <p14:creationId xmlns:p14="http://schemas.microsoft.com/office/powerpoint/2010/main" val="3045376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38</a:t>
            </a:fld>
            <a:endParaRPr lang="en-US"/>
          </a:p>
        </p:txBody>
      </p:sp>
    </p:spTree>
    <p:extLst>
      <p:ext uri="{BB962C8B-B14F-4D97-AF65-F5344CB8AC3E}">
        <p14:creationId xmlns:p14="http://schemas.microsoft.com/office/powerpoint/2010/main" val="324293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4</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128858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0EE5B7-8A82-454B-9DD5-B16C439E64BC}" type="slidenum">
              <a:rPr lang="en-US" altLang="en-US" smtClean="0"/>
              <a:pPr>
                <a:spcBef>
                  <a:spcPct val="0"/>
                </a:spcBef>
              </a:pPr>
              <a:t>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 Also:</a:t>
            </a:r>
          </a:p>
          <a:p>
            <a:r>
              <a:rPr lang="en-US" altLang="en-US" dirty="0" err="1" smtClean="0"/>
              <a:t>int</a:t>
            </a:r>
            <a:r>
              <a:rPr lang="en-US" altLang="en-US" dirty="0" smtClean="0"/>
              <a:t> main()</a:t>
            </a:r>
          </a:p>
          <a:p>
            <a:r>
              <a:rPr lang="en-US" altLang="en-US" dirty="0" smtClean="0"/>
              <a:t>{</a:t>
            </a:r>
          </a:p>
          <a:p>
            <a:r>
              <a:rPr lang="en-US" altLang="en-US" dirty="0" smtClean="0"/>
              <a:t>    </a:t>
            </a:r>
            <a:r>
              <a:rPr lang="en-US" altLang="en-US" dirty="0" err="1" smtClean="0"/>
              <a:t>int</a:t>
            </a:r>
            <a:r>
              <a:rPr lang="en-US" altLang="en-US" dirty="0" smtClean="0"/>
              <a:t> </a:t>
            </a:r>
            <a:r>
              <a:rPr lang="en-US" altLang="en-US" dirty="0" err="1" smtClean="0"/>
              <a:t>i</a:t>
            </a:r>
            <a:r>
              <a:rPr lang="en-US" altLang="en-US" dirty="0" smtClean="0"/>
              <a:t>, j;</a:t>
            </a:r>
          </a:p>
          <a:p>
            <a:r>
              <a:rPr lang="en-US" altLang="en-US" dirty="0" smtClean="0"/>
              <a:t>    </a:t>
            </a:r>
            <a:r>
              <a:rPr lang="en-US" altLang="en-US" dirty="0" err="1" smtClean="0"/>
              <a:t>scanf</a:t>
            </a:r>
            <a:r>
              <a:rPr lang="en-US" altLang="en-US" dirty="0" smtClean="0"/>
              <a:t>("%d %d", &amp;</a:t>
            </a:r>
            <a:r>
              <a:rPr lang="en-US" altLang="en-US" dirty="0" err="1" smtClean="0"/>
              <a:t>i</a:t>
            </a:r>
            <a:r>
              <a:rPr lang="en-US" altLang="en-US" dirty="0" smtClean="0"/>
              <a:t>, &amp;j);</a:t>
            </a:r>
          </a:p>
          <a:p>
            <a:r>
              <a:rPr lang="en-US" altLang="en-US" dirty="0" smtClean="0"/>
              <a:t>    </a:t>
            </a:r>
            <a:r>
              <a:rPr lang="en-US" altLang="en-US" dirty="0" err="1" smtClean="0"/>
              <a:t>printf</a:t>
            </a:r>
            <a:r>
              <a:rPr lang="en-US" altLang="en-US" dirty="0" smtClean="0"/>
              <a:t>("%d\n", </a:t>
            </a:r>
            <a:r>
              <a:rPr lang="en-US" altLang="en-US" dirty="0" err="1" smtClean="0"/>
              <a:t>gcd</a:t>
            </a:r>
            <a:r>
              <a:rPr lang="en-US" altLang="en-US" dirty="0" smtClean="0"/>
              <a:t>(</a:t>
            </a:r>
            <a:r>
              <a:rPr lang="en-US" altLang="en-US" dirty="0" err="1" smtClean="0"/>
              <a:t>i</a:t>
            </a:r>
            <a:r>
              <a:rPr lang="en-US" altLang="en-US" dirty="0" smtClean="0"/>
              <a:t>, j));</a:t>
            </a:r>
          </a:p>
          <a:p>
            <a:r>
              <a:rPr lang="en-US" altLang="en-US" dirty="0" smtClean="0"/>
              <a:t>}</a:t>
            </a:r>
          </a:p>
          <a:p>
            <a:endParaRPr lang="en-US" altLang="en-US" dirty="0" smtClean="0"/>
          </a:p>
        </p:txBody>
      </p:sp>
    </p:spTree>
    <p:extLst>
      <p:ext uri="{BB962C8B-B14F-4D97-AF65-F5344CB8AC3E}">
        <p14:creationId xmlns:p14="http://schemas.microsoft.com/office/powerpoint/2010/main" val="106357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7869B-6D53-4BBE-8CFE-CC078977B4E6}" type="slidenum">
              <a:rPr lang="en-US" altLang="en-US" smtClean="0"/>
              <a:pPr>
                <a:spcBef>
                  <a:spcPct val="0"/>
                </a:spcBef>
              </a:pPr>
              <a:t>7</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541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2D5CE4-0020-41FA-8A39-C9043718F441}" type="slidenum">
              <a:rPr lang="en-US" altLang="en-US" smtClean="0"/>
              <a:pPr>
                <a:spcBef>
                  <a:spcPct val="0"/>
                </a:spcBef>
              </a:pPr>
              <a:t>8</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the algorithm</a:t>
            </a:r>
            <a:r>
              <a:rPr lang="en-US" altLang="en-US" baseline="0" dirty="0" smtClean="0"/>
              <a:t> in Haskell too (20151124_190.hs in csce330f09/</a:t>
            </a:r>
            <a:r>
              <a:rPr lang="en-US" altLang="en-US" baseline="0" dirty="0" err="1" smtClean="0"/>
              <a:t>hutton</a:t>
            </a:r>
            <a:r>
              <a:rPr lang="en-US" altLang="en-US" baseline="0" dirty="0" smtClean="0"/>
              <a:t>/</a:t>
            </a:r>
            <a:r>
              <a:rPr lang="en-US" altLang="en-US" baseline="0" dirty="0" err="1" smtClean="0"/>
              <a:t>chapterPrograms</a:t>
            </a:r>
            <a:r>
              <a:rPr lang="en-US" altLang="en-US" baseline="0" dirty="0" smtClean="0"/>
              <a:t>)</a:t>
            </a:r>
            <a:endParaRPr lang="en-US" altLang="en-US" dirty="0" smtClean="0"/>
          </a:p>
        </p:txBody>
      </p:sp>
    </p:spTree>
    <p:extLst>
      <p:ext uri="{BB962C8B-B14F-4D97-AF65-F5344CB8AC3E}">
        <p14:creationId xmlns:p14="http://schemas.microsoft.com/office/powerpoint/2010/main" val="8041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9</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 Fourth Edition</a:t>
            </a:r>
            <a:r>
              <a:rPr lang="en-US" altLang="en-US" baseline="0" dirty="0" smtClean="0"/>
              <a:t> (2016)</a:t>
            </a:r>
            <a:endParaRPr lang="en-US" altLang="en-US" dirty="0" smtClean="0"/>
          </a:p>
        </p:txBody>
      </p:sp>
    </p:spTree>
    <p:extLst>
      <p:ext uri="{BB962C8B-B14F-4D97-AF65-F5344CB8AC3E}">
        <p14:creationId xmlns:p14="http://schemas.microsoft.com/office/powerpoint/2010/main" val="178029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10</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the algorithm</a:t>
            </a:r>
            <a:r>
              <a:rPr lang="en-US" altLang="en-US" baseline="0" dirty="0" smtClean="0"/>
              <a:t> in Haskell too (20151124_190.hs in csce330f09/</a:t>
            </a:r>
            <a:r>
              <a:rPr lang="en-US" altLang="en-US" baseline="0" dirty="0" err="1" smtClean="0"/>
              <a:t>hutton</a:t>
            </a:r>
            <a:r>
              <a:rPr lang="en-US" altLang="en-US" baseline="0" dirty="0" smtClean="0"/>
              <a:t>/</a:t>
            </a:r>
            <a:r>
              <a:rPr lang="en-US" altLang="en-US" baseline="0" dirty="0" err="1" smtClean="0"/>
              <a:t>chapterPrograms</a:t>
            </a:r>
            <a:r>
              <a:rPr lang="en-US" altLang="en-US" baseline="0" dirty="0" smtClean="0"/>
              <a:t>); also in the csce190f17 directory.  May also show the binary string transmitter (</a:t>
            </a:r>
            <a:r>
              <a:rPr lang="en-US" altLang="en-US" baseline="0" dirty="0" err="1" smtClean="0"/>
              <a:t>transmit.hs</a:t>
            </a:r>
            <a:r>
              <a:rPr lang="en-US" altLang="en-US" baseline="0" dirty="0" smtClean="0"/>
              <a:t>) in C:\Users\mgv\courses_D_Fujitsu161013\csce330f09\hutton\huttonPrograms2016\Code</a:t>
            </a:r>
            <a:endParaRPr lang="en-US" altLang="en-US" dirty="0" smtClean="0"/>
          </a:p>
        </p:txBody>
      </p:sp>
    </p:spTree>
    <p:extLst>
      <p:ext uri="{BB962C8B-B14F-4D97-AF65-F5344CB8AC3E}">
        <p14:creationId xmlns:p14="http://schemas.microsoft.com/office/powerpoint/2010/main" val="47900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B92A4-2A8F-46C5-ABC9-43A5C4B46EF5}" type="slidenum">
              <a:rPr lang="en-US"/>
              <a:pPr>
                <a:defRPr/>
              </a:pPr>
              <a:t>‹#›</a:t>
            </a:fld>
            <a:endParaRPr lang="en-US"/>
          </a:p>
        </p:txBody>
      </p:sp>
    </p:spTree>
    <p:extLst>
      <p:ext uri="{BB962C8B-B14F-4D97-AF65-F5344CB8AC3E}">
        <p14:creationId xmlns:p14="http://schemas.microsoft.com/office/powerpoint/2010/main" val="7167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60950-67AF-4E12-8C70-EF1C1733EEB6}" type="slidenum">
              <a:rPr lang="en-US"/>
              <a:pPr>
                <a:defRPr/>
              </a:pPr>
              <a:t>‹#›</a:t>
            </a:fld>
            <a:endParaRPr lang="en-US"/>
          </a:p>
        </p:txBody>
      </p:sp>
    </p:spTree>
    <p:extLst>
      <p:ext uri="{BB962C8B-B14F-4D97-AF65-F5344CB8AC3E}">
        <p14:creationId xmlns:p14="http://schemas.microsoft.com/office/powerpoint/2010/main" val="189047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94FF2-07FF-478E-86B3-A065BB124A45}" type="slidenum">
              <a:rPr lang="en-US"/>
              <a:pPr>
                <a:defRPr/>
              </a:pPr>
              <a:t>‹#›</a:t>
            </a:fld>
            <a:endParaRPr lang="en-US"/>
          </a:p>
        </p:txBody>
      </p:sp>
    </p:spTree>
    <p:extLst>
      <p:ext uri="{BB962C8B-B14F-4D97-AF65-F5344CB8AC3E}">
        <p14:creationId xmlns:p14="http://schemas.microsoft.com/office/powerpoint/2010/main" val="292019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2B4B-AD0B-4F9D-930F-3AACA75D0AC2}" type="slidenum">
              <a:rPr lang="en-US"/>
              <a:pPr>
                <a:defRPr/>
              </a:pPr>
              <a:t>‹#›</a:t>
            </a:fld>
            <a:endParaRPr lang="en-US"/>
          </a:p>
        </p:txBody>
      </p:sp>
    </p:spTree>
    <p:extLst>
      <p:ext uri="{BB962C8B-B14F-4D97-AF65-F5344CB8AC3E}">
        <p14:creationId xmlns:p14="http://schemas.microsoft.com/office/powerpoint/2010/main" val="18691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9727E-56F4-42FB-B18E-37E08BE3C754}" type="slidenum">
              <a:rPr lang="en-US"/>
              <a:pPr>
                <a:defRPr/>
              </a:pPr>
              <a:t>‹#›</a:t>
            </a:fld>
            <a:endParaRPr lang="en-US"/>
          </a:p>
        </p:txBody>
      </p:sp>
    </p:spTree>
    <p:extLst>
      <p:ext uri="{BB962C8B-B14F-4D97-AF65-F5344CB8AC3E}">
        <p14:creationId xmlns:p14="http://schemas.microsoft.com/office/powerpoint/2010/main" val="21898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8A831-F364-4D46-8646-BAC1408703CF}" type="slidenum">
              <a:rPr lang="en-US"/>
              <a:pPr>
                <a:defRPr/>
              </a:pPr>
              <a:t>‹#›</a:t>
            </a:fld>
            <a:endParaRPr lang="en-US"/>
          </a:p>
        </p:txBody>
      </p:sp>
    </p:spTree>
    <p:extLst>
      <p:ext uri="{BB962C8B-B14F-4D97-AF65-F5344CB8AC3E}">
        <p14:creationId xmlns:p14="http://schemas.microsoft.com/office/powerpoint/2010/main" val="376930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E145E-0EDF-4662-97C7-AE2BBAEF813F}" type="slidenum">
              <a:rPr lang="en-US"/>
              <a:pPr>
                <a:defRPr/>
              </a:pPr>
              <a:t>‹#›</a:t>
            </a:fld>
            <a:endParaRPr lang="en-US"/>
          </a:p>
        </p:txBody>
      </p:sp>
    </p:spTree>
    <p:extLst>
      <p:ext uri="{BB962C8B-B14F-4D97-AF65-F5344CB8AC3E}">
        <p14:creationId xmlns:p14="http://schemas.microsoft.com/office/powerpoint/2010/main" val="7038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FB2A5B-277D-42B8-A74B-52F94C8BA78F}" type="slidenum">
              <a:rPr lang="en-US"/>
              <a:pPr>
                <a:defRPr/>
              </a:pPr>
              <a:t>‹#›</a:t>
            </a:fld>
            <a:endParaRPr lang="en-US"/>
          </a:p>
        </p:txBody>
      </p:sp>
    </p:spTree>
    <p:extLst>
      <p:ext uri="{BB962C8B-B14F-4D97-AF65-F5344CB8AC3E}">
        <p14:creationId xmlns:p14="http://schemas.microsoft.com/office/powerpoint/2010/main" val="77144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09F244-307B-420D-9D83-8D312BE80FC0}" type="slidenum">
              <a:rPr lang="en-US"/>
              <a:pPr>
                <a:defRPr/>
              </a:pPr>
              <a:t>‹#›</a:t>
            </a:fld>
            <a:endParaRPr lang="en-US"/>
          </a:p>
        </p:txBody>
      </p:sp>
    </p:spTree>
    <p:extLst>
      <p:ext uri="{BB962C8B-B14F-4D97-AF65-F5344CB8AC3E}">
        <p14:creationId xmlns:p14="http://schemas.microsoft.com/office/powerpoint/2010/main" val="198333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6E697-EC81-4236-AC34-C867D28B0F4A}" type="slidenum">
              <a:rPr lang="en-US"/>
              <a:pPr>
                <a:defRPr/>
              </a:pPr>
              <a:t>‹#›</a:t>
            </a:fld>
            <a:endParaRPr lang="en-US"/>
          </a:p>
        </p:txBody>
      </p:sp>
    </p:spTree>
    <p:extLst>
      <p:ext uri="{BB962C8B-B14F-4D97-AF65-F5344CB8AC3E}">
        <p14:creationId xmlns:p14="http://schemas.microsoft.com/office/powerpoint/2010/main" val="28257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D0ECA-C91D-457F-BBDA-8CFA69621CFC}" type="slidenum">
              <a:rPr lang="en-US"/>
              <a:pPr>
                <a:defRPr/>
              </a:pPr>
              <a:t>‹#›</a:t>
            </a:fld>
            <a:endParaRPr lang="en-US"/>
          </a:p>
        </p:txBody>
      </p:sp>
    </p:spTree>
    <p:extLst>
      <p:ext uri="{BB962C8B-B14F-4D97-AF65-F5344CB8AC3E}">
        <p14:creationId xmlns:p14="http://schemas.microsoft.com/office/powerpoint/2010/main" val="184725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53642B-4674-4B76-A628-12CC188C9CD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1"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7.tmp"/><Relationship Id="rId4" Type="http://schemas.openxmlformats.org/officeDocument/2006/relationships/image" Target="../media/image26.tmp"/></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9.tmp"/><Relationship Id="rId4" Type="http://schemas.openxmlformats.org/officeDocument/2006/relationships/image" Target="../media/image28.tmp"/></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4.tmp"/><Relationship Id="rId4" Type="http://schemas.openxmlformats.org/officeDocument/2006/relationships/image" Target="../media/image33.tmp"/></Relationships>
</file>

<file path=ppt/slides/_rels/slide3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smtClean="0"/>
              <a:t>CSCE 190</a:t>
            </a:r>
            <a:br>
              <a:rPr lang="en-US" altLang="en-US" sz="4000" smtClean="0"/>
            </a:br>
            <a:r>
              <a:rPr lang="en-US" altLang="en-US" sz="4000" smtClean="0"/>
              <a:t>Programming Language Paradigms </a:t>
            </a:r>
          </a:p>
        </p:txBody>
      </p:sp>
      <p:sp>
        <p:nvSpPr>
          <p:cNvPr id="2051" name="Rectangle 3"/>
          <p:cNvSpPr>
            <a:spLocks noGrp="1" noChangeArrowheads="1"/>
          </p:cNvSpPr>
          <p:nvPr>
            <p:ph type="subTitle" idx="1"/>
          </p:nvPr>
        </p:nvSpPr>
        <p:spPr/>
        <p:txBody>
          <a:bodyPr/>
          <a:lstStyle/>
          <a:p>
            <a:pPr eaLnBrk="1" hangingPunct="1"/>
            <a:r>
              <a:rPr lang="en-US" altLang="en-US" dirty="0" smtClean="0"/>
              <a:t>Marco Valtorta</a:t>
            </a:r>
          </a:p>
          <a:p>
            <a:pPr eaLnBrk="1" hangingPunct="1"/>
            <a:r>
              <a:rPr lang="en-US" altLang="en-US" dirty="0" smtClean="0"/>
              <a:t>Fall </a:t>
            </a:r>
            <a:r>
              <a:rPr lang="en-US" altLang="en-US" dirty="0" smtClean="0"/>
              <a:t>2018</a:t>
            </a:r>
            <a:endParaRPr lang="en-US" altLang="en-US" dirty="0" smtClean="0"/>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smtClean="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a:t>
            </a:r>
            <a:r>
              <a:rPr lang="en-US" altLang="en-US" dirty="0" smtClean="0"/>
              <a:t>    | </a:t>
            </a:r>
            <a:r>
              <a:rPr lang="en-US" altLang="en-US" dirty="0"/>
              <a:t>otherwise = if m &gt; </a:t>
            </a:r>
            <a:r>
              <a:rPr lang="en-US" altLang="en-US" dirty="0" smtClean="0"/>
              <a:t>n       then </a:t>
            </a:r>
            <a:r>
              <a:rPr lang="en-US" altLang="en-US" dirty="0" err="1"/>
              <a:t>gcd</a:t>
            </a:r>
            <a:r>
              <a:rPr lang="en-US" altLang="en-US" dirty="0"/>
              <a:t>' (m - n) n</a:t>
            </a:r>
          </a:p>
          <a:p>
            <a:pPr eaLnBrk="1" hangingPunct="1">
              <a:buFontTx/>
              <a:buNone/>
            </a:pPr>
            <a:r>
              <a:rPr lang="en-US" altLang="en-US" dirty="0"/>
              <a:t>   </a:t>
            </a:r>
            <a:r>
              <a:rPr lang="en-US" altLang="en-US" dirty="0" smtClean="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Logic Languages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mtClean="0"/>
              <a:t>Model of computation is the Post production system</a:t>
            </a:r>
          </a:p>
          <a:p>
            <a:pPr eaLnBrk="1" hangingPunct="1">
              <a:lnSpc>
                <a:spcPct val="90000"/>
              </a:lnSpc>
            </a:pPr>
            <a:r>
              <a:rPr lang="en-US" altLang="en-US" smtClean="0"/>
              <a:t>Write-once variables</a:t>
            </a:r>
          </a:p>
          <a:p>
            <a:pPr eaLnBrk="1" hangingPunct="1">
              <a:lnSpc>
                <a:spcPct val="90000"/>
              </a:lnSpc>
            </a:pPr>
            <a:r>
              <a:rPr lang="en-US" altLang="en-US" smtClean="0"/>
              <a:t>Rule-based programming</a:t>
            </a:r>
          </a:p>
          <a:p>
            <a:pPr eaLnBrk="1" hangingPunct="1">
              <a:lnSpc>
                <a:spcPct val="90000"/>
              </a:lnSpc>
            </a:pPr>
            <a:r>
              <a:rPr lang="en-US" altLang="en-US" smtClean="0"/>
              <a:t>Related to Horn logic, a subset of first-order logic</a:t>
            </a:r>
          </a:p>
          <a:p>
            <a:pPr eaLnBrk="1" hangingPunct="1">
              <a:lnSpc>
                <a:spcPct val="90000"/>
              </a:lnSpc>
            </a:pPr>
            <a:r>
              <a:rPr lang="en-US" altLang="en-US" smtClean="0"/>
              <a:t>AND and OR non-determinism can be exploited in parallel execution</a:t>
            </a:r>
          </a:p>
          <a:p>
            <a:pPr eaLnBrk="1" hangingPunct="1">
              <a:lnSpc>
                <a:spcPct val="90000"/>
              </a:lnSpc>
            </a:pPr>
            <a:r>
              <a:rPr lang="en-US" altLang="en-US" smtClean="0"/>
              <a:t>Almost unbelievably simple semantics</a:t>
            </a:r>
          </a:p>
          <a:p>
            <a:pPr eaLnBrk="1" hangingPunct="1">
              <a:lnSpc>
                <a:spcPct val="90000"/>
              </a:lnSpc>
            </a:pPr>
            <a:r>
              <a:rPr lang="en-US" altLang="en-US" smtClean="0"/>
              <a:t>Prolog is a compromise language: not a pure logic language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Prolog</a:t>
            </a:r>
          </a:p>
        </p:txBody>
      </p:sp>
      <p:sp>
        <p:nvSpPr>
          <p:cNvPr id="9219"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9220"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066800"/>
          </a:xfrm>
        </p:spPr>
        <p:txBody>
          <a:bodyPr/>
          <a:lstStyle/>
          <a:p>
            <a:r>
              <a:rPr lang="en-US" dirty="0" smtClean="0"/>
              <a:t>An Example: Aerial Sketch Interpretation as a Logic Program</a:t>
            </a:r>
            <a:endParaRPr lang="en-US" dirty="0"/>
          </a:p>
        </p:txBody>
      </p:sp>
      <p:pic>
        <p:nvPicPr>
          <p:cNvPr id="4" name="Picture 3"/>
          <p:cNvPicPr>
            <a:picLocks noChangeAspect="1"/>
          </p:cNvPicPr>
          <p:nvPr/>
        </p:nvPicPr>
        <p:blipFill>
          <a:blip r:embed="rId3"/>
          <a:stretch>
            <a:fillRect/>
          </a:stretch>
        </p:blipFill>
        <p:spPr>
          <a:xfrm>
            <a:off x="318705" y="1524000"/>
            <a:ext cx="5167695" cy="4343400"/>
          </a:xfrm>
          <a:prstGeom prst="rect">
            <a:avLst/>
          </a:prstGeom>
        </p:spPr>
      </p:pic>
      <p:pic>
        <p:nvPicPr>
          <p:cNvPr id="5" name="Picture 4"/>
          <p:cNvPicPr>
            <a:picLocks noChangeAspect="1"/>
          </p:cNvPicPr>
          <p:nvPr/>
        </p:nvPicPr>
        <p:blipFill>
          <a:blip r:embed="rId4"/>
          <a:stretch>
            <a:fillRect/>
          </a:stretch>
        </p:blipFill>
        <p:spPr>
          <a:xfrm>
            <a:off x="5638800" y="1524000"/>
            <a:ext cx="3087556" cy="2224087"/>
          </a:xfrm>
          <a:prstGeom prst="rect">
            <a:avLst/>
          </a:prstGeom>
        </p:spPr>
      </p:pic>
      <p:pic>
        <p:nvPicPr>
          <p:cNvPr id="6" name="Picture 5"/>
          <p:cNvPicPr>
            <a:picLocks noChangeAspect="1"/>
          </p:cNvPicPr>
          <p:nvPr/>
        </p:nvPicPr>
        <p:blipFill>
          <a:blip r:embed="rId5"/>
          <a:stretch>
            <a:fillRect/>
          </a:stretch>
        </p:blipFill>
        <p:spPr>
          <a:xfrm>
            <a:off x="5105401" y="4713983"/>
            <a:ext cx="4002024" cy="1763017"/>
          </a:xfrm>
          <a:prstGeom prst="rect">
            <a:avLst/>
          </a:prstGeom>
          <a:ln w="25400">
            <a:solidFill>
              <a:schemeClr val="tx1"/>
            </a:solidFill>
          </a:ln>
        </p:spPr>
      </p:pic>
    </p:spTree>
    <p:extLst>
      <p:ext uri="{BB962C8B-B14F-4D97-AF65-F5344CB8AC3E}">
        <p14:creationId xmlns:p14="http://schemas.microsoft.com/office/powerpoint/2010/main" val="321099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Some Historical Perspective</a:t>
            </a:r>
          </a:p>
        </p:txBody>
      </p:sp>
      <p:sp>
        <p:nvSpPr>
          <p:cNvPr id="10243" name="Rectangle 3"/>
          <p:cNvSpPr>
            <a:spLocks noGrp="1" noChangeArrowheads="1"/>
          </p:cNvSpPr>
          <p:nvPr>
            <p:ph type="body" idx="1"/>
          </p:nvPr>
        </p:nvSpPr>
        <p:spPr/>
        <p:txBody>
          <a:bodyPr/>
          <a:lstStyle/>
          <a:p>
            <a:pPr eaLnBrk="1" hangingPunct="1"/>
            <a:r>
              <a:rPr lang="en-US" altLang="en-US" smtClean="0"/>
              <a:t>“Every programmer knows there is one true programming language. A new one every week.”</a:t>
            </a:r>
          </a:p>
          <a:p>
            <a:pPr lvl="1" eaLnBrk="1" hangingPunct="1"/>
            <a:r>
              <a:rPr lang="en-US" altLang="en-US" smtClean="0"/>
              <a:t>Brian Hayes, “The Semicolon Wars.” American Scientist, July-August 2006, pp.299-303</a:t>
            </a:r>
          </a:p>
          <a:p>
            <a:pPr lvl="1" eaLnBrk="1" hangingPunct="1"/>
            <a:r>
              <a:rPr lang="en-US" altLang="en-US" sz="1600" smtClean="0"/>
              <a:t>http://www.americanscientist.org/template/AssetDetail/assetid/51982#52116</a:t>
            </a:r>
          </a:p>
          <a:p>
            <a:pPr eaLnBrk="1" hangingPunct="1"/>
            <a:r>
              <a:rPr lang="en-US" altLang="en-US" smtClean="0"/>
              <a:t>Language families</a:t>
            </a:r>
          </a:p>
          <a:p>
            <a:pPr eaLnBrk="1" hangingPunct="1"/>
            <a:r>
              <a:rPr lang="en-US" altLang="en-US" smtClean="0"/>
              <a:t>Evolution and Design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295400"/>
            <a:ext cx="1828800" cy="4114800"/>
          </a:xfrm>
        </p:spPr>
        <p:txBody>
          <a:bodyPr/>
          <a:lstStyle/>
          <a:p>
            <a:pPr eaLnBrk="1" hangingPunct="1"/>
            <a:r>
              <a:rPr lang="en-US" altLang="en-US" sz="2000" smtClean="0"/>
              <a:t>Figure by Brian Hayes</a:t>
            </a:r>
            <a:br>
              <a:rPr lang="en-US" altLang="en-US" sz="2000" smtClean="0"/>
            </a:br>
            <a:r>
              <a:rPr lang="en-US" altLang="en-US" sz="2000" smtClean="0"/>
              <a:t>(who credits, in part, Éric Lévénez and Pascal Rigaux):</a:t>
            </a:r>
            <a:br>
              <a:rPr lang="en-US" altLang="en-US" sz="2000" smtClean="0"/>
            </a:br>
            <a:r>
              <a:rPr lang="en-US" altLang="en-US" sz="2000" smtClean="0"/>
              <a:t>Brian Hayes, “The Semicolon Wars.” American Scientist, July-August 2006, pp.299-303</a:t>
            </a:r>
          </a:p>
        </p:txBody>
      </p:sp>
      <p:pic>
        <p:nvPicPr>
          <p:cNvPr id="11267"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914400"/>
          </a:xfrm>
        </p:spPr>
        <p:txBody>
          <a:bodyPr/>
          <a:lstStyle/>
          <a:p>
            <a:pPr eaLnBrk="1" hangingPunct="1"/>
            <a:r>
              <a:rPr lang="en-US" altLang="en-US" smtClean="0"/>
              <a:t>Some Historical Perspective</a:t>
            </a:r>
          </a:p>
        </p:txBody>
      </p:sp>
      <p:sp>
        <p:nvSpPr>
          <p:cNvPr id="12291"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smtClean="0"/>
              <a:t>Plankalkül (Konrad Zuse, 1943-1945)</a:t>
            </a:r>
          </a:p>
          <a:p>
            <a:pPr eaLnBrk="1" hangingPunct="1">
              <a:lnSpc>
                <a:spcPct val="80000"/>
              </a:lnSpc>
            </a:pPr>
            <a:r>
              <a:rPr lang="en-US" altLang="en-US" sz="1800" smtClean="0"/>
              <a:t>FORTRAN (John Backus, 1956)</a:t>
            </a:r>
          </a:p>
          <a:p>
            <a:pPr eaLnBrk="1" hangingPunct="1">
              <a:lnSpc>
                <a:spcPct val="80000"/>
              </a:lnSpc>
            </a:pPr>
            <a:r>
              <a:rPr lang="en-US" altLang="en-US" sz="1800" smtClean="0"/>
              <a:t>LISP (John McCarthy, 1960)</a:t>
            </a:r>
          </a:p>
          <a:p>
            <a:pPr eaLnBrk="1" hangingPunct="1">
              <a:lnSpc>
                <a:spcPct val="80000"/>
              </a:lnSpc>
            </a:pPr>
            <a:r>
              <a:rPr lang="en-US" altLang="en-US" sz="1800" smtClean="0"/>
              <a:t>ALGOL 60 (Transatlantic Committee, 1960)</a:t>
            </a:r>
          </a:p>
          <a:p>
            <a:pPr eaLnBrk="1" hangingPunct="1">
              <a:lnSpc>
                <a:spcPct val="80000"/>
              </a:lnSpc>
            </a:pPr>
            <a:r>
              <a:rPr lang="en-US" altLang="en-US" sz="1800" smtClean="0"/>
              <a:t>COBOL (US DoD Committee, 1960)</a:t>
            </a:r>
          </a:p>
          <a:p>
            <a:pPr eaLnBrk="1" hangingPunct="1">
              <a:lnSpc>
                <a:spcPct val="80000"/>
              </a:lnSpc>
            </a:pPr>
            <a:r>
              <a:rPr lang="en-US" altLang="en-US" sz="1800" smtClean="0"/>
              <a:t>APL (Iverson, 1962) </a:t>
            </a:r>
          </a:p>
          <a:p>
            <a:pPr eaLnBrk="1" hangingPunct="1">
              <a:lnSpc>
                <a:spcPct val="80000"/>
              </a:lnSpc>
            </a:pPr>
            <a:r>
              <a:rPr lang="en-US" altLang="en-US" sz="1800" smtClean="0"/>
              <a:t>BASIC (Kemeny and Kurz, 1964)</a:t>
            </a:r>
          </a:p>
          <a:p>
            <a:pPr eaLnBrk="1" hangingPunct="1">
              <a:lnSpc>
                <a:spcPct val="80000"/>
              </a:lnSpc>
            </a:pPr>
            <a:r>
              <a:rPr lang="en-US" altLang="en-US" sz="1800" smtClean="0"/>
              <a:t>PL/I (IBM, 1964)</a:t>
            </a:r>
          </a:p>
          <a:p>
            <a:pPr eaLnBrk="1" hangingPunct="1">
              <a:lnSpc>
                <a:spcPct val="80000"/>
              </a:lnSpc>
            </a:pPr>
            <a:r>
              <a:rPr lang="en-US" altLang="en-US" sz="1800" smtClean="0"/>
              <a:t>SIMULA 67 (Nygaard and Dahl, 1967)</a:t>
            </a:r>
          </a:p>
          <a:p>
            <a:pPr eaLnBrk="1" hangingPunct="1">
              <a:lnSpc>
                <a:spcPct val="80000"/>
              </a:lnSpc>
            </a:pPr>
            <a:r>
              <a:rPr lang="en-US" altLang="en-US" sz="1800" smtClean="0"/>
              <a:t>ALGOL 68 (Committee, 1968)</a:t>
            </a:r>
          </a:p>
          <a:p>
            <a:pPr eaLnBrk="1" hangingPunct="1">
              <a:lnSpc>
                <a:spcPct val="80000"/>
              </a:lnSpc>
            </a:pPr>
            <a:r>
              <a:rPr lang="en-US" altLang="en-US" sz="1800" smtClean="0"/>
              <a:t>Pascal (Niklaus Wirth, 1971) </a:t>
            </a:r>
          </a:p>
          <a:p>
            <a:pPr eaLnBrk="1" hangingPunct="1">
              <a:lnSpc>
                <a:spcPct val="80000"/>
              </a:lnSpc>
            </a:pPr>
            <a:r>
              <a:rPr lang="en-US" altLang="en-US" sz="1800" smtClean="0"/>
              <a:t>C (Dennis Ritchie, 1972)</a:t>
            </a:r>
          </a:p>
          <a:p>
            <a:pPr eaLnBrk="1" hangingPunct="1">
              <a:lnSpc>
                <a:spcPct val="80000"/>
              </a:lnSpc>
            </a:pPr>
            <a:endParaRPr lang="en-US" altLang="en-US" sz="1800" smtClean="0"/>
          </a:p>
        </p:txBody>
      </p:sp>
      <p:sp>
        <p:nvSpPr>
          <p:cNvPr id="12292"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smtClean="0">
                <a:solidFill>
                  <a:srgbClr val="FF0000"/>
                </a:solidFill>
              </a:rPr>
              <a:t>Prolog (Alain Colmerauer, 1972)</a:t>
            </a:r>
          </a:p>
          <a:p>
            <a:pPr eaLnBrk="1" hangingPunct="1">
              <a:lnSpc>
                <a:spcPct val="80000"/>
              </a:lnSpc>
            </a:pPr>
            <a:r>
              <a:rPr lang="en-US" altLang="en-US" sz="1800" smtClean="0"/>
              <a:t>Smalltalk (Alan Kay, 1972)</a:t>
            </a:r>
          </a:p>
          <a:p>
            <a:pPr eaLnBrk="1" hangingPunct="1">
              <a:lnSpc>
                <a:spcPct val="80000"/>
              </a:lnSpc>
            </a:pPr>
            <a:r>
              <a:rPr lang="en-US" altLang="en-US" sz="1800" smtClean="0">
                <a:solidFill>
                  <a:srgbClr val="FF0000"/>
                </a:solidFill>
              </a:rPr>
              <a:t>FP (Backus, 1978)</a:t>
            </a:r>
            <a:r>
              <a:rPr lang="en-US" altLang="en-US" sz="1800" smtClean="0"/>
              <a:t> </a:t>
            </a:r>
          </a:p>
          <a:p>
            <a:pPr eaLnBrk="1" hangingPunct="1">
              <a:lnSpc>
                <a:spcPct val="80000"/>
              </a:lnSpc>
            </a:pPr>
            <a:r>
              <a:rPr lang="en-US" altLang="en-US" sz="1800" smtClean="0"/>
              <a:t>Ada (UD DoD and Jean Ichbiah, 1983)</a:t>
            </a:r>
          </a:p>
          <a:p>
            <a:pPr eaLnBrk="1" hangingPunct="1">
              <a:lnSpc>
                <a:spcPct val="80000"/>
              </a:lnSpc>
            </a:pPr>
            <a:r>
              <a:rPr lang="en-US" altLang="en-US" sz="1800" smtClean="0"/>
              <a:t>C++ (Stroustrup, 1983)</a:t>
            </a:r>
          </a:p>
          <a:p>
            <a:pPr eaLnBrk="1" hangingPunct="1">
              <a:lnSpc>
                <a:spcPct val="80000"/>
              </a:lnSpc>
            </a:pPr>
            <a:r>
              <a:rPr lang="en-US" altLang="en-US" sz="1800" smtClean="0"/>
              <a:t>Modula-2 (Wirth, 1985)</a:t>
            </a:r>
          </a:p>
          <a:p>
            <a:pPr eaLnBrk="1" hangingPunct="1">
              <a:lnSpc>
                <a:spcPct val="80000"/>
              </a:lnSpc>
            </a:pPr>
            <a:r>
              <a:rPr lang="en-US" altLang="en-US" sz="1800" smtClean="0"/>
              <a:t>Delphi (Borland, 1988?)</a:t>
            </a:r>
          </a:p>
          <a:p>
            <a:pPr eaLnBrk="1" hangingPunct="1">
              <a:lnSpc>
                <a:spcPct val="80000"/>
              </a:lnSpc>
            </a:pPr>
            <a:r>
              <a:rPr lang="en-US" altLang="en-US" sz="1800" smtClean="0"/>
              <a:t>Modula-3 (Cardelli, 1989)</a:t>
            </a:r>
          </a:p>
          <a:p>
            <a:pPr eaLnBrk="1" hangingPunct="1">
              <a:lnSpc>
                <a:spcPct val="80000"/>
              </a:lnSpc>
            </a:pPr>
            <a:r>
              <a:rPr lang="en-US" altLang="en-US" sz="1800" smtClean="0"/>
              <a:t>ML (Robin Milner, 1978)</a:t>
            </a:r>
          </a:p>
          <a:p>
            <a:pPr eaLnBrk="1" hangingPunct="1">
              <a:lnSpc>
                <a:spcPct val="80000"/>
              </a:lnSpc>
            </a:pPr>
            <a:r>
              <a:rPr lang="en-US" altLang="en-US" sz="1800" smtClean="0">
                <a:solidFill>
                  <a:srgbClr val="FF0000"/>
                </a:solidFill>
              </a:rPr>
              <a:t>Haskell (Committee, 1990)</a:t>
            </a:r>
            <a:r>
              <a:rPr lang="en-US" altLang="en-US" sz="1800" smtClean="0"/>
              <a:t> </a:t>
            </a:r>
          </a:p>
          <a:p>
            <a:pPr eaLnBrk="1" hangingPunct="1">
              <a:lnSpc>
                <a:spcPct val="80000"/>
              </a:lnSpc>
            </a:pPr>
            <a:r>
              <a:rPr lang="en-US" altLang="en-US" sz="1800" smtClean="0"/>
              <a:t>Eiffel (Bertrand Meyer, 1992)</a:t>
            </a:r>
          </a:p>
          <a:p>
            <a:pPr eaLnBrk="1" hangingPunct="1">
              <a:lnSpc>
                <a:spcPct val="80000"/>
              </a:lnSpc>
            </a:pPr>
            <a:r>
              <a:rPr lang="en-US" altLang="en-US" sz="1800" smtClean="0"/>
              <a:t>Java (Sun and James Gosling, 1993?)</a:t>
            </a:r>
          </a:p>
          <a:p>
            <a:pPr eaLnBrk="1" hangingPunct="1">
              <a:lnSpc>
                <a:spcPct val="80000"/>
              </a:lnSpc>
            </a:pPr>
            <a:r>
              <a:rPr lang="en-US" altLang="en-US" sz="1800" smtClean="0"/>
              <a:t>C# (Microsoft, 2001?)</a:t>
            </a:r>
          </a:p>
          <a:p>
            <a:pPr eaLnBrk="1" hangingPunct="1">
              <a:lnSpc>
                <a:spcPct val="80000"/>
              </a:lnSpc>
            </a:pPr>
            <a:r>
              <a:rPr lang="en-US" altLang="en-US" sz="1800" smtClean="0"/>
              <a:t>Scripting languages such as Perl, etc.</a:t>
            </a:r>
          </a:p>
          <a:p>
            <a:pPr eaLnBrk="1" hangingPunct="1">
              <a:lnSpc>
                <a:spcPct val="80000"/>
              </a:lnSpc>
            </a:pPr>
            <a:r>
              <a:rPr lang="en-US" altLang="en-US" sz="1800" smtClean="0"/>
              <a:t>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09600"/>
          </a:xfrm>
        </p:spPr>
        <p:txBody>
          <a:bodyPr/>
          <a:lstStyle/>
          <a:p>
            <a:pPr eaLnBrk="1" hangingPunct="1"/>
            <a:r>
              <a:rPr lang="en-US" altLang="en-US" sz="4000" smtClean="0"/>
              <a:t>Alain Colmerauer and John Backus</a:t>
            </a:r>
          </a:p>
        </p:txBody>
      </p:sp>
      <p:sp>
        <p:nvSpPr>
          <p:cNvPr id="13315"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dirty="0" smtClean="0"/>
              <a:t>Alain </a:t>
            </a:r>
            <a:r>
              <a:rPr lang="en-US" altLang="en-US" dirty="0" err="1" smtClean="0"/>
              <a:t>Colmerauer</a:t>
            </a:r>
            <a:r>
              <a:rPr lang="en-US" altLang="en-US" dirty="0" smtClean="0"/>
              <a:t> (</a:t>
            </a:r>
            <a:r>
              <a:rPr lang="en-US" altLang="en-US" dirty="0" smtClean="0"/>
              <a:t>1941-2017), </a:t>
            </a:r>
            <a:r>
              <a:rPr lang="en-US" altLang="en-US" dirty="0" smtClean="0"/>
              <a:t>the creator of Prolog</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533400"/>
          </a:xfrm>
        </p:spPr>
        <p:txBody>
          <a:bodyPr/>
          <a:lstStyle/>
          <a:p>
            <a:r>
              <a:rPr lang="en-US" altLang="en-US" smtClean="0"/>
              <a:t>August 2014 Tiobe PL Index</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Language Families</a:t>
            </a:r>
          </a:p>
        </p:txBody>
      </p:sp>
      <p:sp>
        <p:nvSpPr>
          <p:cNvPr id="3075" name="Rectangle 3"/>
          <p:cNvSpPr>
            <a:spLocks noGrp="1" noChangeArrowheads="1"/>
          </p:cNvSpPr>
          <p:nvPr>
            <p:ph type="body" idx="1"/>
          </p:nvPr>
        </p:nvSpPr>
        <p:spPr/>
        <p:txBody>
          <a:bodyPr/>
          <a:lstStyle/>
          <a:p>
            <a:pPr eaLnBrk="1" hangingPunct="1"/>
            <a:r>
              <a:rPr lang="en-US" altLang="en-US" smtClean="0"/>
              <a:t>Imperative (or Procedural, or Assignment-Based)</a:t>
            </a:r>
          </a:p>
          <a:p>
            <a:pPr eaLnBrk="1" hangingPunct="1"/>
            <a:r>
              <a:rPr lang="en-US" altLang="en-US" smtClean="0"/>
              <a:t>Functional (or Applicative)</a:t>
            </a:r>
          </a:p>
          <a:p>
            <a:pPr eaLnBrk="1" hangingPunct="1"/>
            <a:r>
              <a:rPr lang="en-US" altLang="en-US" smtClean="0"/>
              <a:t>Logic (or Declarative)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7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2016 </a:t>
            </a:r>
            <a:r>
              <a:rPr lang="en-US" altLang="en-US" dirty="0" err="1" smtClean="0"/>
              <a:t>Tiobe</a:t>
            </a:r>
            <a:r>
              <a:rPr lang="en-US" altLang="en-US" dirty="0" smtClean="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029194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smtClean="0"/>
              <a:t>August 2017 </a:t>
            </a:r>
            <a:r>
              <a:rPr lang="en-US" altLang="en-US" dirty="0" err="1" smtClean="0"/>
              <a:t>Tiobe</a:t>
            </a:r>
            <a:r>
              <a:rPr lang="en-US" altLang="en-US" dirty="0" smtClean="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381367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smtClean="0"/>
              <a:t>December</a:t>
            </a:r>
            <a:r>
              <a:rPr lang="en-US" altLang="en-US" dirty="0" smtClean="0"/>
              <a:t> 2018 </a:t>
            </a:r>
            <a:r>
              <a:rPr lang="en-US" altLang="en-US" dirty="0" err="1" smtClean="0"/>
              <a:t>Tiobe</a:t>
            </a:r>
            <a:r>
              <a:rPr lang="en-US" altLang="en-US" dirty="0" smtClean="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3332" t="26500" r="26667" b="5610"/>
          <a:stretch/>
        </p:blipFill>
        <p:spPr>
          <a:xfrm>
            <a:off x="381000" y="914400"/>
            <a:ext cx="8382000" cy="5720080"/>
          </a:xfrm>
          <a:prstGeom prst="rect">
            <a:avLst/>
          </a:prstGeom>
        </p:spPr>
      </p:pic>
    </p:spTree>
    <p:extLst>
      <p:ext uri="{BB962C8B-B14F-4D97-AF65-F5344CB8AC3E}">
        <p14:creationId xmlns:p14="http://schemas.microsoft.com/office/powerpoint/2010/main" val="224448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iClicker</a:t>
            </a:r>
            <a:endParaRPr lang="en-US" dirty="0"/>
          </a:p>
        </p:txBody>
      </p:sp>
      <p:sp>
        <p:nvSpPr>
          <p:cNvPr id="3" name="Content Placeholder 2"/>
          <p:cNvSpPr>
            <a:spLocks noGrp="1"/>
          </p:cNvSpPr>
          <p:nvPr>
            <p:ph idx="1"/>
          </p:nvPr>
        </p:nvSpPr>
        <p:spPr/>
        <p:txBody>
          <a:bodyPr/>
          <a:lstStyle/>
          <a:p>
            <a:r>
              <a:rPr lang="en-US" dirty="0" smtClean="0"/>
              <a:t>According to the TIOBE PL Index, the most popular programming language is:</a:t>
            </a:r>
          </a:p>
          <a:p>
            <a:pPr marL="514350" indent="-514350">
              <a:buAutoNum type="alphaUcPeriod"/>
            </a:pPr>
            <a:r>
              <a:rPr lang="en-US" dirty="0" smtClean="0"/>
              <a:t>C++</a:t>
            </a:r>
          </a:p>
          <a:p>
            <a:pPr marL="514350" indent="-514350">
              <a:buAutoNum type="alphaUcPeriod"/>
            </a:pPr>
            <a:r>
              <a:rPr lang="en-US" dirty="0" smtClean="0"/>
              <a:t>Java</a:t>
            </a:r>
          </a:p>
          <a:p>
            <a:pPr marL="514350" indent="-514350">
              <a:buAutoNum type="alphaUcPeriod"/>
            </a:pPr>
            <a:r>
              <a:rPr lang="en-US" dirty="0" smtClean="0"/>
              <a:t>C</a:t>
            </a:r>
          </a:p>
          <a:p>
            <a:pPr marL="514350" indent="-514350">
              <a:buAutoNum type="alphaUcPeriod"/>
            </a:pPr>
            <a:r>
              <a:rPr lang="en-US" dirty="0" smtClean="0"/>
              <a:t>Python</a:t>
            </a:r>
          </a:p>
          <a:p>
            <a:pPr marL="514350" indent="-514350">
              <a:buAutoNum type="alphaUcPeriod"/>
            </a:pPr>
            <a:r>
              <a:rPr lang="en-US" dirty="0" err="1" smtClean="0"/>
              <a:t>Haslell</a:t>
            </a:r>
            <a:endParaRPr lang="en-US" dirty="0"/>
          </a:p>
        </p:txBody>
      </p:sp>
    </p:spTree>
    <p:extLst>
      <p:ext uri="{BB962C8B-B14F-4D97-AF65-F5344CB8AC3E}">
        <p14:creationId xmlns:p14="http://schemas.microsoft.com/office/powerpoint/2010/main" val="260502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762000"/>
          </a:xfrm>
        </p:spPr>
        <p:txBody>
          <a:bodyPr/>
          <a:lstStyle/>
          <a:p>
            <a:r>
              <a:rPr lang="en-US" altLang="en-US" smtClean="0"/>
              <a:t>August 2014 PYPL Index</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smtClean="0"/>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9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smtClean="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800667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2013</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2014</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Imperative Languages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Mostly influenced by the von Neumann computer architecture</a:t>
            </a:r>
          </a:p>
          <a:p>
            <a:pPr eaLnBrk="1" hangingPunct="1">
              <a:lnSpc>
                <a:spcPct val="90000"/>
              </a:lnSpc>
            </a:pPr>
            <a:r>
              <a:rPr lang="en-US" altLang="en-US" smtClean="0"/>
              <a:t>Variables model memory cells, can be assigned to, and act differently from mathematical variables</a:t>
            </a:r>
          </a:p>
          <a:p>
            <a:pPr eaLnBrk="1" hangingPunct="1">
              <a:lnSpc>
                <a:spcPct val="90000"/>
              </a:lnSpc>
            </a:pPr>
            <a:r>
              <a:rPr lang="en-US" altLang="en-US" smtClean="0"/>
              <a:t>Destructive assignment, which mimics the movement of data from memory to CPU and back</a:t>
            </a:r>
          </a:p>
          <a:p>
            <a:pPr eaLnBrk="1" hangingPunct="1">
              <a:lnSpc>
                <a:spcPct val="90000"/>
              </a:lnSpc>
            </a:pPr>
            <a:r>
              <a:rPr lang="en-US" altLang="en-US" smtClean="0"/>
              <a:t>Iteration as a means of repetition is faster than the more natural recursion, because instructions to be repeated are stored in adjacent memory cells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74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685135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152400"/>
            <a:ext cx="7772400" cy="533400"/>
          </a:xfrm>
        </p:spPr>
        <p:txBody>
          <a:bodyPr>
            <a:normAutofit fontScale="90000"/>
          </a:bodyPr>
          <a:lstStyle/>
          <a:p>
            <a:pPr eaLnBrk="1" hangingPunct="1"/>
            <a:r>
              <a:rPr lang="en-US" altLang="en-US" sz="3200" dirty="0" err="1" smtClean="0"/>
              <a:t>Tiobe</a:t>
            </a:r>
            <a:r>
              <a:rPr lang="en-US" altLang="en-US" sz="3200" dirty="0" smtClean="0"/>
              <a:t> Index Long Term Trends, </a:t>
            </a:r>
            <a:r>
              <a:rPr lang="en-US" altLang="en-US" sz="3200" dirty="0" smtClean="0"/>
              <a:t>December 2018</a:t>
            </a:r>
            <a:endParaRPr lang="en-US" altLang="en-US" sz="3200" dirty="0" smtClean="0"/>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6666" t="35640" r="17500" b="25192"/>
          <a:stretch/>
        </p:blipFill>
        <p:spPr>
          <a:xfrm>
            <a:off x="0" y="1524000"/>
            <a:ext cx="5105400" cy="4705350"/>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9166" t="27417" r="23826" b="11220"/>
          <a:stretch/>
        </p:blipFill>
        <p:spPr>
          <a:xfrm>
            <a:off x="5105400" y="647700"/>
            <a:ext cx="4038600" cy="3697287"/>
          </a:xfrm>
          <a:prstGeom prst="rect">
            <a:avLst/>
          </a:prstGeom>
        </p:spPr>
      </p:pic>
    </p:spTree>
    <p:extLst>
      <p:ext uri="{BB962C8B-B14F-4D97-AF65-F5344CB8AC3E}">
        <p14:creationId xmlns:p14="http://schemas.microsoft.com/office/powerpoint/2010/main" val="235568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84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3394139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4152916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2271849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2016</a:t>
            </a:r>
            <a:endParaRPr lang="en-US" sz="4000" dirty="0"/>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2726877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2017</a:t>
            </a:r>
            <a:endParaRPr lang="en-US" sz="4000" dirty="0"/>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74537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smtClean="0"/>
              <a:t>The Von Neumann Computer Architecture </a:t>
            </a:r>
          </a:p>
        </p:txBody>
      </p:sp>
    </p:spTree>
    <p:extLst>
      <p:ext uri="{BB962C8B-B14F-4D97-AF65-F5344CB8AC3E}">
        <p14:creationId xmlns:p14="http://schemas.microsoft.com/office/powerpoint/2010/main" val="244122062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09600"/>
          </a:xfrm>
        </p:spPr>
        <p:txBody>
          <a:bodyPr/>
          <a:lstStyle/>
          <a:p>
            <a:pPr eaLnBrk="1" hangingPunct="1"/>
            <a:r>
              <a:rPr lang="en-US" altLang="en-US" sz="4000" smtClean="0"/>
              <a:t>GCD (Euclid’s Algorithm) in C</a:t>
            </a:r>
          </a:p>
        </p:txBody>
      </p:sp>
      <p:sp>
        <p:nvSpPr>
          <p:cNvPr id="5123" name="Rectangle 3"/>
          <p:cNvSpPr>
            <a:spLocks noGrp="1" noChangeArrowheads="1"/>
          </p:cNvSpPr>
          <p:nvPr>
            <p:ph type="body" idx="1"/>
          </p:nvPr>
        </p:nvSpPr>
        <p:spPr>
          <a:xfrm>
            <a:off x="685800" y="1219200"/>
            <a:ext cx="3429000" cy="4876800"/>
          </a:xfrm>
        </p:spPr>
        <p:txBody>
          <a:bodyPr/>
          <a:lstStyle/>
          <a:p>
            <a:pPr eaLnBrk="1" hangingPunct="1"/>
            <a:r>
              <a:rPr lang="en-US" altLang="en-US" smtClean="0"/>
              <a:t>To compute the gcd of a and b, check to see if a and b are equal.  If so, print one of them and stop.  Otherwise, replace the larger one by their difference and repeat.</a:t>
            </a:r>
          </a:p>
          <a:p>
            <a:pPr eaLnBrk="1" hangingPunct="1"/>
            <a:endParaRPr lang="en-US" altLang="en-US" smtClean="0"/>
          </a:p>
        </p:txBody>
      </p:sp>
      <p:sp>
        <p:nvSpPr>
          <p:cNvPr id="5124"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iClicker</a:t>
            </a:r>
            <a:endParaRPr lang="en-US" dirty="0"/>
          </a:p>
        </p:txBody>
      </p:sp>
      <p:sp>
        <p:nvSpPr>
          <p:cNvPr id="3" name="Content Placeholder 2"/>
          <p:cNvSpPr>
            <a:spLocks noGrp="1"/>
          </p:cNvSpPr>
          <p:nvPr>
            <p:ph idx="1"/>
          </p:nvPr>
        </p:nvSpPr>
        <p:spPr/>
        <p:txBody>
          <a:bodyPr/>
          <a:lstStyle/>
          <a:p>
            <a:r>
              <a:rPr lang="en-US" dirty="0" smtClean="0"/>
              <a:t>The prevailing computer architecture is:</a:t>
            </a:r>
          </a:p>
          <a:p>
            <a:pPr marL="514350" indent="-514350">
              <a:buAutoNum type="alphaUcPeriod"/>
            </a:pPr>
            <a:r>
              <a:rPr lang="en-US" dirty="0" smtClean="0"/>
              <a:t>Von Neumann </a:t>
            </a:r>
          </a:p>
          <a:p>
            <a:pPr marL="514350" indent="-514350">
              <a:buAutoNum type="alphaUcPeriod"/>
            </a:pPr>
            <a:r>
              <a:rPr lang="en-US" dirty="0" smtClean="0"/>
              <a:t>Harvard</a:t>
            </a:r>
          </a:p>
          <a:p>
            <a:pPr marL="514350" indent="-514350">
              <a:buAutoNum type="alphaUcPeriod"/>
            </a:pPr>
            <a:r>
              <a:rPr lang="en-US" dirty="0" err="1" smtClean="0"/>
              <a:t>Mago</a:t>
            </a:r>
            <a:r>
              <a:rPr lang="en-US" dirty="0" smtClean="0"/>
              <a:t> Machine</a:t>
            </a:r>
            <a:endParaRPr lang="en-US" dirty="0"/>
          </a:p>
        </p:txBody>
      </p:sp>
    </p:spTree>
    <p:extLst>
      <p:ext uri="{BB962C8B-B14F-4D97-AF65-F5344CB8AC3E}">
        <p14:creationId xmlns:p14="http://schemas.microsoft.com/office/powerpoint/2010/main" val="279081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Functional Languages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mtClean="0"/>
              <a:t>Model of computation is the lambda calculus (of function application)</a:t>
            </a:r>
          </a:p>
          <a:p>
            <a:pPr eaLnBrk="1" hangingPunct="1">
              <a:lnSpc>
                <a:spcPct val="90000"/>
              </a:lnSpc>
            </a:pPr>
            <a:r>
              <a:rPr lang="en-US" altLang="en-US" smtClean="0"/>
              <a:t>No variables or write-once variables</a:t>
            </a:r>
          </a:p>
          <a:p>
            <a:pPr eaLnBrk="1" hangingPunct="1">
              <a:lnSpc>
                <a:spcPct val="90000"/>
              </a:lnSpc>
            </a:pPr>
            <a:r>
              <a:rPr lang="en-US" altLang="en-US" smtClean="0"/>
              <a:t>No destructive assignment</a:t>
            </a:r>
          </a:p>
          <a:p>
            <a:pPr eaLnBrk="1" hangingPunct="1">
              <a:lnSpc>
                <a:spcPct val="90000"/>
              </a:lnSpc>
            </a:pPr>
            <a:r>
              <a:rPr lang="en-US" altLang="en-US" smtClean="0"/>
              <a:t>Program computes by applying a functional form to an argument</a:t>
            </a:r>
          </a:p>
          <a:p>
            <a:pPr eaLnBrk="1" hangingPunct="1">
              <a:lnSpc>
                <a:spcPct val="90000"/>
              </a:lnSpc>
            </a:pPr>
            <a:r>
              <a:rPr lang="en-US" altLang="en-US" smtClean="0"/>
              <a:t>Program are built by composing simple functions into progressively more complicated ones</a:t>
            </a:r>
          </a:p>
          <a:p>
            <a:pPr eaLnBrk="1" hangingPunct="1">
              <a:lnSpc>
                <a:spcPct val="90000"/>
              </a:lnSpc>
            </a:pPr>
            <a:r>
              <a:rPr lang="en-US" altLang="en-US" smtClean="0"/>
              <a:t>Recursion is the preferred means of repetition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Scheme</a:t>
            </a:r>
          </a:p>
        </p:txBody>
      </p:sp>
      <p:sp>
        <p:nvSpPr>
          <p:cNvPr id="7171"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(define gcd2            ; '</a:t>
            </a:r>
            <a:r>
              <a:rPr lang="en-US" altLang="en-US" dirty="0" err="1"/>
              <a:t>gcd</a:t>
            </a:r>
            <a:r>
              <a:rPr lang="en-US" altLang="en-US" dirty="0"/>
              <a:t>' is      		built-in to R5RS</a:t>
            </a:r>
          </a:p>
          <a:p>
            <a:pPr eaLnBrk="1" hangingPunct="1">
              <a:buFontTx/>
              <a:buNone/>
            </a:pPr>
            <a:r>
              <a:rPr lang="en-US" altLang="en-US" dirty="0"/>
              <a:t>  (lambda (a b) </a:t>
            </a:r>
          </a:p>
          <a:p>
            <a:pPr eaLnBrk="1" hangingPunct="1">
              <a:buFontTx/>
              <a:buNone/>
            </a:pPr>
            <a:r>
              <a:rPr lang="en-US" altLang="en-US" dirty="0"/>
              <a:t>    (</a:t>
            </a:r>
            <a:r>
              <a:rPr lang="en-US" altLang="en-US" dirty="0" err="1"/>
              <a:t>cond</a:t>
            </a:r>
            <a:r>
              <a:rPr lang="en-US" altLang="en-US" dirty="0"/>
              <a:t> ((= a b) a) </a:t>
            </a:r>
          </a:p>
          <a:p>
            <a:pPr eaLnBrk="1" hangingPunct="1">
              <a:buFontTx/>
              <a:buNone/>
            </a:pPr>
            <a:r>
              <a:rPr lang="en-US" altLang="en-US" dirty="0"/>
              <a:t>          ((&gt; a b) (gcd2 (- a b) b)) </a:t>
            </a:r>
          </a:p>
          <a:p>
            <a:pPr eaLnBrk="1" hangingPunct="1">
              <a:buFontTx/>
              <a:buNone/>
            </a:pPr>
            <a:r>
              <a:rPr lang="en-US" altLang="en-US" dirty="0"/>
              <a:t>          (else (gcd2 (- b a) a))))) </a:t>
            </a:r>
          </a:p>
        </p:txBody>
      </p:sp>
      <p:sp>
        <p:nvSpPr>
          <p:cNvPr id="7172"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smtClean="0"/>
              <a:t>GCD (Euclid’s Algorithm) in </a:t>
            </a:r>
            <a:r>
              <a:rPr lang="en-US" altLang="en-US" sz="4000" dirty="0" err="1" smtClean="0"/>
              <a:t>OCaml</a:t>
            </a:r>
            <a:endParaRPr lang="en-US" altLang="en-US" sz="4000" dirty="0" smtClean="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smtClean="0"/>
              <a:t>let rec </a:t>
            </a:r>
            <a:r>
              <a:rPr lang="en-US" altLang="en-US" dirty="0" err="1" smtClean="0"/>
              <a:t>cgd</a:t>
            </a:r>
            <a:r>
              <a:rPr lang="en-US" altLang="en-US" dirty="0" smtClean="0"/>
              <a:t> a b =</a:t>
            </a:r>
          </a:p>
          <a:p>
            <a:pPr eaLnBrk="1" hangingPunct="1">
              <a:buFontTx/>
              <a:buNone/>
            </a:pPr>
            <a:r>
              <a:rPr lang="en-US" altLang="en-US" dirty="0"/>
              <a:t>	</a:t>
            </a:r>
            <a:r>
              <a:rPr lang="en-US" altLang="en-US" dirty="0" smtClean="0"/>
              <a:t>if a = b then a</a:t>
            </a:r>
          </a:p>
          <a:p>
            <a:pPr eaLnBrk="1" hangingPunct="1">
              <a:buFontTx/>
              <a:buNone/>
            </a:pPr>
            <a:r>
              <a:rPr lang="en-US" altLang="en-US" dirty="0"/>
              <a:t>	</a:t>
            </a:r>
            <a:r>
              <a:rPr lang="en-US" altLang="en-US" dirty="0" smtClean="0"/>
              <a:t>else if a &gt; b then </a:t>
            </a:r>
            <a:r>
              <a:rPr lang="en-US" altLang="en-US" dirty="0" err="1" smtClean="0"/>
              <a:t>gcd</a:t>
            </a:r>
            <a:r>
              <a:rPr lang="en-US" altLang="en-US" dirty="0" smtClean="0"/>
              <a:t> b (a – b)</a:t>
            </a:r>
          </a:p>
          <a:p>
            <a:pPr eaLnBrk="1" hangingPunct="1">
              <a:buFontTx/>
              <a:buNone/>
            </a:pPr>
            <a:r>
              <a:rPr lang="en-US" altLang="en-US" dirty="0"/>
              <a:t>	</a:t>
            </a:r>
            <a:r>
              <a:rPr lang="en-US" altLang="en-US" dirty="0" smtClean="0"/>
              <a:t>	 else </a:t>
            </a:r>
            <a:r>
              <a:rPr lang="en-US" altLang="en-US" dirty="0" err="1" smtClean="0"/>
              <a:t>gcd</a:t>
            </a:r>
            <a:r>
              <a:rPr lang="en-US" altLang="en-US" dirty="0" smtClean="0"/>
              <a:t> a (b – a) </a:t>
            </a:r>
            <a:endParaRPr lang="en-US" altLang="en-US" dirty="0"/>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1635</TotalTime>
  <Words>2502</Words>
  <Application>Microsoft Office PowerPoint</Application>
  <PresentationFormat>On-screen Show (4:3)</PresentationFormat>
  <Paragraphs>216</Paragraphs>
  <Slides>38</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Baskerville Old Face</vt:lpstr>
      <vt:lpstr>Times New Roman</vt:lpstr>
      <vt:lpstr>Tw Cen MT</vt:lpstr>
      <vt:lpstr>330Lect1</vt:lpstr>
      <vt:lpstr>Photo Editor Photo</vt:lpstr>
      <vt:lpstr>CSCE 190 Programming Language Paradigms </vt:lpstr>
      <vt:lpstr>Language Families</vt:lpstr>
      <vt:lpstr>Imperative Languages</vt:lpstr>
      <vt:lpstr>The Von Neumann Computer Architecture </vt:lpstr>
      <vt:lpstr>GCD (Euclid’s Algorithm) in C</vt:lpstr>
      <vt:lpstr>iClicker</vt:lpstr>
      <vt:lpstr>Functional Languages</vt:lpstr>
      <vt:lpstr>GCD (Euclid’s Algorithm) in Scheme</vt:lpstr>
      <vt:lpstr>GCD (Euclid’s Algorithm) in OCaml</vt:lpstr>
      <vt:lpstr>GCD (Euclid’s Algorithm) in Haskell</vt:lpstr>
      <vt:lpstr>Logic Languages</vt:lpstr>
      <vt:lpstr>GCD (Euclid’s Algorithm) in Prolog</vt:lpstr>
      <vt:lpstr>An Example: Aerial Sketch Interpretation as a Logic Program</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August 2014 Tiobe PL Index</vt:lpstr>
      <vt:lpstr>August 2015 Tiobe PL Index</vt:lpstr>
      <vt:lpstr>August 2016 Tiobe PL Index</vt:lpstr>
      <vt:lpstr>August 2017 Tiobe PL Index</vt:lpstr>
      <vt:lpstr>December 2018 Tiobe PL Index</vt:lpstr>
      <vt:lpstr>iClicker</vt:lpstr>
      <vt:lpstr>August 2014 PYPL Index</vt:lpstr>
      <vt:lpstr>August 2015 PYPL Index</vt:lpstr>
      <vt:lpstr>August 2017 PYPL Index</vt:lpstr>
      <vt:lpstr>Tiobe Index Long Term Trends, August 2013</vt:lpstr>
      <vt:lpstr>Tiobe Index Long Term Trends, August 2014</vt:lpstr>
      <vt:lpstr>Tiobe Index Long Term Trends, August 2015</vt:lpstr>
      <vt:lpstr>Tiobe Index Long Term Trends, August 2016</vt:lpstr>
      <vt:lpstr>Tiobe Index Long Term Trends, December 2018</vt:lpstr>
      <vt:lpstr>August 2015 PYPL Long-Term Index</vt:lpstr>
      <vt:lpstr>August 2016 PYPL Long-Term Index</vt:lpstr>
      <vt:lpstr>August 2017 PYPL Long-Term Index</vt:lpstr>
      <vt:lpstr>Tiobe Index Long Term Trends, August 2017</vt:lpstr>
      <vt:lpstr>TOPIDE Top IDE Index, August 2016</vt:lpstr>
      <vt:lpstr>TOPIDE Top IDE Index, August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108</cp:revision>
  <cp:lastPrinted>2013-08-22T13:55:24Z</cp:lastPrinted>
  <dcterms:created xsi:type="dcterms:W3CDTF">2004-08-19T01:30:12Z</dcterms:created>
  <dcterms:modified xsi:type="dcterms:W3CDTF">2018-12-04T22:53:30Z</dcterms:modified>
</cp:coreProperties>
</file>