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80625" cy="7559675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849" y="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05DB1706-7EF7-48C3-B6EF-E337933E4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6C97CFD9-B20B-463D-866A-A40762FE5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5876509F-3D04-4396-9859-17F6F9D8F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102D8922-BA83-4D0A-A2D4-CDB57362A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>
            <a:extLst>
              <a:ext uri="{FF2B5EF4-FFF2-40B4-BE49-F238E27FC236}">
                <a16:creationId xmlns:a16="http://schemas.microsoft.com/office/drawing/2014/main" id="{2D2E89AB-F0D0-4339-ADAC-6CA7A4026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30E4682E-A1FB-4268-A2D4-A79C76488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BEB9B52-C5E3-4776-8183-5C6597779C12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18088" cy="376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5D8BCE1-0ECA-4E4D-A197-B441ECD8ADF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07125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EE9052DD-97B1-42E2-B60A-52F74F3B4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3639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F5111468-0B1E-4947-AFD2-500336553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0"/>
            <a:ext cx="33639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08F54418-E74E-4C4F-B423-3F946EF36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55163"/>
            <a:ext cx="33639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178FB297-ED5F-4297-91F4-F58DE5C6CDD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23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30358E9B-D9A6-4601-922A-D4A296DE09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46FD2348-7528-47E0-AFC2-F8E40E5A6F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7730F8-ABD2-42A3-ACF6-9B1E8C0F44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0C49CDD9-BB7C-4F10-96C6-D581C74AB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ACFBF7A2-B377-41FD-998D-AE2299FDCB29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0CBBA7A-9977-42A7-B169-E6818600156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E94A861E-C793-41DF-941E-A2E3746D3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D2AE5BF6-5A94-4018-B9E2-624F0DE71E1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E336C6-36C7-4626-8F6A-DE00344C146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758EBBA8-93F5-4ABC-9F49-18A281A2980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C1583EB3-465F-4319-801F-439F16D1615A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08713" cy="45164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DD6B304E-3D5C-40B1-BD92-55277521E53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D82C04-FE2A-483F-9DB9-688B925F024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C8886A97-FAE0-48F3-878C-731F9A3FEAD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508792A-FA33-433B-ACF5-79DCD16B216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08713" cy="45164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C4730D6D-373D-4418-A75B-00A736993F2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D7F2FA-4172-4C0D-B797-58C52791B5F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721" name="Text Box 1">
            <a:extLst>
              <a:ext uri="{FF2B5EF4-FFF2-40B4-BE49-F238E27FC236}">
                <a16:creationId xmlns:a16="http://schemas.microsoft.com/office/drawing/2014/main" id="{DE293BAE-A804-46CA-A46F-CE25F23DC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9084DC2D-6644-402F-BC20-15C265F86A78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58589218-8C08-46E0-BEC5-AB901F1E35D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9675" cy="3765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001B2B09-1B4A-4A46-BD6C-B42CCC6C8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EA7DCA65-D914-4F8A-99AA-6D218C1663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697DD7-D5FD-4E2B-815C-B05BCD18EDE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1745" name="Text Box 1">
            <a:extLst>
              <a:ext uri="{FF2B5EF4-FFF2-40B4-BE49-F238E27FC236}">
                <a16:creationId xmlns:a16="http://schemas.microsoft.com/office/drawing/2014/main" id="{9D91ECD6-9ED0-462C-A81B-F5E2F0718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102F9CC0-76F4-49FE-8DFA-67F7C1B0BEA4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13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6236E990-F3CE-4E34-838B-E173D9D634D5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9675" cy="3765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315F8F92-A909-4D8A-97BA-D9AA663E8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721864C1-97E1-4A4B-A19D-0C79DE83305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B22DCC-09BC-4360-BCE7-7999BF71CD2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80CC7B5C-A084-4CEE-8BE7-9B5012CC40F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0149685C-78D4-4A90-B1EA-39E8C54CF46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08713" cy="45164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BF2907F4-58A1-4312-AFDD-8F96C695F71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0BA87D-A17A-495D-ACFC-38F448171FF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BF12D37E-C46E-4D27-A88D-B4A17762D6A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BB21B543-6107-4861-938F-1090311FE87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08713" cy="45164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02875D25-FAEE-4956-A6B7-441579775C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6B5DC-3AFF-4F14-810A-3C50CF9BCE0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4817" name="Text Box 1">
            <a:extLst>
              <a:ext uri="{FF2B5EF4-FFF2-40B4-BE49-F238E27FC236}">
                <a16:creationId xmlns:a16="http://schemas.microsoft.com/office/drawing/2014/main" id="{D7216FA7-D212-4B67-99BC-F6791271A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42774A1F-0CBF-4056-8477-235698295507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16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79222EDC-AA56-431D-91B8-3C4719D0DC8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30FE93F0-A8F6-446B-A0F9-82858798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1FB4B521-92FC-4423-9EEE-F0E4B94C2C0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411FD6-D52E-48B1-8A50-F74E710991F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107B694E-D3FC-45E6-8EED-98DFB452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0ED93426-7035-435D-A1E0-AB06FDFB3340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6EA6AF6-F152-40B7-81CF-BFA463C9F59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9544109A-0D5B-42C1-8737-478E7BE05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900B4AF9-A2B9-482E-99F5-ABC8D285C4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9A6E32-44DB-44F5-AA16-48A9C52A949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635102F2-A93C-4E29-AE97-4F2C69DD1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1449F5BC-D606-4047-91E4-7398D6FE29FF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3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C29350F3-FAF7-4735-A9C8-D54EECDBECC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87BF907C-C8BE-4C80-90C7-28FFC376E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DD1E0255-DA30-428E-8C76-BBAB0CC2395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364530-309F-43D3-826F-937645027C3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FF6F823E-89BB-45AB-8798-AD6337BA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4E3A9A30-F5AD-41D0-A5F1-29053989D985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4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7B16604B-1E49-4241-B53B-7E3DDCBE4C3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6AACD195-A7FA-408C-845F-D7F0B560C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EC3839C5-FDE6-46B4-BDB9-9D3CB531C49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AC885B-3E23-4ACC-8C1F-B32FBB7F933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3" name="Text Box 1">
            <a:extLst>
              <a:ext uri="{FF2B5EF4-FFF2-40B4-BE49-F238E27FC236}">
                <a16:creationId xmlns:a16="http://schemas.microsoft.com/office/drawing/2014/main" id="{ECAF62A2-B50D-47B2-A6BA-16DB53685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BF7C261F-4BD2-4E9B-A088-A9068C56CF85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5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62DF405-EF8A-4664-8067-0C68E142344F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8E20FE28-9F23-49E8-9C5B-DD1AF4912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80D283ED-53CB-4A9D-B2CC-39E61519E77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52EBC2-B8FB-43B3-A1DC-B8EA62C3692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320017B0-5942-4CBF-A11B-735D956E8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86B269DE-887E-4C56-9B22-B554EDED6C66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6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8F0305B9-652C-4D3A-910B-3E6367DC6BE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9675" cy="3765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DD312313-F5E4-4FB1-A351-26B10624E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1888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2DEC05CE-7B5D-41B1-B509-37F2A8645D0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5BADB4-3E3C-4985-8D13-CEE6050B58B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F2CEEE88-1D6A-4F2A-9CDA-B1E35C4E9F4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9A48B74E-867F-42C4-B53C-C5CFF1E19C3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08713" cy="45164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D167E035-EAFF-4822-A54D-46028605DC4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12C731-1374-4107-A01F-1CC7A5C8AE8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E1DAFF6F-0350-4402-A5F1-DCC3330BC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A57DC457-84AE-4DD4-BA5E-8BEE3626EE20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8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B44BD233-A333-4543-8C49-34B1D6E7908A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A40FA81E-CC5B-4619-8FB8-393675940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66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>
            <a:extLst>
              <a:ext uri="{FF2B5EF4-FFF2-40B4-BE49-F238E27FC236}">
                <a16:creationId xmlns:a16="http://schemas.microsoft.com/office/drawing/2014/main" id="{A554FA03-A564-4FCC-963E-0BA1642BBF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4F00E5-2C68-4C8F-AC1A-F39747FF724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7649" name="Text Box 1">
            <a:extLst>
              <a:ext uri="{FF2B5EF4-FFF2-40B4-BE49-F238E27FC236}">
                <a16:creationId xmlns:a16="http://schemas.microsoft.com/office/drawing/2014/main" id="{E6FC1C9C-35E5-412B-9D2B-05829C9F7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9555163"/>
            <a:ext cx="33639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BD13FF24-58FD-4EB4-B2B2-582E1870CC1A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9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CF69BA1-6695-4263-B6BC-D1222A224ADE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F698E4F5-A08D-4A95-BF68-D7F7AC840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730BE-E920-46D4-B722-05CFF4871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FDD36-9AD4-4171-B66A-B5AD1D3DAA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CBB1F-E585-4AEB-AEA6-E272A47BCB4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883B54-5C81-4181-90B0-1B5F9EA6FF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85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6E67-7491-4601-B58F-448E1515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55495-58FF-4CF7-BD92-61B0891D2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43F02-5730-41FE-929C-F4E5426B3D5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4C1742-DC5A-492C-850E-90D31B9A81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84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08416E-6236-4613-B5DF-EBD01A259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99325" y="301625"/>
            <a:ext cx="2263775" cy="6445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CDEB3-60A8-4CB2-B55D-1197AF833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3687" cy="6445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828DF-3EC1-4B95-ADE3-5F00F8BBD5A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039A972-BF44-4B95-9DE0-2BF17631B6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99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A18DB-4673-4B47-831F-47D033E75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9E4A9-B3E6-4991-AFDF-B2B990BEE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D96C0-0EED-4584-8BA0-D963A6FC636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FF416C3-A70A-41AC-AAED-060A7EBFC8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47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4B7DD-001E-4DA9-A553-E12A03E7E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03CAB-1983-40BC-9C35-917367FD6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F6BFCB-0FEF-4D13-A13C-A529B5F56A3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52DFAFC-2580-43B7-81A8-3F742FCBA5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63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7C9A4-91C9-499F-8B8C-BDB978634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4FD27-0C92-457F-9C40-E57774FEE2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2937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5958C-3844-4DAA-8813-5A47FB27A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8575" y="1768475"/>
            <a:ext cx="4454525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822DF-F16D-4C01-A15A-96EF69F650F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1AAF21-3332-4626-AA29-863EEAE96F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09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A3610-55AE-4327-9246-3B2CD71B7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22AA7-2E69-4956-A5AE-FD3DA89B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8A0F8-37EE-4CF8-87DF-3494E0919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0273EB-8B41-4B13-B9D9-50CB831F9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E2E8DD-0CBE-430C-B1D5-64F6B5E47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0ECE4-5AE5-43ED-9343-7DB73DA034D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FC6F9E3-E491-4578-A57A-3EFC2C0F3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6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161C-880F-4661-A61F-FDA81BF3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AD0A5-5EE4-48AC-9FDD-C79138C0582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6005897-4C81-4CB2-AD64-B4BE801931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16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478BED-029A-4DAF-BF22-71CAD790FFB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E3D6A85-1114-47A2-B50D-B5D1CDF7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68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8E398-BC70-435A-ACE3-893E06481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6A7D4-BDBE-42FC-9D7E-111AE9F85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60E8B-89DA-48D4-8875-7C6B7801B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7D4003-1824-4BA1-A3B0-6F718DA65EA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57B7A4F-F1B5-4E57-8885-C40584D110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73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6819D-684C-486C-AE62-3DC7D4DDB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7FCF22-880F-4E8D-B752-417A2CF62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9200E-2C05-4FE9-B44E-0A65889E6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006905-E375-4E7C-87DB-DB6F8E95105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5643BDF-0AE8-405F-ABC2-DA02D0D014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74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062D1490-AF8D-49E1-818A-02BDBD64E9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9862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3F51C7B-9397-4242-B2EB-00D3A0131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9862" cy="497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89FA6026-3458-44EE-B52F-5AB382D3A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383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B55070AA-1220-4EDB-9AD7-D65330C40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861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949ED4-CDA3-457D-85F2-09B968EE243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3680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01E5C0C4-E72E-49C7-8993-753BBA87CA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marL="1143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marL="1600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marL="20574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A951B3E8-C92D-4FA5-BE04-79CD72CCD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70975" cy="645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Computing careers in the </a:t>
            </a:r>
            <a:r>
              <a:rPr lang="en-US" altLang="en-US" sz="3200" i="1">
                <a:solidFill>
                  <a:srgbClr val="000000"/>
                </a:solidFill>
              </a:rPr>
              <a:t>real</a:t>
            </a:r>
            <a:r>
              <a:rPr lang="en-US" altLang="en-US" sz="3200">
                <a:solidFill>
                  <a:srgbClr val="000000"/>
                </a:solidFill>
              </a:rPr>
              <a:t> world</a:t>
            </a: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endParaRPr lang="en-US" altLang="en-US" sz="3200">
              <a:solidFill>
                <a:srgbClr val="000000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Or</a:t>
            </a: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endParaRPr lang="en-US" altLang="en-US" sz="3200">
              <a:solidFill>
                <a:srgbClr val="000000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“I have my degree, now what?”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CDDDAA79-3E27-4011-94D2-D485754C9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1450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The world before the Internet</a:t>
            </a: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9500391E-D426-492A-B364-8EF512F09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613" y="1768475"/>
            <a:ext cx="5861050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>
            <a:extLst>
              <a:ext uri="{FF2B5EF4-FFF2-40B4-BE49-F238E27FC236}">
                <a16:creationId xmlns:a16="http://schemas.microsoft.com/office/drawing/2014/main" id="{32C6FA56-A4D3-422D-A0E1-344258904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1450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How computer storage has evolved</a:t>
            </a: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28A568FF-70C6-4A54-94AF-87B9498BD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538" y="2078038"/>
            <a:ext cx="45148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>
            <a:extLst>
              <a:ext uri="{FF2B5EF4-FFF2-40B4-BE49-F238E27FC236}">
                <a16:creationId xmlns:a16="http://schemas.microsoft.com/office/drawing/2014/main" id="{E638C874-6EE8-4C8F-B7FC-52823639A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4625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My first personal computer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BA01B555-D2FA-4DAC-A9BB-9DADF016F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2952750"/>
            <a:ext cx="4422775" cy="261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88657504-28D1-4722-B843-AA0F2DC42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768475"/>
            <a:ext cx="4422775" cy="498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342900" indent="-338138"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512KB memory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640x480 video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Motorola 68000 @ 7 Mhz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Dual floppy system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Cost: $1900 (1986)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>
            <a:extLst>
              <a:ext uri="{FF2B5EF4-FFF2-40B4-BE49-F238E27FC236}">
                <a16:creationId xmlns:a16="http://schemas.microsoft.com/office/drawing/2014/main" id="{A3552DEF-65AE-4895-9513-F5F8AFCF7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4625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My latest computer</a:t>
            </a:r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6972C359-0E0B-4C3E-A22F-C7969BAD6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1766888"/>
            <a:ext cx="3551237" cy="498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0B0211D1-71EF-4C4B-BDFD-6B04FFEBC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768475"/>
            <a:ext cx="4422775" cy="498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342900" indent="-338138"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 GB memory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dual core ARM processor @ 1.5 GHz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16 core co-processor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16GB SD card 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1Gb Ethernet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1920x1080 HDMI video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Linux OS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Cost: $149 (2014)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880A03C-B1EC-4D6D-AA78-9723A492D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1450" cy="1252538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My first computer had how much memory?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30A48BDE-A25A-405C-A2D9-F0BD5ED1D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1450" cy="4979988"/>
          </a:xfrm>
          <a:ln/>
        </p:spPr>
        <p:txBody>
          <a:bodyPr/>
          <a:lstStyle/>
          <a:p>
            <a:pPr indent="-341313">
              <a:buFont typeface="Times New Roman" panose="02020603050405020304" pitchFamily="18" charset="0"/>
              <a:buAutoNum type="alphaLcParenR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/>
              <a:t>16KB of memory</a:t>
            </a:r>
          </a:p>
          <a:p>
            <a:pPr indent="-341313">
              <a:buFont typeface="Times New Roman" panose="02020603050405020304" pitchFamily="18" charset="0"/>
              <a:buAutoNum type="alphaLcParenR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/>
              <a:t>512KB of memory</a:t>
            </a:r>
          </a:p>
          <a:p>
            <a:pPr indent="-341313">
              <a:buFont typeface="Times New Roman" panose="02020603050405020304" pitchFamily="18" charset="0"/>
              <a:buAutoNum type="alphaLcParenR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/>
              <a:t>8MB of memory</a:t>
            </a:r>
          </a:p>
          <a:p>
            <a:pPr indent="-341313">
              <a:buFont typeface="Times New Roman" panose="02020603050405020304" pitchFamily="18" charset="0"/>
              <a:buAutoNum type="alphaLcParenR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/>
              <a:t>8GB of memory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>
            <a:extLst>
              <a:ext uri="{FF2B5EF4-FFF2-40B4-BE49-F238E27FC236}">
                <a16:creationId xmlns:a16="http://schemas.microsoft.com/office/drawing/2014/main" id="{EB0220DB-3AF4-48DC-BD29-D244C3A26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503238"/>
            <a:ext cx="3251200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Things to remember</a:t>
            </a: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97E613DC-5B52-418A-B236-64728B36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2268538"/>
            <a:ext cx="3251200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. What people see is the end result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. Only you (and your co-workers) know the </a:t>
            </a:r>
            <a:r>
              <a:rPr lang="en-US" altLang="en-US" sz="1600" u="sng">
                <a:solidFill>
                  <a:srgbClr val="000000"/>
                </a:solidFill>
              </a:rPr>
              <a:t>real</a:t>
            </a:r>
            <a:r>
              <a:rPr lang="en-US" altLang="en-US" sz="1600">
                <a:solidFill>
                  <a:srgbClr val="000000"/>
                </a:solidFill>
              </a:rPr>
              <a:t> story.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. Celebrate your successes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. When you are part of a team, realize that words of encouragement work better than finger pointing and blame.</a:t>
            </a: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82D2BD09-8999-4773-8E85-D51EA32A9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2" b="8482"/>
          <a:stretch>
            <a:fillRect/>
          </a:stretch>
        </p:blipFill>
        <p:spPr bwMode="auto">
          <a:xfrm>
            <a:off x="4286250" y="1089025"/>
            <a:ext cx="5102225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8482" b="8482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F9E1DDF5-8C30-499A-872B-A6FCCFA3E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Q &amp; A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1362B964-1F13-40E8-BF02-3094AE1E3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342900" indent="-336550"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Feel free to ask anything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If you think of something after I leave, feel free to contact me at jerry.heyman@edgybeesus.com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8AF61024-2BEF-4FBF-9919-FCD798734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Who am I?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FD0E0A8-1E3A-4F63-8B82-C04943173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1768475"/>
            <a:ext cx="3325813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0CAE061A-D5CB-4CCA-A578-A2C691EC3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1438" y="1768475"/>
            <a:ext cx="4425950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422275" indent="-317500"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2275" algn="l"/>
                <a:tab pos="534988" algn="l"/>
                <a:tab pos="992188" algn="l"/>
                <a:tab pos="1449388" algn="l"/>
                <a:tab pos="1906588" algn="l"/>
                <a:tab pos="2363788" algn="l"/>
                <a:tab pos="2820988" algn="l"/>
                <a:tab pos="3278188" algn="l"/>
                <a:tab pos="3735388" algn="l"/>
                <a:tab pos="4192588" algn="l"/>
                <a:tab pos="4649788" algn="l"/>
                <a:tab pos="5106988" algn="l"/>
                <a:tab pos="5564188" algn="l"/>
                <a:tab pos="6021388" algn="l"/>
                <a:tab pos="6478588" algn="l"/>
                <a:tab pos="6935788" algn="l"/>
                <a:tab pos="7392988" algn="l"/>
                <a:tab pos="7850188" algn="l"/>
                <a:tab pos="8307388" algn="l"/>
                <a:tab pos="8764588" algn="l"/>
                <a:tab pos="92217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CS graduate (class of 1983)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Principal Software Engineer for Dell EMC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Living/working in Raleigh, NC since 1998.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AEC0C31C-C5CD-4F4E-866A-202587F26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70975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My Background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A0D46A3C-573E-458D-AAEF-11611F4A9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430213" indent="-315913"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endParaRPr lang="en-US" altLang="en-US" sz="3200">
              <a:solidFill>
                <a:srgbClr val="000000"/>
              </a:solidFill>
            </a:endParaRPr>
          </a:p>
          <a:p>
            <a:pPr marL="428625" indent="-31750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3200">
                <a:solidFill>
                  <a:srgbClr val="000000"/>
                </a:solidFill>
              </a:rPr>
              <a:t>Graduated from Carolina in 1983 with a BS in Computer Science</a:t>
            </a:r>
          </a:p>
          <a:p>
            <a:pPr marL="428625" indent="-31750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3200">
                <a:solidFill>
                  <a:srgbClr val="000000"/>
                </a:solidFill>
              </a:rPr>
              <a:t>Graduated from Texas A&amp;M with a Master of Computer Science in 1985</a:t>
            </a:r>
          </a:p>
          <a:p>
            <a:pPr marL="428625" indent="-31750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3200">
                <a:solidFill>
                  <a:srgbClr val="000000"/>
                </a:solidFill>
              </a:rPr>
              <a:t>Graduated from Kennedy-Western University in 2002 with a PhD in Computer Science</a:t>
            </a:r>
          </a:p>
          <a:p>
            <a:pPr marL="428625" indent="-31750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3200">
                <a:solidFill>
                  <a:srgbClr val="000000"/>
                </a:solidFill>
              </a:rPr>
              <a:t>34 yrs of IT experience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09E27C84-2598-4D09-A8B9-33A6DEC1E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Job History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69AF8D35-719B-449B-92A8-980155886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425450" indent="-317500"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5450" algn="l"/>
                <a:tab pos="538163" algn="l"/>
                <a:tab pos="995363" algn="l"/>
                <a:tab pos="1452563" algn="l"/>
                <a:tab pos="1909763" algn="l"/>
                <a:tab pos="2366963" algn="l"/>
                <a:tab pos="2824163" algn="l"/>
                <a:tab pos="3281363" algn="l"/>
                <a:tab pos="3738563" algn="l"/>
                <a:tab pos="4195763" algn="l"/>
                <a:tab pos="4652963" algn="l"/>
                <a:tab pos="5110163" algn="l"/>
                <a:tab pos="5567363" algn="l"/>
                <a:tab pos="6024563" algn="l"/>
                <a:tab pos="6481763" algn="l"/>
                <a:tab pos="6938963" algn="l"/>
                <a:tab pos="7396163" algn="l"/>
                <a:tab pos="7853363" algn="l"/>
                <a:tab pos="8310563" algn="l"/>
                <a:tab pos="8767763" algn="l"/>
                <a:tab pos="92249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SzPct val="45000"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Job titles I've held: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Associate Engineer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Senior Software Engineer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Associate Programmer, Senior Associate Programmer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Sr System Administrator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Staff Software Engineer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Adjunct Lecturer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Advisory Programmer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Technical Consultant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Sr Software Engineer</a:t>
            </a:r>
          </a:p>
          <a:p>
            <a:pPr marL="2400300" indent="-569913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000">
                <a:solidFill>
                  <a:srgbClr val="000000"/>
                </a:solidFill>
              </a:rPr>
              <a:t>Principal Software Engineer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:a16="http://schemas.microsoft.com/office/drawing/2014/main" id="{43C87EDB-50D6-4F50-A70B-61285E7A1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Job History (2)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C6F2BDFD-C501-4A68-9FC3-076BACF7E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70975" cy="530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indent="104775"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Companies I've worked for:</a:t>
            </a:r>
          </a:p>
          <a:p>
            <a:pPr marL="342900" indent="-339725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</a:pPr>
            <a:r>
              <a:rPr lang="en-US" altLang="en-US" sz="2400" u="sng">
                <a:solidFill>
                  <a:srgbClr val="000000"/>
                </a:solidFill>
              </a:rPr>
              <a:t>Austin, TX</a:t>
            </a:r>
            <a:r>
              <a:rPr lang="en-US" altLang="en-US" sz="2400">
                <a:solidFill>
                  <a:srgbClr val="000000"/>
                </a:solidFill>
              </a:rPr>
              <a:t>					  </a:t>
            </a:r>
            <a:r>
              <a:rPr lang="en-US" altLang="en-US" sz="2400" u="sng">
                <a:solidFill>
                  <a:srgbClr val="000000"/>
                </a:solidFill>
              </a:rPr>
              <a:t>Raleigh, NC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Lockheed Missiles and Space Corp</a:t>
            </a:r>
            <a:r>
              <a:rPr lang="en-US" altLang="en-US" sz="2400">
                <a:solidFill>
                  <a:srgbClr val="000000"/>
                </a:solidFill>
              </a:rPr>
              <a:t>		IBM SWG Tivoli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Eagle Signal Controls			IBM STG – High Perf Computing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IBM RS6000 Division			DellEMC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Applied Research Labs		Edgybees, Inc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Tivoli Systems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St. Edwards University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0124C429-A4D1-4904-817D-70EB9055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4625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Job History (3)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9B763132-A415-4CE0-9F1E-8373EAF2E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64625" cy="498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342900" indent="-338138"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 marL="1171575" indent="-496888"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FontTx/>
              <a:buNone/>
            </a:pPr>
            <a:r>
              <a:rPr lang="en-US" altLang="en-US" sz="3200">
                <a:solidFill>
                  <a:srgbClr val="000000"/>
                </a:solidFill>
              </a:rPr>
              <a:t>Areas I've worked:</a:t>
            </a:r>
          </a:p>
          <a:p>
            <a:pPr lvl="1" eaLnBrk="1">
              <a:lnSpc>
                <a:spcPct val="93000"/>
              </a:lnSpc>
              <a:spcAft>
                <a:spcPts val="1138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System Test</a:t>
            </a:r>
          </a:p>
          <a:p>
            <a:pPr lvl="1" eaLnBrk="1">
              <a:lnSpc>
                <a:spcPct val="93000"/>
              </a:lnSpc>
              <a:spcAft>
                <a:spcPts val="1138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Software Development</a:t>
            </a:r>
          </a:p>
          <a:p>
            <a:pPr lvl="1" eaLnBrk="1">
              <a:lnSpc>
                <a:spcPct val="93000"/>
              </a:lnSpc>
              <a:spcAft>
                <a:spcPts val="1138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Infrastructure support</a:t>
            </a:r>
          </a:p>
          <a:p>
            <a:pPr lvl="1" eaLnBrk="1">
              <a:lnSpc>
                <a:spcPct val="93000"/>
              </a:lnSpc>
              <a:spcAft>
                <a:spcPts val="1138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Build and Configuration control</a:t>
            </a:r>
          </a:p>
          <a:p>
            <a:pPr lvl="1" eaLnBrk="1">
              <a:lnSpc>
                <a:spcPct val="93000"/>
              </a:lnSpc>
              <a:spcAft>
                <a:spcPts val="1138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Pre-sales support</a:t>
            </a:r>
          </a:p>
          <a:p>
            <a:pPr lvl="1" eaLnBrk="1">
              <a:lnSpc>
                <a:spcPct val="93000"/>
              </a:lnSpc>
              <a:spcAft>
                <a:spcPts val="1138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Customer support</a:t>
            </a:r>
          </a:p>
          <a:p>
            <a:pPr lvl="1" eaLnBrk="1">
              <a:lnSpc>
                <a:spcPct val="93000"/>
              </a:lnSpc>
              <a:spcAft>
                <a:spcPts val="1138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sz="2800">
                <a:solidFill>
                  <a:srgbClr val="000000"/>
                </a:solidFill>
              </a:rPr>
              <a:t>Startup – all tasks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EFA3A7BE-0A08-4C83-801B-E03025D6B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1450" cy="1252538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How many cities have I worked in?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E83A3620-85B7-4403-8261-B3AE0DBDC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1450" cy="4979988"/>
          </a:xfrm>
          <a:ln/>
        </p:spPr>
        <p:txBody>
          <a:bodyPr/>
          <a:lstStyle/>
          <a:p>
            <a:pPr indent="-341313">
              <a:buFont typeface="Times New Roman" panose="02020603050405020304" pitchFamily="18" charset="0"/>
              <a:buAutoNum type="alphaLcParenR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/>
              <a:t>one (1)</a:t>
            </a:r>
          </a:p>
          <a:p>
            <a:pPr indent="-341313">
              <a:buFont typeface="Times New Roman" panose="02020603050405020304" pitchFamily="18" charset="0"/>
              <a:buAutoNum type="alphaLcParenR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/>
              <a:t>two (2)</a:t>
            </a:r>
          </a:p>
          <a:p>
            <a:pPr indent="-341313">
              <a:buFont typeface="Times New Roman" panose="02020603050405020304" pitchFamily="18" charset="0"/>
              <a:buAutoNum type="alphaLcParenR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/>
              <a:t>three (3)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id="{01687130-10D5-4791-8E25-C9298D58B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Current Position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BA11561-CF0C-4C33-AAE8-7D202F957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430213" indent="-315913"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 marL="1484313" indent="-568325"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ClrTx/>
              <a:buSzPct val="45000"/>
              <a:buFontTx/>
              <a:buNone/>
            </a:pPr>
            <a:endParaRPr lang="en-US" altLang="en-US" sz="3200">
              <a:solidFill>
                <a:srgbClr val="000000"/>
              </a:solidFill>
            </a:endParaRPr>
          </a:p>
          <a:p>
            <a:pPr marL="428625" indent="-317500" eaLnBrk="1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3200">
                <a:solidFill>
                  <a:srgbClr val="000000"/>
                </a:solidFill>
              </a:rPr>
              <a:t>US Software Development Lead, Edgybees, Inc</a:t>
            </a:r>
          </a:p>
          <a:p>
            <a:pPr marL="428625" indent="-317500" eaLnBrk="1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3200">
                <a:solidFill>
                  <a:srgbClr val="000000"/>
                </a:solidFill>
              </a:rPr>
              <a:t>Responsibilities:</a:t>
            </a:r>
          </a:p>
          <a:p>
            <a:pPr lvl="1">
              <a:lnSpc>
                <a:spcPct val="93000"/>
              </a:lnSpc>
              <a:spcAft>
                <a:spcPts val="1138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800">
                <a:solidFill>
                  <a:srgbClr val="000000"/>
                </a:solidFill>
              </a:rPr>
              <a:t>Work with US/DoD customers collecting requirements, adding support for additional cameras, bug fixing.</a:t>
            </a:r>
          </a:p>
          <a:p>
            <a:pPr lvl="1">
              <a:lnSpc>
                <a:spcPct val="93000"/>
              </a:lnSpc>
              <a:spcAft>
                <a:spcPts val="1138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800">
                <a:solidFill>
                  <a:srgbClr val="000000"/>
                </a:solidFill>
              </a:rPr>
              <a:t>Demonstrating software capabilities and specific contract deliverables.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485D051C-CFCE-4CBE-88E4-238CF40F1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en-US" altLang="en-US" sz="4400">
                <a:solidFill>
                  <a:srgbClr val="000000"/>
                </a:solidFill>
              </a:rPr>
              <a:t>Observations over 30+ years	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329CC273-D974-43BD-8437-58F87F986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338138" indent="-338138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400">
                <a:solidFill>
                  <a:srgbClr val="000000"/>
                </a:solidFill>
              </a:rPr>
              <a:t>Working for technology company is different than working in IT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400">
                <a:solidFill>
                  <a:srgbClr val="000000"/>
                </a:solidFill>
              </a:rPr>
              <a:t>Technology changes, don't be enamored so much with something you cannot adapt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400">
                <a:solidFill>
                  <a:srgbClr val="000000"/>
                </a:solidFill>
              </a:rPr>
              <a:t>Learning never stops, join professional societies, local user groups, take additional on-line course, etc.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400">
                <a:solidFill>
                  <a:srgbClr val="000000"/>
                </a:solidFill>
              </a:rPr>
              <a:t>Select a job that you like, not because of the boss. Odds are the boss will change long before the job does.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SzPct val="45000"/>
              <a:buFont typeface="Symbol" panose="05050102010706020507" pitchFamily="18" charset="2"/>
              <a:buChar char=""/>
            </a:pPr>
            <a:r>
              <a:rPr lang="en-US" altLang="en-US" sz="2400">
                <a:solidFill>
                  <a:srgbClr val="000000"/>
                </a:solidFill>
              </a:rPr>
              <a:t>I continue to be in awe of what we have accomplished in the past 30 yrs, looking forward to the next 30.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34525</TotalTime>
  <Words>563</Words>
  <Application>Microsoft Office PowerPoint</Application>
  <PresentationFormat>Custom</PresentationFormat>
  <Paragraphs>118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 New Roman</vt:lpstr>
      <vt:lpstr>Arial</vt:lpstr>
      <vt:lpstr>DejaVu Sans</vt:lpstr>
      <vt:lpstr>Wingdings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many cities have I worked in?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My first computer had how much memory?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Jerrold Heyman</dc:creator>
  <cp:lastModifiedBy>Marco Valtorta</cp:lastModifiedBy>
  <cp:revision>13</cp:revision>
  <cp:lastPrinted>1601-01-01T00:00:00Z</cp:lastPrinted>
  <dcterms:created xsi:type="dcterms:W3CDTF">2010-10-10T02:20:44Z</dcterms:created>
  <dcterms:modified xsi:type="dcterms:W3CDTF">2019-11-06T01:01:05Z</dcterms:modified>
</cp:coreProperties>
</file>