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56" r:id="rId2"/>
    <p:sldId id="365" r:id="rId3"/>
    <p:sldId id="379" r:id="rId4"/>
    <p:sldId id="371" r:id="rId5"/>
    <p:sldId id="364" r:id="rId6"/>
    <p:sldId id="367" r:id="rId7"/>
    <p:sldId id="368" r:id="rId8"/>
    <p:sldId id="369" r:id="rId9"/>
    <p:sldId id="370" r:id="rId10"/>
    <p:sldId id="345" r:id="rId11"/>
    <p:sldId id="346" r:id="rId12"/>
    <p:sldId id="349" r:id="rId13"/>
    <p:sldId id="363" r:id="rId14"/>
    <p:sldId id="348" r:id="rId15"/>
    <p:sldId id="352" r:id="rId16"/>
    <p:sldId id="361" r:id="rId17"/>
    <p:sldId id="353" r:id="rId18"/>
    <p:sldId id="354" r:id="rId19"/>
    <p:sldId id="355" r:id="rId20"/>
    <p:sldId id="356" r:id="rId21"/>
    <p:sldId id="357" r:id="rId22"/>
    <p:sldId id="358" r:id="rId23"/>
    <p:sldId id="359" r:id="rId24"/>
    <p:sldId id="360" r:id="rId25"/>
    <p:sldId id="372" r:id="rId26"/>
    <p:sldId id="373" r:id="rId27"/>
    <p:sldId id="374" r:id="rId28"/>
    <p:sldId id="375" r:id="rId29"/>
    <p:sldId id="376" r:id="rId30"/>
    <p:sldId id="330" r:id="rId31"/>
    <p:sldId id="331" r:id="rId32"/>
    <p:sldId id="366" r:id="rId33"/>
    <p:sldId id="377" r:id="rId34"/>
    <p:sldId id="332" r:id="rId35"/>
    <p:sldId id="362" r:id="rId36"/>
    <p:sldId id="333" r:id="rId37"/>
    <p:sldId id="334" r:id="rId38"/>
    <p:sldId id="378" r:id="rId39"/>
    <p:sldId id="342" r:id="rId40"/>
    <p:sldId id="316" r:id="rId41"/>
    <p:sldId id="324"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104" autoAdjust="0"/>
  </p:normalViewPr>
  <p:slideViewPr>
    <p:cSldViewPr>
      <p:cViewPr varScale="1">
        <p:scale>
          <a:sx n="41" d="100"/>
          <a:sy n="41" d="100"/>
        </p:scale>
        <p:origin x="894"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DCE3FF-F35B-48CB-8B1E-44A054F83847}" type="slidenum">
              <a:rPr lang="en-US"/>
              <a:pPr>
                <a:defRPr/>
              </a:pPr>
              <a:t>‹#›</a:t>
            </a:fld>
            <a:endParaRPr lang="en-US"/>
          </a:p>
        </p:txBody>
      </p:sp>
    </p:spTree>
    <p:extLst>
      <p:ext uri="{BB962C8B-B14F-4D97-AF65-F5344CB8AC3E}">
        <p14:creationId xmlns:p14="http://schemas.microsoft.com/office/powerpoint/2010/main" val="3114448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50C0EEF-94A8-46C8-8E28-943D9870DD32}" type="slidenum">
              <a:rPr lang="en-US"/>
              <a:pPr>
                <a:defRPr/>
              </a:pPr>
              <a:t>‹#›</a:t>
            </a:fld>
            <a:endParaRPr lang="en-US"/>
          </a:p>
        </p:txBody>
      </p:sp>
    </p:spTree>
    <p:extLst>
      <p:ext uri="{BB962C8B-B14F-4D97-AF65-F5344CB8AC3E}">
        <p14:creationId xmlns:p14="http://schemas.microsoft.com/office/powerpoint/2010/main" val="18104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0273047-00A3-45CF-9E03-281093E5C770}" type="slidenum">
              <a:rPr lang="en-US" altLang="en-US" smtClean="0"/>
              <a:pPr>
                <a:spcBef>
                  <a:spcPct val="0"/>
                </a:spcBef>
              </a:pPr>
              <a:t>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440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report The shaded portion in Figure 2.4 represents the computer science discipline. Computer science covers</a:t>
            </a:r>
          </a:p>
          <a:p>
            <a:r>
              <a:rPr lang="en-US" dirty="0"/>
              <a:t>most of the vertical space between the extreme top and extreme bottom because computer scientists</a:t>
            </a:r>
          </a:p>
          <a:p>
            <a:r>
              <a:rPr lang="en-US" dirty="0"/>
              <a:t>generally do not deal with just the hardware that runs software, or just the organization that makes use of</a:t>
            </a:r>
          </a:p>
          <a:p>
            <a:r>
              <a:rPr lang="en-US" dirty="0"/>
              <a:t>the information that computing can provide. As a group, computer scientists care about almost</a:t>
            </a:r>
          </a:p>
          <a:p>
            <a:r>
              <a:rPr lang="en-US" dirty="0"/>
              <a:t>everything in between those areas (down as far as the software that enables devices to work and up as far</a:t>
            </a:r>
          </a:p>
          <a:p>
            <a:r>
              <a:rPr lang="en-US" dirty="0"/>
              <a:t>as the information systems that help organizations to operate). They design and develop all types of</a:t>
            </a:r>
          </a:p>
          <a:p>
            <a:r>
              <a:rPr lang="en-US" dirty="0"/>
              <a:t>software from systems infrastructure (operating systems, communications programs, etc.) to application</a:t>
            </a:r>
          </a:p>
          <a:p>
            <a:r>
              <a:rPr lang="en-US" dirty="0"/>
              <a:t>technologies (web browsers, databases, search engines, etc.) Computer scientists create these capabilities,</a:t>
            </a:r>
          </a:p>
          <a:p>
            <a:r>
              <a:rPr lang="en-US" dirty="0"/>
              <a:t>but they do not manage the deployment of them. Therefore, the shaded area for computer science</a:t>
            </a:r>
          </a:p>
          <a:p>
            <a:r>
              <a:rPr lang="en-US" dirty="0"/>
              <a:t>narrows and then stops as we move to the right. This is because computer scientists do not help people to</a:t>
            </a:r>
          </a:p>
          <a:p>
            <a:r>
              <a:rPr lang="en-US" dirty="0"/>
              <a:t>select computing products, or tailor products to organizational needs, or learn to use such products.</a:t>
            </a:r>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26</a:t>
            </a:fld>
            <a:endParaRPr lang="en-US"/>
          </a:p>
        </p:txBody>
      </p:sp>
    </p:spTree>
    <p:extLst>
      <p:ext uri="{BB962C8B-B14F-4D97-AF65-F5344CB8AC3E}">
        <p14:creationId xmlns:p14="http://schemas.microsoft.com/office/powerpoint/2010/main" val="55010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report </a:t>
            </a:r>
            <a:r>
              <a:rPr lang="en-US" sz="1200" b="0" i="0" kern="1200" dirty="0">
                <a:solidFill>
                  <a:schemeClr val="tx1"/>
                </a:solidFill>
                <a:effectLst/>
                <a:latin typeface="Times New Roman" pitchFamily="18" charset="0"/>
                <a:ea typeface="+mn-ea"/>
                <a:cs typeface="+mn-cs"/>
              </a:rPr>
              <a:t>The shaded portion in Figure 2.5 represents the information systems discipline. The shaded area extends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across most of the top-most level because IS people are concerned with the relationship between</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information systems and the organizations that they serve, extending from theory and principles to</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application and development. Many IS professionals are also involved in system deployment and</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configuration and the training of users. The area covered by IS dips downward, all the way through</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software development and systems infrastructure in the right half of the graph. This is because IS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specialists often tailor application technologies (especially databases) to the needs of the enterprise, and</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they often develop systems that utilize other software products to suit their organizations’ needs for</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information. (This figure does not reflect the attention that information systems programs devote to core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business topics. See Chapter 3 for tables that summarize both computing and non-computing topics.)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27</a:t>
            </a:fld>
            <a:endParaRPr lang="en-US"/>
          </a:p>
        </p:txBody>
      </p:sp>
    </p:spTree>
    <p:extLst>
      <p:ext uri="{BB962C8B-B14F-4D97-AF65-F5344CB8AC3E}">
        <p14:creationId xmlns:p14="http://schemas.microsoft.com/office/powerpoint/2010/main" val="46148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report </a:t>
            </a:r>
            <a:r>
              <a:rPr lang="en-US" sz="1200" b="0" i="0" kern="1200" dirty="0">
                <a:solidFill>
                  <a:schemeClr val="tx1"/>
                </a:solidFill>
                <a:effectLst/>
                <a:latin typeface="Times New Roman" pitchFamily="18" charset="0"/>
                <a:ea typeface="+mn-ea"/>
                <a:cs typeface="+mn-cs"/>
              </a:rPr>
              <a:t>The shaded portion in Figure 2.6 represents the information technology discipline. Its shaded area</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extends down most of the right edge as it focuses on the application, deployment, and configuration needs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of organizations and people over a wide spectrum. Across this range (from organizational information</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systems, to application technologies and down to systems infrastructure), their role has some overlap with</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IS, but IT people have a special focus on satisfying human needs that arise from computing technology.</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In addition, the IT shaded area goes leftwards from application towards theory and innovation, especially</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in the area of application technologies. This is because IT people often develop the web-enabled digital</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technologies that organizations use for a broad mix of informational purposes, and this implies an</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appropriate conceptual foundation in relevant principles and theory.</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Because IT is a very new discipline, its focus has been on developing educational programs that give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students a foundation in existing concepts and skills. Many in the community of IT faculty assert that</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research in their field will grow to create and develop new knowledge in relevant areas. When that</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happens, an appropriate snapshot would feature a shaded area that extends significantly further to the left.</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However, this is an ambition and not yet an achievement. This figure reflects the current status of IT.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28</a:t>
            </a:fld>
            <a:endParaRPr lang="en-US"/>
          </a:p>
        </p:txBody>
      </p:sp>
    </p:spTree>
    <p:extLst>
      <p:ext uri="{BB962C8B-B14F-4D97-AF65-F5344CB8AC3E}">
        <p14:creationId xmlns:p14="http://schemas.microsoft.com/office/powerpoint/2010/main" val="303477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report </a:t>
            </a:r>
            <a:r>
              <a:rPr lang="en-US" sz="1200" b="0" i="0" kern="1200" dirty="0">
                <a:solidFill>
                  <a:schemeClr val="tx1"/>
                </a:solidFill>
                <a:effectLst/>
                <a:latin typeface="Times New Roman" pitchFamily="18" charset="0"/>
                <a:ea typeface="+mn-ea"/>
                <a:cs typeface="+mn-cs"/>
              </a:rPr>
              <a:t>The shaded portion in Figure 2.7 represents the software engineering discipline. Just as we have seen that</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computer engineering’s area spans the entire horizontal dimension at the lower hardware-related level,</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and IS spans most of that dimension at the higher organization-related level, software engineering covers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 wide range with respect to the systematic development of software. This is because SE people fill a</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wide range of needs in large-project software expertise. SE’s main goal is to develop systematic models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and reliable techniques for producing high-quality software on time and within budget, and these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concerns extend all the way from theory and principles to daily practice. The domain of SE also extends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downward through systems infrastructure since SE people develop software infrastructure that is robust in</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operation. Its domain also extends upward into organizational issues because SE people are interested in</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designing and developing information systems that are appropriate to the client organization.</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29</a:t>
            </a:fld>
            <a:endParaRPr lang="en-US"/>
          </a:p>
        </p:txBody>
      </p:sp>
    </p:spTree>
    <p:extLst>
      <p:ext uri="{BB962C8B-B14F-4D97-AF65-F5344CB8AC3E}">
        <p14:creationId xmlns:p14="http://schemas.microsoft.com/office/powerpoint/2010/main" val="307956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0C032F9-3309-48B9-AC38-35054FF22BC2}" type="slidenum">
              <a:rPr lang="en-US" altLang="en-US" smtClean="0"/>
              <a:pPr>
                <a:spcBef>
                  <a:spcPct val="0"/>
                </a:spcBef>
              </a:pPr>
              <a:t>30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285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Joel Adams, Calvin College, http://cs.calvin.edu/p/ComputingCareersMarket  There are lots of myths about computing careers. One of the most ridiculous is the myth that all the computing jobs are going overseas. By contrast, the U.S. Bureau of Labor Statistics (US-BLS) predicts that computing will be one of the fastest-growing U.S. job markets in science, technology, engineering, and mathematics (STEM) for the foreseeable future, as indicated on the following chart (on </a:t>
            </a:r>
            <a:r>
              <a:rPr lang="en-US" altLang="en-US" dirty="0" err="1"/>
              <a:t>powerPoint</a:t>
            </a:r>
            <a:r>
              <a:rPr lang="en-US" altLang="en-US" dirty="0"/>
              <a:t> chart).</a:t>
            </a:r>
          </a:p>
          <a:p>
            <a:r>
              <a:rPr lang="en-US" dirty="0"/>
              <a:t>As you can see from the chart on the left, the US government predicts that the four top STEM jobs with the most growth will all be in computing. No other area is expected to generate even 4000 new jobs per year. </a:t>
            </a:r>
          </a:p>
          <a:p>
            <a:r>
              <a:rPr lang="en-US" dirty="0"/>
              <a:t>By contrast, </a:t>
            </a:r>
            <a:r>
              <a:rPr lang="en-US" b="1" dirty="0"/>
              <a:t>the US-BLS predicts there will be nearly 20,000 new software development jobs, nearly 12,000 new systems analysts jobs, over 8,000 new computing support jobs, and over 4,000 network/system administration jobs</a:t>
            </a:r>
            <a:r>
              <a:rPr lang="en-US" dirty="0"/>
              <a:t>. </a:t>
            </a:r>
          </a:p>
          <a:p>
            <a:r>
              <a:rPr lang="en-US" altLang="en-US" dirty="0"/>
              <a:t>	</a:t>
            </a:r>
          </a:p>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95CBEC-AB14-4175-9B22-B7070B1BCAC9}"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41674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Joel Adams, Calvin College, https://computing.calvin.edu/careers-outcomes/ </a:t>
            </a:r>
            <a:r>
              <a:rPr lang="en-US" dirty="0"/>
              <a:t>The chart above [on the right] shows that even when retiree replacements are considered, the top four careers with the most job opportunities remain the same: software development, systems analysts, computing support, and network/systems administration. The chart on the right does indicate that there will be some jobs in non-computing STEM areas; most of those jobs will be replacing retiring baby boomers, not new jobs created by economic growth. </a:t>
            </a:r>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95CBEC-AB14-4175-9B22-B7070B1BCAC9}" type="slidenum">
              <a:rPr lang="en-US" altLang="en-US" smtClean="0"/>
              <a:pPr>
                <a:spcBef>
                  <a:spcPct val="0"/>
                </a:spcBef>
              </a:pPr>
              <a:t>32</a:t>
            </a:fld>
            <a:endParaRPr lang="en-US" altLang="en-US"/>
          </a:p>
        </p:txBody>
      </p:sp>
    </p:spTree>
    <p:extLst>
      <p:ext uri="{BB962C8B-B14F-4D97-AF65-F5344CB8AC3E}">
        <p14:creationId xmlns:p14="http://schemas.microsoft.com/office/powerpoint/2010/main" val="400636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aggregate these US-BLS projections to see the number of jobs per year in each STEM area, we get the following charts [above].</a:t>
            </a:r>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33</a:t>
            </a:fld>
            <a:endParaRPr lang="en-US"/>
          </a:p>
        </p:txBody>
      </p:sp>
    </p:spTree>
    <p:extLst>
      <p:ext uri="{BB962C8B-B14F-4D97-AF65-F5344CB8AC3E}">
        <p14:creationId xmlns:p14="http://schemas.microsoft.com/office/powerpoint/2010/main" val="988039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the foreseeable future, </a:t>
            </a:r>
            <a:r>
              <a:rPr lang="en-US" altLang="en-US" b="1" dirty="0"/>
              <a:t>nearly 3 out of 4 new science or engineering jobs in the U.S. are going to be in computing! </a:t>
            </a:r>
            <a:r>
              <a:rPr lang="en-US" altLang="en-US" dirty="0"/>
              <a:t>By contrast, just 16% will be traditional engineering jobs, and even fewer will be in the sciences or mathematics. </a:t>
            </a:r>
          </a:p>
          <a:p>
            <a:r>
              <a:rPr lang="en-US" altLang="en-US" dirty="0"/>
              <a:t>What kind of “computing” jobs are these? The pie-chart on the right (PowerPoint chart) breaks the “computing” jobs down in the different career categories, and shows that the US-BLS is predicting: </a:t>
            </a:r>
          </a:p>
          <a:p>
            <a:r>
              <a:rPr lang="en-US" altLang="en-US" b="1" dirty="0"/>
              <a:t>27% (295,200 jobs) of the new STEM jobs will be in software engineering alone as compared to 16% (178,400 jobs) in the rest of engineering combined!</a:t>
            </a:r>
            <a:r>
              <a:rPr lang="en-US" altLang="en-US" dirty="0"/>
              <a:t> </a:t>
            </a:r>
          </a:p>
          <a:p>
            <a:r>
              <a:rPr lang="en-US" altLang="en-US" dirty="0"/>
              <a:t>There will be far more new jobs in network analysis and administration (235,700) than in traditional engineering. </a:t>
            </a:r>
          </a:p>
          <a:p>
            <a:r>
              <a:rPr lang="en-US" altLang="en-US" dirty="0"/>
              <a:t>Note that basic computer literacy (i.e., knowing Microsoft Word, Excel, or </a:t>
            </a:r>
            <a:r>
              <a:rPr lang="en-US" altLang="en-US" dirty="0" err="1"/>
              <a:t>Powerpoint</a:t>
            </a:r>
            <a:r>
              <a:rPr lang="en-US" altLang="en-US" dirty="0"/>
              <a:t>) or CAD-design will </a:t>
            </a:r>
            <a:r>
              <a:rPr lang="en-US" altLang="en-US" i="1" dirty="0"/>
              <a:t>not</a:t>
            </a:r>
            <a:r>
              <a:rPr lang="en-US" altLang="en-US" dirty="0"/>
              <a:t> qualify you for one of these jobs. These jobs require skills that you will only gain by studying computer science, information systems, and/or software engineering. </a:t>
            </a:r>
          </a:p>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59701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the foreseeable future, </a:t>
            </a:r>
            <a:r>
              <a:rPr lang="en-US" altLang="en-US" b="1" dirty="0"/>
              <a:t>nearly 3 out of 4 new science or engineering jobs in the U.S. are going to be in computing! </a:t>
            </a:r>
            <a:r>
              <a:rPr lang="en-US" altLang="en-US" dirty="0"/>
              <a:t>By contrast, just 16% will be traditional engineering jobs, and even fewer will be in the sciences or mathematics. </a:t>
            </a:r>
          </a:p>
          <a:p>
            <a:r>
              <a:rPr lang="en-US" altLang="en-US" dirty="0"/>
              <a:t>What kind of “computing” jobs are these? The pie-chart on the right (PowerPoint chart) breaks the “computing” jobs down in the different career categories, and shows that the US-BLS is predicting: </a:t>
            </a:r>
          </a:p>
          <a:p>
            <a:r>
              <a:rPr lang="en-US" altLang="en-US" b="1" dirty="0"/>
              <a:t>27% (295,200 jobs) of the new STEM jobs will be in software engineering alone as compared to 16% (178,400 jobs) in the rest of engineering combined!</a:t>
            </a:r>
            <a:r>
              <a:rPr lang="en-US" altLang="en-US" dirty="0"/>
              <a:t> </a:t>
            </a:r>
          </a:p>
          <a:p>
            <a:r>
              <a:rPr lang="en-US" altLang="en-US" dirty="0"/>
              <a:t>There will be far more new jobs in network analysis and administration (235,700) than in traditional engineering. </a:t>
            </a:r>
          </a:p>
          <a:p>
            <a:r>
              <a:rPr lang="en-US" altLang="en-US" dirty="0"/>
              <a:t>Note that basic computer literacy (i.e., knowing Microsoft Word, Excel, or </a:t>
            </a:r>
            <a:r>
              <a:rPr lang="en-US" altLang="en-US" dirty="0" err="1"/>
              <a:t>Powerpoint</a:t>
            </a:r>
            <a:r>
              <a:rPr lang="en-US" altLang="en-US" dirty="0"/>
              <a:t>) or CAD-design will </a:t>
            </a:r>
            <a:r>
              <a:rPr lang="en-US" altLang="en-US" i="1" dirty="0"/>
              <a:t>not</a:t>
            </a:r>
            <a:r>
              <a:rPr lang="en-US" altLang="en-US" dirty="0"/>
              <a:t> qualify you for one of these jobs. These jobs require skills that you will only gain by studying computer science, information systems, and/or software engineering. </a:t>
            </a:r>
          </a:p>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35649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4" indent="-349394" defTabSz="931717">
              <a:spcBef>
                <a:spcPct val="20000"/>
              </a:spcBef>
              <a:buFontTx/>
              <a:buChar char="•"/>
            </a:pPr>
            <a:r>
              <a:rPr lang="en-US" sz="2900" kern="0" dirty="0">
                <a:solidFill>
                  <a:srgbClr val="000000"/>
                </a:solidFill>
                <a:latin typeface="Tw Cen MT"/>
              </a:rPr>
              <a:t>A physical </a:t>
            </a:r>
            <a:r>
              <a:rPr lang="en-US" sz="2900" kern="0" dirty="0" err="1">
                <a:solidFill>
                  <a:srgbClr val="000000"/>
                </a:solidFill>
                <a:latin typeface="Tw Cen MT"/>
              </a:rPr>
              <a:t>iClicker</a:t>
            </a:r>
            <a:r>
              <a:rPr lang="en-US" sz="2900" kern="0" dirty="0">
                <a:solidFill>
                  <a:srgbClr val="000000"/>
                </a:solidFill>
                <a:latin typeface="Tw Cen MT"/>
              </a:rPr>
              <a:t> is required for this course.</a:t>
            </a:r>
          </a:p>
          <a:p>
            <a:pPr marL="349394" indent="-349394" defTabSz="931717">
              <a:spcBef>
                <a:spcPct val="20000"/>
              </a:spcBef>
              <a:buFontTx/>
              <a:buChar char="•"/>
            </a:pPr>
            <a:r>
              <a:rPr lang="en-US" sz="2900" kern="0" dirty="0">
                <a:solidFill>
                  <a:srgbClr val="000000"/>
                </a:solidFill>
                <a:latin typeface="Tw Cen MT"/>
              </a:rPr>
              <a:t>The answers you provide will be used to check attendance.</a:t>
            </a:r>
            <a:r>
              <a:rPr lang="en-US" sz="2900" dirty="0"/>
              <a:t> </a:t>
            </a:r>
          </a:p>
          <a:p>
            <a:pPr marL="349394" indent="-349394" defTabSz="931717">
              <a:spcBef>
                <a:spcPct val="20000"/>
              </a:spcBef>
              <a:buFontTx/>
              <a:buChar char="•"/>
            </a:pPr>
            <a:r>
              <a:rPr lang="en-US" sz="2900" dirty="0"/>
              <a:t>Locate the </a:t>
            </a:r>
            <a:r>
              <a:rPr lang="en-US" sz="2900" dirty="0" err="1"/>
              <a:t>iClicker</a:t>
            </a:r>
            <a:r>
              <a:rPr lang="en-US" sz="2900" dirty="0"/>
              <a:t> Student Registration option on the Tools page. This is how the </a:t>
            </a:r>
            <a:r>
              <a:rPr lang="en-US" sz="2900" dirty="0" err="1"/>
              <a:t>iClicker</a:t>
            </a:r>
            <a:r>
              <a:rPr lang="en-US" sz="2900" dirty="0"/>
              <a:t> registration link will appear for students in your course</a:t>
            </a:r>
            <a:endParaRPr lang="en-US" sz="2900" kern="0" dirty="0">
              <a:solidFill>
                <a:srgbClr val="000000"/>
              </a:solidFill>
              <a:latin typeface="Tw Cen MT"/>
            </a:endParaRPr>
          </a:p>
        </p:txBody>
      </p:sp>
      <p:sp>
        <p:nvSpPr>
          <p:cNvPr id="4" name="Slide Number Placeholder 3"/>
          <p:cNvSpPr>
            <a:spLocks noGrp="1"/>
          </p:cNvSpPr>
          <p:nvPr>
            <p:ph type="sldNum" sz="quarter" idx="10"/>
          </p:nvPr>
        </p:nvSpPr>
        <p:spPr/>
        <p:txBody>
          <a:bodyPr/>
          <a:lstStyle/>
          <a:p>
            <a:pPr>
              <a:defRPr/>
            </a:pPr>
            <a:fld id="{850C0EEF-94A8-46C8-8E28-943D9870DD32}" type="slidenum">
              <a:rPr lang="en-US" smtClean="0"/>
              <a:pPr>
                <a:defRPr/>
              </a:pPr>
              <a:t>3</a:t>
            </a:fld>
            <a:endParaRPr lang="en-US"/>
          </a:p>
        </p:txBody>
      </p:sp>
    </p:spTree>
    <p:extLst>
      <p:ext uri="{BB962C8B-B14F-4D97-AF65-F5344CB8AC3E}">
        <p14:creationId xmlns:p14="http://schemas.microsoft.com/office/powerpoint/2010/main" val="404975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CRA </a:t>
            </a:r>
            <a:r>
              <a:rPr lang="en-US" altLang="en-US" dirty="0" err="1"/>
              <a:t>Taulbee</a:t>
            </a:r>
            <a:r>
              <a:rPr lang="en-US" altLang="en-US" dirty="0"/>
              <a:t> Survey)</a:t>
            </a:r>
          </a:p>
          <a:p>
            <a:r>
              <a:rPr lang="en-US" altLang="en-US" dirty="0"/>
              <a:t>With all of these jobs out there, you’d expect students to be flocking to computing. Unfortunately, the opposite is true, as the following chart shows (chart on PowerPoint slide).</a:t>
            </a:r>
          </a:p>
          <a:p>
            <a:r>
              <a:rPr lang="en-US" altLang="en-US" dirty="0"/>
              <a:t>So demand for software engineers, network administrators, systems analysts, and other computing-related professionals is exploding, but fewer and fewer students are choosing to study what is needed to get these jobs. As a result, salaries for these professionals are climbing.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9A65F06-7EC5-4D9F-99D6-C8E4D7BB3B2E}" type="slidenum">
              <a:rPr lang="en-US" altLang="en-US" smtClean="0"/>
              <a:pPr>
                <a:spcBef>
                  <a:spcPct val="0"/>
                </a:spcBef>
              </a:pPr>
              <a:t>36</a:t>
            </a:fld>
            <a:endParaRPr lang="en-US" altLang="en-US"/>
          </a:p>
        </p:txBody>
      </p:sp>
    </p:spTree>
    <p:extLst>
      <p:ext uri="{BB962C8B-B14F-4D97-AF65-F5344CB8AC3E}">
        <p14:creationId xmlns:p14="http://schemas.microsoft.com/office/powerpoint/2010/main" val="16817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NACE salary</a:t>
            </a:r>
            <a:r>
              <a:rPr lang="en-US" altLang="en-US" baseline="0" dirty="0"/>
              <a:t> survey, found at </a:t>
            </a:r>
            <a:r>
              <a:rPr lang="en-US" altLang="en-US" dirty="0"/>
              <a:t>https://www.mcgill.ca/caps/files/caps/db_salary_summary.pdf. </a:t>
            </a:r>
            <a:r>
              <a:rPr lang="en-US" sz="1200" b="0" i="0" kern="1200" dirty="0">
                <a:solidFill>
                  <a:schemeClr val="tx1"/>
                </a:solidFill>
                <a:effectLst/>
                <a:latin typeface="Times New Roman" pitchFamily="18" charset="0"/>
                <a:ea typeface="+mn-ea"/>
                <a:cs typeface="+mn-cs"/>
              </a:rPr>
              <a:t>The salary and increase projections for the two </a:t>
            </a:r>
            <a:r>
              <a:rPr lang="en-US" sz="1200" b="0" i="0" kern="1200" dirty="0" err="1">
                <a:solidFill>
                  <a:schemeClr val="tx1"/>
                </a:solidFill>
                <a:effectLst/>
                <a:latin typeface="Times New Roman" pitchFamily="18" charset="0"/>
                <a:ea typeface="+mn-ea"/>
                <a:cs typeface="+mn-cs"/>
              </a:rPr>
              <a:t>highestpaid</a:t>
            </a:r>
            <a:r>
              <a:rPr lang="en-US" sz="1200" b="0" i="0" kern="1200" dirty="0">
                <a:solidFill>
                  <a:schemeClr val="tx1"/>
                </a:solidFill>
                <a:effectLst/>
                <a:latin typeface="Times New Roman" pitchFamily="18" charset="0"/>
                <a:ea typeface="+mn-ea"/>
                <a:cs typeface="+mn-cs"/>
              </a:rPr>
              <a:t> majors—engineering and computer science—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are nearly identical. With an overall average salary</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projection of $66,521, engineering graduates are once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again expected to be the highest paid. However, with</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 gain of less than 1 percent over last year’s average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projection of $66,097 for Class of 2017 graduates,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their average remains essentially flat.</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Similarly, the average salary for Class of 2018</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computer science graduates is expected to be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$66,005, which also is an increase of less than 1</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percent over last year’s average salary projection of</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$65,540</a:t>
            </a:r>
            <a:r>
              <a:rPr lang="en-US" dirty="0"/>
              <a:t> </a:t>
            </a:r>
            <a:br>
              <a:rPr lang="en-US" dirty="0"/>
            </a:b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24368D-7B0B-4F3F-9F24-152385CF6523}" type="slidenum">
              <a:rPr lang="en-US" altLang="en-US" smtClean="0"/>
              <a:pPr>
                <a:spcBef>
                  <a:spcPct val="0"/>
                </a:spcBef>
              </a:pPr>
              <a:t>37</a:t>
            </a:fld>
            <a:endParaRPr lang="en-US" altLang="en-US"/>
          </a:p>
        </p:txBody>
      </p:sp>
    </p:spTree>
    <p:extLst>
      <p:ext uri="{BB962C8B-B14F-4D97-AF65-F5344CB8AC3E}">
        <p14:creationId xmlns:p14="http://schemas.microsoft.com/office/powerpoint/2010/main" val="2022641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NACE salary</a:t>
            </a:r>
            <a:r>
              <a:rPr lang="en-US" altLang="en-US" baseline="0" dirty="0"/>
              <a:t> survey, found at </a:t>
            </a:r>
            <a:r>
              <a:rPr lang="en-US" altLang="en-US" dirty="0"/>
              <a:t>https://www.mcgill.ca/caps/files/caps/db_salary_summary.pdf. </a:t>
            </a:r>
            <a:r>
              <a:rPr lang="en-US" sz="1200" b="0" i="0" kern="1200" dirty="0">
                <a:solidFill>
                  <a:schemeClr val="tx1"/>
                </a:solidFill>
                <a:effectLst/>
                <a:latin typeface="Times New Roman" pitchFamily="18" charset="0"/>
                <a:ea typeface="+mn-ea"/>
                <a:cs typeface="+mn-cs"/>
              </a:rPr>
              <a:t>Computer science graduates at this degree level are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showing greatly reduced average salary projections;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their overall average projection has dropped more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than 21 percent, from $110,841 last year to just</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$86,570 this year. The average salary projections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by individual major tell the story, with drops for</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computer science (from $110,850 to $94,877),</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information sciences (from $110,000 to $76,046),</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and software applications ($110,000 to $77,713)</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majors. Again, however, the data are extremely</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limited and highly dependent upon the respondents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to the survey, so any trend analysis among this group</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is not possible.</a:t>
            </a:r>
            <a:r>
              <a:rPr lang="en-US" dirty="0"/>
              <a:t> </a:t>
            </a:r>
            <a:br>
              <a:rPr lang="en-US" dirty="0"/>
            </a:b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24368D-7B0B-4F3F-9F24-152385CF6523}" type="slidenum">
              <a:rPr lang="en-US" altLang="en-US" smtClean="0"/>
              <a:pPr>
                <a:spcBef>
                  <a:spcPct val="0"/>
                </a:spcBef>
              </a:pPr>
              <a:t>38</a:t>
            </a:fld>
            <a:endParaRPr lang="en-US" altLang="en-US"/>
          </a:p>
        </p:txBody>
      </p:sp>
    </p:spTree>
    <p:extLst>
      <p:ext uri="{BB962C8B-B14F-4D97-AF65-F5344CB8AC3E}">
        <p14:creationId xmlns:p14="http://schemas.microsoft.com/office/powerpoint/2010/main" val="276459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0D8195-5DE9-4ED4-B31E-D10F6FFB3AB5}" type="slidenum">
              <a:rPr lang="en-US" altLang="en-US" smtClean="0"/>
              <a:pPr>
                <a:spcBef>
                  <a:spcPct val="0"/>
                </a:spcBef>
              </a:pPr>
              <a:t>40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6361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2801D6-062B-4607-9892-96541F065C23}" type="slidenum">
              <a:rPr lang="en-US" altLang="en-US" smtClean="0"/>
              <a:pPr>
                <a:spcBef>
                  <a:spcPct val="0"/>
                </a:spcBef>
              </a:pPr>
              <a:t>41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849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4" indent="-349394" defTabSz="931717">
              <a:spcBef>
                <a:spcPct val="20000"/>
              </a:spcBef>
              <a:buFontTx/>
              <a:buChar char="•"/>
            </a:pPr>
            <a:r>
              <a:rPr lang="en-US" sz="2900" kern="0" dirty="0">
                <a:solidFill>
                  <a:srgbClr val="000000"/>
                </a:solidFill>
                <a:latin typeface="Tw Cen MT"/>
              </a:rPr>
              <a:t>A physical </a:t>
            </a:r>
            <a:r>
              <a:rPr lang="en-US" sz="2900" kern="0" dirty="0" err="1">
                <a:solidFill>
                  <a:srgbClr val="000000"/>
                </a:solidFill>
                <a:latin typeface="Tw Cen MT"/>
              </a:rPr>
              <a:t>iClicker</a:t>
            </a:r>
            <a:r>
              <a:rPr lang="en-US" sz="2900" kern="0" dirty="0">
                <a:solidFill>
                  <a:srgbClr val="000000"/>
                </a:solidFill>
                <a:latin typeface="Tw Cen MT"/>
              </a:rPr>
              <a:t> is required for this course.</a:t>
            </a:r>
          </a:p>
          <a:p>
            <a:pPr marL="349394" indent="-349394" defTabSz="931717">
              <a:spcBef>
                <a:spcPct val="20000"/>
              </a:spcBef>
              <a:buFontTx/>
              <a:buChar char="•"/>
            </a:pPr>
            <a:r>
              <a:rPr lang="en-US" sz="2900" kern="0" dirty="0">
                <a:solidFill>
                  <a:srgbClr val="000000"/>
                </a:solidFill>
                <a:latin typeface="Tw Cen MT"/>
              </a:rPr>
              <a:t>The answers you provide will be used to check attendance.</a:t>
            </a:r>
            <a:r>
              <a:rPr lang="en-US" sz="2900" dirty="0"/>
              <a:t> </a:t>
            </a:r>
          </a:p>
          <a:p>
            <a:pPr marL="349394" indent="-349394" defTabSz="931717">
              <a:spcBef>
                <a:spcPct val="20000"/>
              </a:spcBef>
              <a:buFontTx/>
              <a:buChar char="•"/>
            </a:pPr>
            <a:r>
              <a:rPr lang="en-US" sz="2900" dirty="0"/>
              <a:t>Locate the </a:t>
            </a:r>
            <a:r>
              <a:rPr lang="en-US" sz="2900" dirty="0" err="1"/>
              <a:t>iClicker</a:t>
            </a:r>
            <a:r>
              <a:rPr lang="en-US" sz="2900" dirty="0"/>
              <a:t> Student Registration option on the Tools page. This is how the </a:t>
            </a:r>
            <a:r>
              <a:rPr lang="en-US" sz="2900" dirty="0" err="1"/>
              <a:t>iClicker</a:t>
            </a:r>
            <a:r>
              <a:rPr lang="en-US" sz="2900" dirty="0"/>
              <a:t> registration link will appear for students in your course.</a:t>
            </a:r>
          </a:p>
          <a:p>
            <a:pPr marL="349394" indent="-349394" defTabSz="931717">
              <a:spcBef>
                <a:spcPct val="20000"/>
              </a:spcBef>
              <a:buFontTx/>
              <a:buChar char="•"/>
            </a:pPr>
            <a:r>
              <a:rPr lang="en-US" sz="1300" dirty="0"/>
              <a:t>If you do not see the </a:t>
            </a:r>
            <a:r>
              <a:rPr lang="en-US" sz="1300" dirty="0" err="1"/>
              <a:t>iClicker</a:t>
            </a:r>
            <a:r>
              <a:rPr lang="en-US" sz="1300" dirty="0"/>
              <a:t> link, it is likely being hidden. Turn on </a:t>
            </a:r>
            <a:r>
              <a:rPr lang="en-US" sz="1300" b="1" dirty="0"/>
              <a:t>Edit Mode</a:t>
            </a:r>
            <a:r>
              <a:rPr lang="en-US" sz="1300" dirty="0"/>
              <a:t>, click the </a:t>
            </a:r>
            <a:r>
              <a:rPr lang="en-US" sz="1300" b="1" dirty="0"/>
              <a:t>Show Link</a:t>
            </a:r>
            <a:r>
              <a:rPr lang="en-US" sz="1300" dirty="0"/>
              <a:t> button to make the link visible, then turn </a:t>
            </a:r>
            <a:r>
              <a:rPr lang="en-US" sz="1300" b="1" dirty="0"/>
              <a:t>Edit Mode</a:t>
            </a:r>
            <a:r>
              <a:rPr lang="en-US" sz="1300" dirty="0"/>
              <a:t> off. </a:t>
            </a:r>
            <a:endParaRPr lang="en-US" sz="2900" kern="0" dirty="0">
              <a:solidFill>
                <a:srgbClr val="000000"/>
              </a:solidFill>
              <a:latin typeface="Tw Cen MT"/>
            </a:endParaRPr>
          </a:p>
        </p:txBody>
      </p:sp>
      <p:sp>
        <p:nvSpPr>
          <p:cNvPr id="4" name="Slide Number Placeholder 3"/>
          <p:cNvSpPr>
            <a:spLocks noGrp="1"/>
          </p:cNvSpPr>
          <p:nvPr>
            <p:ph type="sldNum" sz="quarter" idx="10"/>
          </p:nvPr>
        </p:nvSpPr>
        <p:spPr/>
        <p:txBody>
          <a:bodyPr/>
          <a:lstStyle/>
          <a:p>
            <a:pPr>
              <a:defRPr/>
            </a:pPr>
            <a:fld id="{850C0EEF-94A8-46C8-8E28-943D9870DD32}" type="slidenum">
              <a:rPr lang="en-US" smtClean="0"/>
              <a:pPr>
                <a:defRPr/>
              </a:pPr>
              <a:t>4</a:t>
            </a:fld>
            <a:endParaRPr lang="en-US"/>
          </a:p>
        </p:txBody>
      </p:sp>
    </p:spTree>
    <p:extLst>
      <p:ext uri="{BB962C8B-B14F-4D97-AF65-F5344CB8AC3E}">
        <p14:creationId xmlns:p14="http://schemas.microsoft.com/office/powerpoint/2010/main" val="360513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http://web.sa.sc.edu/cgc/people/</a:t>
            </a:r>
          </a:p>
          <a:p>
            <a:endParaRPr lang="en-US" i="1" dirty="0">
              <a:effectLst/>
            </a:endParaRPr>
          </a:p>
          <a:p>
            <a:r>
              <a:rPr lang="en-US" i="1" dirty="0">
                <a:effectLst/>
              </a:rPr>
              <a:t>Left To Right Back: Lorenzo </a:t>
            </a:r>
            <a:r>
              <a:rPr lang="en-US" i="1" dirty="0" err="1">
                <a:effectLst/>
              </a:rPr>
              <a:t>Dyckes</a:t>
            </a:r>
            <a:r>
              <a:rPr lang="en-US" i="1" dirty="0">
                <a:effectLst/>
              </a:rPr>
              <a:t>, Spencer Powell</a:t>
            </a:r>
            <a:endParaRPr lang="en-US" dirty="0">
              <a:effectLst/>
            </a:endParaRPr>
          </a:p>
          <a:p>
            <a:r>
              <a:rPr lang="en-US" i="1" dirty="0">
                <a:effectLst/>
              </a:rPr>
              <a:t>Left To Right Front: Danielle Talley, Elijah Gabriel, </a:t>
            </a:r>
            <a:r>
              <a:rPr lang="en-US" i="1" dirty="0" err="1">
                <a:effectLst/>
              </a:rPr>
              <a:t>Ruka</a:t>
            </a:r>
            <a:r>
              <a:rPr lang="en-US" i="1" dirty="0">
                <a:effectLst/>
              </a:rPr>
              <a:t> Brooks, Haley </a:t>
            </a:r>
            <a:r>
              <a:rPr lang="en-US" i="1" dirty="0" err="1">
                <a:effectLst/>
              </a:rPr>
              <a:t>Sandersfeld</a:t>
            </a:r>
            <a:r>
              <a:rPr lang="en-US" i="1" dirty="0">
                <a:effectLst/>
              </a:rPr>
              <a:t>, Dr. Shepherd</a:t>
            </a:r>
            <a:endParaRPr lang="en-US" dirty="0">
              <a:effectLst/>
            </a:endParaRPr>
          </a:p>
          <a:p>
            <a:r>
              <a:rPr lang="en-US" i="1" dirty="0">
                <a:effectLst/>
              </a:rPr>
              <a:t>Not Pictured: William Hoskins &amp; Judson James</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850C0EEF-94A8-46C8-8E28-943D9870DD32}" type="slidenum">
              <a:rPr lang="en-US" smtClean="0"/>
              <a:pPr>
                <a:defRPr/>
              </a:pPr>
              <a:t>15</a:t>
            </a:fld>
            <a:endParaRPr lang="en-US"/>
          </a:p>
        </p:txBody>
      </p:sp>
    </p:spTree>
    <p:extLst>
      <p:ext uri="{BB962C8B-B14F-4D97-AF65-F5344CB8AC3E}">
        <p14:creationId xmlns:p14="http://schemas.microsoft.com/office/powerpoint/2010/main" val="191872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61B475-8DAE-47D0-9965-6E8581A71DF3}" type="slidenum">
              <a:rPr lang="en-US" altLang="en-US" smtClean="0"/>
              <a:pPr>
                <a:spcBef>
                  <a:spcPct val="0"/>
                </a:spcBef>
              </a:pPr>
              <a:t>17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http://computingcareers.acm.org/</a:t>
            </a:r>
          </a:p>
        </p:txBody>
      </p:sp>
    </p:spTree>
    <p:extLst>
      <p:ext uri="{BB962C8B-B14F-4D97-AF65-F5344CB8AC3E}">
        <p14:creationId xmlns:p14="http://schemas.microsoft.com/office/powerpoint/2010/main" val="413436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http://computingcareers.acm.org/?page_id=6</a:t>
            </a:r>
          </a:p>
          <a:p>
            <a:r>
              <a:rPr lang="en-US" altLang="en-US" dirty="0"/>
              <a:t>These three disciplines correspond to the three undergraduate majors offered in the CSE department</a:t>
            </a:r>
          </a:p>
          <a:p>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60CB7C-99AB-4FD8-A0D9-296E22FBC242}" type="slidenum">
              <a:rPr lang="en-US" altLang="en-US" smtClean="0"/>
              <a:pPr>
                <a:spcBef>
                  <a:spcPct val="0"/>
                </a:spcBef>
              </a:pPr>
              <a:t>18</a:t>
            </a:fld>
            <a:endParaRPr lang="en-US" altLang="en-US"/>
          </a:p>
        </p:txBody>
      </p:sp>
    </p:spTree>
    <p:extLst>
      <p:ext uri="{BB962C8B-B14F-4D97-AF65-F5344CB8AC3E}">
        <p14:creationId xmlns:p14="http://schemas.microsoft.com/office/powerpoint/2010/main" val="259243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http://computingcareers.acm.org/?page_id=6</a:t>
            </a:r>
          </a:p>
          <a:p>
            <a:r>
              <a:rPr lang="en-US" altLang="en-US" dirty="0"/>
              <a:t>The Information Technology discipline is closer to the TSTM (Technology Support and Technology Management) major, which is offered in the school of Hospitality, Retail, and Sports Management:</a:t>
            </a:r>
          </a:p>
          <a:p>
            <a:r>
              <a:rPr lang="en-US" altLang="en-US" b="1" dirty="0"/>
              <a:t>The Integrated Information Technology Program (</a:t>
            </a:r>
            <a:r>
              <a:rPr lang="en-US" altLang="en-US" b="1" dirty="0" err="1"/>
              <a:t>iIT</a:t>
            </a:r>
            <a:r>
              <a:rPr lang="en-US" altLang="en-US" b="1" dirty="0"/>
              <a:t>)</a:t>
            </a:r>
            <a:r>
              <a:rPr lang="en-US" altLang="en-US" dirty="0"/>
              <a:t>. Students in the </a:t>
            </a:r>
            <a:r>
              <a:rPr lang="en-US" altLang="en-US" dirty="0" err="1"/>
              <a:t>iIT</a:t>
            </a:r>
            <a:r>
              <a:rPr lang="en-US" altLang="en-US" dirty="0"/>
              <a:t> program receive an in-depth background in information technologies in four major areas. These areas include computer networking, database systems, corporate training and development, and end-user support. In the computer networking area, students learn about networking theory, hardware, configuration, design, installation, and network operating system administration. In the database systems area, students learn to create and maintain databases through courses in Access, Visual Basic (for database integration), Oracle, and Systems Analysis and Design.  The training area covers both the human side of corporate training, as well as the technical side of training materials development. The final area emphasizes end-user support which includes help desk </a:t>
            </a:r>
            <a:br>
              <a:rPr lang="en-US" altLang="en-US" dirty="0"/>
            </a:br>
            <a:br>
              <a:rPr lang="en-US" altLang="en-US" dirty="0"/>
            </a:br>
            <a:r>
              <a:rPr lang="en-US" altLang="en-US" dirty="0"/>
              <a:t>To maximize the learning experience, all </a:t>
            </a:r>
            <a:r>
              <a:rPr lang="en-US" altLang="en-US" dirty="0" err="1"/>
              <a:t>iIT</a:t>
            </a:r>
            <a:r>
              <a:rPr lang="en-US" altLang="en-US" dirty="0"/>
              <a:t> students must complete a capstone course that incorporates all four core areas. In this course, student teams work with a real business, solve an actual system issue, and design the needed system. Additionally, they must complete an internship as a final requirement for the program. Students graduating from this program have a very diverse IT background and have obtained positions in a wide range of organizations ranging from Network Administrator to Database Administrator to Director of Information Technologies. The program places emphasis on technology-based decision making and information management skills in dynamic business environments. </a:t>
            </a:r>
          </a:p>
          <a:p>
            <a:r>
              <a:rPr lang="en-US" altLang="en-US" b="1" dirty="0"/>
              <a:t>Technology Support and Training Management Program gets new name</a:t>
            </a:r>
            <a:br>
              <a:rPr lang="en-US" altLang="en-US" dirty="0"/>
            </a:br>
            <a:r>
              <a:rPr lang="en-US" altLang="en-US" dirty="0"/>
              <a:t>Technology Support and Training Management Program at the University of South Carolina has changed its name to </a:t>
            </a:r>
            <a:r>
              <a:rPr lang="en-US" altLang="en-US" b="1" dirty="0"/>
              <a:t>Integrated Information Technology (</a:t>
            </a:r>
            <a:r>
              <a:rPr lang="en-US" altLang="en-US" b="1" dirty="0" err="1"/>
              <a:t>iIT</a:t>
            </a:r>
            <a:r>
              <a:rPr lang="en-US" altLang="en-US" b="1" dirty="0"/>
              <a:t>)</a:t>
            </a:r>
            <a:r>
              <a:rPr lang="en-US" altLang="en-US" dirty="0"/>
              <a:t>. The name change is effective immediately.</a:t>
            </a:r>
          </a:p>
          <a:p>
            <a:r>
              <a:rPr lang="en-US" altLang="en-US" dirty="0"/>
              <a:t>“The new name expresses what we do much better than the old name,” said Dr. Bob Brookshire, the Program’s Director. “Our curriculum and our faculty’s research integrate the disciplines of database management, network management, web development, and information technology training. The old name really reflected only part of what our program is about.”</a:t>
            </a:r>
          </a:p>
          <a:p>
            <a:r>
              <a:rPr lang="en-US" altLang="en-US" dirty="0"/>
              <a:t>Information technology industry executives support the name change. “I strongly endorse the name change,” said Andy </a:t>
            </a:r>
            <a:r>
              <a:rPr lang="en-US" altLang="en-US" dirty="0" err="1"/>
              <a:t>Bernardin</a:t>
            </a:r>
            <a:r>
              <a:rPr lang="en-US" altLang="en-US" dirty="0"/>
              <a:t>, Client Director with IBM. “I have found the faculty and staff to be in tune with the day-to-day information technology needs business have in South Carolina. They have been proactive in helping to meet those needs by producing quality students and programs.”</a:t>
            </a:r>
          </a:p>
          <a:p>
            <a:r>
              <a:rPr lang="en-US" altLang="en-US" dirty="0"/>
              <a:t>Steve Wiggins, chief information officer for BlueCross BlueShield of South Carolina, agrees. “We have witnessed the transformation of this program to one of the leading university programs in producing the type of candidates that are most needed by IT businesses,” he said. “This will bring the appropriate level of attention to this program through the clarity established between the name and the focus of the program.”</a:t>
            </a:r>
          </a:p>
          <a:p>
            <a:r>
              <a:rPr lang="en-US" altLang="en-US" dirty="0"/>
              <a:t>The name change was approved by the State of South Carolina’s Commission on Higher Education at its March 24 meeting.</a:t>
            </a:r>
          </a:p>
          <a:p>
            <a:r>
              <a:rPr lang="en-US" altLang="en-US" dirty="0"/>
              <a:t>For more information on the Integrated Information Technology Program, contact Bob Brookshire at brookshire@sc.edu or visit the website at http://iit.sc.ed</a:t>
            </a:r>
          </a:p>
          <a:p>
            <a:endParaRPr lang="en-US" altLang="en-US" dirty="0"/>
          </a:p>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71BE51D-9C12-4F0A-B62A-2D31F9690905}"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40872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CC2020 is under development.  See https://www.cc2020.net/. </a:t>
            </a:r>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23</a:t>
            </a:fld>
            <a:endParaRPr lang="en-US"/>
          </a:p>
        </p:txBody>
      </p:sp>
    </p:spTree>
    <p:extLst>
      <p:ext uri="{BB962C8B-B14F-4D97-AF65-F5344CB8AC3E}">
        <p14:creationId xmlns:p14="http://schemas.microsoft.com/office/powerpoint/2010/main" val="350193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report. </a:t>
            </a:r>
            <a:r>
              <a:rPr lang="en-US" sz="1200" b="0" i="0" kern="1200" dirty="0">
                <a:solidFill>
                  <a:schemeClr val="tx1"/>
                </a:solidFill>
                <a:effectLst/>
                <a:latin typeface="Times New Roman" pitchFamily="18" charset="0"/>
                <a:ea typeface="+mn-ea"/>
                <a:cs typeface="+mn-cs"/>
              </a:rPr>
              <a:t>The shaded portion in Figure 2.3 represents the computer engineering discipline. It is broad across the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bottom because computer engineering covers the range from theory and principles to the practical</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application of designing and implementing products using hardware and software. It narrows towards the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center as we move upwards because a computer engineer’s interests narrow as we move away from the</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hardware. By the time we get up to the level of software development, we see that the computer</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engineer’s interest has narrowed to the horizontal center because they care about software only inasmuch</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as they need it to develop integrated devices.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850C0EEF-94A8-46C8-8E28-943D9870DD32}" type="slidenum">
              <a:rPr lang="en-US" smtClean="0"/>
              <a:pPr>
                <a:defRPr/>
              </a:pPr>
              <a:t>25</a:t>
            </a:fld>
            <a:endParaRPr lang="en-US"/>
          </a:p>
        </p:txBody>
      </p:sp>
    </p:spTree>
    <p:extLst>
      <p:ext uri="{BB962C8B-B14F-4D97-AF65-F5344CB8AC3E}">
        <p14:creationId xmlns:p14="http://schemas.microsoft.com/office/powerpoint/2010/main" val="80652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9EC17E-B2CC-4645-B4E8-49C8E32E77F3}" type="slidenum">
              <a:rPr lang="en-US"/>
              <a:pPr>
                <a:defRPr/>
              </a:pPr>
              <a:t>‹#›</a:t>
            </a:fld>
            <a:endParaRPr lang="en-US"/>
          </a:p>
        </p:txBody>
      </p:sp>
    </p:spTree>
    <p:extLst>
      <p:ext uri="{BB962C8B-B14F-4D97-AF65-F5344CB8AC3E}">
        <p14:creationId xmlns:p14="http://schemas.microsoft.com/office/powerpoint/2010/main" val="96443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B8F65-2F31-402A-BB0C-77C1C8C5B6B1}" type="slidenum">
              <a:rPr lang="en-US"/>
              <a:pPr>
                <a:defRPr/>
              </a:pPr>
              <a:t>‹#›</a:t>
            </a:fld>
            <a:endParaRPr lang="en-US"/>
          </a:p>
        </p:txBody>
      </p:sp>
    </p:spTree>
    <p:extLst>
      <p:ext uri="{BB962C8B-B14F-4D97-AF65-F5344CB8AC3E}">
        <p14:creationId xmlns:p14="http://schemas.microsoft.com/office/powerpoint/2010/main" val="219043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922E6-3BB4-48DC-9D09-B6CCD9DF8AF8}" type="slidenum">
              <a:rPr lang="en-US"/>
              <a:pPr>
                <a:defRPr/>
              </a:pPr>
              <a:t>‹#›</a:t>
            </a:fld>
            <a:endParaRPr lang="en-US"/>
          </a:p>
        </p:txBody>
      </p:sp>
    </p:spTree>
    <p:extLst>
      <p:ext uri="{BB962C8B-B14F-4D97-AF65-F5344CB8AC3E}">
        <p14:creationId xmlns:p14="http://schemas.microsoft.com/office/powerpoint/2010/main" val="123781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D7A36-7A0A-4B92-AD3D-0F45C8B219E8}" type="slidenum">
              <a:rPr lang="en-US"/>
              <a:pPr>
                <a:defRPr/>
              </a:pPr>
              <a:t>‹#›</a:t>
            </a:fld>
            <a:endParaRPr lang="en-US"/>
          </a:p>
        </p:txBody>
      </p:sp>
    </p:spTree>
    <p:extLst>
      <p:ext uri="{BB962C8B-B14F-4D97-AF65-F5344CB8AC3E}">
        <p14:creationId xmlns:p14="http://schemas.microsoft.com/office/powerpoint/2010/main" val="269094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98C60-49CC-4BED-BE48-602DDD58179C}" type="slidenum">
              <a:rPr lang="en-US"/>
              <a:pPr>
                <a:defRPr/>
              </a:pPr>
              <a:t>‹#›</a:t>
            </a:fld>
            <a:endParaRPr lang="en-US"/>
          </a:p>
        </p:txBody>
      </p:sp>
    </p:spTree>
    <p:extLst>
      <p:ext uri="{BB962C8B-B14F-4D97-AF65-F5344CB8AC3E}">
        <p14:creationId xmlns:p14="http://schemas.microsoft.com/office/powerpoint/2010/main" val="22448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B2316-D2D2-4E53-BDB2-3934ED6450E8}" type="slidenum">
              <a:rPr lang="en-US"/>
              <a:pPr>
                <a:defRPr/>
              </a:pPr>
              <a:t>‹#›</a:t>
            </a:fld>
            <a:endParaRPr lang="en-US"/>
          </a:p>
        </p:txBody>
      </p:sp>
    </p:spTree>
    <p:extLst>
      <p:ext uri="{BB962C8B-B14F-4D97-AF65-F5344CB8AC3E}">
        <p14:creationId xmlns:p14="http://schemas.microsoft.com/office/powerpoint/2010/main" val="127661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ACB0AC-A640-46B5-99F7-1A826EA27C2D}" type="slidenum">
              <a:rPr lang="en-US"/>
              <a:pPr>
                <a:defRPr/>
              </a:pPr>
              <a:t>‹#›</a:t>
            </a:fld>
            <a:endParaRPr lang="en-US"/>
          </a:p>
        </p:txBody>
      </p:sp>
    </p:spTree>
    <p:extLst>
      <p:ext uri="{BB962C8B-B14F-4D97-AF65-F5344CB8AC3E}">
        <p14:creationId xmlns:p14="http://schemas.microsoft.com/office/powerpoint/2010/main" val="286742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A2CA1-1E26-4A56-B446-E5F46937680E}" type="slidenum">
              <a:rPr lang="en-US"/>
              <a:pPr>
                <a:defRPr/>
              </a:pPr>
              <a:t>‹#›</a:t>
            </a:fld>
            <a:endParaRPr lang="en-US"/>
          </a:p>
        </p:txBody>
      </p:sp>
    </p:spTree>
    <p:extLst>
      <p:ext uri="{BB962C8B-B14F-4D97-AF65-F5344CB8AC3E}">
        <p14:creationId xmlns:p14="http://schemas.microsoft.com/office/powerpoint/2010/main" val="171200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B9047C-D523-4ACC-A3AC-F51F64C05701}" type="slidenum">
              <a:rPr lang="en-US"/>
              <a:pPr>
                <a:defRPr/>
              </a:pPr>
              <a:t>‹#›</a:t>
            </a:fld>
            <a:endParaRPr lang="en-US"/>
          </a:p>
        </p:txBody>
      </p:sp>
    </p:spTree>
    <p:extLst>
      <p:ext uri="{BB962C8B-B14F-4D97-AF65-F5344CB8AC3E}">
        <p14:creationId xmlns:p14="http://schemas.microsoft.com/office/powerpoint/2010/main" val="385793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F8E73-792E-4788-BA49-18FBF59D2222}" type="slidenum">
              <a:rPr lang="en-US"/>
              <a:pPr>
                <a:defRPr/>
              </a:pPr>
              <a:t>‹#›</a:t>
            </a:fld>
            <a:endParaRPr lang="en-US"/>
          </a:p>
        </p:txBody>
      </p:sp>
    </p:spTree>
    <p:extLst>
      <p:ext uri="{BB962C8B-B14F-4D97-AF65-F5344CB8AC3E}">
        <p14:creationId xmlns:p14="http://schemas.microsoft.com/office/powerpoint/2010/main" val="236401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3A3663-928A-4B7C-9156-5B144855A88C}" type="slidenum">
              <a:rPr lang="en-US"/>
              <a:pPr>
                <a:defRPr/>
              </a:pPr>
              <a:t>‹#›</a:t>
            </a:fld>
            <a:endParaRPr lang="en-US"/>
          </a:p>
        </p:txBody>
      </p:sp>
    </p:spTree>
    <p:extLst>
      <p:ext uri="{BB962C8B-B14F-4D97-AF65-F5344CB8AC3E}">
        <p14:creationId xmlns:p14="http://schemas.microsoft.com/office/powerpoint/2010/main" val="30148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BC2C0B-7DDC-4F70-AB15-B5BC22D956FB}"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65"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vmcquinn@email.sc.edu"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133600"/>
          </a:xfrm>
        </p:spPr>
        <p:txBody>
          <a:bodyPr/>
          <a:lstStyle/>
          <a:p>
            <a:pPr eaLnBrk="1" hangingPunct="1"/>
            <a:r>
              <a:rPr lang="en-US" altLang="en-US" sz="4000" dirty="0"/>
              <a:t>CSCE 190</a:t>
            </a:r>
            <a:br>
              <a:rPr lang="en-US" altLang="en-US" sz="4000" dirty="0"/>
            </a:br>
            <a:r>
              <a:rPr lang="en-US" altLang="en-US" sz="4000" dirty="0"/>
              <a:t>Computing in the Modern World</a:t>
            </a:r>
            <a:br>
              <a:rPr lang="en-US" altLang="en-US" sz="4000" dirty="0"/>
            </a:br>
            <a:r>
              <a:rPr lang="en-US" altLang="en-US" sz="4000" dirty="0"/>
              <a:t>Introduction</a:t>
            </a:r>
          </a:p>
        </p:txBody>
      </p:sp>
      <p:sp>
        <p:nvSpPr>
          <p:cNvPr id="2051" name="Rectangle 3"/>
          <p:cNvSpPr>
            <a:spLocks noGrp="1" noChangeArrowheads="1"/>
          </p:cNvSpPr>
          <p:nvPr>
            <p:ph type="subTitle" idx="1"/>
          </p:nvPr>
        </p:nvSpPr>
        <p:spPr>
          <a:xfrm>
            <a:off x="1371600" y="3276600"/>
            <a:ext cx="6400800" cy="1600200"/>
          </a:xfrm>
        </p:spPr>
        <p:txBody>
          <a:bodyPr/>
          <a:lstStyle/>
          <a:p>
            <a:pPr eaLnBrk="1" hangingPunct="1"/>
            <a:r>
              <a:rPr lang="en-US" altLang="en-US" dirty="0"/>
              <a:t>Fall 2019</a:t>
            </a:r>
          </a:p>
          <a:p>
            <a:pPr eaLnBrk="1" hangingPunct="1"/>
            <a:r>
              <a:rPr lang="en-US" altLang="en-US" dirty="0"/>
              <a:t>Marco Valtorta</a:t>
            </a:r>
          </a:p>
          <a:p>
            <a:pPr eaLnBrk="1" hangingPunct="1"/>
            <a:r>
              <a:rPr lang="en-US" altLang="en-US" dirty="0"/>
              <a:t>mgv@cse.sc.edu</a:t>
            </a:r>
          </a:p>
          <a:p>
            <a:pPr eaLnBrk="1" hangingPunct="1"/>
            <a:endParaRPr lang="en-US" altLang="en-US" dirty="0">
              <a:solidFill>
                <a:srgbClr val="FF0000"/>
              </a:solidFill>
            </a:endParaRPr>
          </a:p>
        </p:txBody>
      </p:sp>
      <p:sp>
        <p:nvSpPr>
          <p:cNvPr id="2" name="Rectangle 1"/>
          <p:cNvSpPr/>
          <p:nvPr/>
        </p:nvSpPr>
        <p:spPr>
          <a:xfrm>
            <a:off x="1676400" y="5020270"/>
            <a:ext cx="5714999" cy="523220"/>
          </a:xfrm>
          <a:prstGeom prst="rect">
            <a:avLst/>
          </a:prstGeom>
        </p:spPr>
        <p:txBody>
          <a:bodyPr wrap="square">
            <a:spAutoFit/>
          </a:bodyPr>
          <a:lstStyle/>
          <a:p>
            <a:pPr algn="ctr"/>
            <a:r>
              <a:rPr lang="en-US" sz="2800" dirty="0">
                <a:latin typeface="+mn-lt"/>
              </a:rPr>
              <a:t>www.cse.sc.edu/~mgv/csce190f19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Chair’s Welcome</a:t>
            </a:r>
          </a:p>
        </p:txBody>
      </p:sp>
      <p:sp>
        <p:nvSpPr>
          <p:cNvPr id="3" name="Content Placeholder 2"/>
          <p:cNvSpPr>
            <a:spLocks noGrp="1"/>
          </p:cNvSpPr>
          <p:nvPr>
            <p:ph idx="1"/>
          </p:nvPr>
        </p:nvSpPr>
        <p:spPr>
          <a:xfrm>
            <a:off x="3733800" y="2762250"/>
            <a:ext cx="4800600" cy="2952750"/>
          </a:xfrm>
        </p:spPr>
        <p:txBody>
          <a:bodyPr/>
          <a:lstStyle/>
          <a:p>
            <a:pPr marL="0" indent="0">
              <a:buNone/>
            </a:pPr>
            <a:r>
              <a:rPr lang="en-US" dirty="0"/>
              <a:t>Prof. Matt Thatcher</a:t>
            </a:r>
          </a:p>
          <a:p>
            <a:pPr marL="0" indent="0">
              <a:buNone/>
            </a:pPr>
            <a:r>
              <a:rPr lang="en-US" dirty="0"/>
              <a:t>Chair, Department of Computer Science and Engineering</a:t>
            </a:r>
          </a:p>
          <a:p>
            <a:pPr marL="0" indent="0">
              <a:buNone/>
            </a:pPr>
            <a:r>
              <a:rPr lang="en-US" dirty="0"/>
              <a:t>College of Engineering and Computing</a:t>
            </a:r>
          </a:p>
          <a:p>
            <a:pPr marL="0" indent="0">
              <a:buNone/>
            </a:pPr>
            <a:r>
              <a:rPr lang="en-US" dirty="0"/>
              <a:t>thatche1@cec.sc.edu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0"/>
            <a:ext cx="3102583" cy="4648200"/>
          </a:xfrm>
          <a:prstGeom prst="rect">
            <a:avLst/>
          </a:prstGeom>
        </p:spPr>
      </p:pic>
    </p:spTree>
    <p:extLst>
      <p:ext uri="{BB962C8B-B14F-4D97-AF65-F5344CB8AC3E}">
        <p14:creationId xmlns:p14="http://schemas.microsoft.com/office/powerpoint/2010/main" val="426082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Groups</a:t>
            </a:r>
          </a:p>
        </p:txBody>
      </p:sp>
      <p:sp>
        <p:nvSpPr>
          <p:cNvPr id="3" name="Content Placeholder 2"/>
          <p:cNvSpPr>
            <a:spLocks noGrp="1"/>
          </p:cNvSpPr>
          <p:nvPr>
            <p:ph idx="1"/>
          </p:nvPr>
        </p:nvSpPr>
        <p:spPr>
          <a:xfrm>
            <a:off x="685800" y="1524000"/>
            <a:ext cx="7772400" cy="4648200"/>
          </a:xfrm>
        </p:spPr>
        <p:txBody>
          <a:bodyPr/>
          <a:lstStyle/>
          <a:p>
            <a:r>
              <a:rPr lang="en-US" dirty="0"/>
              <a:t>ACM Students</a:t>
            </a:r>
          </a:p>
          <a:p>
            <a:r>
              <a:rPr lang="en-US" dirty="0"/>
              <a:t>Women in Computing</a:t>
            </a:r>
          </a:p>
          <a:p>
            <a:r>
              <a:rPr lang="en-US" dirty="0"/>
              <a:t>Minorities in Computing</a:t>
            </a:r>
          </a:p>
          <a:p>
            <a:r>
              <a:rPr lang="en-US" dirty="0"/>
              <a:t>Cybersecurity @USC</a:t>
            </a:r>
          </a:p>
          <a:p>
            <a:r>
              <a:rPr lang="en-US" dirty="0"/>
              <a:t>Code-a-Thon (Software Engineering) Group</a:t>
            </a:r>
          </a:p>
          <a:p>
            <a:r>
              <a:rPr lang="en-US" dirty="0"/>
              <a:t>Carolina Gamers Club</a:t>
            </a:r>
          </a:p>
          <a:p>
            <a:r>
              <a:rPr lang="en-US" dirty="0"/>
              <a:t>Upsilon Pi Epsilon</a:t>
            </a:r>
          </a:p>
          <a:p>
            <a:r>
              <a:rPr lang="en-US" dirty="0"/>
              <a:t>IEEE Student Chapter</a:t>
            </a:r>
          </a:p>
          <a:p>
            <a:pPr marL="0" indent="0">
              <a:buNone/>
            </a:pPr>
            <a:r>
              <a:rPr lang="en-US" dirty="0"/>
              <a:t>	Most links at https://cse.sc.edu/undergraduate</a:t>
            </a:r>
          </a:p>
        </p:txBody>
      </p:sp>
    </p:spTree>
    <p:extLst>
      <p:ext uri="{BB962C8B-B14F-4D97-AF65-F5344CB8AC3E}">
        <p14:creationId xmlns:p14="http://schemas.microsoft.com/office/powerpoint/2010/main" val="113893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9600" dirty="0"/>
              <a:t>ACM@USC</a:t>
            </a:r>
          </a:p>
        </p:txBody>
      </p:sp>
      <p:sp>
        <p:nvSpPr>
          <p:cNvPr id="3" name="Subtitle 2"/>
          <p:cNvSpPr>
            <a:spLocks noGrp="1"/>
          </p:cNvSpPr>
          <p:nvPr>
            <p:ph type="subTitle" idx="1"/>
          </p:nvPr>
        </p:nvSpPr>
        <p:spPr/>
        <p:txBody>
          <a:bodyPr/>
          <a:lstStyle/>
          <a:p>
            <a:pPr algn="ctr"/>
            <a:r>
              <a:rPr lang="en-US" dirty="0"/>
              <a:t>Association for Computing Machinery</a:t>
            </a:r>
          </a:p>
        </p:txBody>
      </p:sp>
    </p:spTree>
    <p:extLst>
      <p:ext uri="{BB962C8B-B14F-4D97-AF65-F5344CB8AC3E}">
        <p14:creationId xmlns:p14="http://schemas.microsoft.com/office/powerpoint/2010/main" val="374695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214703-8C13-4F43-BA87-564F119831B6}"/>
              </a:ext>
            </a:extLst>
          </p:cNvPr>
          <p:cNvSpPr>
            <a:spLocks noGrp="1"/>
          </p:cNvSpPr>
          <p:nvPr>
            <p:ph type="subTitle" idx="1"/>
          </p:nvPr>
        </p:nvSpPr>
        <p:spPr>
          <a:xfrm>
            <a:off x="283892" y="2998580"/>
            <a:ext cx="3932339" cy="323990"/>
          </a:xfrm>
        </p:spPr>
        <p:txBody>
          <a:bodyPr>
            <a:noAutofit/>
          </a:bodyPr>
          <a:lstStyle/>
          <a:p>
            <a:r>
              <a:rPr lang="en-US" sz="2000" dirty="0"/>
              <a:t>Association for Computing </a:t>
            </a:r>
            <a:r>
              <a:rPr lang="en-US" sz="2000" dirty="0">
                <a:cs typeface="Dubai" panose="020B0503030403030204" pitchFamily="34" charset="-78"/>
              </a:rPr>
              <a:t>Machinery</a:t>
            </a:r>
          </a:p>
        </p:txBody>
      </p:sp>
      <p:pic>
        <p:nvPicPr>
          <p:cNvPr id="1026" name="Picture 2" descr="ACM Logo">
            <a:extLst>
              <a:ext uri="{FF2B5EF4-FFF2-40B4-BE49-F238E27FC236}">
                <a16:creationId xmlns:a16="http://schemas.microsoft.com/office/drawing/2014/main" id="{29C4B56D-DDF5-45F3-B62F-65CCF5878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475" y="762000"/>
            <a:ext cx="2137175" cy="19648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77800A87-956F-4880-9BF6-6A6F4F67E91C}"/>
              </a:ext>
            </a:extLst>
          </p:cNvPr>
          <p:cNvCxnSpPr>
            <a:cxnSpLocks/>
          </p:cNvCxnSpPr>
          <p:nvPr/>
        </p:nvCxnSpPr>
        <p:spPr>
          <a:xfrm>
            <a:off x="4209176" y="989377"/>
            <a:ext cx="0" cy="4866663"/>
          </a:xfrm>
          <a:prstGeom prst="line">
            <a:avLst/>
          </a:pr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1C740891-35AB-4374-82F1-47C8CBB6643F}"/>
              </a:ext>
            </a:extLst>
          </p:cNvPr>
          <p:cNvSpPr txBox="1"/>
          <p:nvPr/>
        </p:nvSpPr>
        <p:spPr>
          <a:xfrm>
            <a:off x="4384581" y="381000"/>
            <a:ext cx="4316135" cy="6309420"/>
          </a:xfrm>
          <a:prstGeom prst="rect">
            <a:avLst/>
          </a:prstGeom>
          <a:noFill/>
        </p:spPr>
        <p:txBody>
          <a:bodyPr wrap="square" rtlCol="0">
            <a:spAutoFit/>
          </a:bodyPr>
          <a:lstStyle/>
          <a:p>
            <a:pPr marL="257175" indent="-257175">
              <a:buClr>
                <a:schemeClr val="accent5">
                  <a:lumMod val="75000"/>
                </a:schemeClr>
              </a:buClr>
              <a:buFont typeface="Courier New" panose="02070309020205020404" pitchFamily="49" charset="0"/>
              <a:buChar char="o"/>
            </a:pPr>
            <a:r>
              <a:rPr lang="en-US" sz="2000" dirty="0">
                <a:cs typeface="Dubai" panose="020B0604020202020204" pitchFamily="34" charset="-78"/>
              </a:rPr>
              <a:t>Weekly meetings featuring graduate and undergraduate lecturers (and pizza).</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Monthly meetings with guest lectures including professors and representatives from companies like Apple (and pizza).</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Semester Code-A-Thons with prizes.</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Fix-It Day!</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Trips to competitive CS tournaments (ICPC).</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Great network of supportive computer science students currently at the USC and beyond.</a:t>
            </a:r>
          </a:p>
          <a:p>
            <a:pPr marL="214313" indent="-214313">
              <a:buFont typeface="Arial" panose="020B0604020202020204" pitchFamily="34" charset="0"/>
              <a:buChar char="•"/>
            </a:pPr>
            <a:endParaRPr lang="en-US" sz="2800" dirty="0">
              <a:latin typeface="Dubai" panose="020B0604020202020204" pitchFamily="34" charset="-78"/>
              <a:cs typeface="Dubai" panose="020B0604020202020204" pitchFamily="34" charset="-78"/>
            </a:endParaRPr>
          </a:p>
        </p:txBody>
      </p:sp>
      <p:sp>
        <p:nvSpPr>
          <p:cNvPr id="10" name="TextBox 9">
            <a:extLst>
              <a:ext uri="{FF2B5EF4-FFF2-40B4-BE49-F238E27FC236}">
                <a16:creationId xmlns:a16="http://schemas.microsoft.com/office/drawing/2014/main" id="{BB9E0D2B-3CC7-4BC6-802D-54EA9ED6047E}"/>
              </a:ext>
            </a:extLst>
          </p:cNvPr>
          <p:cNvSpPr txBox="1"/>
          <p:nvPr/>
        </p:nvSpPr>
        <p:spPr>
          <a:xfrm flipH="1">
            <a:off x="328721" y="3560019"/>
            <a:ext cx="3812396" cy="2400657"/>
          </a:xfrm>
          <a:prstGeom prst="rect">
            <a:avLst/>
          </a:prstGeom>
          <a:noFill/>
        </p:spPr>
        <p:txBody>
          <a:bodyPr wrap="square" rtlCol="0">
            <a:spAutoFit/>
          </a:bodyPr>
          <a:lstStyle/>
          <a:p>
            <a:pPr algn="ctr"/>
            <a:r>
              <a:rPr lang="en-US" sz="1800" b="1" u="sng" dirty="0"/>
              <a:t>Interest Meetings this Week:</a:t>
            </a:r>
          </a:p>
          <a:p>
            <a:pPr algn="ctr"/>
            <a:endParaRPr lang="en-US" sz="1800" b="1" dirty="0"/>
          </a:p>
          <a:p>
            <a:pPr algn="ctr"/>
            <a:r>
              <a:rPr lang="en-US" sz="1800" b="1" i="1" dirty="0"/>
              <a:t>Wednesday, August 30 @ 7PM in SWGN 2A14</a:t>
            </a:r>
          </a:p>
          <a:p>
            <a:pPr algn="ctr"/>
            <a:endParaRPr lang="en-US" sz="1800" b="1" i="1" dirty="0"/>
          </a:p>
          <a:p>
            <a:pPr algn="ctr"/>
            <a:r>
              <a:rPr lang="en-US" sz="1800" b="1" i="1" dirty="0"/>
              <a:t>Thursday, August 31 @ 7PM in SWGN 2A14</a:t>
            </a:r>
          </a:p>
          <a:p>
            <a:pPr algn="ctr"/>
            <a:endParaRPr lang="en-US" b="1" i="1" dirty="0"/>
          </a:p>
        </p:txBody>
      </p:sp>
      <p:sp>
        <p:nvSpPr>
          <p:cNvPr id="11" name="TextBox 10">
            <a:extLst>
              <a:ext uri="{FF2B5EF4-FFF2-40B4-BE49-F238E27FC236}">
                <a16:creationId xmlns:a16="http://schemas.microsoft.com/office/drawing/2014/main" id="{9E41E6E4-832C-4E88-97C5-8F5A5756D6D9}"/>
              </a:ext>
            </a:extLst>
          </p:cNvPr>
          <p:cNvSpPr txBox="1"/>
          <p:nvPr/>
        </p:nvSpPr>
        <p:spPr>
          <a:xfrm>
            <a:off x="467010" y="5562078"/>
            <a:ext cx="3733714" cy="584775"/>
          </a:xfrm>
          <a:prstGeom prst="rect">
            <a:avLst/>
          </a:prstGeom>
          <a:noFill/>
        </p:spPr>
        <p:txBody>
          <a:bodyPr wrap="none" rtlCol="0">
            <a:spAutoFit/>
          </a:bodyPr>
          <a:lstStyle/>
          <a:p>
            <a:r>
              <a:rPr lang="en-US" sz="1600" dirty="0"/>
              <a:t>Questions? Email </a:t>
            </a:r>
            <a:r>
              <a:rPr lang="en-US" sz="1600" dirty="0">
                <a:hlinkClick r:id="rId3"/>
              </a:rPr>
              <a:t>vmcquinn@email.sc.edu</a:t>
            </a:r>
            <a:endParaRPr lang="en-US" sz="1600" dirty="0"/>
          </a:p>
          <a:p>
            <a:endParaRPr lang="en-US" sz="1600" dirty="0"/>
          </a:p>
        </p:txBody>
      </p:sp>
    </p:spTree>
    <p:extLst>
      <p:ext uri="{BB962C8B-B14F-4D97-AF65-F5344CB8AC3E}">
        <p14:creationId xmlns:p14="http://schemas.microsoft.com/office/powerpoint/2010/main" val="407396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a:t>Women in Computing at USC</a:t>
            </a:r>
          </a:p>
        </p:txBody>
      </p:sp>
      <p:sp>
        <p:nvSpPr>
          <p:cNvPr id="6" name="Rectangle 5"/>
          <p:cNvSpPr/>
          <p:nvPr/>
        </p:nvSpPr>
        <p:spPr>
          <a:xfrm>
            <a:off x="4441195" y="2740969"/>
            <a:ext cx="261610" cy="461665"/>
          </a:xfrm>
          <a:prstGeom prst="rect">
            <a:avLst/>
          </a:prstGeom>
        </p:spPr>
        <p:txBody>
          <a:bodyPr wrap="none">
            <a:spAutoFit/>
          </a:bodyPr>
          <a:lstStyle/>
          <a:p>
            <a:r>
              <a:rPr lang="en-US" dirty="0"/>
              <a:t> </a:t>
            </a:r>
          </a:p>
        </p:txBody>
      </p:sp>
      <p:sp>
        <p:nvSpPr>
          <p:cNvPr id="8" name="Rectangle 7"/>
          <p:cNvSpPr/>
          <p:nvPr/>
        </p:nvSpPr>
        <p:spPr>
          <a:xfrm>
            <a:off x="4441195" y="2740969"/>
            <a:ext cx="261610" cy="461665"/>
          </a:xfrm>
          <a:prstGeom prst="rect">
            <a:avLst/>
          </a:prstGeom>
        </p:spPr>
        <p:txBody>
          <a:bodyPr wrap="none">
            <a:spAutoFit/>
          </a:bodyPr>
          <a:lstStyle/>
          <a:p>
            <a:r>
              <a:rPr lang="en-US" dirty="0"/>
              <a:t> </a:t>
            </a:r>
          </a:p>
        </p:txBody>
      </p:sp>
      <p:sp>
        <p:nvSpPr>
          <p:cNvPr id="9" name="Content Placeholder 8"/>
          <p:cNvSpPr>
            <a:spLocks noGrp="1"/>
          </p:cNvSpPr>
          <p:nvPr>
            <p:ph idx="1"/>
          </p:nvPr>
        </p:nvSpPr>
        <p:spPr>
          <a:xfrm>
            <a:off x="685800" y="4572000"/>
            <a:ext cx="7772400" cy="1600200"/>
          </a:xfrm>
        </p:spPr>
        <p:txBody>
          <a:bodyPr/>
          <a:lstStyle/>
          <a:p>
            <a:r>
              <a:rPr lang="en-US" dirty="0"/>
              <a:t>facebook.com/</a:t>
            </a:r>
            <a:r>
              <a:rPr lang="en-US" dirty="0" err="1"/>
              <a:t>uofsc.wic</a:t>
            </a:r>
            <a:endParaRPr lang="en-US" dirty="0"/>
          </a:p>
          <a:p>
            <a:r>
              <a:rPr lang="en-US" dirty="0" err="1"/>
              <a:t>Samyuktha</a:t>
            </a:r>
            <a:r>
              <a:rPr lang="en-US" dirty="0"/>
              <a:t> (“</a:t>
            </a:r>
            <a:r>
              <a:rPr lang="en-US" dirty="0" err="1"/>
              <a:t>Samyu</a:t>
            </a:r>
            <a:r>
              <a:rPr lang="en-US" dirty="0"/>
              <a:t>”) </a:t>
            </a:r>
            <a:r>
              <a:rPr lang="en-US" dirty="0" err="1"/>
              <a:t>Comandur</a:t>
            </a:r>
            <a:r>
              <a:rPr lang="en-US" dirty="0"/>
              <a:t>, Co-president</a:t>
            </a:r>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26494"/>
            <a:ext cx="17335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32"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16859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6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Carolina Gamers Club</a:t>
            </a:r>
          </a:p>
        </p:txBody>
      </p:sp>
      <p:sp>
        <p:nvSpPr>
          <p:cNvPr id="3" name="Content Placeholder 2"/>
          <p:cNvSpPr>
            <a:spLocks noGrp="1"/>
          </p:cNvSpPr>
          <p:nvPr>
            <p:ph idx="1"/>
          </p:nvPr>
        </p:nvSpPr>
        <p:spPr>
          <a:xfrm>
            <a:off x="403194" y="5257800"/>
            <a:ext cx="8131206" cy="988382"/>
          </a:xfrm>
        </p:spPr>
        <p:txBody>
          <a:bodyPr/>
          <a:lstStyle/>
          <a:p>
            <a:r>
              <a:rPr lang="en-US" dirty="0"/>
              <a:t>Judson James, Treasurer (not in the picture)</a:t>
            </a:r>
          </a:p>
          <a:p>
            <a:r>
              <a:rPr lang="en-US" dirty="0"/>
              <a:t>web.sa.sc.edu/</a:t>
            </a:r>
            <a:r>
              <a:rPr lang="en-US" dirty="0" err="1"/>
              <a:t>cgc</a:t>
            </a:r>
            <a:endParaRPr lang="en-US" dirty="0"/>
          </a:p>
        </p:txBody>
      </p:sp>
      <p:pic>
        <p:nvPicPr>
          <p:cNvPr id="82946" name="Picture 2" descr="http://web.sa.sc.edu/cgc/files/2015/08/12527954_1191001154260575_2720633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60960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6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First-Year Academic Advisors</a:t>
            </a:r>
          </a:p>
        </p:txBody>
      </p:sp>
      <p:sp>
        <p:nvSpPr>
          <p:cNvPr id="3" name="Content Placeholder 2"/>
          <p:cNvSpPr>
            <a:spLocks noGrp="1"/>
          </p:cNvSpPr>
          <p:nvPr>
            <p:ph idx="1"/>
          </p:nvPr>
        </p:nvSpPr>
        <p:spPr>
          <a:xfrm>
            <a:off x="990600" y="1600200"/>
            <a:ext cx="7239000" cy="4114800"/>
          </a:xfrm>
        </p:spPr>
        <p:txBody>
          <a:bodyPr/>
          <a:lstStyle/>
          <a:p>
            <a:r>
              <a:rPr lang="en-US" sz="3600" dirty="0"/>
              <a:t>Mr. Blake Brown</a:t>
            </a:r>
          </a:p>
          <a:p>
            <a:pPr lvl="1"/>
            <a:r>
              <a:rPr lang="en-US" sz="3600" dirty="0"/>
              <a:t>Your primary academic contact for your first year at Carolina</a:t>
            </a:r>
          </a:p>
          <a:p>
            <a:pPr lvl="1"/>
            <a:r>
              <a:rPr lang="en-US" sz="3600" dirty="0"/>
              <a:t>BAB2@cec.sc.edu</a:t>
            </a:r>
          </a:p>
          <a:p>
            <a:r>
              <a:rPr lang="en-US" sz="3600"/>
              <a:t>Ms. Amanda </a:t>
            </a:r>
            <a:r>
              <a:rPr lang="en-US" sz="3600" dirty="0" err="1"/>
              <a:t>Torrence</a:t>
            </a:r>
            <a:endParaRPr lang="en-US" sz="3600" dirty="0"/>
          </a:p>
          <a:p>
            <a:r>
              <a:rPr lang="en-US" sz="3600" dirty="0"/>
              <a:t>AMANDAT2@cec.sc.edu</a:t>
            </a:r>
          </a:p>
        </p:txBody>
      </p:sp>
    </p:spTree>
    <p:extLst>
      <p:ext uri="{BB962C8B-B14F-4D97-AF65-F5344CB8AC3E}">
        <p14:creationId xmlns:p14="http://schemas.microsoft.com/office/powerpoint/2010/main" val="62675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676400"/>
            <a:ext cx="7772400" cy="1752600"/>
          </a:xfrm>
        </p:spPr>
        <p:txBody>
          <a:bodyPr/>
          <a:lstStyle/>
          <a:p>
            <a:pPr eaLnBrk="1" hangingPunct="1"/>
            <a:r>
              <a:rPr lang="en-US" altLang="en-US" sz="5400" dirty="0"/>
              <a:t>Computing Disciplines and Majors</a:t>
            </a:r>
          </a:p>
        </p:txBody>
      </p:sp>
      <p:sp>
        <p:nvSpPr>
          <p:cNvPr id="2" name="TextBox 1"/>
          <p:cNvSpPr txBox="1"/>
          <p:nvPr/>
        </p:nvSpPr>
        <p:spPr>
          <a:xfrm>
            <a:off x="1447800" y="3673642"/>
            <a:ext cx="6475171" cy="646331"/>
          </a:xfrm>
          <a:prstGeom prst="rect">
            <a:avLst/>
          </a:prstGeom>
          <a:noFill/>
        </p:spPr>
        <p:txBody>
          <a:bodyPr wrap="none" rtlCol="0">
            <a:spAutoFit/>
          </a:bodyPr>
          <a:lstStyle/>
          <a:p>
            <a:r>
              <a:rPr lang="en-US" sz="3600" dirty="0">
                <a:latin typeface="+mn-lt"/>
              </a:rPr>
              <a:t>http://computingcareers.acm.org/</a:t>
            </a:r>
          </a:p>
        </p:txBody>
      </p:sp>
    </p:spTree>
    <p:extLst>
      <p:ext uri="{BB962C8B-B14F-4D97-AF65-F5344CB8AC3E}">
        <p14:creationId xmlns:p14="http://schemas.microsoft.com/office/powerpoint/2010/main" val="276827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76200"/>
            <a:ext cx="8153400" cy="914400"/>
          </a:xfrm>
        </p:spPr>
        <p:txBody>
          <a:bodyPr/>
          <a:lstStyle/>
          <a:p>
            <a:pPr eaLnBrk="1" hangingPunct="1"/>
            <a:r>
              <a:rPr lang="en-US" altLang="en-US" dirty="0"/>
              <a:t>Computing Disciplines (ACM </a:t>
            </a:r>
            <a:r>
              <a:rPr lang="en-US" altLang="en-US" dirty="0" err="1"/>
              <a:t>defns</a:t>
            </a:r>
            <a:r>
              <a:rPr lang="en-US" altLang="en-US" dirty="0"/>
              <a:t>.)</a:t>
            </a:r>
          </a:p>
        </p:txBody>
      </p:sp>
      <p:sp>
        <p:nvSpPr>
          <p:cNvPr id="3" name="Content Placeholder 2"/>
          <p:cNvSpPr>
            <a:spLocks noGrp="1"/>
          </p:cNvSpPr>
          <p:nvPr>
            <p:ph idx="1"/>
          </p:nvPr>
        </p:nvSpPr>
        <p:spPr>
          <a:xfrm>
            <a:off x="304800" y="1066800"/>
            <a:ext cx="8610600" cy="5029200"/>
          </a:xfrm>
        </p:spPr>
        <p:txBody>
          <a:bodyPr/>
          <a:lstStyle/>
          <a:p>
            <a:pPr marL="0" indent="0" eaLnBrk="1" hangingPunct="1">
              <a:buFontTx/>
              <a:buNone/>
              <a:defRPr/>
            </a:pPr>
            <a:r>
              <a:rPr lang="en-US" dirty="0"/>
              <a:t>Computer Engineering</a:t>
            </a:r>
          </a:p>
          <a:p>
            <a:pPr eaLnBrk="1" hangingPunct="1">
              <a:defRPr/>
            </a:pPr>
            <a:r>
              <a:rPr lang="en-US" dirty="0"/>
              <a:t>Typically involves software and hardware and the development of systems that involve software, hardware, and communications.</a:t>
            </a:r>
          </a:p>
          <a:p>
            <a:pPr marL="0" indent="0" eaLnBrk="1" hangingPunct="1">
              <a:buFontTx/>
              <a:buNone/>
              <a:defRPr/>
            </a:pPr>
            <a:r>
              <a:rPr lang="en-US" dirty="0"/>
              <a:t>Computer Science</a:t>
            </a:r>
          </a:p>
          <a:p>
            <a:pPr eaLnBrk="1" hangingPunct="1">
              <a:defRPr/>
            </a:pPr>
            <a:r>
              <a:rPr lang="en-US" dirty="0"/>
              <a:t>Currently the most popular of the computing disciplines; tends to be relatively broad and with an emphasis on the underlying science aspects.</a:t>
            </a:r>
          </a:p>
          <a:p>
            <a:pPr marL="0" indent="0" eaLnBrk="1" hangingPunct="1">
              <a:buFontTx/>
              <a:buNone/>
              <a:defRPr/>
            </a:pPr>
            <a:r>
              <a:rPr lang="en-US" dirty="0"/>
              <a:t>(Computer) Information Systems</a:t>
            </a:r>
          </a:p>
          <a:p>
            <a:pPr eaLnBrk="1" hangingPunct="1">
              <a:defRPr/>
            </a:pPr>
            <a:r>
              <a:rPr lang="en-US" dirty="0"/>
              <a:t>Computing in an organizational context, typically in businesses. </a:t>
            </a:r>
          </a:p>
        </p:txBody>
      </p:sp>
    </p:spTree>
    <p:extLst>
      <p:ext uri="{BB962C8B-B14F-4D97-AF65-F5344CB8AC3E}">
        <p14:creationId xmlns:p14="http://schemas.microsoft.com/office/powerpoint/2010/main" val="4933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533400"/>
          </a:xfrm>
        </p:spPr>
        <p:txBody>
          <a:bodyPr/>
          <a:lstStyle/>
          <a:p>
            <a:pPr eaLnBrk="1" hangingPunct="1"/>
            <a:r>
              <a:rPr lang="en-US" altLang="en-US"/>
              <a:t>Computing Disciplines (ctd.)</a:t>
            </a:r>
          </a:p>
        </p:txBody>
      </p:sp>
      <p:sp>
        <p:nvSpPr>
          <p:cNvPr id="3" name="Content Placeholder 2"/>
          <p:cNvSpPr>
            <a:spLocks noGrp="1"/>
          </p:cNvSpPr>
          <p:nvPr>
            <p:ph idx="1"/>
          </p:nvPr>
        </p:nvSpPr>
        <p:spPr>
          <a:xfrm>
            <a:off x="3971635" y="914400"/>
            <a:ext cx="4791366" cy="3276600"/>
          </a:xfrm>
        </p:spPr>
        <p:txBody>
          <a:bodyPr/>
          <a:lstStyle/>
          <a:p>
            <a:pPr marL="0" indent="0" eaLnBrk="1" hangingPunct="1">
              <a:buFontTx/>
              <a:buNone/>
              <a:defRPr/>
            </a:pPr>
            <a:r>
              <a:rPr lang="en-US" sz="2400" dirty="0"/>
              <a:t>Information Technology</a:t>
            </a:r>
          </a:p>
          <a:p>
            <a:pPr eaLnBrk="1" hangingPunct="1">
              <a:defRPr/>
            </a:pPr>
            <a:r>
              <a:rPr lang="en-US" sz="2400" dirty="0"/>
              <a:t>Focuses on computing infrastructure and needs of individual users; tends to involve a study of systems (perhaps just software systems, but perhaps also systems in support of learning, of information dissemination, etc.).</a:t>
            </a:r>
          </a:p>
        </p:txBody>
      </p:sp>
      <p:pic>
        <p:nvPicPr>
          <p:cNvPr id="11268" name="Picture 3" descr="Integrated Information Technology - USC - Mozilla Firefox"/>
          <p:cNvPicPr>
            <a:picLocks noChangeAspect="1"/>
          </p:cNvPicPr>
          <p:nvPr/>
        </p:nvPicPr>
        <p:blipFill>
          <a:blip r:embed="rId3">
            <a:extLst>
              <a:ext uri="{28A0092B-C50C-407E-A947-70E740481C1C}">
                <a14:useLocalDpi xmlns:a14="http://schemas.microsoft.com/office/drawing/2010/main" val="0"/>
              </a:ext>
            </a:extLst>
          </a:blip>
          <a:srcRect l="27290" t="18222" r="8638" b="40889"/>
          <a:stretch>
            <a:fillRect/>
          </a:stretch>
        </p:blipFill>
        <p:spPr bwMode="auto">
          <a:xfrm>
            <a:off x="5084763" y="3962400"/>
            <a:ext cx="39830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6599238" y="4724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7" name="Content Placeholder 2"/>
          <p:cNvSpPr txBox="1">
            <a:spLocks/>
          </p:cNvSpPr>
          <p:nvPr/>
        </p:nvSpPr>
        <p:spPr bwMode="auto">
          <a:xfrm>
            <a:off x="304800" y="1373188"/>
            <a:ext cx="4114800" cy="3567112"/>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Software Engineering</a:t>
            </a:r>
          </a:p>
          <a:p>
            <a:pPr>
              <a:defRPr/>
            </a:pPr>
            <a:r>
              <a:rPr lang="en-US" dirty="0"/>
              <a:t>Focuses on large-scale software systems; employs certain ideas from the world of engineering in building reliable software systems.</a:t>
            </a:r>
          </a:p>
        </p:txBody>
      </p:sp>
    </p:spTree>
    <p:extLst>
      <p:ext uri="{BB962C8B-B14F-4D97-AF65-F5344CB8AC3E}">
        <p14:creationId xmlns:p14="http://schemas.microsoft.com/office/powerpoint/2010/main" val="303426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a:t>A physical </a:t>
            </a:r>
            <a:r>
              <a:rPr lang="en-US" dirty="0" err="1"/>
              <a:t>iClicker</a:t>
            </a:r>
            <a:r>
              <a:rPr lang="en-US" dirty="0"/>
              <a:t> is required for this course.</a:t>
            </a:r>
          </a:p>
          <a:p>
            <a:r>
              <a:rPr lang="en-US" dirty="0"/>
              <a:t>The answers you provide will be used to check attendance.</a:t>
            </a:r>
          </a:p>
          <a:p>
            <a:r>
              <a:rPr lang="en-US" dirty="0"/>
              <a:t>Please turn on your clicker now and enter AA as base station code; AA should be the default, so it is likely that you do not have to change the code.</a:t>
            </a:r>
          </a:p>
        </p:txBody>
      </p:sp>
    </p:spTree>
    <p:extLst>
      <p:ext uri="{BB962C8B-B14F-4D97-AF65-F5344CB8AC3E}">
        <p14:creationId xmlns:p14="http://schemas.microsoft.com/office/powerpoint/2010/main" val="249932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0963"/>
            <a:ext cx="84645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5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5113"/>
            <a:ext cx="89154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70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9225"/>
            <a:ext cx="88201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5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7772400" cy="685800"/>
          </a:xfrm>
        </p:spPr>
        <p:txBody>
          <a:bodyPr/>
          <a:lstStyle/>
          <a:p>
            <a:r>
              <a:rPr lang="en-US" altLang="en-US"/>
              <a:t>Summary: Five Curricula</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11440" t="31290" r="12779" b="11205"/>
          <a:stretch>
            <a:fillRect/>
          </a:stretch>
        </p:blipFill>
        <p:spPr bwMode="auto">
          <a:xfrm>
            <a:off x="609600" y="12192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0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3400"/>
            <a:ext cx="7772400" cy="609600"/>
          </a:xfrm>
        </p:spPr>
        <p:txBody>
          <a:bodyPr/>
          <a:lstStyle/>
          <a:p>
            <a:r>
              <a:rPr lang="en-US" altLang="en-US"/>
              <a:t>Many Curricular Choices!</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11440" t="20296" r="14209" b="9514"/>
          <a:stretch>
            <a:fillRect/>
          </a:stretch>
        </p:blipFill>
        <p:spPr bwMode="auto">
          <a:xfrm>
            <a:off x="1066800" y="1219200"/>
            <a:ext cx="67818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43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74EA-F26F-437F-B08D-8170120A8F66}"/>
              </a:ext>
            </a:extLst>
          </p:cNvPr>
          <p:cNvSpPr>
            <a:spLocks noGrp="1"/>
          </p:cNvSpPr>
          <p:nvPr>
            <p:ph type="title"/>
          </p:nvPr>
        </p:nvSpPr>
        <p:spPr>
          <a:xfrm>
            <a:off x="685800" y="321129"/>
            <a:ext cx="7772400" cy="609600"/>
          </a:xfrm>
        </p:spPr>
        <p:txBody>
          <a:bodyPr/>
          <a:lstStyle/>
          <a:p>
            <a:r>
              <a:rPr lang="en-US" dirty="0"/>
              <a:t>Computer Engineering</a:t>
            </a:r>
          </a:p>
        </p:txBody>
      </p:sp>
      <p:pic>
        <p:nvPicPr>
          <p:cNvPr id="4" name="Picture 3">
            <a:extLst>
              <a:ext uri="{FF2B5EF4-FFF2-40B4-BE49-F238E27FC236}">
                <a16:creationId xmlns:a16="http://schemas.microsoft.com/office/drawing/2014/main" id="{92F21D5D-337B-4B91-8671-CBBDAC9FE9D0}"/>
              </a:ext>
            </a:extLst>
          </p:cNvPr>
          <p:cNvPicPr>
            <a:picLocks noChangeAspect="1"/>
          </p:cNvPicPr>
          <p:nvPr/>
        </p:nvPicPr>
        <p:blipFill>
          <a:blip r:embed="rId3"/>
          <a:stretch>
            <a:fillRect/>
          </a:stretch>
        </p:blipFill>
        <p:spPr>
          <a:xfrm>
            <a:off x="1219200" y="930729"/>
            <a:ext cx="6553200" cy="5401458"/>
          </a:xfrm>
          <a:prstGeom prst="rect">
            <a:avLst/>
          </a:prstGeom>
        </p:spPr>
      </p:pic>
    </p:spTree>
    <p:extLst>
      <p:ext uri="{BB962C8B-B14F-4D97-AF65-F5344CB8AC3E}">
        <p14:creationId xmlns:p14="http://schemas.microsoft.com/office/powerpoint/2010/main" val="429124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74EA-F26F-437F-B08D-8170120A8F66}"/>
              </a:ext>
            </a:extLst>
          </p:cNvPr>
          <p:cNvSpPr>
            <a:spLocks noGrp="1"/>
          </p:cNvSpPr>
          <p:nvPr>
            <p:ph type="title"/>
          </p:nvPr>
        </p:nvSpPr>
        <p:spPr>
          <a:xfrm>
            <a:off x="685800" y="321129"/>
            <a:ext cx="7772400" cy="609600"/>
          </a:xfrm>
        </p:spPr>
        <p:txBody>
          <a:bodyPr/>
          <a:lstStyle/>
          <a:p>
            <a:r>
              <a:rPr lang="en-US" dirty="0"/>
              <a:t>Computer Science</a:t>
            </a:r>
          </a:p>
        </p:txBody>
      </p:sp>
      <p:pic>
        <p:nvPicPr>
          <p:cNvPr id="3" name="Picture 2">
            <a:extLst>
              <a:ext uri="{FF2B5EF4-FFF2-40B4-BE49-F238E27FC236}">
                <a16:creationId xmlns:a16="http://schemas.microsoft.com/office/drawing/2014/main" id="{375A9EDB-8D23-4AA4-8CDF-E1DEEB1DF037}"/>
              </a:ext>
            </a:extLst>
          </p:cNvPr>
          <p:cNvPicPr>
            <a:picLocks noChangeAspect="1"/>
          </p:cNvPicPr>
          <p:nvPr/>
        </p:nvPicPr>
        <p:blipFill>
          <a:blip r:embed="rId3"/>
          <a:stretch>
            <a:fillRect/>
          </a:stretch>
        </p:blipFill>
        <p:spPr>
          <a:xfrm>
            <a:off x="1143000" y="930729"/>
            <a:ext cx="6553200" cy="5473472"/>
          </a:xfrm>
          <a:prstGeom prst="rect">
            <a:avLst/>
          </a:prstGeom>
        </p:spPr>
      </p:pic>
    </p:spTree>
    <p:extLst>
      <p:ext uri="{BB962C8B-B14F-4D97-AF65-F5344CB8AC3E}">
        <p14:creationId xmlns:p14="http://schemas.microsoft.com/office/powerpoint/2010/main" val="261697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74EA-F26F-437F-B08D-8170120A8F66}"/>
              </a:ext>
            </a:extLst>
          </p:cNvPr>
          <p:cNvSpPr>
            <a:spLocks noGrp="1"/>
          </p:cNvSpPr>
          <p:nvPr>
            <p:ph type="title"/>
          </p:nvPr>
        </p:nvSpPr>
        <p:spPr>
          <a:xfrm>
            <a:off x="685800" y="321129"/>
            <a:ext cx="7772400" cy="609600"/>
          </a:xfrm>
        </p:spPr>
        <p:txBody>
          <a:bodyPr/>
          <a:lstStyle/>
          <a:p>
            <a:r>
              <a:rPr lang="en-US" dirty="0"/>
              <a:t>(Computer) Information Systems</a:t>
            </a:r>
          </a:p>
        </p:txBody>
      </p:sp>
      <p:pic>
        <p:nvPicPr>
          <p:cNvPr id="5" name="Picture 4">
            <a:extLst>
              <a:ext uri="{FF2B5EF4-FFF2-40B4-BE49-F238E27FC236}">
                <a16:creationId xmlns:a16="http://schemas.microsoft.com/office/drawing/2014/main" id="{22675C48-E1DC-4034-B99C-06C85E1DEB22}"/>
              </a:ext>
            </a:extLst>
          </p:cNvPr>
          <p:cNvPicPr>
            <a:picLocks noChangeAspect="1"/>
          </p:cNvPicPr>
          <p:nvPr/>
        </p:nvPicPr>
        <p:blipFill>
          <a:blip r:embed="rId3"/>
          <a:stretch>
            <a:fillRect/>
          </a:stretch>
        </p:blipFill>
        <p:spPr>
          <a:xfrm>
            <a:off x="1143000" y="914400"/>
            <a:ext cx="6738770" cy="5481296"/>
          </a:xfrm>
          <a:prstGeom prst="rect">
            <a:avLst/>
          </a:prstGeom>
        </p:spPr>
      </p:pic>
    </p:spTree>
    <p:extLst>
      <p:ext uri="{BB962C8B-B14F-4D97-AF65-F5344CB8AC3E}">
        <p14:creationId xmlns:p14="http://schemas.microsoft.com/office/powerpoint/2010/main" val="201474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74EA-F26F-437F-B08D-8170120A8F66}"/>
              </a:ext>
            </a:extLst>
          </p:cNvPr>
          <p:cNvSpPr>
            <a:spLocks noGrp="1"/>
          </p:cNvSpPr>
          <p:nvPr>
            <p:ph type="title"/>
          </p:nvPr>
        </p:nvSpPr>
        <p:spPr>
          <a:xfrm>
            <a:off x="685800" y="321129"/>
            <a:ext cx="7772400" cy="609600"/>
          </a:xfrm>
        </p:spPr>
        <p:txBody>
          <a:bodyPr/>
          <a:lstStyle/>
          <a:p>
            <a:r>
              <a:rPr lang="en-US" dirty="0"/>
              <a:t>(Computer) Information Systems</a:t>
            </a:r>
          </a:p>
        </p:txBody>
      </p:sp>
      <p:pic>
        <p:nvPicPr>
          <p:cNvPr id="3" name="Picture 2">
            <a:extLst>
              <a:ext uri="{FF2B5EF4-FFF2-40B4-BE49-F238E27FC236}">
                <a16:creationId xmlns:a16="http://schemas.microsoft.com/office/drawing/2014/main" id="{78AFDBDA-A74B-40D5-8A6A-7B288DCC4B0F}"/>
              </a:ext>
            </a:extLst>
          </p:cNvPr>
          <p:cNvPicPr>
            <a:picLocks noChangeAspect="1"/>
          </p:cNvPicPr>
          <p:nvPr/>
        </p:nvPicPr>
        <p:blipFill>
          <a:blip r:embed="rId3"/>
          <a:stretch>
            <a:fillRect/>
          </a:stretch>
        </p:blipFill>
        <p:spPr>
          <a:xfrm>
            <a:off x="1143000" y="930729"/>
            <a:ext cx="6699600" cy="5489350"/>
          </a:xfrm>
          <a:prstGeom prst="rect">
            <a:avLst/>
          </a:prstGeom>
        </p:spPr>
      </p:pic>
    </p:spTree>
    <p:extLst>
      <p:ext uri="{BB962C8B-B14F-4D97-AF65-F5344CB8AC3E}">
        <p14:creationId xmlns:p14="http://schemas.microsoft.com/office/powerpoint/2010/main" val="2669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74EA-F26F-437F-B08D-8170120A8F66}"/>
              </a:ext>
            </a:extLst>
          </p:cNvPr>
          <p:cNvSpPr>
            <a:spLocks noGrp="1"/>
          </p:cNvSpPr>
          <p:nvPr>
            <p:ph type="title"/>
          </p:nvPr>
        </p:nvSpPr>
        <p:spPr>
          <a:xfrm>
            <a:off x="685800" y="321129"/>
            <a:ext cx="7772400" cy="609600"/>
          </a:xfrm>
        </p:spPr>
        <p:txBody>
          <a:bodyPr/>
          <a:lstStyle/>
          <a:p>
            <a:r>
              <a:rPr lang="en-US" dirty="0"/>
              <a:t>Software Engineering</a:t>
            </a:r>
          </a:p>
        </p:txBody>
      </p:sp>
      <p:pic>
        <p:nvPicPr>
          <p:cNvPr id="4" name="Picture 3">
            <a:extLst>
              <a:ext uri="{FF2B5EF4-FFF2-40B4-BE49-F238E27FC236}">
                <a16:creationId xmlns:a16="http://schemas.microsoft.com/office/drawing/2014/main" id="{1B84D258-50E7-4BE2-BE21-136AD91C001E}"/>
              </a:ext>
            </a:extLst>
          </p:cNvPr>
          <p:cNvPicPr>
            <a:picLocks noChangeAspect="1"/>
          </p:cNvPicPr>
          <p:nvPr/>
        </p:nvPicPr>
        <p:blipFill>
          <a:blip r:embed="rId3"/>
          <a:stretch>
            <a:fillRect/>
          </a:stretch>
        </p:blipFill>
        <p:spPr>
          <a:xfrm>
            <a:off x="1333500" y="990600"/>
            <a:ext cx="6477000" cy="5387020"/>
          </a:xfrm>
          <a:prstGeom prst="rect">
            <a:avLst/>
          </a:prstGeom>
        </p:spPr>
      </p:pic>
    </p:spTree>
    <p:extLst>
      <p:ext uri="{BB962C8B-B14F-4D97-AF65-F5344CB8AC3E}">
        <p14:creationId xmlns:p14="http://schemas.microsoft.com/office/powerpoint/2010/main" val="219588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72" y="2286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743272" y="838200"/>
            <a:ext cx="7772400" cy="4953000"/>
          </a:xfrm>
        </p:spPr>
        <p:txBody>
          <a:bodyPr/>
          <a:lstStyle/>
          <a:p>
            <a:r>
              <a:rPr lang="en-US" dirty="0"/>
              <a:t>This is how the </a:t>
            </a:r>
            <a:r>
              <a:rPr lang="en-US" dirty="0" err="1"/>
              <a:t>iClicker</a:t>
            </a:r>
            <a:r>
              <a:rPr lang="en-US" dirty="0"/>
              <a:t> registration link will appear on the Tools Page.</a:t>
            </a:r>
          </a:p>
        </p:txBody>
      </p:sp>
      <p:pic>
        <p:nvPicPr>
          <p:cNvPr id="5" name="Picture 4"/>
          <p:cNvPicPr>
            <a:picLocks noChangeAspect="1"/>
          </p:cNvPicPr>
          <p:nvPr/>
        </p:nvPicPr>
        <p:blipFill>
          <a:blip r:embed="rId3"/>
          <a:stretch>
            <a:fillRect/>
          </a:stretch>
        </p:blipFill>
        <p:spPr>
          <a:xfrm>
            <a:off x="228600" y="1822174"/>
            <a:ext cx="8801744" cy="4419600"/>
          </a:xfrm>
          <a:prstGeom prst="rect">
            <a:avLst/>
          </a:prstGeom>
        </p:spPr>
      </p:pic>
    </p:spTree>
    <p:extLst>
      <p:ext uri="{BB962C8B-B14F-4D97-AF65-F5344CB8AC3E}">
        <p14:creationId xmlns:p14="http://schemas.microsoft.com/office/powerpoint/2010/main" val="326835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752600"/>
          </a:xfrm>
        </p:spPr>
        <p:txBody>
          <a:bodyPr/>
          <a:lstStyle/>
          <a:p>
            <a:pPr eaLnBrk="1" hangingPunct="1"/>
            <a:r>
              <a:rPr lang="en-US" altLang="en-US" sz="5400" dirty="0"/>
              <a:t>The Job Market</a:t>
            </a:r>
            <a:br>
              <a:rPr lang="en-US" altLang="en-US" sz="5400" dirty="0"/>
            </a:br>
            <a:endParaRPr lang="en-US" altLang="en-US" sz="5400" dirty="0"/>
          </a:p>
        </p:txBody>
      </p:sp>
      <p:sp>
        <p:nvSpPr>
          <p:cNvPr id="2" name="TextBox 1"/>
          <p:cNvSpPr txBox="1"/>
          <p:nvPr/>
        </p:nvSpPr>
        <p:spPr>
          <a:xfrm>
            <a:off x="1371600" y="4495800"/>
            <a:ext cx="6482865" cy="461665"/>
          </a:xfrm>
          <a:prstGeom prst="rect">
            <a:avLst/>
          </a:prstGeom>
          <a:noFill/>
        </p:spPr>
        <p:txBody>
          <a:bodyPr wrap="none" rtlCol="0">
            <a:spAutoFit/>
          </a:bodyPr>
          <a:lstStyle/>
          <a:p>
            <a:r>
              <a:rPr lang="en-US" dirty="0">
                <a:latin typeface="+mn-lt"/>
              </a:rPr>
              <a:t>https://cs.calvin.edu/documents/computing_careers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pPr eaLnBrk="1" hangingPunct="1"/>
            <a:r>
              <a:rPr lang="en-US" altLang="en-US" sz="2400" dirty="0"/>
              <a:t>US Bureau of Labor Statistics:</a:t>
            </a:r>
            <a:br>
              <a:rPr lang="en-US" altLang="en-US" sz="2400" dirty="0"/>
            </a:br>
            <a:br>
              <a:rPr lang="en-US" altLang="en-US" sz="2400" dirty="0"/>
            </a:br>
            <a:r>
              <a:rPr lang="en-US" altLang="en-US" sz="2400" dirty="0"/>
              <a:t> </a:t>
            </a:r>
            <a:r>
              <a:rPr lang="en-US" altLang="en-US" sz="2400" b="1" dirty="0"/>
              <a:t>New US STEM Jobs per Year, through 2026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6200"/>
            <a:ext cx="7431157" cy="6553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pPr eaLnBrk="1" hangingPunct="1"/>
            <a:r>
              <a:rPr lang="en-US" altLang="en-US" sz="2400" dirty="0"/>
              <a:t>US Bureau of Labor Statistics:</a:t>
            </a:r>
            <a:br>
              <a:rPr lang="en-US" altLang="en-US" sz="2400" dirty="0"/>
            </a:br>
            <a:br>
              <a:rPr lang="en-US" altLang="en-US" sz="2400" dirty="0"/>
            </a:br>
            <a:r>
              <a:rPr lang="en-US" altLang="en-US" sz="2400" dirty="0"/>
              <a:t> </a:t>
            </a:r>
            <a:r>
              <a:rPr lang="en-US" altLang="en-US" sz="2400" b="1" dirty="0"/>
              <a:t>Total US STEM Jobs per Year, through 2026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0"/>
            <a:ext cx="7314795" cy="6553200"/>
          </a:xfrm>
          <a:prstGeom prst="rect">
            <a:avLst/>
          </a:prstGeom>
        </p:spPr>
      </p:pic>
    </p:spTree>
    <p:extLst>
      <p:ext uri="{BB962C8B-B14F-4D97-AF65-F5344CB8AC3E}">
        <p14:creationId xmlns:p14="http://schemas.microsoft.com/office/powerpoint/2010/main" val="79607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C28A-1621-41DF-A51D-76CA89B2FA71}"/>
              </a:ext>
            </a:extLst>
          </p:cNvPr>
          <p:cNvSpPr>
            <a:spLocks noGrp="1"/>
          </p:cNvSpPr>
          <p:nvPr>
            <p:ph type="title"/>
          </p:nvPr>
        </p:nvSpPr>
        <p:spPr>
          <a:xfrm>
            <a:off x="685800" y="304800"/>
            <a:ext cx="7772400" cy="533400"/>
          </a:xfrm>
        </p:spPr>
        <p:txBody>
          <a:bodyPr/>
          <a:lstStyle/>
          <a:p>
            <a:r>
              <a:rPr lang="en-US" dirty="0"/>
              <a:t>A Summary</a:t>
            </a:r>
          </a:p>
        </p:txBody>
      </p:sp>
      <p:pic>
        <p:nvPicPr>
          <p:cNvPr id="5" name="Picture 4" descr="Careers &amp; Outcomes | Calvin University - Mozilla Firefox">
            <a:extLst>
              <a:ext uri="{FF2B5EF4-FFF2-40B4-BE49-F238E27FC236}">
                <a16:creationId xmlns:a16="http://schemas.microsoft.com/office/drawing/2014/main" id="{52B91BBD-3DE9-4AA0-9525-AF7205050DF9}"/>
              </a:ext>
            </a:extLst>
          </p:cNvPr>
          <p:cNvPicPr>
            <a:picLocks noChangeAspect="1"/>
          </p:cNvPicPr>
          <p:nvPr/>
        </p:nvPicPr>
        <p:blipFill rotWithShape="1">
          <a:blip r:embed="rId3">
            <a:extLst>
              <a:ext uri="{28A0092B-C50C-407E-A947-70E740481C1C}">
                <a14:useLocalDpi xmlns:a14="http://schemas.microsoft.com/office/drawing/2010/main" val="0"/>
              </a:ext>
            </a:extLst>
          </a:blip>
          <a:srcRect l="4511" t="34635" r="63428" b="39445"/>
          <a:stretch/>
        </p:blipFill>
        <p:spPr>
          <a:xfrm>
            <a:off x="76200" y="838200"/>
            <a:ext cx="5181600" cy="3251199"/>
          </a:xfrm>
          <a:prstGeom prst="rect">
            <a:avLst/>
          </a:prstGeom>
        </p:spPr>
      </p:pic>
      <p:pic>
        <p:nvPicPr>
          <p:cNvPr id="6" name="Picture 5">
            <a:extLst>
              <a:ext uri="{FF2B5EF4-FFF2-40B4-BE49-F238E27FC236}">
                <a16:creationId xmlns:a16="http://schemas.microsoft.com/office/drawing/2014/main" id="{A37FB480-8AF0-48E9-8B09-6DAE1542B158}"/>
              </a:ext>
            </a:extLst>
          </p:cNvPr>
          <p:cNvPicPr>
            <a:picLocks noChangeAspect="1"/>
          </p:cNvPicPr>
          <p:nvPr/>
        </p:nvPicPr>
        <p:blipFill rotWithShape="1">
          <a:blip r:embed="rId4"/>
          <a:srcRect l="50962" t="9310" r="3441" b="25518"/>
          <a:stretch/>
        </p:blipFill>
        <p:spPr>
          <a:xfrm>
            <a:off x="3505200" y="3429000"/>
            <a:ext cx="5412922" cy="2971800"/>
          </a:xfrm>
          <a:prstGeom prst="rect">
            <a:avLst/>
          </a:prstGeom>
        </p:spPr>
      </p:pic>
    </p:spTree>
    <p:extLst>
      <p:ext uri="{BB962C8B-B14F-4D97-AF65-F5344CB8AC3E}">
        <p14:creationId xmlns:p14="http://schemas.microsoft.com/office/powerpoint/2010/main" val="3788099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a:t>Percentage of New STEM Jobs by Area through 2026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00200"/>
            <a:ext cx="8763000" cy="434934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a:t>Percentage of Total STEM Jobs by Area through 2026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0"/>
            <a:ext cx="8729614" cy="4479854"/>
          </a:xfrm>
          <a:prstGeom prst="rect">
            <a:avLst/>
          </a:prstGeom>
        </p:spPr>
      </p:pic>
    </p:spTree>
    <p:extLst>
      <p:ext uri="{BB962C8B-B14F-4D97-AF65-F5344CB8AC3E}">
        <p14:creationId xmlns:p14="http://schemas.microsoft.com/office/powerpoint/2010/main" val="3986334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533400"/>
          </a:xfrm>
        </p:spPr>
        <p:txBody>
          <a:bodyPr/>
          <a:lstStyle/>
          <a:p>
            <a:pPr eaLnBrk="1" hangingPunct="1"/>
            <a:r>
              <a:rPr lang="en-US" altLang="en-US" sz="3600" dirty="0"/>
              <a:t>Undergraduate CS Degree Enrollment</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t="12659"/>
          <a:stretch>
            <a:fillRect/>
          </a:stretch>
        </p:blipFill>
        <p:spPr bwMode="auto">
          <a:xfrm>
            <a:off x="695325" y="979488"/>
            <a:ext cx="7762875"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762000"/>
          </a:xfrm>
        </p:spPr>
        <p:txBody>
          <a:bodyPr/>
          <a:lstStyle/>
          <a:p>
            <a:pPr eaLnBrk="1" hangingPunct="1"/>
            <a:r>
              <a:rPr lang="en-US" altLang="en-US"/>
              <a:t>Starting Salaries</a:t>
            </a:r>
          </a:p>
        </p:txBody>
      </p:sp>
      <p:sp>
        <p:nvSpPr>
          <p:cNvPr id="7171" name="Content Placeholder 2"/>
          <p:cNvSpPr>
            <a:spLocks noGrp="1"/>
          </p:cNvSpPr>
          <p:nvPr>
            <p:ph idx="1"/>
          </p:nvPr>
        </p:nvSpPr>
        <p:spPr>
          <a:xfrm>
            <a:off x="685800" y="1219200"/>
            <a:ext cx="7772400" cy="990600"/>
          </a:xfrm>
        </p:spPr>
        <p:txBody>
          <a:bodyPr/>
          <a:lstStyle/>
          <a:p>
            <a:pPr eaLnBrk="1" hangingPunct="1"/>
            <a:r>
              <a:rPr lang="en-US" altLang="en-US" dirty="0"/>
              <a:t>Winter 2018 yearly salary survey by the National Association of Colleges and Employers (NACE)</a:t>
            </a:r>
          </a:p>
        </p:txBody>
      </p:sp>
      <p:pic>
        <p:nvPicPr>
          <p:cNvPr id="2" name="Picture 1">
            <a:extLst>
              <a:ext uri="{FF2B5EF4-FFF2-40B4-BE49-F238E27FC236}">
                <a16:creationId xmlns:a16="http://schemas.microsoft.com/office/drawing/2014/main" id="{D4786F01-48D9-44B4-B734-0F791B1B74C8}"/>
              </a:ext>
            </a:extLst>
          </p:cNvPr>
          <p:cNvPicPr>
            <a:picLocks noChangeAspect="1"/>
          </p:cNvPicPr>
          <p:nvPr/>
        </p:nvPicPr>
        <p:blipFill>
          <a:blip r:embed="rId3"/>
          <a:stretch>
            <a:fillRect/>
          </a:stretch>
        </p:blipFill>
        <p:spPr>
          <a:xfrm>
            <a:off x="402176" y="2438400"/>
            <a:ext cx="8339648" cy="3200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304800"/>
            <a:ext cx="7772400" cy="762000"/>
          </a:xfrm>
        </p:spPr>
        <p:txBody>
          <a:bodyPr>
            <a:normAutofit fontScale="90000"/>
          </a:bodyPr>
          <a:lstStyle/>
          <a:p>
            <a:pPr eaLnBrk="1" hangingPunct="1"/>
            <a:r>
              <a:rPr lang="en-US" altLang="en-US" dirty="0"/>
              <a:t>Starting Salaries: Master’s and PhDs</a:t>
            </a:r>
          </a:p>
        </p:txBody>
      </p:sp>
      <p:sp>
        <p:nvSpPr>
          <p:cNvPr id="7171" name="Content Placeholder 2"/>
          <p:cNvSpPr>
            <a:spLocks noGrp="1"/>
          </p:cNvSpPr>
          <p:nvPr>
            <p:ph idx="1"/>
          </p:nvPr>
        </p:nvSpPr>
        <p:spPr>
          <a:xfrm>
            <a:off x="685800" y="1066800"/>
            <a:ext cx="7772400" cy="990600"/>
          </a:xfrm>
        </p:spPr>
        <p:txBody>
          <a:bodyPr/>
          <a:lstStyle/>
          <a:p>
            <a:pPr eaLnBrk="1" hangingPunct="1"/>
            <a:r>
              <a:rPr lang="en-US" altLang="en-US" dirty="0"/>
              <a:t>Winter 2018 yearly salary survey by the National Association of Colleges and Employers (NACE)</a:t>
            </a:r>
          </a:p>
        </p:txBody>
      </p:sp>
      <p:pic>
        <p:nvPicPr>
          <p:cNvPr id="3" name="Picture 2">
            <a:extLst>
              <a:ext uri="{FF2B5EF4-FFF2-40B4-BE49-F238E27FC236}">
                <a16:creationId xmlns:a16="http://schemas.microsoft.com/office/drawing/2014/main" id="{4368125A-3799-4EB0-8C8A-626DA1DBCFBA}"/>
              </a:ext>
            </a:extLst>
          </p:cNvPr>
          <p:cNvPicPr>
            <a:picLocks noChangeAspect="1"/>
          </p:cNvPicPr>
          <p:nvPr/>
        </p:nvPicPr>
        <p:blipFill>
          <a:blip r:embed="rId3"/>
          <a:stretch>
            <a:fillRect/>
          </a:stretch>
        </p:blipFill>
        <p:spPr>
          <a:xfrm>
            <a:off x="381000" y="2133600"/>
            <a:ext cx="8229600" cy="2326789"/>
          </a:xfrm>
          <a:prstGeom prst="rect">
            <a:avLst/>
          </a:prstGeom>
        </p:spPr>
      </p:pic>
      <p:pic>
        <p:nvPicPr>
          <p:cNvPr id="4" name="Picture 3">
            <a:extLst>
              <a:ext uri="{FF2B5EF4-FFF2-40B4-BE49-F238E27FC236}">
                <a16:creationId xmlns:a16="http://schemas.microsoft.com/office/drawing/2014/main" id="{DB3C1759-FA16-4125-BEC5-EC8AA0F8513B}"/>
              </a:ext>
            </a:extLst>
          </p:cNvPr>
          <p:cNvPicPr>
            <a:picLocks noChangeAspect="1"/>
          </p:cNvPicPr>
          <p:nvPr/>
        </p:nvPicPr>
        <p:blipFill>
          <a:blip r:embed="rId4"/>
          <a:stretch>
            <a:fillRect/>
          </a:stretch>
        </p:blipFill>
        <p:spPr>
          <a:xfrm>
            <a:off x="304800" y="4487603"/>
            <a:ext cx="8229600" cy="1827149"/>
          </a:xfrm>
          <a:prstGeom prst="rect">
            <a:avLst/>
          </a:prstGeom>
        </p:spPr>
      </p:pic>
    </p:spTree>
    <p:extLst>
      <p:ext uri="{BB962C8B-B14F-4D97-AF65-F5344CB8AC3E}">
        <p14:creationId xmlns:p14="http://schemas.microsoft.com/office/powerpoint/2010/main" val="3890051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4419600"/>
          </a:xfrm>
        </p:spPr>
        <p:txBody>
          <a:bodyPr/>
          <a:lstStyle/>
          <a:p>
            <a:pPr eaLnBrk="1" hangingPunct="1"/>
            <a:r>
              <a:rPr lang="en-US" altLang="en-US" sz="5400"/>
              <a:t>Curricula in the Department of Computer Science and Engineering</a:t>
            </a:r>
          </a:p>
        </p:txBody>
      </p:sp>
      <p:sp>
        <p:nvSpPr>
          <p:cNvPr id="2" name="TextBox 1"/>
          <p:cNvSpPr txBox="1"/>
          <p:nvPr/>
        </p:nvSpPr>
        <p:spPr>
          <a:xfrm>
            <a:off x="1371600" y="4456000"/>
            <a:ext cx="6388928" cy="646331"/>
          </a:xfrm>
          <a:prstGeom prst="rect">
            <a:avLst/>
          </a:prstGeom>
          <a:noFill/>
        </p:spPr>
        <p:txBody>
          <a:bodyPr wrap="none" rtlCol="0">
            <a:spAutoFit/>
          </a:bodyPr>
          <a:lstStyle/>
          <a:p>
            <a:r>
              <a:rPr lang="en-US" sz="3600" dirty="0">
                <a:latin typeface="+mn-lt"/>
              </a:rPr>
              <a:t>https://cse.sc.edu/undergraduate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72" y="2286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743272" y="838200"/>
            <a:ext cx="7772400" cy="4953000"/>
          </a:xfrm>
        </p:spPr>
        <p:txBody>
          <a:bodyPr/>
          <a:lstStyle/>
          <a:p>
            <a:r>
              <a:rPr lang="en-US" dirty="0"/>
              <a:t>If you do not see the </a:t>
            </a:r>
            <a:r>
              <a:rPr lang="en-US" dirty="0" err="1"/>
              <a:t>iClicker</a:t>
            </a:r>
            <a:r>
              <a:rPr lang="en-US" dirty="0"/>
              <a:t> link, it is likely being hidden. Turn on </a:t>
            </a:r>
            <a:r>
              <a:rPr lang="en-US" b="1" dirty="0"/>
              <a:t>Edit Mode</a:t>
            </a:r>
            <a:r>
              <a:rPr lang="en-US" dirty="0"/>
              <a:t>, click the </a:t>
            </a:r>
            <a:r>
              <a:rPr lang="en-US" b="1" dirty="0"/>
              <a:t>Show Link</a:t>
            </a:r>
            <a:r>
              <a:rPr lang="en-US" dirty="0"/>
              <a:t> button to make the link visible, then turn </a:t>
            </a:r>
            <a:r>
              <a:rPr lang="en-US" b="1" dirty="0"/>
              <a:t>Edit Mode</a:t>
            </a:r>
            <a:r>
              <a:rPr lang="en-US" dirty="0"/>
              <a:t> off.</a:t>
            </a:r>
          </a:p>
        </p:txBody>
      </p:sp>
      <p:pic>
        <p:nvPicPr>
          <p:cNvPr id="4" name="Picture 3"/>
          <p:cNvPicPr>
            <a:picLocks noChangeAspect="1"/>
          </p:cNvPicPr>
          <p:nvPr/>
        </p:nvPicPr>
        <p:blipFill>
          <a:blip r:embed="rId3"/>
          <a:stretch>
            <a:fillRect/>
          </a:stretch>
        </p:blipFill>
        <p:spPr>
          <a:xfrm>
            <a:off x="304800" y="2590800"/>
            <a:ext cx="8534400" cy="3952057"/>
          </a:xfrm>
          <a:prstGeom prst="rect">
            <a:avLst/>
          </a:prstGeom>
        </p:spPr>
      </p:pic>
    </p:spTree>
    <p:extLst>
      <p:ext uri="{BB962C8B-B14F-4D97-AF65-F5344CB8AC3E}">
        <p14:creationId xmlns:p14="http://schemas.microsoft.com/office/powerpoint/2010/main" val="114169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a:t>Curricula in the Computer Science and Engineering Department</a:t>
            </a:r>
          </a:p>
        </p:txBody>
      </p:sp>
      <p:sp>
        <p:nvSpPr>
          <p:cNvPr id="18435" name="Rectangle 3"/>
          <p:cNvSpPr>
            <a:spLocks noGrp="1" noChangeArrowheads="1"/>
          </p:cNvSpPr>
          <p:nvPr>
            <p:ph type="body" idx="1"/>
          </p:nvPr>
        </p:nvSpPr>
        <p:spPr/>
        <p:txBody>
          <a:bodyPr/>
          <a:lstStyle/>
          <a:p>
            <a:pPr eaLnBrk="1" hangingPunct="1"/>
            <a:r>
              <a:rPr lang="en-US" altLang="en-US" sz="2400" dirty="0"/>
              <a:t>Major references are the University Undergraduate Studies Bulletin (http://www.sc.edu/bulletin/), the departmental website (http://www.cse.sc.edu/), and the College of Engineering and Computing Website (especially Student Services: http://www.cec.sc.edu/studsvcs/stud_svcs.html)</a:t>
            </a:r>
          </a:p>
          <a:p>
            <a:pPr eaLnBrk="1" hangingPunct="1"/>
            <a:r>
              <a:rPr lang="en-US" altLang="en-US" sz="2400" dirty="0"/>
              <a:t>The objectives of the Undergraduate Program of Computer Science and Engineering are to provide the student with a thorough grounding in mathematics, science, and computational subjects and to prepare the student for a professional career or graduate studies in computer science, computer engineering and other fields.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533400"/>
          </a:xfrm>
        </p:spPr>
        <p:txBody>
          <a:bodyPr/>
          <a:lstStyle/>
          <a:p>
            <a:pPr eaLnBrk="1" hangingPunct="1"/>
            <a:r>
              <a:rPr lang="en-US" altLang="en-US" sz="4000"/>
              <a:t>Three Degrees: CS, CE, CIS</a:t>
            </a:r>
          </a:p>
        </p:txBody>
      </p:sp>
      <p:sp>
        <p:nvSpPr>
          <p:cNvPr id="19459" name="Rectangle 3"/>
          <p:cNvSpPr>
            <a:spLocks noGrp="1" noChangeArrowheads="1"/>
          </p:cNvSpPr>
          <p:nvPr>
            <p:ph type="body" idx="1"/>
          </p:nvPr>
        </p:nvSpPr>
        <p:spPr>
          <a:xfrm>
            <a:off x="685800" y="1143000"/>
            <a:ext cx="8001000" cy="5029200"/>
          </a:xfrm>
        </p:spPr>
        <p:txBody>
          <a:bodyPr/>
          <a:lstStyle/>
          <a:p>
            <a:pPr eaLnBrk="1" hangingPunct="1">
              <a:lnSpc>
                <a:spcPct val="80000"/>
              </a:lnSpc>
            </a:pPr>
            <a:r>
              <a:rPr lang="en-US" altLang="en-US" sz="2400" dirty="0"/>
              <a:t>The Department of Computer Science and Engineering offers baccalaureate degrees with majors in computer engineering, computer information systems, and computer science. </a:t>
            </a:r>
          </a:p>
          <a:p>
            <a:pPr eaLnBrk="1" hangingPunct="1">
              <a:lnSpc>
                <a:spcPct val="80000"/>
              </a:lnSpc>
            </a:pPr>
            <a:r>
              <a:rPr lang="en-US" altLang="en-US" sz="2400" dirty="0"/>
              <a:t>All three degrees provide students with the knowledge and skills needed to work as practitioners in all aspects of the computing and information processing industries. All majors include a common core of fundamental courses in computing. </a:t>
            </a:r>
          </a:p>
          <a:p>
            <a:pPr lvl="1" eaLnBrk="1" hangingPunct="1">
              <a:lnSpc>
                <a:spcPct val="80000"/>
              </a:lnSpc>
            </a:pPr>
            <a:r>
              <a:rPr lang="en-US" altLang="en-US" sz="2400" dirty="0"/>
              <a:t>The major in computer engineering includes courses in electronics and computer hardware as well as software; </a:t>
            </a:r>
          </a:p>
          <a:p>
            <a:pPr lvl="1" eaLnBrk="1" hangingPunct="1">
              <a:lnSpc>
                <a:spcPct val="80000"/>
              </a:lnSpc>
            </a:pPr>
            <a:r>
              <a:rPr lang="en-US" altLang="en-US" sz="2400" dirty="0"/>
              <a:t>the major in computer information systems includes courses in business and is designed for students who are primarily interested in business applications; </a:t>
            </a:r>
          </a:p>
          <a:p>
            <a:pPr lvl="1" eaLnBrk="1" hangingPunct="1">
              <a:lnSpc>
                <a:spcPct val="80000"/>
              </a:lnSpc>
            </a:pPr>
            <a:r>
              <a:rPr lang="en-US" altLang="en-US" sz="2400" dirty="0"/>
              <a:t>the major in computer science allows students to focus primarily on the software aspects of computing and requires selection of an appropriate application area.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a:t>Answer the following multiple-choice question.</a:t>
            </a:r>
          </a:p>
          <a:p>
            <a:r>
              <a:rPr lang="en-US" dirty="0"/>
              <a:t>My major is:</a:t>
            </a:r>
          </a:p>
          <a:p>
            <a:pPr lvl="1"/>
            <a:r>
              <a:rPr lang="en-US" dirty="0"/>
              <a:t>A. Computer Science</a:t>
            </a:r>
          </a:p>
          <a:p>
            <a:pPr lvl="1"/>
            <a:r>
              <a:rPr lang="en-US" dirty="0"/>
              <a:t>B. Computer Information System</a:t>
            </a:r>
          </a:p>
          <a:p>
            <a:pPr lvl="1"/>
            <a:r>
              <a:rPr lang="en-US" dirty="0"/>
              <a:t>C. Computer Engineering</a:t>
            </a:r>
          </a:p>
          <a:p>
            <a:pPr lvl="1"/>
            <a:r>
              <a:rPr lang="en-US" dirty="0"/>
              <a:t>D. Integrated Information Technology</a:t>
            </a:r>
          </a:p>
          <a:p>
            <a:pPr lvl="1"/>
            <a:r>
              <a:rPr lang="en-US" dirty="0"/>
              <a:t>E. Other.</a:t>
            </a:r>
          </a:p>
        </p:txBody>
      </p:sp>
    </p:spTree>
    <p:extLst>
      <p:ext uri="{BB962C8B-B14F-4D97-AF65-F5344CB8AC3E}">
        <p14:creationId xmlns:p14="http://schemas.microsoft.com/office/powerpoint/2010/main" val="289320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a:t>Answer the following multiple-choice question.</a:t>
            </a:r>
          </a:p>
          <a:p>
            <a:r>
              <a:rPr lang="en-US" dirty="0"/>
              <a:t>My year is:</a:t>
            </a:r>
          </a:p>
          <a:p>
            <a:pPr lvl="1"/>
            <a:r>
              <a:rPr lang="en-US" dirty="0"/>
              <a:t>A. First</a:t>
            </a:r>
          </a:p>
          <a:p>
            <a:pPr lvl="1"/>
            <a:r>
              <a:rPr lang="en-US" dirty="0"/>
              <a:t>B. Second</a:t>
            </a:r>
          </a:p>
          <a:p>
            <a:pPr lvl="1"/>
            <a:r>
              <a:rPr lang="en-US" dirty="0"/>
              <a:t>C. Third</a:t>
            </a:r>
          </a:p>
          <a:p>
            <a:pPr lvl="1"/>
            <a:r>
              <a:rPr lang="en-US" dirty="0"/>
              <a:t>D. Fourth</a:t>
            </a:r>
          </a:p>
          <a:p>
            <a:pPr lvl="1"/>
            <a:r>
              <a:rPr lang="en-US" dirty="0"/>
              <a:t>E. Other.</a:t>
            </a:r>
          </a:p>
        </p:txBody>
      </p:sp>
    </p:spTree>
    <p:extLst>
      <p:ext uri="{BB962C8B-B14F-4D97-AF65-F5344CB8AC3E}">
        <p14:creationId xmlns:p14="http://schemas.microsoft.com/office/powerpoint/2010/main" val="286459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a:t>Answer the following multiple-choice question.</a:t>
            </a:r>
          </a:p>
          <a:p>
            <a:r>
              <a:rPr lang="en-US" dirty="0"/>
              <a:t>I am a transfer student:</a:t>
            </a:r>
          </a:p>
          <a:p>
            <a:pPr lvl="1"/>
            <a:r>
              <a:rPr lang="en-US" dirty="0"/>
              <a:t>A. Yes</a:t>
            </a:r>
          </a:p>
          <a:p>
            <a:pPr lvl="1"/>
            <a:r>
              <a:rPr lang="en-US" dirty="0"/>
              <a:t>B. No</a:t>
            </a:r>
          </a:p>
        </p:txBody>
      </p:sp>
    </p:spTree>
    <p:extLst>
      <p:ext uri="{BB962C8B-B14F-4D97-AF65-F5344CB8AC3E}">
        <p14:creationId xmlns:p14="http://schemas.microsoft.com/office/powerpoint/2010/main" val="184177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a:t>Answer the following multiple-choice question.</a:t>
            </a:r>
          </a:p>
          <a:p>
            <a:r>
              <a:rPr lang="en-US" dirty="0"/>
              <a:t>I live in the </a:t>
            </a:r>
            <a:r>
              <a:rPr lang="en-US" dirty="0" err="1"/>
              <a:t>Rhodos</a:t>
            </a:r>
            <a:r>
              <a:rPr lang="en-US" dirty="0"/>
              <a:t> Living and Learning Community </a:t>
            </a:r>
          </a:p>
          <a:p>
            <a:pPr lvl="1"/>
            <a:r>
              <a:rPr lang="en-US" dirty="0"/>
              <a:t>A. Yes</a:t>
            </a:r>
          </a:p>
          <a:p>
            <a:pPr lvl="1"/>
            <a:r>
              <a:rPr lang="en-US" dirty="0"/>
              <a:t>B. No</a:t>
            </a:r>
          </a:p>
        </p:txBody>
      </p:sp>
    </p:spTree>
    <p:extLst>
      <p:ext uri="{BB962C8B-B14F-4D97-AF65-F5344CB8AC3E}">
        <p14:creationId xmlns:p14="http://schemas.microsoft.com/office/powerpoint/2010/main" val="315501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a:t>Answer the following multiple-choice question.</a:t>
            </a:r>
          </a:p>
          <a:p>
            <a:r>
              <a:rPr lang="en-US" dirty="0"/>
              <a:t>I belong to the student chapter of a professional organization in Computing</a:t>
            </a:r>
          </a:p>
          <a:p>
            <a:pPr lvl="1"/>
            <a:r>
              <a:rPr lang="en-US" dirty="0"/>
              <a:t>A. ACM</a:t>
            </a:r>
          </a:p>
          <a:p>
            <a:pPr lvl="1"/>
            <a:r>
              <a:rPr lang="en-US" dirty="0"/>
              <a:t>B. IEEE</a:t>
            </a:r>
          </a:p>
          <a:p>
            <a:pPr lvl="1"/>
            <a:r>
              <a:rPr lang="en-US" dirty="0"/>
              <a:t>C. Both</a:t>
            </a:r>
          </a:p>
          <a:p>
            <a:pPr lvl="1"/>
            <a:r>
              <a:rPr lang="en-US" dirty="0"/>
              <a:t>D. Neither</a:t>
            </a:r>
          </a:p>
        </p:txBody>
      </p:sp>
    </p:spTree>
    <p:extLst>
      <p:ext uri="{BB962C8B-B14F-4D97-AF65-F5344CB8AC3E}">
        <p14:creationId xmlns:p14="http://schemas.microsoft.com/office/powerpoint/2010/main" val="3527164656"/>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1227</TotalTime>
  <Words>2546</Words>
  <Application>Microsoft Office PowerPoint</Application>
  <PresentationFormat>On-screen Show (4:3)</PresentationFormat>
  <Paragraphs>224</Paragraphs>
  <Slides>41</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Baskerville Old Face</vt:lpstr>
      <vt:lpstr>Courier New</vt:lpstr>
      <vt:lpstr>Dubai</vt:lpstr>
      <vt:lpstr>Times New Roman</vt:lpstr>
      <vt:lpstr>Tw Cen MT</vt:lpstr>
      <vt:lpstr>330Lect1</vt:lpstr>
      <vt:lpstr>Photo Editor Photo</vt:lpstr>
      <vt:lpstr>CSCE 190 Computing in the Modern World Introduction</vt:lpstr>
      <vt:lpstr>iClicker</vt:lpstr>
      <vt:lpstr>iClicker</vt:lpstr>
      <vt:lpstr>iClicker</vt:lpstr>
      <vt:lpstr>iClicker</vt:lpstr>
      <vt:lpstr>iClicker</vt:lpstr>
      <vt:lpstr>iClicker</vt:lpstr>
      <vt:lpstr>iClicker</vt:lpstr>
      <vt:lpstr>iClicker</vt:lpstr>
      <vt:lpstr>Chair’s Welcome</vt:lpstr>
      <vt:lpstr>Student Groups</vt:lpstr>
      <vt:lpstr>ACM@USC</vt:lpstr>
      <vt:lpstr>PowerPoint Presentation</vt:lpstr>
      <vt:lpstr>Women in Computing at USC</vt:lpstr>
      <vt:lpstr>Carolina Gamers Club</vt:lpstr>
      <vt:lpstr>First-Year Academic Advisors</vt:lpstr>
      <vt:lpstr>Computing Disciplines and Majors</vt:lpstr>
      <vt:lpstr>Computing Disciplines (ACM defns.)</vt:lpstr>
      <vt:lpstr>Computing Disciplines (ctd.)</vt:lpstr>
      <vt:lpstr>PowerPoint Presentation</vt:lpstr>
      <vt:lpstr>PowerPoint Presentation</vt:lpstr>
      <vt:lpstr>PowerPoint Presentation</vt:lpstr>
      <vt:lpstr>Summary: Five Curricula</vt:lpstr>
      <vt:lpstr>Many Curricular Choices!</vt:lpstr>
      <vt:lpstr>Computer Engineering</vt:lpstr>
      <vt:lpstr>Computer Science</vt:lpstr>
      <vt:lpstr>(Computer) Information Systems</vt:lpstr>
      <vt:lpstr>(Computer) Information Systems</vt:lpstr>
      <vt:lpstr>Software Engineering</vt:lpstr>
      <vt:lpstr>The Job Market </vt:lpstr>
      <vt:lpstr>US Bureau of Labor Statistics:   New US STEM Jobs per Year, through 2026</vt:lpstr>
      <vt:lpstr>US Bureau of Labor Statistics:   Total US STEM Jobs per Year, through 2026</vt:lpstr>
      <vt:lpstr>A Summary</vt:lpstr>
      <vt:lpstr>Percentage of New STEM Jobs by Area through 2026</vt:lpstr>
      <vt:lpstr>Percentage of Total STEM Jobs by Area through 2026</vt:lpstr>
      <vt:lpstr>Undergraduate CS Degree Enrollment</vt:lpstr>
      <vt:lpstr>Starting Salaries</vt:lpstr>
      <vt:lpstr>Starting Salaries: Master’s and PhDs</vt:lpstr>
      <vt:lpstr>Curricula in the Department of Computer Science and Engineering</vt:lpstr>
      <vt:lpstr>Curricula in the Computer Science and Engineering Department</vt:lpstr>
      <vt:lpstr>Three Degrees: CS, CE, CIS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86</cp:revision>
  <dcterms:created xsi:type="dcterms:W3CDTF">2004-08-19T01:30:12Z</dcterms:created>
  <dcterms:modified xsi:type="dcterms:W3CDTF">2019-08-27T21:40:59Z</dcterms:modified>
</cp:coreProperties>
</file>