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256" r:id="rId2"/>
    <p:sldId id="261" r:id="rId3"/>
    <p:sldId id="262" r:id="rId4"/>
    <p:sldId id="265" r:id="rId5"/>
    <p:sldId id="263" r:id="rId6"/>
    <p:sldId id="264" r:id="rId7"/>
    <p:sldId id="257" r:id="rId8"/>
    <p:sldId id="258" r:id="rId9"/>
    <p:sldId id="259" r:id="rId10"/>
    <p:sldId id="260" r:id="rId11"/>
    <p:sldId id="266"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autoAdjust="0"/>
  </p:normalViewPr>
  <p:slideViewPr>
    <p:cSldViewPr>
      <p:cViewPr varScale="1">
        <p:scale>
          <a:sx n="77" d="100"/>
          <a:sy n="77" d="100"/>
        </p:scale>
        <p:origin x="-9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61CF5FD-2F33-470B-A57D-D89F4E02A389}" type="slidenum">
              <a:rPr lang="en-US"/>
              <a:pPr>
                <a:defRPr/>
              </a:pPr>
              <a:t>‹#›</a:t>
            </a:fld>
            <a:endParaRPr lang="en-US"/>
          </a:p>
        </p:txBody>
      </p:sp>
    </p:spTree>
    <p:extLst>
      <p:ext uri="{BB962C8B-B14F-4D97-AF65-F5344CB8AC3E}">
        <p14:creationId xmlns:p14="http://schemas.microsoft.com/office/powerpoint/2010/main" val="2679012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78282C7C-5FAE-4363-954B-19128D5B9084}" type="slidenum">
              <a:rPr lang="en-US"/>
              <a:pPr>
                <a:defRPr/>
              </a:pPr>
              <a:t>‹#›</a:t>
            </a:fld>
            <a:endParaRPr lang="en-US"/>
          </a:p>
        </p:txBody>
      </p:sp>
    </p:spTree>
    <p:extLst>
      <p:ext uri="{BB962C8B-B14F-4D97-AF65-F5344CB8AC3E}">
        <p14:creationId xmlns:p14="http://schemas.microsoft.com/office/powerpoint/2010/main" val="2582196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A96D4210-C63B-4CA0-8885-1879D1B2ECA9}" type="slidenum">
              <a:rPr lang="en-US"/>
              <a:pPr/>
              <a:t>1</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http://www.acm.org/press-room/news-releases/2012/turing-award-11/</a:t>
            </a:r>
            <a:endParaRPr lang="en-US" dirty="0"/>
          </a:p>
        </p:txBody>
      </p:sp>
      <p:sp>
        <p:nvSpPr>
          <p:cNvPr id="4" name="Slide Number Placeholder 3"/>
          <p:cNvSpPr>
            <a:spLocks noGrp="1"/>
          </p:cNvSpPr>
          <p:nvPr>
            <p:ph type="sldNum" sz="quarter" idx="10"/>
          </p:nvPr>
        </p:nvSpPr>
        <p:spPr/>
        <p:txBody>
          <a:bodyPr/>
          <a:lstStyle/>
          <a:p>
            <a:pPr>
              <a:defRPr/>
            </a:pPr>
            <a:fld id="{78282C7C-5FAE-4363-954B-19128D5B9084}"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w="9525"/>
        </p:spPr>
        <p:txBody>
          <a:bodyPr/>
          <a:lstStyle/>
          <a:p>
            <a:pPr eaLnBrk="1" hangingPunct="1"/>
            <a:r>
              <a:rPr lang="en-US" smtClean="0"/>
              <a:t>Fisher, Nature, 1958.</a:t>
            </a:r>
          </a:p>
        </p:txBody>
      </p:sp>
      <p:sp>
        <p:nvSpPr>
          <p:cNvPr id="29700" name="Slide Number Placeholder 3"/>
          <p:cNvSpPr>
            <a:spLocks noGrp="1"/>
          </p:cNvSpPr>
          <p:nvPr>
            <p:ph type="sldNum" sz="quarter" idx="5"/>
          </p:nvPr>
        </p:nvSpPr>
        <p:spPr>
          <a:noFill/>
        </p:spPr>
        <p:txBody>
          <a:bodyPr/>
          <a:lstStyle/>
          <a:p>
            <a:pPr defTabSz="920750"/>
            <a:fld id="{F12F63CA-9EFB-4A78-ACE1-D89E0402298B}" type="slidenum">
              <a:rPr lang="zh-CN" altLang="en-US" smtClean="0"/>
              <a:pPr defTabSz="920750"/>
              <a:t>13</a:t>
            </a:fld>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p:spPr>
        <p:txBody>
          <a:bodyPr/>
          <a:lstStyle/>
          <a:p>
            <a:pPr eaLnBrk="1" hangingPunct="1"/>
            <a:endParaRPr lang="en-US" smtClean="0"/>
          </a:p>
        </p:txBody>
      </p:sp>
      <p:sp>
        <p:nvSpPr>
          <p:cNvPr id="30724" name="Slide Number Placeholder 3"/>
          <p:cNvSpPr>
            <a:spLocks noGrp="1"/>
          </p:cNvSpPr>
          <p:nvPr>
            <p:ph type="sldNum" sz="quarter" idx="5"/>
          </p:nvPr>
        </p:nvSpPr>
        <p:spPr>
          <a:noFill/>
        </p:spPr>
        <p:txBody>
          <a:bodyPr/>
          <a:lstStyle/>
          <a:p>
            <a:pPr defTabSz="920750"/>
            <a:fld id="{38CA37E0-E891-4F43-838A-FF7A71D7D145}" type="slidenum">
              <a:rPr lang="zh-CN" altLang="en-US" smtClean="0"/>
              <a:pPr defTabSz="920750"/>
              <a:t>14</a:t>
            </a:fld>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w="9525"/>
        </p:spPr>
        <p:txBody>
          <a:bodyPr/>
          <a:lstStyle/>
          <a:p>
            <a:pPr eaLnBrk="1" hangingPunct="1"/>
            <a:endParaRPr lang="en-US" smtClean="0"/>
          </a:p>
        </p:txBody>
      </p:sp>
      <p:sp>
        <p:nvSpPr>
          <p:cNvPr id="31748" name="Slide Number Placeholder 3"/>
          <p:cNvSpPr>
            <a:spLocks noGrp="1"/>
          </p:cNvSpPr>
          <p:nvPr>
            <p:ph type="sldNum" sz="quarter" idx="5"/>
          </p:nvPr>
        </p:nvSpPr>
        <p:spPr>
          <a:noFill/>
        </p:spPr>
        <p:txBody>
          <a:bodyPr/>
          <a:lstStyle/>
          <a:p>
            <a:pPr defTabSz="920750"/>
            <a:fld id="{CE149CE6-7DE1-4DEA-9413-37BB01B68BA1}" type="slidenum">
              <a:rPr lang="zh-CN" altLang="en-US" smtClean="0">
                <a:solidFill>
                  <a:srgbClr val="000000"/>
                </a:solidFill>
              </a:rPr>
              <a:pPr defTabSz="920750"/>
              <a:t>15</a:t>
            </a:fld>
            <a:endParaRPr lang="en-US" altLang="zh-CN"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pPr eaLnBrk="1" hangingPunct="1"/>
            <a:endParaRPr lang="en-US" smtClean="0"/>
          </a:p>
        </p:txBody>
      </p:sp>
      <p:sp>
        <p:nvSpPr>
          <p:cNvPr id="32772" name="Slide Number Placeholder 3"/>
          <p:cNvSpPr>
            <a:spLocks noGrp="1"/>
          </p:cNvSpPr>
          <p:nvPr>
            <p:ph type="sldNum" sz="quarter" idx="5"/>
          </p:nvPr>
        </p:nvSpPr>
        <p:spPr>
          <a:noFill/>
        </p:spPr>
        <p:txBody>
          <a:bodyPr/>
          <a:lstStyle/>
          <a:p>
            <a:pPr defTabSz="920750"/>
            <a:fld id="{697BDED0-B7DF-4D8F-A2CD-FF31F13B26B7}" type="slidenum">
              <a:rPr lang="zh-CN" altLang="en-US" smtClean="0">
                <a:solidFill>
                  <a:srgbClr val="000000"/>
                </a:solidFill>
              </a:rPr>
              <a:pPr defTabSz="920750"/>
              <a:t>16</a:t>
            </a:fld>
            <a:endParaRPr lang="en-US" altLang="zh-CN"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w="9525"/>
        </p:spPr>
        <p:txBody>
          <a:bodyPr/>
          <a:lstStyle/>
          <a:p>
            <a:pPr eaLnBrk="1" hangingPunct="1"/>
            <a:r>
              <a:rPr lang="en-US" smtClean="0"/>
              <a:t>John Rhodes noted on 10-10-05 that </a:t>
            </a:r>
          </a:p>
        </p:txBody>
      </p:sp>
      <p:sp>
        <p:nvSpPr>
          <p:cNvPr id="33796" name="Slide Number Placeholder 3"/>
          <p:cNvSpPr>
            <a:spLocks noGrp="1"/>
          </p:cNvSpPr>
          <p:nvPr>
            <p:ph type="sldNum" sz="quarter" idx="5"/>
          </p:nvPr>
        </p:nvSpPr>
        <p:spPr>
          <a:noFill/>
        </p:spPr>
        <p:txBody>
          <a:bodyPr/>
          <a:lstStyle/>
          <a:p>
            <a:pPr defTabSz="920750"/>
            <a:fld id="{016CF22B-2D37-466E-90F8-61DDC8E1CC69}" type="slidenum">
              <a:rPr lang="zh-CN" altLang="en-US" smtClean="0">
                <a:solidFill>
                  <a:srgbClr val="000000"/>
                </a:solidFill>
              </a:rPr>
              <a:pPr defTabSz="920750"/>
              <a:t>17</a:t>
            </a:fld>
            <a:endParaRPr lang="en-US" altLang="zh-CN"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http://www.acm.org/press-room/news-releases/2012/turing-award-11/</a:t>
            </a:r>
            <a:endParaRPr lang="en-US" dirty="0"/>
          </a:p>
        </p:txBody>
      </p:sp>
      <p:sp>
        <p:nvSpPr>
          <p:cNvPr id="4" name="Slide Number Placeholder 3"/>
          <p:cNvSpPr>
            <a:spLocks noGrp="1"/>
          </p:cNvSpPr>
          <p:nvPr>
            <p:ph type="sldNum" sz="quarter" idx="10"/>
          </p:nvPr>
        </p:nvSpPr>
        <p:spPr/>
        <p:txBody>
          <a:bodyPr/>
          <a:lstStyle/>
          <a:p>
            <a:pPr>
              <a:defRPr/>
            </a:pPr>
            <a:fld id="{78282C7C-5FAE-4363-954B-19128D5B9084}"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http://www.acm.org/press-room/news-releases/2012/turing-award-11/</a:t>
            </a:r>
          </a:p>
          <a:p>
            <a:r>
              <a:rPr lang="en-US" dirty="0" smtClean="0"/>
              <a:t>Also: http://bayes.cs.ucla.edu/stat_bio.html</a:t>
            </a:r>
            <a:endParaRPr lang="en-US" dirty="0"/>
          </a:p>
        </p:txBody>
      </p:sp>
      <p:sp>
        <p:nvSpPr>
          <p:cNvPr id="4" name="Slide Number Placeholder 3"/>
          <p:cNvSpPr>
            <a:spLocks noGrp="1"/>
          </p:cNvSpPr>
          <p:nvPr>
            <p:ph type="sldNum" sz="quarter" idx="10"/>
          </p:nvPr>
        </p:nvSpPr>
        <p:spPr/>
        <p:txBody>
          <a:bodyPr/>
          <a:lstStyle/>
          <a:p>
            <a:pPr>
              <a:defRPr/>
            </a:pPr>
            <a:fld id="{78282C7C-5FAE-4363-954B-19128D5B908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http://www.acm.org/press-room/news-releases/2012/turing-award-11/</a:t>
            </a:r>
            <a:endParaRPr lang="en-US" dirty="0"/>
          </a:p>
        </p:txBody>
      </p:sp>
      <p:sp>
        <p:nvSpPr>
          <p:cNvPr id="4" name="Slide Number Placeholder 3"/>
          <p:cNvSpPr>
            <a:spLocks noGrp="1"/>
          </p:cNvSpPr>
          <p:nvPr>
            <p:ph type="sldNum" sz="quarter" idx="10"/>
          </p:nvPr>
        </p:nvSpPr>
        <p:spPr/>
        <p:txBody>
          <a:bodyPr/>
          <a:lstStyle/>
          <a:p>
            <a:pPr>
              <a:defRPr/>
            </a:pPr>
            <a:fld id="{78282C7C-5FAE-4363-954B-19128D5B9084}"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8282C7C-5FAE-4363-954B-19128D5B9084}"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A0DCEB3F-B678-4BB9-952F-EC5913DD7114}" type="slidenum">
              <a:rPr lang="en-US"/>
              <a:pPr/>
              <a:t>7</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miter lim="800000"/>
            <a:headEnd/>
            <a:tailEnd/>
          </a:ln>
        </p:spPr>
        <p:txBody>
          <a:bodyPr/>
          <a:lstStyle/>
          <a:p>
            <a:fld id="{F4CE6598-A9C1-4BB0-A1EC-130E9335C86C}" type="slidenum">
              <a:rPr lang="en-US"/>
              <a:pPr/>
              <a:t>8</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miter lim="800000"/>
            <a:headEnd/>
            <a:tailEnd/>
          </a:ln>
        </p:spPr>
        <p:txBody>
          <a:bodyPr/>
          <a:lstStyle/>
          <a:p>
            <a:fld id="{C9D206DE-C6C4-4EDE-ACE1-49A195D7FF5F}" type="slidenum">
              <a:rPr lang="en-US"/>
              <a:pPr/>
              <a:t>9</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miter lim="800000"/>
            <a:headEnd/>
            <a:tailEnd/>
          </a:ln>
        </p:spPr>
        <p:txBody>
          <a:bodyPr/>
          <a:lstStyle/>
          <a:p>
            <a:fld id="{0A77F48D-D07B-4D26-AB0F-2750E8F550DD}" type="slidenum">
              <a:rPr lang="en-US"/>
              <a:pPr/>
              <a:t>10</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E63260-F521-48FF-8A67-4476A24465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DA9F64-B15E-4610-9537-C5CB075F082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32ED8D-A1B9-4D70-B538-3D0F34B9176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00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1"/>
          </p:nvPr>
        </p:nvSpPr>
        <p:spPr>
          <a:ln/>
        </p:spPr>
        <p:txBody>
          <a:bodyPr/>
          <a:lstStyle>
            <a:lvl1pPr>
              <a:defRPr/>
            </a:lvl1pPr>
          </a:lstStyle>
          <a:p>
            <a:pPr>
              <a:defRPr/>
            </a:pPr>
            <a:fld id="{FB62883B-E752-4040-88E9-6B3D1794D4F2}" type="slidenum">
              <a:rPr lang="zh-CN" altLang="en-US"/>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53BFD566-F613-4C3D-A295-AD9B52AF6063}"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E9279C-8A46-4640-B5A0-A731B522088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89DEB9-3073-425A-A817-6816FDC9CD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8A98D4-5060-43FF-A152-DCCC8496ED9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6AE8AC-610A-4D11-9D6F-1CA522C195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D39B32-22CD-4193-A4BA-83D0D7F308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A46CED-E000-429A-A7BA-A49F301EABE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E6CC86-F969-41BB-B115-48E41526E3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A28E7D-FF07-4716-8BFA-2657B7B6C9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D540943-80ED-424C-AA6A-D6918307DC41}"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p>
            <a:pPr algn="ctr">
              <a:spcBef>
                <a:spcPct val="50000"/>
              </a:spcBef>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p>
            <a:pPr algn="ctr">
              <a:spcBef>
                <a:spcPct val="50000"/>
              </a:spcBef>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ffec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ffec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ffec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37" name="Photo Editor Photo" r:id="rId17" imgW="2400635" imgH="3104762" progId="MSPhotoEd.3">
                  <p:embed/>
                </p:oleObj>
              </mc:Choice>
              <mc:Fallback>
                <p:oleObj name="Photo Editor Photo" r:id="rId17" imgW="2400635" imgH="3104762" progId="MSPhotoEd.3">
                  <p:embed/>
                  <p:pic>
                    <p:nvPicPr>
                      <p:cNvPr id="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5.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4.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5.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4.w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838200"/>
            <a:ext cx="8686800" cy="3124200"/>
          </a:xfrm>
        </p:spPr>
        <p:txBody>
          <a:bodyPr/>
          <a:lstStyle/>
          <a:p>
            <a:pPr eaLnBrk="1" hangingPunct="1"/>
            <a:r>
              <a:rPr lang="en-US" sz="3600" dirty="0" smtClean="0"/>
              <a:t>CSCE 190</a:t>
            </a:r>
            <a:br>
              <a:rPr lang="en-US" sz="3600" dirty="0" smtClean="0"/>
            </a:br>
            <a:r>
              <a:rPr lang="en-US" sz="3600" dirty="0" smtClean="0"/>
              <a:t>Computing in the Modern World</a:t>
            </a:r>
            <a:r>
              <a:rPr lang="en-US" sz="4000" dirty="0" smtClean="0"/>
              <a:t/>
            </a:r>
            <a:br>
              <a:rPr lang="en-US" sz="4000" dirty="0" smtClean="0"/>
            </a:br>
            <a:r>
              <a:rPr lang="en-US" dirty="0" smtClean="0"/>
              <a:t>Judea Pearl </a:t>
            </a:r>
            <a:br>
              <a:rPr lang="en-US" dirty="0" smtClean="0"/>
            </a:br>
            <a:r>
              <a:rPr lang="en-US" dirty="0" smtClean="0"/>
              <a:t>2011 ACM A.M. Turing Award Winner</a:t>
            </a:r>
            <a:endParaRPr lang="en-US" sz="4000" dirty="0" smtClean="0"/>
          </a:p>
        </p:txBody>
      </p:sp>
      <p:sp>
        <p:nvSpPr>
          <p:cNvPr id="2051" name="Rectangle 3"/>
          <p:cNvSpPr>
            <a:spLocks noGrp="1" noChangeArrowheads="1"/>
          </p:cNvSpPr>
          <p:nvPr>
            <p:ph type="subTitle" idx="1"/>
          </p:nvPr>
        </p:nvSpPr>
        <p:spPr>
          <a:xfrm>
            <a:off x="1371600" y="4267200"/>
            <a:ext cx="6400800" cy="1752600"/>
          </a:xfrm>
        </p:spPr>
        <p:txBody>
          <a:bodyPr/>
          <a:lstStyle/>
          <a:p>
            <a:pPr eaLnBrk="1" hangingPunct="1"/>
            <a:r>
              <a:rPr lang="en-US" dirty="0" smtClean="0"/>
              <a:t>December 2, 2014</a:t>
            </a:r>
            <a:endParaRPr lang="en-US" dirty="0" smtClean="0"/>
          </a:p>
          <a:p>
            <a:pPr eaLnBrk="1" hangingPunct="1"/>
            <a:r>
              <a:rPr lang="en-US" dirty="0" smtClean="0"/>
              <a:t>Marco Valtorta</a:t>
            </a:r>
          </a:p>
          <a:p>
            <a:pPr eaLnBrk="1" hangingPunct="1"/>
            <a:r>
              <a:rPr lang="en-US" dirty="0" smtClean="0"/>
              <a:t>mgv@cse.sc.edu</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533400"/>
          </a:xfrm>
        </p:spPr>
        <p:txBody>
          <a:bodyPr/>
          <a:lstStyle/>
          <a:p>
            <a:pPr eaLnBrk="1" hangingPunct="1"/>
            <a:r>
              <a:rPr lang="en-US" sz="4000" smtClean="0"/>
              <a:t>Wet Lawn, Example of Use</a:t>
            </a:r>
          </a:p>
        </p:txBody>
      </p:sp>
      <p:sp>
        <p:nvSpPr>
          <p:cNvPr id="6147" name="Rectangle 3"/>
          <p:cNvSpPr>
            <a:spLocks noGrp="1" noChangeArrowheads="1"/>
          </p:cNvSpPr>
          <p:nvPr>
            <p:ph type="body" idx="1"/>
          </p:nvPr>
        </p:nvSpPr>
        <p:spPr>
          <a:xfrm>
            <a:off x="4876800" y="6172200"/>
            <a:ext cx="3886200" cy="304800"/>
          </a:xfrm>
        </p:spPr>
        <p:txBody>
          <a:bodyPr/>
          <a:lstStyle/>
          <a:p>
            <a:pPr eaLnBrk="1" hangingPunct="1">
              <a:lnSpc>
                <a:spcPct val="80000"/>
              </a:lnSpc>
              <a:buFontTx/>
              <a:buNone/>
            </a:pPr>
            <a:r>
              <a:rPr lang="en-US" sz="1400" smtClean="0"/>
              <a:t>Judea Pearl via Finn V. Jensen; Hugin Screen Shot</a:t>
            </a:r>
          </a:p>
        </p:txBody>
      </p:sp>
      <p:pic>
        <p:nvPicPr>
          <p:cNvPr id="6148" name="Picture 5"/>
          <p:cNvPicPr>
            <a:picLocks noChangeAspect="1" noChangeArrowheads="1"/>
          </p:cNvPicPr>
          <p:nvPr/>
        </p:nvPicPr>
        <p:blipFill>
          <a:blip r:embed="rId3" cstate="print"/>
          <a:srcRect l="2457" t="36241" r="5200" b="10687"/>
          <a:stretch>
            <a:fillRect/>
          </a:stretch>
        </p:blipFill>
        <p:spPr bwMode="auto">
          <a:xfrm>
            <a:off x="1447800" y="762000"/>
            <a:ext cx="6858000" cy="1833563"/>
          </a:xfrm>
          <a:prstGeom prst="rect">
            <a:avLst/>
          </a:prstGeom>
          <a:noFill/>
          <a:ln w="9525">
            <a:noFill/>
            <a:miter lim="800000"/>
            <a:headEnd/>
            <a:tailEnd/>
          </a:ln>
          <a:effectLst/>
        </p:spPr>
      </p:pic>
      <p:pic>
        <p:nvPicPr>
          <p:cNvPr id="6149" name="Picture 6"/>
          <p:cNvPicPr>
            <a:picLocks noChangeAspect="1" noChangeArrowheads="1"/>
          </p:cNvPicPr>
          <p:nvPr/>
        </p:nvPicPr>
        <p:blipFill>
          <a:blip r:embed="rId4" cstate="print"/>
          <a:srcRect l="1543" t="34276" r="6114" b="12653"/>
          <a:stretch>
            <a:fillRect/>
          </a:stretch>
        </p:blipFill>
        <p:spPr bwMode="auto">
          <a:xfrm>
            <a:off x="2209800" y="2606675"/>
            <a:ext cx="6781800" cy="1812925"/>
          </a:xfrm>
          <a:prstGeom prst="rect">
            <a:avLst/>
          </a:prstGeom>
          <a:noFill/>
          <a:ln w="9525">
            <a:noFill/>
            <a:miter lim="800000"/>
            <a:headEnd/>
            <a:tailEnd/>
          </a:ln>
          <a:effectLst/>
        </p:spPr>
      </p:pic>
      <p:pic>
        <p:nvPicPr>
          <p:cNvPr id="6150" name="Picture 7"/>
          <p:cNvPicPr>
            <a:picLocks noChangeAspect="1" noChangeArrowheads="1"/>
          </p:cNvPicPr>
          <p:nvPr/>
        </p:nvPicPr>
        <p:blipFill>
          <a:blip r:embed="rId5" cstate="print"/>
          <a:srcRect l="2457" t="36241" r="6114" b="12654"/>
          <a:stretch>
            <a:fillRect/>
          </a:stretch>
        </p:blipFill>
        <p:spPr bwMode="auto">
          <a:xfrm>
            <a:off x="0" y="4495800"/>
            <a:ext cx="6705600" cy="17430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n-US" dirty="0" smtClean="0"/>
              <a:t>Causality</a:t>
            </a:r>
            <a:endParaRPr lang="en-US" dirty="0"/>
          </a:p>
        </p:txBody>
      </p:sp>
      <p:sp>
        <p:nvSpPr>
          <p:cNvPr id="3" name="Content Placeholder 2"/>
          <p:cNvSpPr>
            <a:spLocks noGrp="1"/>
          </p:cNvSpPr>
          <p:nvPr>
            <p:ph idx="1"/>
          </p:nvPr>
        </p:nvSpPr>
        <p:spPr>
          <a:xfrm>
            <a:off x="685800" y="1371600"/>
            <a:ext cx="7772400" cy="4724400"/>
          </a:xfrm>
        </p:spPr>
        <p:txBody>
          <a:bodyPr/>
          <a:lstStyle/>
          <a:p>
            <a:pPr marL="0">
              <a:buNone/>
            </a:pPr>
            <a:r>
              <a:rPr lang="en-US" sz="2000" dirty="0" smtClean="0"/>
              <a:t>In addition to their impact on probabilistic reasoning, Bayesian networks completely changed the way causality is treated in the empirical sciences, which are based on experiment and observation. Pearl's work on causality is crucial to the understanding of both daily activity and scientific discovery. It has enabled scientists across many disciplines to articulate causal statements formally, combine them with data, and evaluate them rigorously. His 2000 book </a:t>
            </a:r>
            <a:r>
              <a:rPr lang="en-US" sz="2000" i="1" dirty="0" smtClean="0"/>
              <a:t>Causality: Models, Reasoning, and Inference</a:t>
            </a:r>
            <a:r>
              <a:rPr lang="en-US" sz="2000" dirty="0" smtClean="0"/>
              <a:t> is among the single most influential works in shaping the theory and practice of knowledge-based systems. His contributions to causal reasoning have had a major impact on the way causality is understood and measured in many scientific disciplines, most notably philosophy, psychology, statistics, econometrics, epidemiology and social science.</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304800"/>
            <a:ext cx="7772400" cy="609600"/>
          </a:xfrm>
        </p:spPr>
        <p:txBody>
          <a:bodyPr/>
          <a:lstStyle/>
          <a:p>
            <a:r>
              <a:rPr lang="en-US" smtClean="0"/>
              <a:t>What is Identifiability?</a:t>
            </a:r>
          </a:p>
        </p:txBody>
      </p:sp>
      <p:sp>
        <p:nvSpPr>
          <p:cNvPr id="3" name="Content Placeholder 2"/>
          <p:cNvSpPr>
            <a:spLocks noGrp="1"/>
          </p:cNvSpPr>
          <p:nvPr>
            <p:ph idx="1"/>
          </p:nvPr>
        </p:nvSpPr>
        <p:spPr>
          <a:xfrm>
            <a:off x="457200" y="1143000"/>
            <a:ext cx="8229600" cy="5029200"/>
          </a:xfrm>
        </p:spPr>
        <p:txBody>
          <a:bodyPr>
            <a:normAutofit fontScale="92500" lnSpcReduction="10000"/>
          </a:bodyPr>
          <a:lstStyle/>
          <a:p>
            <a:pPr>
              <a:defRPr/>
            </a:pPr>
            <a:r>
              <a:rPr lang="en-US" dirty="0" smtClean="0"/>
              <a:t>The sufficient parameters for discrete Bayesian network with hidden and observable nodes are the conditional probability tables (CPTs) for each family of nodes</a:t>
            </a:r>
          </a:p>
          <a:p>
            <a:pPr marL="514350" indent="-514350">
              <a:buFont typeface="+mj-lt"/>
              <a:buAutoNum type="arabicPeriod"/>
              <a:defRPr/>
            </a:pPr>
            <a:r>
              <a:rPr lang="en-US" b="1" dirty="0" smtClean="0"/>
              <a:t>Unidentifiability_1: The ability to determine whether the CPTs can be computed from observable data alone and, if so, to compute them</a:t>
            </a:r>
          </a:p>
          <a:p>
            <a:pPr marL="514350" indent="-514350">
              <a:buFont typeface="+mj-lt"/>
              <a:buAutoNum type="arabicPeriod"/>
              <a:defRPr/>
            </a:pPr>
            <a:r>
              <a:rPr lang="en-US" b="1" dirty="0"/>
              <a:t>U</a:t>
            </a:r>
            <a:r>
              <a:rPr lang="en-US" b="1" dirty="0" smtClean="0"/>
              <a:t>nidentifiability_2: The ability to determine whether the causal effect of a set of observable variables on another observable variable in a causal Bayesian network with hidden nodes can be computed from </a:t>
            </a:r>
            <a:r>
              <a:rPr lang="en-US" b="1" dirty="0"/>
              <a:t>o</a:t>
            </a:r>
            <a:r>
              <a:rPr lang="en-US" b="1" dirty="0" smtClean="0"/>
              <a:t>bservable data alone, and, if so, to compute it</a:t>
            </a:r>
          </a:p>
          <a:p>
            <a:pPr>
              <a:defRPr/>
            </a:pPr>
            <a:r>
              <a:rPr lang="en-US" dirty="0" smtClean="0"/>
              <a:t>An Example of case 2 follows</a:t>
            </a:r>
            <a:endParaRPr lang="en-US" dirty="0"/>
          </a:p>
        </p:txBody>
      </p:sp>
      <p:sp>
        <p:nvSpPr>
          <p:cNvPr id="4100" name="Slide Number Placeholder 3"/>
          <p:cNvSpPr>
            <a:spLocks noGrp="1"/>
          </p:cNvSpPr>
          <p:nvPr>
            <p:ph type="sldNum" sz="quarter" idx="11"/>
          </p:nvPr>
        </p:nvSpPr>
        <p:spPr>
          <a:noFill/>
        </p:spPr>
        <p:txBody>
          <a:bodyPr/>
          <a:lstStyle/>
          <a:p>
            <a:fld id="{244516A2-DA2A-4F42-A7E6-4B5ADEF337CF}" type="slidenum">
              <a:rPr lang="zh-CN" altLang="en-US" smtClean="0"/>
              <a:pPr/>
              <a:t>12</a:t>
            </a:fld>
            <a:endParaRPr lang="en-US" altLang="zh-CN"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1"/>
          </p:nvPr>
        </p:nvSpPr>
        <p:spPr>
          <a:noFill/>
        </p:spPr>
        <p:txBody>
          <a:bodyPr/>
          <a:lstStyle/>
          <a:p>
            <a:fld id="{EA5E86A0-CEEC-462B-A1A9-9860A4233CFA}" type="slidenum">
              <a:rPr lang="zh-CN" altLang="en-US" smtClean="0"/>
              <a:pPr/>
              <a:t>13</a:t>
            </a:fld>
            <a:endParaRPr lang="en-US" altLang="zh-CN" smtClean="0"/>
          </a:p>
        </p:txBody>
      </p:sp>
      <p:sp>
        <p:nvSpPr>
          <p:cNvPr id="5123" name="Rectangle 2"/>
          <p:cNvSpPr>
            <a:spLocks noGrp="1" noChangeArrowheads="1"/>
          </p:cNvSpPr>
          <p:nvPr>
            <p:ph type="title"/>
          </p:nvPr>
        </p:nvSpPr>
        <p:spPr/>
        <p:txBody>
          <a:bodyPr/>
          <a:lstStyle/>
          <a:p>
            <a:pPr eaLnBrk="1" hangingPunct="1"/>
            <a:r>
              <a:rPr lang="en-US" altLang="zh-CN" smtClean="0">
                <a:ea typeface="宋体" pitchFamily="2" charset="-122"/>
              </a:rPr>
              <a:t>Unidentifiability_2 Example(1)</a:t>
            </a:r>
          </a:p>
        </p:txBody>
      </p:sp>
      <p:sp>
        <p:nvSpPr>
          <p:cNvPr id="5124" name="Rectangle 3"/>
          <p:cNvSpPr>
            <a:spLocks noGrp="1" noChangeArrowheads="1"/>
          </p:cNvSpPr>
          <p:nvPr>
            <p:ph type="body" sz="half" idx="1"/>
          </p:nvPr>
        </p:nvSpPr>
        <p:spPr/>
        <p:txBody>
          <a:bodyPr/>
          <a:lstStyle/>
          <a:p>
            <a:pPr eaLnBrk="1" hangingPunct="1"/>
            <a:r>
              <a:rPr lang="en-US" altLang="zh-CN" sz="2400" smtClean="0">
                <a:ea typeface="宋体" pitchFamily="2" charset="-122"/>
              </a:rPr>
              <a:t>All the variables are  binary.</a:t>
            </a:r>
          </a:p>
          <a:p>
            <a:pPr eaLnBrk="1" hangingPunct="1"/>
            <a:r>
              <a:rPr lang="en-US" altLang="zh-CN" sz="2400" smtClean="0">
                <a:ea typeface="宋体" pitchFamily="2" charset="-122"/>
              </a:rPr>
              <a:t>P(U=0) = 0.5,</a:t>
            </a:r>
          </a:p>
          <a:p>
            <a:pPr eaLnBrk="1" hangingPunct="1"/>
            <a:r>
              <a:rPr lang="en-US" altLang="zh-CN" sz="2400" smtClean="0">
                <a:ea typeface="宋体" pitchFamily="2" charset="-122"/>
              </a:rPr>
              <a:t>P(X=0|U) = (0.6,0.4),</a:t>
            </a:r>
          </a:p>
          <a:p>
            <a:pPr eaLnBrk="1" hangingPunct="1"/>
            <a:r>
              <a:rPr lang="en-US" altLang="zh-CN" sz="2400" smtClean="0">
                <a:ea typeface="宋体" pitchFamily="2" charset="-122"/>
              </a:rPr>
              <a:t>P(Y=0|X,U) =</a:t>
            </a:r>
          </a:p>
          <a:p>
            <a:pPr eaLnBrk="1" hangingPunct="1"/>
            <a:endParaRPr lang="en-US" altLang="zh-CN" sz="2400" smtClean="0">
              <a:ea typeface="宋体" pitchFamily="2" charset="-122"/>
            </a:endParaRPr>
          </a:p>
        </p:txBody>
      </p:sp>
      <p:graphicFrame>
        <p:nvGraphicFramePr>
          <p:cNvPr id="307232" name="Group 32"/>
          <p:cNvGraphicFramePr>
            <a:graphicFrameLocks noGrp="1"/>
          </p:cNvGraphicFramePr>
          <p:nvPr>
            <p:ph sz="quarter" idx="2"/>
          </p:nvPr>
        </p:nvGraphicFramePr>
        <p:xfrm>
          <a:off x="1524000" y="3657600"/>
          <a:ext cx="2819400" cy="1524000"/>
        </p:xfrm>
        <a:graphic>
          <a:graphicData uri="http://schemas.openxmlformats.org/drawingml/2006/table">
            <a:tbl>
              <a:tblPr/>
              <a:tblGrid>
                <a:gridCol w="1092200"/>
                <a:gridCol w="787400"/>
                <a:gridCol w="939800"/>
              </a:tblGrid>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Y=0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X =0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X= 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U =0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U=1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143" name="Oval 22"/>
          <p:cNvSpPr>
            <a:spLocks noChangeArrowheads="1"/>
          </p:cNvSpPr>
          <p:nvPr/>
        </p:nvSpPr>
        <p:spPr bwMode="auto">
          <a:xfrm>
            <a:off x="6172200" y="3429000"/>
            <a:ext cx="76200" cy="76200"/>
          </a:xfrm>
          <a:prstGeom prst="ellipse">
            <a:avLst/>
          </a:prstGeom>
          <a:solidFill>
            <a:schemeClr val="accent1"/>
          </a:solidFill>
          <a:ln w="12700">
            <a:solidFill>
              <a:srgbClr val="FF0000"/>
            </a:solidFill>
            <a:round/>
            <a:headEnd type="none" w="sm" len="sm"/>
            <a:tailEnd type="none" w="sm" len="sm"/>
          </a:ln>
        </p:spPr>
        <p:txBody>
          <a:bodyPr wrap="none" anchor="ctr"/>
          <a:lstStyle/>
          <a:p>
            <a:endParaRPr lang="en-US"/>
          </a:p>
        </p:txBody>
      </p:sp>
      <p:sp>
        <p:nvSpPr>
          <p:cNvPr id="5144" name="Oval 23"/>
          <p:cNvSpPr>
            <a:spLocks noChangeArrowheads="1"/>
          </p:cNvSpPr>
          <p:nvPr/>
        </p:nvSpPr>
        <p:spPr bwMode="auto">
          <a:xfrm>
            <a:off x="7467600" y="3429000"/>
            <a:ext cx="76200" cy="76200"/>
          </a:xfrm>
          <a:prstGeom prst="ellipse">
            <a:avLst/>
          </a:prstGeom>
          <a:solidFill>
            <a:schemeClr val="accent1"/>
          </a:solidFill>
          <a:ln w="12700">
            <a:solidFill>
              <a:srgbClr val="FF0000"/>
            </a:solidFill>
            <a:round/>
            <a:headEnd type="none" w="sm" len="sm"/>
            <a:tailEnd type="none" w="sm" len="sm"/>
          </a:ln>
        </p:spPr>
        <p:txBody>
          <a:bodyPr wrap="none" anchor="ctr"/>
          <a:lstStyle/>
          <a:p>
            <a:endParaRPr lang="en-US"/>
          </a:p>
        </p:txBody>
      </p:sp>
      <p:sp>
        <p:nvSpPr>
          <p:cNvPr id="5145" name="Oval 24"/>
          <p:cNvSpPr>
            <a:spLocks noChangeArrowheads="1"/>
          </p:cNvSpPr>
          <p:nvPr/>
        </p:nvSpPr>
        <p:spPr bwMode="auto">
          <a:xfrm flipH="1">
            <a:off x="6781800" y="2438400"/>
            <a:ext cx="76200" cy="76200"/>
          </a:xfrm>
          <a:prstGeom prst="ellipse">
            <a:avLst/>
          </a:prstGeom>
          <a:solidFill>
            <a:schemeClr val="accent1"/>
          </a:solidFill>
          <a:ln w="12700">
            <a:solidFill>
              <a:srgbClr val="FF0000"/>
            </a:solidFill>
            <a:prstDash val="dashDot"/>
            <a:round/>
            <a:headEnd type="none" w="sm" len="sm"/>
            <a:tailEnd type="none" w="sm" len="sm"/>
          </a:ln>
        </p:spPr>
        <p:txBody>
          <a:bodyPr wrap="none" anchor="ctr"/>
          <a:lstStyle/>
          <a:p>
            <a:endParaRPr lang="en-US" altLang="zh-CN">
              <a:ea typeface="宋体" pitchFamily="2" charset="-122"/>
            </a:endParaRPr>
          </a:p>
        </p:txBody>
      </p:sp>
      <p:sp>
        <p:nvSpPr>
          <p:cNvPr id="5146" name="Text Box 25"/>
          <p:cNvSpPr txBox="1">
            <a:spLocks noChangeArrowheads="1"/>
          </p:cNvSpPr>
          <p:nvPr/>
        </p:nvSpPr>
        <p:spPr bwMode="auto">
          <a:xfrm>
            <a:off x="5715000" y="3200400"/>
            <a:ext cx="404813" cy="457200"/>
          </a:xfrm>
          <a:prstGeom prst="rect">
            <a:avLst/>
          </a:prstGeom>
          <a:noFill/>
          <a:ln w="12700">
            <a:noFill/>
            <a:miter lim="800000"/>
            <a:headEnd type="none" w="sm" len="sm"/>
            <a:tailEnd type="none" w="sm" len="sm"/>
          </a:ln>
        </p:spPr>
        <p:txBody>
          <a:bodyPr>
            <a:spAutoFit/>
          </a:bodyPr>
          <a:lstStyle/>
          <a:p>
            <a:r>
              <a:rPr lang="en-US" altLang="zh-CN">
                <a:ea typeface="宋体" pitchFamily="2" charset="-122"/>
              </a:rPr>
              <a:t>X</a:t>
            </a:r>
          </a:p>
        </p:txBody>
      </p:sp>
      <p:sp>
        <p:nvSpPr>
          <p:cNvPr id="5147" name="Text Box 26"/>
          <p:cNvSpPr txBox="1">
            <a:spLocks noChangeArrowheads="1"/>
          </p:cNvSpPr>
          <p:nvPr/>
        </p:nvSpPr>
        <p:spPr bwMode="auto">
          <a:xfrm>
            <a:off x="7696200" y="3200400"/>
            <a:ext cx="404813" cy="457200"/>
          </a:xfrm>
          <a:prstGeom prst="rect">
            <a:avLst/>
          </a:prstGeom>
          <a:noFill/>
          <a:ln w="12700">
            <a:noFill/>
            <a:miter lim="800000"/>
            <a:headEnd type="none" w="sm" len="sm"/>
            <a:tailEnd type="none" w="sm" len="sm"/>
          </a:ln>
        </p:spPr>
        <p:txBody>
          <a:bodyPr wrap="none">
            <a:spAutoFit/>
          </a:bodyPr>
          <a:lstStyle/>
          <a:p>
            <a:r>
              <a:rPr lang="en-US" altLang="zh-CN">
                <a:ea typeface="宋体" pitchFamily="2" charset="-122"/>
              </a:rPr>
              <a:t>Y</a:t>
            </a:r>
          </a:p>
        </p:txBody>
      </p:sp>
      <p:sp>
        <p:nvSpPr>
          <p:cNvPr id="5148" name="Text Box 27"/>
          <p:cNvSpPr txBox="1">
            <a:spLocks noChangeArrowheads="1"/>
          </p:cNvSpPr>
          <p:nvPr/>
        </p:nvSpPr>
        <p:spPr bwMode="auto">
          <a:xfrm>
            <a:off x="6629400" y="1905000"/>
            <a:ext cx="404813" cy="457200"/>
          </a:xfrm>
          <a:prstGeom prst="rect">
            <a:avLst/>
          </a:prstGeom>
          <a:noFill/>
          <a:ln w="12700">
            <a:noFill/>
            <a:miter lim="800000"/>
            <a:headEnd type="none" w="sm" len="sm"/>
            <a:tailEnd type="none" w="sm" len="sm"/>
          </a:ln>
        </p:spPr>
        <p:txBody>
          <a:bodyPr>
            <a:spAutoFit/>
          </a:bodyPr>
          <a:lstStyle/>
          <a:p>
            <a:r>
              <a:rPr lang="en-US" altLang="zh-CN">
                <a:ea typeface="宋体" pitchFamily="2" charset="-122"/>
              </a:rPr>
              <a:t>U</a:t>
            </a:r>
          </a:p>
        </p:txBody>
      </p:sp>
      <p:sp>
        <p:nvSpPr>
          <p:cNvPr id="5149" name="Line 28"/>
          <p:cNvSpPr>
            <a:spLocks noChangeShapeType="1"/>
          </p:cNvSpPr>
          <p:nvPr/>
        </p:nvSpPr>
        <p:spPr bwMode="auto">
          <a:xfrm flipH="1">
            <a:off x="6248400" y="2514600"/>
            <a:ext cx="533400" cy="914400"/>
          </a:xfrm>
          <a:prstGeom prst="line">
            <a:avLst/>
          </a:prstGeom>
          <a:noFill/>
          <a:ln w="12700">
            <a:solidFill>
              <a:srgbClr val="FF0000"/>
            </a:solidFill>
            <a:prstDash val="dash"/>
            <a:round/>
            <a:headEnd type="none" w="sm" len="sm"/>
            <a:tailEnd type="triangle" w="lg" len="lg"/>
          </a:ln>
        </p:spPr>
        <p:txBody>
          <a:bodyPr wrap="none" anchor="ctr"/>
          <a:lstStyle/>
          <a:p>
            <a:endParaRPr lang="en-US"/>
          </a:p>
        </p:txBody>
      </p:sp>
      <p:sp>
        <p:nvSpPr>
          <p:cNvPr id="5150" name="Line 29"/>
          <p:cNvSpPr>
            <a:spLocks noChangeShapeType="1"/>
          </p:cNvSpPr>
          <p:nvPr/>
        </p:nvSpPr>
        <p:spPr bwMode="auto">
          <a:xfrm>
            <a:off x="6858000" y="2514600"/>
            <a:ext cx="609600" cy="914400"/>
          </a:xfrm>
          <a:prstGeom prst="line">
            <a:avLst/>
          </a:prstGeom>
          <a:noFill/>
          <a:ln w="12700">
            <a:solidFill>
              <a:srgbClr val="FF0000"/>
            </a:solidFill>
            <a:prstDash val="dash"/>
            <a:round/>
            <a:headEnd type="none" w="sm" len="sm"/>
            <a:tailEnd type="triangle" w="lg" len="lg"/>
          </a:ln>
        </p:spPr>
        <p:txBody>
          <a:bodyPr wrap="none" anchor="ctr"/>
          <a:lstStyle/>
          <a:p>
            <a:endParaRPr lang="en-US"/>
          </a:p>
        </p:txBody>
      </p:sp>
      <p:sp>
        <p:nvSpPr>
          <p:cNvPr id="5151" name="Line 30"/>
          <p:cNvSpPr>
            <a:spLocks noChangeShapeType="1"/>
          </p:cNvSpPr>
          <p:nvPr/>
        </p:nvSpPr>
        <p:spPr bwMode="auto">
          <a:xfrm>
            <a:off x="6248400" y="3505200"/>
            <a:ext cx="1219200" cy="0"/>
          </a:xfrm>
          <a:prstGeom prst="line">
            <a:avLst/>
          </a:prstGeom>
          <a:noFill/>
          <a:ln w="12700">
            <a:solidFill>
              <a:srgbClr val="FF0000"/>
            </a:solidFill>
            <a:round/>
            <a:headEnd type="none" w="sm" len="sm"/>
            <a:tailEnd type="triangle" w="lg" len="lg"/>
          </a:ln>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11"/>
          </p:nvPr>
        </p:nvSpPr>
        <p:spPr>
          <a:noFill/>
        </p:spPr>
        <p:txBody>
          <a:bodyPr/>
          <a:lstStyle/>
          <a:p>
            <a:fld id="{452529F2-DB3A-4B05-84EC-CC2D44B04655}" type="slidenum">
              <a:rPr lang="zh-CN" altLang="en-US" smtClean="0"/>
              <a:pPr/>
              <a:t>14</a:t>
            </a:fld>
            <a:endParaRPr lang="en-US" altLang="zh-CN" smtClean="0"/>
          </a:p>
        </p:txBody>
      </p:sp>
      <p:sp>
        <p:nvSpPr>
          <p:cNvPr id="6147" name="Rectangle 25"/>
          <p:cNvSpPr>
            <a:spLocks noGrp="1" noChangeArrowheads="1"/>
          </p:cNvSpPr>
          <p:nvPr>
            <p:ph type="title"/>
          </p:nvPr>
        </p:nvSpPr>
        <p:spPr/>
        <p:txBody>
          <a:bodyPr/>
          <a:lstStyle/>
          <a:p>
            <a:pPr eaLnBrk="1" hangingPunct="1"/>
            <a:r>
              <a:rPr lang="en-US" altLang="zh-CN" smtClean="0">
                <a:ea typeface="宋体" pitchFamily="2" charset="-122"/>
              </a:rPr>
              <a:t>Unidentifiability_2 Example(2)</a:t>
            </a:r>
            <a:endParaRPr lang="zh-CN" altLang="en-US" smtClean="0">
              <a:ea typeface="宋体" pitchFamily="2" charset="-122"/>
            </a:endParaRPr>
          </a:p>
        </p:txBody>
      </p:sp>
      <p:sp>
        <p:nvSpPr>
          <p:cNvPr id="6148" name="Rectangle 3"/>
          <p:cNvSpPr>
            <a:spLocks noGrp="1" noChangeArrowheads="1"/>
          </p:cNvSpPr>
          <p:nvPr>
            <p:ph type="body" sz="half" idx="1"/>
          </p:nvPr>
        </p:nvSpPr>
        <p:spPr>
          <a:xfrm>
            <a:off x="685800" y="1143000"/>
            <a:ext cx="8001000" cy="5105400"/>
          </a:xfrm>
        </p:spPr>
        <p:txBody>
          <a:bodyPr/>
          <a:lstStyle/>
          <a:p>
            <a:pPr eaLnBrk="1" hangingPunct="1"/>
            <a:r>
              <a:rPr lang="en-US" altLang="zh-CN" sz="2400" smtClean="0">
                <a:ea typeface="宋体" pitchFamily="2" charset="-122"/>
              </a:rPr>
              <a:t>Note that </a:t>
            </a:r>
          </a:p>
          <a:p>
            <a:pPr eaLnBrk="1" hangingPunct="1"/>
            <a:endParaRPr lang="en-US" altLang="zh-CN" sz="2400" smtClean="0">
              <a:ea typeface="宋体" pitchFamily="2" charset="-122"/>
            </a:endParaRPr>
          </a:p>
          <a:p>
            <a:pPr eaLnBrk="1" hangingPunct="1"/>
            <a:endParaRPr lang="en-US" altLang="zh-CN" sz="2400" smtClean="0">
              <a:ea typeface="宋体" pitchFamily="2" charset="-122"/>
            </a:endParaRPr>
          </a:p>
          <a:p>
            <a:pPr eaLnBrk="1" hangingPunct="1"/>
            <a:r>
              <a:rPr lang="en-US" altLang="zh-CN" sz="2400" smtClean="0">
                <a:ea typeface="宋体" pitchFamily="2" charset="-122"/>
              </a:rPr>
              <a:t>We get:</a:t>
            </a:r>
          </a:p>
          <a:p>
            <a:pPr eaLnBrk="1" hangingPunct="1"/>
            <a:endParaRPr lang="en-US" altLang="zh-CN" sz="2400" smtClean="0">
              <a:ea typeface="宋体" pitchFamily="2" charset="-122"/>
            </a:endParaRPr>
          </a:p>
          <a:p>
            <a:pPr eaLnBrk="1" hangingPunct="1"/>
            <a:endParaRPr lang="en-US" altLang="zh-CN" sz="2400" smtClean="0">
              <a:ea typeface="宋体" pitchFamily="2" charset="-122"/>
            </a:endParaRPr>
          </a:p>
          <a:p>
            <a:pPr eaLnBrk="1" hangingPunct="1"/>
            <a:r>
              <a:rPr lang="en-US" altLang="zh-CN" sz="2400" smtClean="0">
                <a:ea typeface="宋体" pitchFamily="2" charset="-122"/>
              </a:rPr>
              <a:t>Because of the excision semantics, the link from U to X is removed, and we have: </a:t>
            </a:r>
          </a:p>
          <a:p>
            <a:pPr eaLnBrk="1" hangingPunct="1"/>
            <a:endParaRPr lang="en-US" altLang="zh-CN" sz="2400" smtClean="0">
              <a:ea typeface="宋体" pitchFamily="2" charset="-122"/>
            </a:endParaRPr>
          </a:p>
          <a:p>
            <a:pPr eaLnBrk="1" hangingPunct="1"/>
            <a:endParaRPr lang="en-US" altLang="zh-CN" sz="2400" smtClean="0">
              <a:ea typeface="宋体" pitchFamily="2" charset="-122"/>
            </a:endParaRPr>
          </a:p>
          <a:p>
            <a:pPr eaLnBrk="1" hangingPunct="1"/>
            <a:r>
              <a:rPr lang="en-US" altLang="zh-CN" sz="2400" smtClean="0">
                <a:ea typeface="宋体" pitchFamily="2" charset="-122"/>
              </a:rPr>
              <a:t>So, P</a:t>
            </a:r>
            <a:r>
              <a:rPr lang="en-US" altLang="zh-CN" sz="2400" baseline="-25000" smtClean="0">
                <a:ea typeface="宋体" pitchFamily="2" charset="-122"/>
              </a:rPr>
              <a:t>X=0</a:t>
            </a:r>
            <a:r>
              <a:rPr lang="en-US" altLang="zh-CN" sz="2400" smtClean="0">
                <a:ea typeface="宋体" pitchFamily="2" charset="-122"/>
              </a:rPr>
              <a:t> (Y=0) = (0.7x0.5) + (0.2x0.5) = 0.45</a:t>
            </a:r>
          </a:p>
          <a:p>
            <a:pPr eaLnBrk="1" hangingPunct="1"/>
            <a:endParaRPr lang="zh-CN" altLang="en-US" sz="2400" smtClean="0">
              <a:ea typeface="宋体" pitchFamily="2" charset="-122"/>
            </a:endParaRPr>
          </a:p>
        </p:txBody>
      </p:sp>
      <p:graphicFrame>
        <p:nvGraphicFramePr>
          <p:cNvPr id="6149" name="Object 4"/>
          <p:cNvGraphicFramePr>
            <a:graphicFrameLocks noGrp="1" noChangeAspect="1"/>
          </p:cNvGraphicFramePr>
          <p:nvPr>
            <p:ph sz="quarter" idx="2"/>
          </p:nvPr>
        </p:nvGraphicFramePr>
        <p:xfrm>
          <a:off x="2590800" y="4648200"/>
          <a:ext cx="3910013" cy="754063"/>
        </p:xfrm>
        <a:graphic>
          <a:graphicData uri="http://schemas.openxmlformats.org/presentationml/2006/ole">
            <mc:AlternateContent xmlns:mc="http://schemas.openxmlformats.org/markup-compatibility/2006">
              <mc:Choice xmlns:v="urn:schemas-microsoft-com:vml" Requires="v">
                <p:oleObj spid="_x0000_s15364" name="Equation" r:id="rId4" imgW="1777229" imgH="342751" progId="Equation.3">
                  <p:embed/>
                </p:oleObj>
              </mc:Choice>
              <mc:Fallback>
                <p:oleObj name="Equation" r:id="rId4" imgW="1777229" imgH="342751"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648200"/>
                        <a:ext cx="3910013"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68" name="Group 28"/>
          <p:cNvGraphicFramePr>
            <a:graphicFrameLocks noGrp="1"/>
          </p:cNvGraphicFramePr>
          <p:nvPr>
            <p:ph sz="quarter" idx="3"/>
          </p:nvPr>
        </p:nvGraphicFramePr>
        <p:xfrm>
          <a:off x="3505200" y="2151063"/>
          <a:ext cx="4114800" cy="1651000"/>
        </p:xfrm>
        <a:graphic>
          <a:graphicData uri="http://schemas.openxmlformats.org/drawingml/2006/table">
            <a:tbl>
              <a:tblPr/>
              <a:tblGrid>
                <a:gridCol w="685800"/>
                <a:gridCol w="1752600"/>
                <a:gridCol w="1676400"/>
              </a:tblGrid>
              <a:tr h="3659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Tw Cen MT" pitchFamily="34" charset="0"/>
                        <a:ea typeface="宋体" pitchFamily="2" charset="-122"/>
                      </a:endParaRPr>
                    </a:p>
                  </a:txBody>
                  <a:tcPr marT="45741" marB="4574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w Cen MT" pitchFamily="34" charset="0"/>
                          <a:ea typeface="宋体" pitchFamily="2" charset="-122"/>
                        </a:rPr>
                        <a:t>X =0</a:t>
                      </a:r>
                    </a:p>
                  </a:txBody>
                  <a:tcPr marT="45741" marB="4574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X= 1</a:t>
                      </a:r>
                    </a:p>
                  </a:txBody>
                  <a:tcPr marT="45741" marB="4574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148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Y =0</a:t>
                      </a:r>
                    </a:p>
                  </a:txBody>
                  <a:tcPr marT="45741" marB="4574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w Cen MT" pitchFamily="34" charset="0"/>
                          <a:ea typeface="宋体" pitchFamily="2" charset="-122"/>
                        </a:rPr>
                        <a:t>0.25 (=0.7x0.6x0.5+0.2x0.4x0.5)</a:t>
                      </a:r>
                    </a:p>
                  </a:txBody>
                  <a:tcPr marT="45741" marB="4574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0.25</a:t>
                      </a:r>
                    </a:p>
                  </a:txBody>
                  <a:tcPr marT="45741" marB="4574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702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Y=1</a:t>
                      </a:r>
                    </a:p>
                  </a:txBody>
                  <a:tcPr marT="45741" marB="4574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0.25</a:t>
                      </a:r>
                    </a:p>
                  </a:txBody>
                  <a:tcPr marT="45741" marB="4574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w Cen MT" pitchFamily="34" charset="0"/>
                          <a:ea typeface="宋体" pitchFamily="2" charset="-122"/>
                        </a:rPr>
                        <a:t>0.25</a:t>
                      </a:r>
                    </a:p>
                  </a:txBody>
                  <a:tcPr marT="45741" marB="4574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6168" name="Object 29"/>
          <p:cNvGraphicFramePr>
            <a:graphicFrameLocks noChangeAspect="1"/>
          </p:cNvGraphicFramePr>
          <p:nvPr/>
        </p:nvGraphicFramePr>
        <p:xfrm>
          <a:off x="1524000" y="1608138"/>
          <a:ext cx="5360988" cy="754062"/>
        </p:xfrm>
        <a:graphic>
          <a:graphicData uri="http://schemas.openxmlformats.org/presentationml/2006/ole">
            <mc:AlternateContent xmlns:mc="http://schemas.openxmlformats.org/markup-compatibility/2006">
              <mc:Choice xmlns:v="urn:schemas-microsoft-com:vml" Requires="v">
                <p:oleObj spid="_x0000_s15365" name="Equation" r:id="rId6" imgW="2438400" imgH="342900" progId="Equation.3">
                  <p:embed/>
                </p:oleObj>
              </mc:Choice>
              <mc:Fallback>
                <p:oleObj name="Equation" r:id="rId6" imgW="2438400" imgH="342900" progId="Equation.3">
                  <p:embed/>
                  <p:pic>
                    <p:nvPicPr>
                      <p:cNvPr id="0"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608138"/>
                        <a:ext cx="5360988" cy="754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1"/>
          </p:nvPr>
        </p:nvSpPr>
        <p:spPr>
          <a:noFill/>
        </p:spPr>
        <p:txBody>
          <a:bodyPr/>
          <a:lstStyle/>
          <a:p>
            <a:fld id="{1611AE7E-13AD-4ADD-B6BE-25DD8668595C}" type="slidenum">
              <a:rPr lang="zh-CN" altLang="en-US" smtClean="0">
                <a:solidFill>
                  <a:srgbClr val="000000"/>
                </a:solidFill>
              </a:rPr>
              <a:pPr/>
              <a:t>15</a:t>
            </a:fld>
            <a:endParaRPr lang="en-US" altLang="zh-CN" smtClean="0">
              <a:solidFill>
                <a:srgbClr val="000000"/>
              </a:solidFill>
            </a:endParaRPr>
          </a:p>
        </p:txBody>
      </p:sp>
      <p:sp>
        <p:nvSpPr>
          <p:cNvPr id="7171" name="Rectangle 2"/>
          <p:cNvSpPr>
            <a:spLocks noGrp="1" noChangeArrowheads="1"/>
          </p:cNvSpPr>
          <p:nvPr>
            <p:ph type="title"/>
          </p:nvPr>
        </p:nvSpPr>
        <p:spPr/>
        <p:txBody>
          <a:bodyPr/>
          <a:lstStyle/>
          <a:p>
            <a:pPr eaLnBrk="1" hangingPunct="1"/>
            <a:r>
              <a:rPr lang="en-US" altLang="zh-CN" smtClean="0">
                <a:ea typeface="宋体" pitchFamily="2" charset="-122"/>
              </a:rPr>
              <a:t>Unidentifiability_2 Example(3)</a:t>
            </a:r>
          </a:p>
        </p:txBody>
      </p:sp>
      <p:sp>
        <p:nvSpPr>
          <p:cNvPr id="7172" name="Rectangle 3"/>
          <p:cNvSpPr>
            <a:spLocks noGrp="1" noChangeArrowheads="1"/>
          </p:cNvSpPr>
          <p:nvPr>
            <p:ph type="body" sz="half" idx="1"/>
          </p:nvPr>
        </p:nvSpPr>
        <p:spPr>
          <a:xfrm>
            <a:off x="685800" y="1371600"/>
            <a:ext cx="5105400" cy="4724400"/>
          </a:xfrm>
        </p:spPr>
        <p:txBody>
          <a:bodyPr/>
          <a:lstStyle/>
          <a:p>
            <a:pPr eaLnBrk="1" hangingPunct="1"/>
            <a:r>
              <a:rPr lang="en-US" altLang="zh-CN" sz="2400" smtClean="0">
                <a:ea typeface="宋体" pitchFamily="2" charset="-122"/>
              </a:rPr>
              <a:t>All the variables are still binary.</a:t>
            </a:r>
          </a:p>
          <a:p>
            <a:pPr eaLnBrk="1" hangingPunct="1"/>
            <a:r>
              <a:rPr lang="en-US" altLang="zh-CN" sz="2400" smtClean="0">
                <a:ea typeface="宋体" pitchFamily="2" charset="-122"/>
              </a:rPr>
              <a:t>P(U=0) = 0.5</a:t>
            </a:r>
          </a:p>
          <a:p>
            <a:pPr eaLnBrk="1" hangingPunct="1"/>
            <a:r>
              <a:rPr lang="en-US" altLang="zh-CN" sz="2400" smtClean="0">
                <a:ea typeface="宋体" pitchFamily="2" charset="-122"/>
              </a:rPr>
              <a:t>P(X=0|U) = (0.7,0.3)</a:t>
            </a:r>
          </a:p>
          <a:p>
            <a:pPr eaLnBrk="1" hangingPunct="1"/>
            <a:r>
              <a:rPr lang="en-US" altLang="zh-CN" sz="2400" smtClean="0">
                <a:ea typeface="宋体" pitchFamily="2" charset="-122"/>
              </a:rPr>
              <a:t>P(Y=0|X,U) = </a:t>
            </a:r>
          </a:p>
        </p:txBody>
      </p:sp>
      <p:graphicFrame>
        <p:nvGraphicFramePr>
          <p:cNvPr id="308275" name="Group 51"/>
          <p:cNvGraphicFramePr>
            <a:graphicFrameLocks noGrp="1"/>
          </p:cNvGraphicFramePr>
          <p:nvPr>
            <p:ph sz="half" idx="2"/>
          </p:nvPr>
        </p:nvGraphicFramePr>
        <p:xfrm>
          <a:off x="1371600" y="3352800"/>
          <a:ext cx="2667000" cy="1524000"/>
        </p:xfrm>
        <a:graphic>
          <a:graphicData uri="http://schemas.openxmlformats.org/drawingml/2006/table">
            <a:tbl>
              <a:tblPr/>
              <a:tblGrid>
                <a:gridCol w="1033463"/>
                <a:gridCol w="744537"/>
                <a:gridCol w="889000"/>
              </a:tblGrid>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Y=0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X =0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X= 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U =0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0.65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0.15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U=1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0.65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7191" name="Oval 22"/>
          <p:cNvSpPr>
            <a:spLocks noChangeArrowheads="1"/>
          </p:cNvSpPr>
          <p:nvPr/>
        </p:nvSpPr>
        <p:spPr bwMode="auto">
          <a:xfrm>
            <a:off x="6172200" y="3429000"/>
            <a:ext cx="76200" cy="76200"/>
          </a:xfrm>
          <a:prstGeom prst="ellipse">
            <a:avLst/>
          </a:prstGeom>
          <a:solidFill>
            <a:schemeClr val="accent1"/>
          </a:solidFill>
          <a:ln w="12700">
            <a:solidFill>
              <a:srgbClr val="FF0000"/>
            </a:solidFill>
            <a:round/>
            <a:headEnd type="none" w="sm" len="sm"/>
            <a:tailEnd type="none" w="sm" len="sm"/>
          </a:ln>
        </p:spPr>
        <p:txBody>
          <a:bodyPr wrap="none" anchor="ctr"/>
          <a:lstStyle/>
          <a:p>
            <a:endParaRPr lang="en-US">
              <a:solidFill>
                <a:srgbClr val="000000"/>
              </a:solidFill>
            </a:endParaRPr>
          </a:p>
        </p:txBody>
      </p:sp>
      <p:sp>
        <p:nvSpPr>
          <p:cNvPr id="7192" name="Oval 23"/>
          <p:cNvSpPr>
            <a:spLocks noChangeArrowheads="1"/>
          </p:cNvSpPr>
          <p:nvPr/>
        </p:nvSpPr>
        <p:spPr bwMode="auto">
          <a:xfrm>
            <a:off x="7467600" y="3429000"/>
            <a:ext cx="76200" cy="76200"/>
          </a:xfrm>
          <a:prstGeom prst="ellipse">
            <a:avLst/>
          </a:prstGeom>
          <a:solidFill>
            <a:schemeClr val="accent1"/>
          </a:solidFill>
          <a:ln w="12700">
            <a:solidFill>
              <a:srgbClr val="FF0000"/>
            </a:solidFill>
            <a:round/>
            <a:headEnd type="none" w="sm" len="sm"/>
            <a:tailEnd type="none" w="sm" len="sm"/>
          </a:ln>
        </p:spPr>
        <p:txBody>
          <a:bodyPr wrap="none" anchor="ctr"/>
          <a:lstStyle/>
          <a:p>
            <a:endParaRPr lang="en-US">
              <a:solidFill>
                <a:srgbClr val="000000"/>
              </a:solidFill>
            </a:endParaRPr>
          </a:p>
        </p:txBody>
      </p:sp>
      <p:sp>
        <p:nvSpPr>
          <p:cNvPr id="7193" name="Oval 24"/>
          <p:cNvSpPr>
            <a:spLocks noChangeArrowheads="1"/>
          </p:cNvSpPr>
          <p:nvPr/>
        </p:nvSpPr>
        <p:spPr bwMode="auto">
          <a:xfrm flipH="1">
            <a:off x="6781800" y="2438400"/>
            <a:ext cx="76200" cy="76200"/>
          </a:xfrm>
          <a:prstGeom prst="ellipse">
            <a:avLst/>
          </a:prstGeom>
          <a:solidFill>
            <a:schemeClr val="accent1"/>
          </a:solidFill>
          <a:ln w="12700">
            <a:solidFill>
              <a:srgbClr val="FF0000"/>
            </a:solidFill>
            <a:prstDash val="dashDot"/>
            <a:round/>
            <a:headEnd type="none" w="sm" len="sm"/>
            <a:tailEnd type="none" w="sm" len="sm"/>
          </a:ln>
        </p:spPr>
        <p:txBody>
          <a:bodyPr wrap="none" anchor="ctr"/>
          <a:lstStyle/>
          <a:p>
            <a:endParaRPr lang="en-US" altLang="zh-CN">
              <a:solidFill>
                <a:srgbClr val="000000"/>
              </a:solidFill>
              <a:ea typeface="宋体" pitchFamily="2" charset="-122"/>
            </a:endParaRPr>
          </a:p>
        </p:txBody>
      </p:sp>
      <p:sp>
        <p:nvSpPr>
          <p:cNvPr id="7194" name="Text Box 25"/>
          <p:cNvSpPr txBox="1">
            <a:spLocks noChangeArrowheads="1"/>
          </p:cNvSpPr>
          <p:nvPr/>
        </p:nvSpPr>
        <p:spPr bwMode="auto">
          <a:xfrm>
            <a:off x="5715000" y="3200400"/>
            <a:ext cx="404813" cy="457200"/>
          </a:xfrm>
          <a:prstGeom prst="rect">
            <a:avLst/>
          </a:prstGeom>
          <a:noFill/>
          <a:ln w="12700">
            <a:noFill/>
            <a:miter lim="800000"/>
            <a:headEnd type="none" w="sm" len="sm"/>
            <a:tailEnd type="none" w="sm" len="sm"/>
          </a:ln>
        </p:spPr>
        <p:txBody>
          <a:bodyPr>
            <a:spAutoFit/>
          </a:bodyPr>
          <a:lstStyle/>
          <a:p>
            <a:r>
              <a:rPr lang="en-US" altLang="zh-CN">
                <a:solidFill>
                  <a:srgbClr val="000000"/>
                </a:solidFill>
                <a:ea typeface="宋体" pitchFamily="2" charset="-122"/>
              </a:rPr>
              <a:t>X</a:t>
            </a:r>
          </a:p>
        </p:txBody>
      </p:sp>
      <p:sp>
        <p:nvSpPr>
          <p:cNvPr id="7195" name="Text Box 26"/>
          <p:cNvSpPr txBox="1">
            <a:spLocks noChangeArrowheads="1"/>
          </p:cNvSpPr>
          <p:nvPr/>
        </p:nvSpPr>
        <p:spPr bwMode="auto">
          <a:xfrm>
            <a:off x="7696200" y="3200400"/>
            <a:ext cx="404813" cy="457200"/>
          </a:xfrm>
          <a:prstGeom prst="rect">
            <a:avLst/>
          </a:prstGeom>
          <a:noFill/>
          <a:ln w="12700">
            <a:noFill/>
            <a:miter lim="800000"/>
            <a:headEnd type="none" w="sm" len="sm"/>
            <a:tailEnd type="none" w="sm" len="sm"/>
          </a:ln>
        </p:spPr>
        <p:txBody>
          <a:bodyPr wrap="none">
            <a:spAutoFit/>
          </a:bodyPr>
          <a:lstStyle/>
          <a:p>
            <a:r>
              <a:rPr lang="en-US" altLang="zh-CN">
                <a:solidFill>
                  <a:srgbClr val="000000"/>
                </a:solidFill>
                <a:ea typeface="宋体" pitchFamily="2" charset="-122"/>
              </a:rPr>
              <a:t>Y</a:t>
            </a:r>
          </a:p>
        </p:txBody>
      </p:sp>
      <p:sp>
        <p:nvSpPr>
          <p:cNvPr id="7196" name="Text Box 27"/>
          <p:cNvSpPr txBox="1">
            <a:spLocks noChangeArrowheads="1"/>
          </p:cNvSpPr>
          <p:nvPr/>
        </p:nvSpPr>
        <p:spPr bwMode="auto">
          <a:xfrm>
            <a:off x="6629400" y="1905000"/>
            <a:ext cx="404813" cy="457200"/>
          </a:xfrm>
          <a:prstGeom prst="rect">
            <a:avLst/>
          </a:prstGeom>
          <a:noFill/>
          <a:ln w="12700">
            <a:noFill/>
            <a:miter lim="800000"/>
            <a:headEnd type="none" w="sm" len="sm"/>
            <a:tailEnd type="none" w="sm" len="sm"/>
          </a:ln>
        </p:spPr>
        <p:txBody>
          <a:bodyPr>
            <a:spAutoFit/>
          </a:bodyPr>
          <a:lstStyle/>
          <a:p>
            <a:r>
              <a:rPr lang="en-US" altLang="zh-CN">
                <a:solidFill>
                  <a:srgbClr val="000000"/>
                </a:solidFill>
                <a:ea typeface="宋体" pitchFamily="2" charset="-122"/>
              </a:rPr>
              <a:t>U</a:t>
            </a:r>
          </a:p>
        </p:txBody>
      </p:sp>
      <p:sp>
        <p:nvSpPr>
          <p:cNvPr id="7197" name="Line 28"/>
          <p:cNvSpPr>
            <a:spLocks noChangeShapeType="1"/>
          </p:cNvSpPr>
          <p:nvPr/>
        </p:nvSpPr>
        <p:spPr bwMode="auto">
          <a:xfrm flipH="1">
            <a:off x="6248400" y="2514600"/>
            <a:ext cx="533400" cy="914400"/>
          </a:xfrm>
          <a:prstGeom prst="line">
            <a:avLst/>
          </a:prstGeom>
          <a:noFill/>
          <a:ln w="12700">
            <a:solidFill>
              <a:srgbClr val="FF0000"/>
            </a:solidFill>
            <a:prstDash val="dash"/>
            <a:round/>
            <a:headEnd type="none" w="sm" len="sm"/>
            <a:tailEnd type="triangle" w="lg" len="lg"/>
          </a:ln>
        </p:spPr>
        <p:txBody>
          <a:bodyPr wrap="none" anchor="ctr"/>
          <a:lstStyle/>
          <a:p>
            <a:endParaRPr lang="en-US"/>
          </a:p>
        </p:txBody>
      </p:sp>
      <p:sp>
        <p:nvSpPr>
          <p:cNvPr id="7198" name="Line 29"/>
          <p:cNvSpPr>
            <a:spLocks noChangeShapeType="1"/>
          </p:cNvSpPr>
          <p:nvPr/>
        </p:nvSpPr>
        <p:spPr bwMode="auto">
          <a:xfrm>
            <a:off x="6858000" y="2514600"/>
            <a:ext cx="609600" cy="914400"/>
          </a:xfrm>
          <a:prstGeom prst="line">
            <a:avLst/>
          </a:prstGeom>
          <a:noFill/>
          <a:ln w="12700">
            <a:solidFill>
              <a:srgbClr val="FF0000"/>
            </a:solidFill>
            <a:prstDash val="dash"/>
            <a:round/>
            <a:headEnd type="none" w="sm" len="sm"/>
            <a:tailEnd type="triangle" w="lg" len="lg"/>
          </a:ln>
        </p:spPr>
        <p:txBody>
          <a:bodyPr wrap="none" anchor="ctr"/>
          <a:lstStyle/>
          <a:p>
            <a:endParaRPr lang="en-US"/>
          </a:p>
        </p:txBody>
      </p:sp>
      <p:sp>
        <p:nvSpPr>
          <p:cNvPr id="7199" name="Line 30"/>
          <p:cNvSpPr>
            <a:spLocks noChangeShapeType="1"/>
          </p:cNvSpPr>
          <p:nvPr/>
        </p:nvSpPr>
        <p:spPr bwMode="auto">
          <a:xfrm>
            <a:off x="6248400" y="3505200"/>
            <a:ext cx="1219200" cy="0"/>
          </a:xfrm>
          <a:prstGeom prst="line">
            <a:avLst/>
          </a:prstGeom>
          <a:noFill/>
          <a:ln w="12700">
            <a:solidFill>
              <a:srgbClr val="FF0000"/>
            </a:solidFill>
            <a:round/>
            <a:headEnd type="none" w="sm" len="sm"/>
            <a:tailEnd type="triangle" w="lg" len="lg"/>
          </a:ln>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p:cNvSpPr>
            <a:spLocks noGrp="1"/>
          </p:cNvSpPr>
          <p:nvPr>
            <p:ph type="sldNum" sz="quarter" idx="11"/>
          </p:nvPr>
        </p:nvSpPr>
        <p:spPr>
          <a:noFill/>
        </p:spPr>
        <p:txBody>
          <a:bodyPr/>
          <a:lstStyle/>
          <a:p>
            <a:fld id="{E4086DF8-7054-4B68-83EB-07C3841C7074}" type="slidenum">
              <a:rPr lang="zh-CN" altLang="en-US" smtClean="0">
                <a:solidFill>
                  <a:srgbClr val="000000"/>
                </a:solidFill>
              </a:rPr>
              <a:pPr/>
              <a:t>16</a:t>
            </a:fld>
            <a:endParaRPr lang="en-US" altLang="zh-CN" smtClean="0">
              <a:solidFill>
                <a:srgbClr val="000000"/>
              </a:solidFill>
            </a:endParaRPr>
          </a:p>
        </p:txBody>
      </p:sp>
      <p:sp>
        <p:nvSpPr>
          <p:cNvPr id="8195" name="Rectangle 2"/>
          <p:cNvSpPr>
            <a:spLocks noGrp="1" noChangeArrowheads="1"/>
          </p:cNvSpPr>
          <p:nvPr>
            <p:ph type="title"/>
          </p:nvPr>
        </p:nvSpPr>
        <p:spPr/>
        <p:txBody>
          <a:bodyPr/>
          <a:lstStyle/>
          <a:p>
            <a:pPr eaLnBrk="1" hangingPunct="1"/>
            <a:r>
              <a:rPr lang="en-US" altLang="zh-CN" smtClean="0">
                <a:ea typeface="宋体" pitchFamily="2" charset="-122"/>
              </a:rPr>
              <a:t>Unidentifiability_2 Example(4)</a:t>
            </a:r>
            <a:endParaRPr lang="zh-CN" altLang="en-US" smtClean="0">
              <a:ea typeface="宋体" pitchFamily="2" charset="-122"/>
            </a:endParaRPr>
          </a:p>
        </p:txBody>
      </p:sp>
      <p:sp>
        <p:nvSpPr>
          <p:cNvPr id="8196" name="Rectangle 3"/>
          <p:cNvSpPr>
            <a:spLocks noGrp="1" noChangeArrowheads="1"/>
          </p:cNvSpPr>
          <p:nvPr>
            <p:ph type="body" sz="half" idx="1"/>
          </p:nvPr>
        </p:nvSpPr>
        <p:spPr>
          <a:xfrm>
            <a:off x="381000" y="1371600"/>
            <a:ext cx="8458200" cy="4724400"/>
          </a:xfrm>
        </p:spPr>
        <p:txBody>
          <a:bodyPr/>
          <a:lstStyle/>
          <a:p>
            <a:pPr eaLnBrk="1" hangingPunct="1">
              <a:lnSpc>
                <a:spcPct val="90000"/>
              </a:lnSpc>
            </a:pPr>
            <a:r>
              <a:rPr lang="en-US" altLang="zh-CN" sz="2400" smtClean="0">
                <a:ea typeface="宋体" pitchFamily="2" charset="-122"/>
              </a:rPr>
              <a:t>Using </a:t>
            </a:r>
          </a:p>
          <a:p>
            <a:pPr eaLnBrk="1" hangingPunct="1">
              <a:lnSpc>
                <a:spcPct val="90000"/>
              </a:lnSpc>
            </a:pPr>
            <a:endParaRPr lang="en-US" altLang="zh-CN" sz="2400" smtClean="0">
              <a:ea typeface="宋体" pitchFamily="2" charset="-122"/>
            </a:endParaRPr>
          </a:p>
          <a:p>
            <a:pPr eaLnBrk="1" hangingPunct="1">
              <a:lnSpc>
                <a:spcPct val="90000"/>
              </a:lnSpc>
            </a:pPr>
            <a:endParaRPr lang="en-US" altLang="zh-CN" sz="2400" smtClean="0">
              <a:ea typeface="宋体" pitchFamily="2" charset="-122"/>
            </a:endParaRPr>
          </a:p>
          <a:p>
            <a:pPr eaLnBrk="1" hangingPunct="1">
              <a:lnSpc>
                <a:spcPct val="90000"/>
              </a:lnSpc>
            </a:pPr>
            <a:r>
              <a:rPr lang="en-US" altLang="zh-CN" sz="2400" smtClean="0">
                <a:ea typeface="宋体" pitchFamily="2" charset="-122"/>
              </a:rPr>
              <a:t>We still get:</a:t>
            </a:r>
          </a:p>
          <a:p>
            <a:pPr eaLnBrk="1" hangingPunct="1">
              <a:lnSpc>
                <a:spcPct val="90000"/>
              </a:lnSpc>
            </a:pPr>
            <a:endParaRPr lang="en-US" altLang="zh-CN" sz="2400" smtClean="0">
              <a:ea typeface="宋体" pitchFamily="2" charset="-122"/>
            </a:endParaRPr>
          </a:p>
          <a:p>
            <a:pPr eaLnBrk="1" hangingPunct="1">
              <a:lnSpc>
                <a:spcPct val="90000"/>
              </a:lnSpc>
            </a:pPr>
            <a:endParaRPr lang="en-US" altLang="zh-CN" sz="2400" smtClean="0">
              <a:ea typeface="宋体" pitchFamily="2" charset="-122"/>
            </a:endParaRPr>
          </a:p>
          <a:p>
            <a:pPr eaLnBrk="1" hangingPunct="1">
              <a:lnSpc>
                <a:spcPct val="90000"/>
              </a:lnSpc>
            </a:pPr>
            <a:r>
              <a:rPr lang="en-US" altLang="zh-CN" sz="2400" smtClean="0">
                <a:ea typeface="宋体" pitchFamily="2" charset="-122"/>
              </a:rPr>
              <a:t>From</a:t>
            </a:r>
          </a:p>
          <a:p>
            <a:pPr eaLnBrk="1" hangingPunct="1">
              <a:lnSpc>
                <a:spcPct val="90000"/>
              </a:lnSpc>
            </a:pPr>
            <a:endParaRPr lang="en-US" altLang="zh-CN" sz="2400" smtClean="0">
              <a:ea typeface="宋体" pitchFamily="2" charset="-122"/>
            </a:endParaRPr>
          </a:p>
          <a:p>
            <a:pPr eaLnBrk="1" hangingPunct="1">
              <a:lnSpc>
                <a:spcPct val="90000"/>
              </a:lnSpc>
            </a:pPr>
            <a:endParaRPr lang="en-US" altLang="zh-CN" sz="2400" smtClean="0">
              <a:ea typeface="宋体" pitchFamily="2" charset="-122"/>
            </a:endParaRPr>
          </a:p>
          <a:p>
            <a:pPr eaLnBrk="1" hangingPunct="1">
              <a:lnSpc>
                <a:spcPct val="90000"/>
              </a:lnSpc>
            </a:pPr>
            <a:r>
              <a:rPr lang="en-US" altLang="zh-CN" sz="2400" smtClean="0">
                <a:ea typeface="宋体" pitchFamily="2" charset="-122"/>
              </a:rPr>
              <a:t>We have P</a:t>
            </a:r>
            <a:r>
              <a:rPr lang="en-US" altLang="zh-CN" sz="2400" baseline="-25000" smtClean="0">
                <a:ea typeface="宋体" pitchFamily="2" charset="-122"/>
              </a:rPr>
              <a:t>X=0</a:t>
            </a:r>
            <a:r>
              <a:rPr lang="en-US" altLang="zh-CN" sz="2400" smtClean="0">
                <a:ea typeface="宋体" pitchFamily="2" charset="-122"/>
              </a:rPr>
              <a:t> (Y=0) = (0.65x0.5) + (0.35x 0.5) = 0.4 &lt;&gt; 0.45</a:t>
            </a:r>
            <a:endParaRPr lang="zh-CN" altLang="en-US" sz="2400" smtClean="0">
              <a:ea typeface="宋体" pitchFamily="2" charset="-122"/>
            </a:endParaRPr>
          </a:p>
          <a:p>
            <a:pPr eaLnBrk="1" hangingPunct="1">
              <a:lnSpc>
                <a:spcPct val="90000"/>
              </a:lnSpc>
            </a:pPr>
            <a:r>
              <a:rPr lang="en-US" altLang="zh-CN" sz="2400" smtClean="0">
                <a:ea typeface="宋体" pitchFamily="2" charset="-122"/>
              </a:rPr>
              <a:t>So, P</a:t>
            </a:r>
            <a:r>
              <a:rPr lang="en-US" altLang="zh-CN" sz="2400" baseline="-25000" smtClean="0">
                <a:ea typeface="宋体" pitchFamily="2" charset="-122"/>
              </a:rPr>
              <a:t>X</a:t>
            </a:r>
            <a:r>
              <a:rPr lang="en-US" altLang="zh-CN" sz="2400" smtClean="0">
                <a:ea typeface="宋体" pitchFamily="2" charset="-122"/>
              </a:rPr>
              <a:t>(Y) is unidentifiable in this model</a:t>
            </a:r>
          </a:p>
          <a:p>
            <a:pPr eaLnBrk="1" hangingPunct="1">
              <a:lnSpc>
                <a:spcPct val="90000"/>
              </a:lnSpc>
            </a:pPr>
            <a:endParaRPr lang="zh-CN" altLang="en-US" sz="2400" smtClean="0">
              <a:ea typeface="宋体" pitchFamily="2" charset="-122"/>
            </a:endParaRPr>
          </a:p>
        </p:txBody>
      </p:sp>
      <p:graphicFrame>
        <p:nvGraphicFramePr>
          <p:cNvPr id="8197" name="Object 4"/>
          <p:cNvGraphicFramePr>
            <a:graphicFrameLocks noGrp="1" noChangeAspect="1"/>
          </p:cNvGraphicFramePr>
          <p:nvPr>
            <p:ph sz="quarter" idx="2"/>
          </p:nvPr>
        </p:nvGraphicFramePr>
        <p:xfrm>
          <a:off x="2362200" y="4114800"/>
          <a:ext cx="3910013" cy="754063"/>
        </p:xfrm>
        <a:graphic>
          <a:graphicData uri="http://schemas.openxmlformats.org/presentationml/2006/ole">
            <mc:AlternateContent xmlns:mc="http://schemas.openxmlformats.org/markup-compatibility/2006">
              <mc:Choice xmlns:v="urn:schemas-microsoft-com:vml" Requires="v">
                <p:oleObj spid="_x0000_s16388" name="Equation" r:id="rId4" imgW="1777229" imgH="342751" progId="Equation.3">
                  <p:embed/>
                </p:oleObj>
              </mc:Choice>
              <mc:Fallback>
                <p:oleObj name="Equation" r:id="rId4" imgW="1777229" imgH="342751"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114800"/>
                        <a:ext cx="3910013"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0517" name="Group 5"/>
          <p:cNvGraphicFramePr>
            <a:graphicFrameLocks noGrp="1"/>
          </p:cNvGraphicFramePr>
          <p:nvPr>
            <p:ph sz="quarter" idx="3"/>
          </p:nvPr>
        </p:nvGraphicFramePr>
        <p:xfrm>
          <a:off x="3657600" y="2667000"/>
          <a:ext cx="2971800" cy="1219201"/>
        </p:xfrm>
        <a:graphic>
          <a:graphicData uri="http://schemas.openxmlformats.org/drawingml/2006/table">
            <a:tbl>
              <a:tblPr/>
              <a:tblGrid>
                <a:gridCol w="1152525"/>
                <a:gridCol w="828675"/>
                <a:gridCol w="990600"/>
              </a:tblGrid>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Tw Cen MT" pitchFamily="34" charset="0"/>
                        <a:ea typeface="宋体"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X =0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X= 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Y =0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Y=1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8216" name="Object 23"/>
          <p:cNvGraphicFramePr>
            <a:graphicFrameLocks noChangeAspect="1"/>
          </p:cNvGraphicFramePr>
          <p:nvPr/>
        </p:nvGraphicFramePr>
        <p:xfrm>
          <a:off x="1712913" y="1828800"/>
          <a:ext cx="5360987" cy="754063"/>
        </p:xfrm>
        <a:graphic>
          <a:graphicData uri="http://schemas.openxmlformats.org/presentationml/2006/ole">
            <mc:AlternateContent xmlns:mc="http://schemas.openxmlformats.org/markup-compatibility/2006">
              <mc:Choice xmlns:v="urn:schemas-microsoft-com:vml" Requires="v">
                <p:oleObj spid="_x0000_s16389" name="Equation" r:id="rId6" imgW="2438400" imgH="342900" progId="Equation.3">
                  <p:embed/>
                </p:oleObj>
              </mc:Choice>
              <mc:Fallback>
                <p:oleObj name="Equation" r:id="rId6" imgW="2438400" imgH="342900" progId="Equation.3">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2913" y="1828800"/>
                        <a:ext cx="5360987"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p>
            <a:fld id="{240C7580-CE3E-46EA-A3EF-8FE162E62DE7}" type="slidenum">
              <a:rPr lang="zh-CN" altLang="en-US" smtClean="0">
                <a:solidFill>
                  <a:srgbClr val="000000"/>
                </a:solidFill>
              </a:rPr>
              <a:pPr/>
              <a:t>17</a:t>
            </a:fld>
            <a:endParaRPr lang="en-US" altLang="zh-CN" smtClean="0">
              <a:solidFill>
                <a:srgbClr val="000000"/>
              </a:solidFill>
            </a:endParaRPr>
          </a:p>
        </p:txBody>
      </p:sp>
      <p:sp>
        <p:nvSpPr>
          <p:cNvPr id="9219" name="Rectangle 2"/>
          <p:cNvSpPr>
            <a:spLocks noGrp="1" noChangeArrowheads="1"/>
          </p:cNvSpPr>
          <p:nvPr>
            <p:ph type="title"/>
          </p:nvPr>
        </p:nvSpPr>
        <p:spPr/>
        <p:txBody>
          <a:bodyPr/>
          <a:lstStyle/>
          <a:p>
            <a:pPr eaLnBrk="1" hangingPunct="1"/>
            <a:r>
              <a:rPr lang="en-US" altLang="zh-CN" smtClean="0">
                <a:ea typeface="宋体" pitchFamily="2" charset="-122"/>
              </a:rPr>
              <a:t>The Identifiability_2 Problem</a:t>
            </a:r>
          </a:p>
        </p:txBody>
      </p:sp>
      <p:sp>
        <p:nvSpPr>
          <p:cNvPr id="9220" name="Rectangle 3"/>
          <p:cNvSpPr>
            <a:spLocks noGrp="1" noChangeArrowheads="1"/>
          </p:cNvSpPr>
          <p:nvPr>
            <p:ph type="body" idx="1"/>
          </p:nvPr>
        </p:nvSpPr>
        <p:spPr/>
        <p:txBody>
          <a:bodyPr/>
          <a:lstStyle/>
          <a:p>
            <a:pPr eaLnBrk="1" hangingPunct="1"/>
            <a:r>
              <a:rPr lang="en-US" altLang="zh-CN" sz="3600" smtClean="0">
                <a:ea typeface="宋体" pitchFamily="2" charset="-122"/>
              </a:rPr>
              <a:t>For a given causal Bayesian network, decide whether P</a:t>
            </a:r>
            <a:r>
              <a:rPr lang="en-US" altLang="zh-CN" sz="3600" baseline="-25000" smtClean="0">
                <a:ea typeface="宋体" pitchFamily="2" charset="-122"/>
              </a:rPr>
              <a:t>t</a:t>
            </a:r>
            <a:r>
              <a:rPr lang="en-US" altLang="zh-CN" sz="3600" smtClean="0">
                <a:ea typeface="宋体" pitchFamily="2" charset="-122"/>
              </a:rPr>
              <a:t>(s) (i.e., P(S | do(T)) is identifiable or not</a:t>
            </a:r>
          </a:p>
          <a:p>
            <a:pPr eaLnBrk="1" hangingPunct="1"/>
            <a:r>
              <a:rPr lang="en-US" altLang="zh-CN" sz="3600" smtClean="0">
                <a:ea typeface="宋体" pitchFamily="2" charset="-122"/>
              </a:rPr>
              <a:t>If P</a:t>
            </a:r>
            <a:r>
              <a:rPr lang="en-US" altLang="zh-CN" sz="3600" baseline="-25000" smtClean="0">
                <a:ea typeface="宋体" pitchFamily="2" charset="-122"/>
              </a:rPr>
              <a:t>t</a:t>
            </a:r>
            <a:r>
              <a:rPr lang="en-US" altLang="zh-CN" sz="3600" smtClean="0">
                <a:ea typeface="宋体" pitchFamily="2" charset="-122"/>
              </a:rPr>
              <a:t>(s) is identifiable, give a closed-form expression for the value of P</a:t>
            </a:r>
            <a:r>
              <a:rPr lang="en-US" altLang="zh-CN" sz="3600" baseline="-25000" smtClean="0">
                <a:ea typeface="宋体" pitchFamily="2" charset="-122"/>
              </a:rPr>
              <a:t>t</a:t>
            </a:r>
            <a:r>
              <a:rPr lang="en-US" altLang="zh-CN" sz="3600" smtClean="0">
                <a:ea typeface="宋体" pitchFamily="2" charset="-122"/>
              </a:rPr>
              <a:t>(s) in term of distributions derived from the joint distribution of all observed quantities, P(n)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38200"/>
          </a:xfrm>
        </p:spPr>
        <p:txBody>
          <a:bodyPr/>
          <a:lstStyle/>
          <a:p>
            <a:r>
              <a:rPr lang="en-US" dirty="0" smtClean="0"/>
              <a:t>Professor Judea Pearl</a:t>
            </a:r>
            <a:endParaRPr lang="en-US" dirty="0"/>
          </a:p>
        </p:txBody>
      </p:sp>
      <p:pic>
        <p:nvPicPr>
          <p:cNvPr id="4" name="Picture 3"/>
          <p:cNvPicPr/>
          <p:nvPr/>
        </p:nvPicPr>
        <p:blipFill>
          <a:blip r:embed="rId3" cstate="print"/>
          <a:srcRect/>
          <a:stretch>
            <a:fillRect/>
          </a:stretch>
        </p:blipFill>
        <p:spPr bwMode="auto">
          <a:xfrm>
            <a:off x="381000" y="1295400"/>
            <a:ext cx="4143375" cy="4762500"/>
          </a:xfrm>
          <a:prstGeom prst="rect">
            <a:avLst/>
          </a:prstGeom>
          <a:noFill/>
          <a:ln w="9525">
            <a:noFill/>
            <a:miter lim="800000"/>
            <a:headEnd/>
            <a:tailEnd/>
          </a:ln>
        </p:spPr>
      </p:pic>
      <p:sp>
        <p:nvSpPr>
          <p:cNvPr id="5" name="Rectangle 4"/>
          <p:cNvSpPr/>
          <p:nvPr/>
        </p:nvSpPr>
        <p:spPr>
          <a:xfrm>
            <a:off x="4800600" y="1143000"/>
            <a:ext cx="4038600" cy="5262979"/>
          </a:xfrm>
          <a:prstGeom prst="rect">
            <a:avLst/>
          </a:prstGeom>
        </p:spPr>
        <p:txBody>
          <a:bodyPr wrap="square">
            <a:spAutoFit/>
          </a:bodyPr>
          <a:lstStyle/>
          <a:p>
            <a:r>
              <a:rPr lang="en-US" sz="2800" dirty="0" smtClean="0">
                <a:latin typeface="+mn-lt"/>
              </a:rPr>
              <a:t>March 15, 2012.</a:t>
            </a:r>
          </a:p>
          <a:p>
            <a:endParaRPr lang="en-US" sz="2800" dirty="0" smtClean="0">
              <a:latin typeface="+mn-lt"/>
            </a:endParaRPr>
          </a:p>
          <a:p>
            <a:r>
              <a:rPr lang="en-US" sz="2800" dirty="0" smtClean="0">
                <a:latin typeface="+mn-lt"/>
              </a:rPr>
              <a:t>ACM </a:t>
            </a:r>
            <a:r>
              <a:rPr lang="en-US" sz="2800" dirty="0">
                <a:latin typeface="+mn-lt"/>
              </a:rPr>
              <a:t>today named Judea Pearl the winner of the 2011 ACM A.M. Turing Award for pioneering developments in probabilistic and causal reasoning and their application to a broad range of problems and challenges</a:t>
            </a:r>
            <a:r>
              <a:rPr lang="en-US" sz="2800" dirty="0" smtClean="0">
                <a:latin typeface="+mn-lt"/>
              </a:rPr>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dirty="0" smtClean="0"/>
              <a:t>Biography</a:t>
            </a:r>
            <a:endParaRPr lang="en-US" dirty="0"/>
          </a:p>
        </p:txBody>
      </p:sp>
      <p:sp>
        <p:nvSpPr>
          <p:cNvPr id="3" name="Content Placeholder 2"/>
          <p:cNvSpPr>
            <a:spLocks noGrp="1"/>
          </p:cNvSpPr>
          <p:nvPr>
            <p:ph idx="1"/>
          </p:nvPr>
        </p:nvSpPr>
        <p:spPr>
          <a:xfrm>
            <a:off x="304800" y="1143000"/>
            <a:ext cx="8534400" cy="5257800"/>
          </a:xfrm>
        </p:spPr>
        <p:txBody>
          <a:bodyPr>
            <a:normAutofit lnSpcReduction="10000"/>
          </a:bodyPr>
          <a:lstStyle/>
          <a:p>
            <a:pPr marL="0" indent="0">
              <a:buNone/>
            </a:pPr>
            <a:r>
              <a:rPr lang="en-US" sz="1800" dirty="0" smtClean="0">
                <a:solidFill>
                  <a:schemeClr val="tx1"/>
                </a:solidFill>
                <a:latin typeface="+mn-lt"/>
                <a:ea typeface="+mn-ea"/>
                <a:cs typeface="+mn-cs"/>
              </a:rPr>
              <a:t>   </a:t>
            </a:r>
            <a:r>
              <a:rPr lang="en-US" sz="2000" dirty="0" smtClean="0">
                <a:solidFill>
                  <a:schemeClr val="tx1"/>
                </a:solidFill>
                <a:latin typeface="+mn-lt"/>
                <a:ea typeface="+mn-ea"/>
                <a:cs typeface="+mn-cs"/>
              </a:rPr>
              <a:t>Judea Pearl is a professor of computer science at UCLA, where he was director of the Cognitive Systems Laboratory.  Before joining UCLA in 1970, he was at RCA Research Laboratories, working on superconductive parametric and storage devices.  Previously, he was engaged in advanced memory systems at Electronic Memories, Inc.  Pearl is a graduate of the </a:t>
            </a:r>
            <a:r>
              <a:rPr lang="en-US" sz="2000" dirty="0" err="1" smtClean="0">
                <a:solidFill>
                  <a:schemeClr val="tx1"/>
                </a:solidFill>
                <a:latin typeface="+mn-lt"/>
                <a:ea typeface="+mn-ea"/>
                <a:cs typeface="+mn-cs"/>
              </a:rPr>
              <a:t>Technion</a:t>
            </a:r>
            <a:r>
              <a:rPr lang="en-US" sz="2000" dirty="0" smtClean="0">
                <a:solidFill>
                  <a:schemeClr val="tx1"/>
                </a:solidFill>
                <a:latin typeface="+mn-lt"/>
                <a:ea typeface="+mn-ea"/>
                <a:cs typeface="+mn-cs"/>
              </a:rPr>
              <a:t>, the Israel Institute of Technology, with a Bachelor of Science degree in Electrical Engineering.  In 1965, he received a Master's degree in Physics from Rutgers University, and in the same year was awarded a Ph.D. degree in Electrical Engineering from the Polytechnic Institute of Brooklyn.  </a:t>
            </a:r>
          </a:p>
          <a:p>
            <a:pPr marL="0" indent="0">
              <a:buNone/>
            </a:pPr>
            <a:r>
              <a:rPr lang="en-US" sz="2000" dirty="0" smtClean="0">
                <a:solidFill>
                  <a:schemeClr val="tx1"/>
                </a:solidFill>
                <a:latin typeface="+mn-lt"/>
                <a:ea typeface="+mn-ea"/>
                <a:cs typeface="+mn-cs"/>
              </a:rPr>
              <a:t>   Among his many awards, Pearl is the recipient of the 2003 Allen Newell Award</a:t>
            </a:r>
            <a:r>
              <a:rPr lang="en-US" sz="2000" dirty="0" smtClean="0"/>
              <a:t> </a:t>
            </a:r>
            <a:r>
              <a:rPr lang="en-US" sz="2000" dirty="0" smtClean="0">
                <a:solidFill>
                  <a:schemeClr val="tx1"/>
                </a:solidFill>
                <a:latin typeface="+mn-lt"/>
                <a:ea typeface="+mn-ea"/>
                <a:cs typeface="+mn-cs"/>
              </a:rPr>
              <a:t>from ACM and the AAAI (Association for the Advancement of Artificial Intelligence). His groundbreaking book on causality won the 2001 </a:t>
            </a:r>
            <a:r>
              <a:rPr lang="en-US" sz="2000" dirty="0" err="1" smtClean="0">
                <a:solidFill>
                  <a:schemeClr val="tx1"/>
                </a:solidFill>
                <a:latin typeface="+mn-lt"/>
                <a:ea typeface="+mn-ea"/>
                <a:cs typeface="+mn-cs"/>
              </a:rPr>
              <a:t>Lakatos</a:t>
            </a:r>
            <a:r>
              <a:rPr lang="en-US" sz="2000" dirty="0" smtClean="0">
                <a:solidFill>
                  <a:schemeClr val="tx1"/>
                </a:solidFill>
                <a:latin typeface="+mn-lt"/>
                <a:ea typeface="+mn-ea"/>
                <a:cs typeface="+mn-cs"/>
              </a:rPr>
              <a:t> Award from the London School of Economics and Political Science "for an outstanding significant contribution to the philosophy of science."</a:t>
            </a:r>
          </a:p>
          <a:p>
            <a:pPr marL="0" indent="0">
              <a:buNone/>
            </a:pPr>
            <a:r>
              <a:rPr lang="en-US" sz="2000" dirty="0" smtClean="0">
                <a:solidFill>
                  <a:schemeClr val="tx1"/>
                </a:solidFill>
                <a:latin typeface="+mn-lt"/>
                <a:ea typeface="+mn-ea"/>
                <a:cs typeface="+mn-cs"/>
              </a:rPr>
              <a:t>   Pearl is a member of the National Academy of Engineering and a Fellow of AAAI and the Institute for Electrical and Electronic Engineers (IEEE). He is President of the Daniel Pearl Foundation, named after his son.</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Books</a:t>
            </a:r>
            <a:endParaRPr lang="en-US" dirty="0"/>
          </a:p>
        </p:txBody>
      </p:sp>
      <p:sp>
        <p:nvSpPr>
          <p:cNvPr id="3" name="Content Placeholder 2"/>
          <p:cNvSpPr>
            <a:spLocks noGrp="1"/>
          </p:cNvSpPr>
          <p:nvPr>
            <p:ph idx="1"/>
          </p:nvPr>
        </p:nvSpPr>
        <p:spPr/>
        <p:txBody>
          <a:bodyPr/>
          <a:lstStyle/>
          <a:p>
            <a:r>
              <a:rPr lang="en-US" i="1" dirty="0" smtClean="0"/>
              <a:t>Heuristics</a:t>
            </a:r>
            <a:r>
              <a:rPr lang="en-US" dirty="0" smtClean="0"/>
              <a:t>, Addison-Wesley, 1984 </a:t>
            </a:r>
          </a:p>
          <a:p>
            <a:r>
              <a:rPr lang="en-US" i="1" dirty="0" smtClean="0"/>
              <a:t>Probabilistic Reasoning in Intelligent Systems</a:t>
            </a:r>
            <a:r>
              <a:rPr lang="en-US" dirty="0" smtClean="0"/>
              <a:t>, Morgan-Kaufmann, 1988 </a:t>
            </a:r>
          </a:p>
          <a:p>
            <a:r>
              <a:rPr lang="en-US" i="1" dirty="0" smtClean="0"/>
              <a:t>Causality: Models, Reasoning, and Inference</a:t>
            </a:r>
            <a:r>
              <a:rPr lang="en-US" dirty="0" smtClean="0"/>
              <a:t>, Cambridge University Press, 2000 (2</a:t>
            </a:r>
            <a:r>
              <a:rPr lang="en-US" baseline="30000" dirty="0" smtClean="0"/>
              <a:t>nd</a:t>
            </a:r>
            <a:r>
              <a:rPr lang="en-US" dirty="0" smtClean="0"/>
              <a:t> edition, 2009)</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dirty="0" smtClean="0"/>
              <a:t>Heuristics</a:t>
            </a:r>
            <a:endParaRPr lang="en-US" dirty="0"/>
          </a:p>
        </p:txBody>
      </p:sp>
      <p:sp>
        <p:nvSpPr>
          <p:cNvPr id="3" name="Content Placeholder 2"/>
          <p:cNvSpPr>
            <a:spLocks noGrp="1"/>
          </p:cNvSpPr>
          <p:nvPr>
            <p:ph idx="1"/>
          </p:nvPr>
        </p:nvSpPr>
        <p:spPr>
          <a:xfrm>
            <a:off x="381000" y="1447800"/>
            <a:ext cx="6248400" cy="4648200"/>
          </a:xfrm>
        </p:spPr>
        <p:txBody>
          <a:bodyPr>
            <a:normAutofit fontScale="85000" lnSpcReduction="20000"/>
          </a:bodyPr>
          <a:lstStyle/>
          <a:p>
            <a:pPr marL="0">
              <a:buNone/>
            </a:pPr>
            <a:r>
              <a:rPr lang="en-US" dirty="0" smtClean="0">
                <a:solidFill>
                  <a:schemeClr val="tx1"/>
                </a:solidFill>
                <a:latin typeface="+mn-lt"/>
                <a:ea typeface="+mn-ea"/>
                <a:cs typeface="+mn-cs"/>
              </a:rPr>
              <a:t>Pearl's early work on heuristic search—a trial-and-error method of problem-solving— propelled the evolution of AI into a mature field with sound scientific foundations.  He challenged and ultimately overturned the prevailing approach to reasoning embodied in expert systems and other technologies developed in AI.  In his 1984 book </a:t>
            </a:r>
            <a:r>
              <a:rPr lang="en-US" i="1" dirty="0" smtClean="0">
                <a:solidFill>
                  <a:schemeClr val="tx1"/>
                </a:solidFill>
                <a:latin typeface="+mn-lt"/>
                <a:ea typeface="+mn-ea"/>
                <a:cs typeface="+mn-cs"/>
              </a:rPr>
              <a:t>Heuristics: Intelligent Search Strategies for Computer Problem Solving</a:t>
            </a:r>
            <a:r>
              <a:rPr lang="en-US" dirty="0" smtClean="0">
                <a:solidFill>
                  <a:schemeClr val="tx1"/>
                </a:solidFill>
                <a:latin typeface="+mn-lt"/>
                <a:ea typeface="+mn-ea"/>
                <a:cs typeface="+mn-cs"/>
              </a:rPr>
              <a:t>, he set a new standard where algorithms, even heuristic ones, had to be analyzed rigorously in terms of their correctness and performance.  He subsequently devised ways of programming machines to discover their own heuristics. </a:t>
            </a:r>
            <a:endParaRPr lang="en-US" dirty="0"/>
          </a:p>
        </p:txBody>
      </p:sp>
      <p:pic>
        <p:nvPicPr>
          <p:cNvPr id="14338" name="Picture 2"/>
          <p:cNvPicPr>
            <a:picLocks noChangeAspect="1" noChangeArrowheads="1"/>
          </p:cNvPicPr>
          <p:nvPr/>
        </p:nvPicPr>
        <p:blipFill>
          <a:blip r:embed="rId3" cstate="print"/>
          <a:srcRect l="14667" r="13333"/>
          <a:stretch>
            <a:fillRect/>
          </a:stretch>
        </p:blipFill>
        <p:spPr bwMode="auto">
          <a:xfrm>
            <a:off x="6781800" y="1143000"/>
            <a:ext cx="2057400" cy="2857500"/>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6705600" y="4191000"/>
            <a:ext cx="2095500" cy="20955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n-US" dirty="0" smtClean="0"/>
              <a:t>Bayesian </a:t>
            </a:r>
            <a:r>
              <a:rPr lang="en-US" dirty="0" err="1" smtClean="0"/>
              <a:t>Netorks</a:t>
            </a:r>
            <a:endParaRPr lang="en-US" dirty="0"/>
          </a:p>
        </p:txBody>
      </p:sp>
      <p:sp>
        <p:nvSpPr>
          <p:cNvPr id="3" name="Content Placeholder 2"/>
          <p:cNvSpPr>
            <a:spLocks noGrp="1"/>
          </p:cNvSpPr>
          <p:nvPr>
            <p:ph idx="1"/>
          </p:nvPr>
        </p:nvSpPr>
        <p:spPr>
          <a:xfrm>
            <a:off x="381000" y="1219200"/>
            <a:ext cx="8382000" cy="4953000"/>
          </a:xfrm>
        </p:spPr>
        <p:txBody>
          <a:bodyPr/>
          <a:lstStyle/>
          <a:p>
            <a:pPr marL="0">
              <a:buNone/>
            </a:pPr>
            <a:r>
              <a:rPr lang="en-US" sz="2400" dirty="0" smtClean="0"/>
              <a:t>Pearl went on to develop the theoretical foundations for reasoning under uncertainty using a "Bayesian network," a term he coined in 1985, named for the 18th century British mathematician Thomas </a:t>
            </a:r>
            <a:r>
              <a:rPr lang="en-US" sz="2400" dirty="0" err="1" smtClean="0"/>
              <a:t>Bayes</a:t>
            </a:r>
            <a:r>
              <a:rPr lang="en-US" sz="2400" dirty="0" smtClean="0"/>
              <a:t>. An extremely general and flexible modeling tool, a Bayesian network mimics the neural activities of the human brain, constantly exchanging messages without benefit of a supervisor.  These networks revolutionized AI by providing a compact way of representing probability distributions and reasoning about them.  Pearl showed how Bayesian networks and their belief updating algorithms provide an intuitive, elegant characterization of complex probability distributions, and the way they track new evidence. This development was a critical step toward achieving human-level AI that can interact with the physical world.</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457200"/>
          </a:xfrm>
        </p:spPr>
        <p:txBody>
          <a:bodyPr/>
          <a:lstStyle/>
          <a:p>
            <a:pPr eaLnBrk="1" hangingPunct="1"/>
            <a:r>
              <a:rPr lang="en-US" sz="4000" smtClean="0"/>
              <a:t>Icy Roads, Model</a:t>
            </a:r>
          </a:p>
        </p:txBody>
      </p:sp>
      <p:sp>
        <p:nvSpPr>
          <p:cNvPr id="3075" name="Rectangle 3"/>
          <p:cNvSpPr>
            <a:spLocks noGrp="1" noChangeArrowheads="1"/>
          </p:cNvSpPr>
          <p:nvPr>
            <p:ph type="body" idx="1"/>
          </p:nvPr>
        </p:nvSpPr>
        <p:spPr>
          <a:xfrm>
            <a:off x="4648200" y="6172200"/>
            <a:ext cx="4343400" cy="304800"/>
          </a:xfrm>
        </p:spPr>
        <p:txBody>
          <a:bodyPr/>
          <a:lstStyle/>
          <a:p>
            <a:pPr eaLnBrk="1" hangingPunct="1">
              <a:lnSpc>
                <a:spcPct val="80000"/>
              </a:lnSpc>
              <a:buFontTx/>
              <a:buNone/>
            </a:pPr>
            <a:r>
              <a:rPr lang="en-US" sz="1400" smtClean="0"/>
              <a:t>Source: Judea Pearl via Finn V. Jensen; Hugin Screen Shot</a:t>
            </a:r>
          </a:p>
        </p:txBody>
      </p:sp>
      <p:pic>
        <p:nvPicPr>
          <p:cNvPr id="3076" name="Picture 4"/>
          <p:cNvPicPr>
            <a:picLocks noChangeAspect="1" noChangeArrowheads="1"/>
          </p:cNvPicPr>
          <p:nvPr/>
        </p:nvPicPr>
        <p:blipFill>
          <a:blip r:embed="rId3" cstate="print"/>
          <a:srcRect/>
          <a:stretch>
            <a:fillRect/>
          </a:stretch>
        </p:blipFill>
        <p:spPr bwMode="auto">
          <a:xfrm>
            <a:off x="1147763" y="857250"/>
            <a:ext cx="6848475" cy="514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04800"/>
            <a:ext cx="7772400" cy="457200"/>
          </a:xfrm>
        </p:spPr>
        <p:txBody>
          <a:bodyPr/>
          <a:lstStyle/>
          <a:p>
            <a:pPr eaLnBrk="1" hangingPunct="1"/>
            <a:r>
              <a:rPr lang="en-US" sz="4000" smtClean="0"/>
              <a:t>Icy Roads, Example of Use</a:t>
            </a:r>
          </a:p>
        </p:txBody>
      </p:sp>
      <p:sp>
        <p:nvSpPr>
          <p:cNvPr id="4099" name="Rectangle 3"/>
          <p:cNvSpPr>
            <a:spLocks noGrp="1" noChangeArrowheads="1"/>
          </p:cNvSpPr>
          <p:nvPr>
            <p:ph type="body" idx="1"/>
          </p:nvPr>
        </p:nvSpPr>
        <p:spPr>
          <a:xfrm>
            <a:off x="4572000" y="6172200"/>
            <a:ext cx="4419600" cy="304800"/>
          </a:xfrm>
        </p:spPr>
        <p:txBody>
          <a:bodyPr/>
          <a:lstStyle/>
          <a:p>
            <a:pPr eaLnBrk="1" hangingPunct="1">
              <a:lnSpc>
                <a:spcPct val="80000"/>
              </a:lnSpc>
              <a:buFontTx/>
              <a:buNone/>
            </a:pPr>
            <a:r>
              <a:rPr lang="en-US" sz="1400" smtClean="0"/>
              <a:t>Source: Judea Pearl via Finn V. Jensen; Hugin Screen Shots</a:t>
            </a:r>
          </a:p>
        </p:txBody>
      </p:sp>
      <p:pic>
        <p:nvPicPr>
          <p:cNvPr id="4100" name="Picture 5"/>
          <p:cNvPicPr>
            <a:picLocks noChangeAspect="1" noChangeArrowheads="1"/>
          </p:cNvPicPr>
          <p:nvPr/>
        </p:nvPicPr>
        <p:blipFill>
          <a:blip r:embed="rId3" cstate="print"/>
          <a:srcRect l="1877" t="31334" r="12015" b="20667"/>
          <a:stretch>
            <a:fillRect/>
          </a:stretch>
        </p:blipFill>
        <p:spPr bwMode="auto">
          <a:xfrm>
            <a:off x="4572000" y="742950"/>
            <a:ext cx="4495800" cy="1881188"/>
          </a:xfrm>
          <a:prstGeom prst="rect">
            <a:avLst/>
          </a:prstGeom>
          <a:noFill/>
          <a:ln w="9525">
            <a:noFill/>
            <a:miter lim="800000"/>
            <a:headEnd/>
            <a:tailEnd/>
          </a:ln>
          <a:effectLst/>
        </p:spPr>
      </p:pic>
      <p:pic>
        <p:nvPicPr>
          <p:cNvPr id="4101" name="Picture 6"/>
          <p:cNvPicPr>
            <a:picLocks noChangeAspect="1" noChangeArrowheads="1"/>
          </p:cNvPicPr>
          <p:nvPr/>
        </p:nvPicPr>
        <p:blipFill>
          <a:blip r:embed="rId4" cstate="print"/>
          <a:srcRect l="2156" t="32222" r="12169" b="26297"/>
          <a:stretch>
            <a:fillRect/>
          </a:stretch>
        </p:blipFill>
        <p:spPr bwMode="auto">
          <a:xfrm>
            <a:off x="152400" y="1981200"/>
            <a:ext cx="5715000" cy="2078038"/>
          </a:xfrm>
          <a:prstGeom prst="rect">
            <a:avLst/>
          </a:prstGeom>
          <a:noFill/>
          <a:ln w="9525">
            <a:noFill/>
            <a:miter lim="800000"/>
            <a:headEnd/>
            <a:tailEnd/>
          </a:ln>
          <a:effectLst/>
        </p:spPr>
      </p:pic>
      <p:pic>
        <p:nvPicPr>
          <p:cNvPr id="4102" name="Picture 7"/>
          <p:cNvPicPr>
            <a:picLocks noChangeAspect="1" noChangeArrowheads="1"/>
          </p:cNvPicPr>
          <p:nvPr/>
        </p:nvPicPr>
        <p:blipFill>
          <a:blip r:embed="rId5" cstate="print"/>
          <a:srcRect l="2156" t="32222" r="12169" b="26297"/>
          <a:stretch>
            <a:fillRect/>
          </a:stretch>
        </p:blipFill>
        <p:spPr bwMode="auto">
          <a:xfrm>
            <a:off x="3200400" y="4038600"/>
            <a:ext cx="586740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81000"/>
            <a:ext cx="7772400" cy="533400"/>
          </a:xfrm>
        </p:spPr>
        <p:txBody>
          <a:bodyPr/>
          <a:lstStyle/>
          <a:p>
            <a:pPr eaLnBrk="1" hangingPunct="1"/>
            <a:r>
              <a:rPr lang="en-US" sz="4000" smtClean="0"/>
              <a:t>Wet Lawn, Model</a:t>
            </a:r>
          </a:p>
        </p:txBody>
      </p:sp>
      <p:sp>
        <p:nvSpPr>
          <p:cNvPr id="5123" name="Rectangle 3"/>
          <p:cNvSpPr>
            <a:spLocks noGrp="1" noChangeArrowheads="1"/>
          </p:cNvSpPr>
          <p:nvPr>
            <p:ph type="body" idx="1"/>
          </p:nvPr>
        </p:nvSpPr>
        <p:spPr>
          <a:xfrm>
            <a:off x="4876800" y="6172200"/>
            <a:ext cx="3886200" cy="304800"/>
          </a:xfrm>
        </p:spPr>
        <p:txBody>
          <a:bodyPr/>
          <a:lstStyle/>
          <a:p>
            <a:pPr eaLnBrk="1" hangingPunct="1">
              <a:lnSpc>
                <a:spcPct val="80000"/>
              </a:lnSpc>
              <a:buFontTx/>
              <a:buNone/>
            </a:pPr>
            <a:r>
              <a:rPr lang="en-US" sz="1400" smtClean="0"/>
              <a:t>Judea Pearl via Finn V. Jensen; Hugin Screen Shot</a:t>
            </a:r>
          </a:p>
        </p:txBody>
      </p:sp>
      <p:pic>
        <p:nvPicPr>
          <p:cNvPr id="5124" name="Picture 4"/>
          <p:cNvPicPr>
            <a:picLocks noChangeAspect="1" noChangeArrowheads="1"/>
          </p:cNvPicPr>
          <p:nvPr/>
        </p:nvPicPr>
        <p:blipFill>
          <a:blip r:embed="rId3" cstate="print"/>
          <a:srcRect l="2481" t="26471" r="6976" b="7895"/>
          <a:stretch>
            <a:fillRect/>
          </a:stretch>
        </p:blipFill>
        <p:spPr bwMode="auto">
          <a:xfrm>
            <a:off x="1828800" y="1371600"/>
            <a:ext cx="5562600" cy="40386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1110</TotalTime>
  <Words>881</Words>
  <Application>Microsoft Office PowerPoint</Application>
  <PresentationFormat>On-screen Show (4:3)</PresentationFormat>
  <Paragraphs>139</Paragraphs>
  <Slides>17</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0" baseType="lpstr">
      <vt:lpstr>330Lect1</vt:lpstr>
      <vt:lpstr>Photo Editor Photo</vt:lpstr>
      <vt:lpstr>Equation</vt:lpstr>
      <vt:lpstr>CSCE 190 Computing in the Modern World Judea Pearl  2011 ACM A.M. Turing Award Winner</vt:lpstr>
      <vt:lpstr>Professor Judea Pearl</vt:lpstr>
      <vt:lpstr>Biography</vt:lpstr>
      <vt:lpstr>Three Books</vt:lpstr>
      <vt:lpstr>Heuristics</vt:lpstr>
      <vt:lpstr>Bayesian Netorks</vt:lpstr>
      <vt:lpstr>Icy Roads, Model</vt:lpstr>
      <vt:lpstr>Icy Roads, Example of Use</vt:lpstr>
      <vt:lpstr>Wet Lawn, Model</vt:lpstr>
      <vt:lpstr>Wet Lawn, Example of Use</vt:lpstr>
      <vt:lpstr>Causality</vt:lpstr>
      <vt:lpstr>What is Identifiability?</vt:lpstr>
      <vt:lpstr>Unidentifiability_2 Example(1)</vt:lpstr>
      <vt:lpstr>Unidentifiability_2 Example(2)</vt:lpstr>
      <vt:lpstr>Unidentifiability_2 Example(3)</vt:lpstr>
      <vt:lpstr>Unidentifiability_2 Example(4)</vt:lpstr>
      <vt:lpstr>The Identifiability_2 Problem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mgv</cp:lastModifiedBy>
  <cp:revision>57</cp:revision>
  <dcterms:created xsi:type="dcterms:W3CDTF">2004-08-19T01:30:12Z</dcterms:created>
  <dcterms:modified xsi:type="dcterms:W3CDTF">2014-12-02T22:48:53Z</dcterms:modified>
</cp:coreProperties>
</file>