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notesMasterIdLst>
    <p:notesMasterId r:id="rId33"/>
  </p:notesMasterIdLst>
  <p:handoutMasterIdLst>
    <p:handoutMasterId r:id="rId34"/>
  </p:handoutMasterIdLst>
  <p:sldIdLst>
    <p:sldId id="411" r:id="rId6"/>
    <p:sldId id="4497" r:id="rId7"/>
    <p:sldId id="4504" r:id="rId8"/>
    <p:sldId id="455" r:id="rId9"/>
    <p:sldId id="457" r:id="rId10"/>
    <p:sldId id="458" r:id="rId11"/>
    <p:sldId id="459" r:id="rId12"/>
    <p:sldId id="460" r:id="rId13"/>
    <p:sldId id="418" r:id="rId14"/>
    <p:sldId id="4490" r:id="rId15"/>
    <p:sldId id="416" r:id="rId16"/>
    <p:sldId id="4489" r:id="rId17"/>
    <p:sldId id="380" r:id="rId18"/>
    <p:sldId id="4492" r:id="rId19"/>
    <p:sldId id="4499" r:id="rId20"/>
    <p:sldId id="4500" r:id="rId21"/>
    <p:sldId id="4502" r:id="rId22"/>
    <p:sldId id="4498" r:id="rId23"/>
    <p:sldId id="4508" r:id="rId24"/>
    <p:sldId id="4506" r:id="rId25"/>
    <p:sldId id="381" r:id="rId26"/>
    <p:sldId id="4503" r:id="rId27"/>
    <p:sldId id="4501" r:id="rId28"/>
    <p:sldId id="4507" r:id="rId29"/>
    <p:sldId id="4509" r:id="rId30"/>
    <p:sldId id="4505" r:id="rId31"/>
    <p:sldId id="4495"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pos="288" userDrawn="1">
          <p15:clr>
            <a:srgbClr val="A4A3A4"/>
          </p15:clr>
        </p15:guide>
        <p15:guide id="16" orient="horz" userDrawn="1">
          <p15:clr>
            <a:srgbClr val="A4A3A4"/>
          </p15:clr>
        </p15:guide>
        <p15:guide id="17" pos="2880" userDrawn="1">
          <p15:clr>
            <a:srgbClr val="A4A3A4"/>
          </p15:clr>
        </p15:guide>
        <p15:guide id="18" pos="5472" userDrawn="1">
          <p15:clr>
            <a:srgbClr val="A4A3A4"/>
          </p15:clr>
        </p15:guide>
        <p15:guide id="19" orient="horz" pos="22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AF9"/>
    <a:srgbClr val="EBECEC"/>
    <a:srgbClr val="FFFFFF"/>
    <a:srgbClr val="000000"/>
    <a:srgbClr val="0077C8"/>
    <a:srgbClr val="1D2123"/>
    <a:srgbClr val="363A3A"/>
    <a:srgbClr val="808888"/>
    <a:srgbClr val="D0D2D3"/>
    <a:srgbClr val="0D80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46" autoAdjust="0"/>
    <p:restoredTop sz="81335" autoAdjust="0"/>
  </p:normalViewPr>
  <p:slideViewPr>
    <p:cSldViewPr snapToGrid="0" snapToObjects="1" showGuides="1">
      <p:cViewPr varScale="1">
        <p:scale>
          <a:sx n="118" d="100"/>
          <a:sy n="118" d="100"/>
        </p:scale>
        <p:origin x="200" y="256"/>
      </p:cViewPr>
      <p:guideLst>
        <p:guide pos="288"/>
        <p:guide orient="horz"/>
        <p:guide pos="2880"/>
        <p:guide pos="5472"/>
        <p:guide orient="horz" pos="2220"/>
      </p:guideLst>
    </p:cSldViewPr>
  </p:slideViewPr>
  <p:notesTextViewPr>
    <p:cViewPr>
      <p:scale>
        <a:sx n="125" d="100"/>
        <a:sy n="125" d="100"/>
      </p:scale>
      <p:origin x="0" y="0"/>
    </p:cViewPr>
  </p:notesTextViewPr>
  <p:sorterViewPr>
    <p:cViewPr varScale="1">
      <p:scale>
        <a:sx n="100" d="100"/>
        <a:sy n="100" d="100"/>
      </p:scale>
      <p:origin x="0" y="-75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6F3A0-0692-D34D-9635-8A268231076E}" type="doc">
      <dgm:prSet loTypeId="urn:microsoft.com/office/officeart/2005/8/layout/cycle3" loCatId="" qsTypeId="urn:microsoft.com/office/officeart/2005/8/quickstyle/3d4" qsCatId="3D" csTypeId="urn:microsoft.com/office/officeart/2005/8/colors/accent1_2" csCatId="accent1" phldr="1"/>
      <dgm:spPr/>
      <dgm:t>
        <a:bodyPr/>
        <a:lstStyle/>
        <a:p>
          <a:endParaRPr lang="en-US"/>
        </a:p>
      </dgm:t>
    </dgm:pt>
    <dgm:pt modelId="{BDC90B10-022C-0D40-8D67-965174DF0A5D}">
      <dgm:prSet phldrT="[Text]"/>
      <dgm:spPr/>
      <dgm:t>
        <a:bodyPr/>
        <a:lstStyle/>
        <a:p>
          <a:r>
            <a:rPr lang="en-US" b="1" dirty="0"/>
            <a:t>Engineers</a:t>
          </a:r>
          <a:r>
            <a:rPr lang="en-US" dirty="0"/>
            <a:t> write code</a:t>
          </a:r>
        </a:p>
      </dgm:t>
    </dgm:pt>
    <dgm:pt modelId="{E23BC0A0-5FFC-B944-B439-6724FD50DC07}" type="parTrans" cxnId="{FB4DE187-9795-FB4F-8A09-0505C3B39611}">
      <dgm:prSet/>
      <dgm:spPr/>
      <dgm:t>
        <a:bodyPr/>
        <a:lstStyle/>
        <a:p>
          <a:endParaRPr lang="en-US"/>
        </a:p>
      </dgm:t>
    </dgm:pt>
    <dgm:pt modelId="{EC5BB703-24E9-DC4B-8046-7F1CCFD5E205}" type="sibTrans" cxnId="{FB4DE187-9795-FB4F-8A09-0505C3B39611}">
      <dgm:prSet/>
      <dgm:spPr/>
      <dgm:t>
        <a:bodyPr/>
        <a:lstStyle/>
        <a:p>
          <a:endParaRPr lang="en-US"/>
        </a:p>
      </dgm:t>
    </dgm:pt>
    <dgm:pt modelId="{8F14E07C-785E-C848-89A8-8E73EDC9F7AD}">
      <dgm:prSet phldrT="[Text]"/>
      <dgm:spPr/>
      <dgm:t>
        <a:bodyPr/>
        <a:lstStyle/>
        <a:p>
          <a:r>
            <a:rPr lang="en-US" b="1" dirty="0"/>
            <a:t>DevOps</a:t>
          </a:r>
          <a:r>
            <a:rPr lang="en-US" dirty="0"/>
            <a:t> configures and deploys code</a:t>
          </a:r>
        </a:p>
      </dgm:t>
    </dgm:pt>
    <dgm:pt modelId="{D7FD35F6-16EE-3C45-BF73-0711D684FF87}" type="parTrans" cxnId="{3DC11940-8394-9F48-B505-CE9295DD5706}">
      <dgm:prSet/>
      <dgm:spPr/>
      <dgm:t>
        <a:bodyPr/>
        <a:lstStyle/>
        <a:p>
          <a:endParaRPr lang="en-US"/>
        </a:p>
      </dgm:t>
    </dgm:pt>
    <dgm:pt modelId="{3178943D-229C-9A4C-8A41-0757B794D4F9}" type="sibTrans" cxnId="{3DC11940-8394-9F48-B505-CE9295DD5706}">
      <dgm:prSet/>
      <dgm:spPr/>
      <dgm:t>
        <a:bodyPr/>
        <a:lstStyle/>
        <a:p>
          <a:endParaRPr lang="en-US"/>
        </a:p>
      </dgm:t>
    </dgm:pt>
    <dgm:pt modelId="{43FF567B-15C9-3442-853F-800421125BAE}">
      <dgm:prSet phldrT="[Text]"/>
      <dgm:spPr/>
      <dgm:t>
        <a:bodyPr/>
        <a:lstStyle/>
        <a:p>
          <a:r>
            <a:rPr lang="en-US" b="1" dirty="0"/>
            <a:t>Hosting</a:t>
          </a:r>
          <a:r>
            <a:rPr lang="en-US" dirty="0"/>
            <a:t> operates the systems</a:t>
          </a:r>
        </a:p>
      </dgm:t>
    </dgm:pt>
    <dgm:pt modelId="{0F13383B-DA76-414C-9294-FCA5CAE78CCC}" type="parTrans" cxnId="{E414D246-470D-1645-B68B-C2243612316E}">
      <dgm:prSet/>
      <dgm:spPr/>
      <dgm:t>
        <a:bodyPr/>
        <a:lstStyle/>
        <a:p>
          <a:endParaRPr lang="en-US"/>
        </a:p>
      </dgm:t>
    </dgm:pt>
    <dgm:pt modelId="{484425DC-EEA4-5C49-BDB8-83F6028357CA}" type="sibTrans" cxnId="{E414D246-470D-1645-B68B-C2243612316E}">
      <dgm:prSet/>
      <dgm:spPr/>
      <dgm:t>
        <a:bodyPr/>
        <a:lstStyle/>
        <a:p>
          <a:endParaRPr lang="en-US"/>
        </a:p>
      </dgm:t>
    </dgm:pt>
    <dgm:pt modelId="{73C26F4A-FBD3-474C-875F-2CA505E33EA2}">
      <dgm:prSet phldrT="[Text]"/>
      <dgm:spPr/>
      <dgm:t>
        <a:bodyPr/>
        <a:lstStyle/>
        <a:p>
          <a:r>
            <a:rPr lang="en-US" b="1" dirty="0"/>
            <a:t>Product Managers </a:t>
          </a:r>
          <a:r>
            <a:rPr lang="en-US" dirty="0"/>
            <a:t>create requirements</a:t>
          </a:r>
        </a:p>
      </dgm:t>
    </dgm:pt>
    <dgm:pt modelId="{6925287C-BB88-154A-AF2D-86C079C75430}" type="parTrans" cxnId="{132A2C93-B689-3444-8DD3-9A3A6A3B1935}">
      <dgm:prSet/>
      <dgm:spPr/>
      <dgm:t>
        <a:bodyPr/>
        <a:lstStyle/>
        <a:p>
          <a:endParaRPr lang="en-US"/>
        </a:p>
      </dgm:t>
    </dgm:pt>
    <dgm:pt modelId="{C60E1429-3C3D-3241-B384-18DFF3723B89}" type="sibTrans" cxnId="{132A2C93-B689-3444-8DD3-9A3A6A3B1935}">
      <dgm:prSet/>
      <dgm:spPr/>
      <dgm:t>
        <a:bodyPr/>
        <a:lstStyle/>
        <a:p>
          <a:endParaRPr lang="en-US"/>
        </a:p>
      </dgm:t>
    </dgm:pt>
    <dgm:pt modelId="{CAF8F4AB-9C6E-104B-A859-8CB072CC06E4}">
      <dgm:prSet phldrT="[Text]"/>
      <dgm:spPr/>
      <dgm:t>
        <a:bodyPr/>
        <a:lstStyle/>
        <a:p>
          <a:r>
            <a:rPr lang="en-US" b="1" dirty="0"/>
            <a:t>Architecture</a:t>
          </a:r>
          <a:r>
            <a:rPr lang="en-US" dirty="0"/>
            <a:t> proposes technical designs</a:t>
          </a:r>
        </a:p>
      </dgm:t>
    </dgm:pt>
    <dgm:pt modelId="{8C667708-054B-6F4F-8598-5C75F64AF37F}" type="parTrans" cxnId="{ED88993C-3416-9241-A5E9-8A0F5CA57398}">
      <dgm:prSet/>
      <dgm:spPr/>
      <dgm:t>
        <a:bodyPr/>
        <a:lstStyle/>
        <a:p>
          <a:endParaRPr lang="en-US"/>
        </a:p>
      </dgm:t>
    </dgm:pt>
    <dgm:pt modelId="{2E756BEF-4853-7043-98D5-030D3B0A7043}" type="sibTrans" cxnId="{ED88993C-3416-9241-A5E9-8A0F5CA57398}">
      <dgm:prSet/>
      <dgm:spPr/>
      <dgm:t>
        <a:bodyPr/>
        <a:lstStyle/>
        <a:p>
          <a:endParaRPr lang="en-US"/>
        </a:p>
      </dgm:t>
    </dgm:pt>
    <dgm:pt modelId="{212D21DB-25C7-5441-961C-7B5C5038F8E1}" type="pres">
      <dgm:prSet presAssocID="{03F6F3A0-0692-D34D-9635-8A268231076E}" presName="Name0" presStyleCnt="0">
        <dgm:presLayoutVars>
          <dgm:dir/>
          <dgm:resizeHandles val="exact"/>
        </dgm:presLayoutVars>
      </dgm:prSet>
      <dgm:spPr/>
    </dgm:pt>
    <dgm:pt modelId="{0B076689-E8DD-1C4B-BC80-28AED11282DE}" type="pres">
      <dgm:prSet presAssocID="{03F6F3A0-0692-D34D-9635-8A268231076E}" presName="cycle" presStyleCnt="0"/>
      <dgm:spPr/>
    </dgm:pt>
    <dgm:pt modelId="{D2162AED-FFE8-F549-9270-B7D2FAD29C45}" type="pres">
      <dgm:prSet presAssocID="{73C26F4A-FBD3-474C-875F-2CA505E33EA2}" presName="nodeFirstNode" presStyleLbl="node1" presStyleIdx="0" presStyleCnt="5">
        <dgm:presLayoutVars>
          <dgm:bulletEnabled val="1"/>
        </dgm:presLayoutVars>
      </dgm:prSet>
      <dgm:spPr/>
    </dgm:pt>
    <dgm:pt modelId="{C65A31E1-CC29-CC45-BA1D-2D015B599C75}" type="pres">
      <dgm:prSet presAssocID="{C60E1429-3C3D-3241-B384-18DFF3723B89}" presName="sibTransFirstNode" presStyleLbl="bgShp" presStyleIdx="0" presStyleCnt="1"/>
      <dgm:spPr/>
    </dgm:pt>
    <dgm:pt modelId="{5E40C331-C6B6-2A41-BB9B-834F7F77F3D6}" type="pres">
      <dgm:prSet presAssocID="{CAF8F4AB-9C6E-104B-A859-8CB072CC06E4}" presName="nodeFollowingNodes" presStyleLbl="node1" presStyleIdx="1" presStyleCnt="5">
        <dgm:presLayoutVars>
          <dgm:bulletEnabled val="1"/>
        </dgm:presLayoutVars>
      </dgm:prSet>
      <dgm:spPr/>
    </dgm:pt>
    <dgm:pt modelId="{118A25D6-2C79-2A44-AEF4-5EC89A61F7CA}" type="pres">
      <dgm:prSet presAssocID="{BDC90B10-022C-0D40-8D67-965174DF0A5D}" presName="nodeFollowingNodes" presStyleLbl="node1" presStyleIdx="2" presStyleCnt="5">
        <dgm:presLayoutVars>
          <dgm:bulletEnabled val="1"/>
        </dgm:presLayoutVars>
      </dgm:prSet>
      <dgm:spPr/>
    </dgm:pt>
    <dgm:pt modelId="{8E732EDD-344C-054E-A585-E4CDC6805582}" type="pres">
      <dgm:prSet presAssocID="{8F14E07C-785E-C848-89A8-8E73EDC9F7AD}" presName="nodeFollowingNodes" presStyleLbl="node1" presStyleIdx="3" presStyleCnt="5">
        <dgm:presLayoutVars>
          <dgm:bulletEnabled val="1"/>
        </dgm:presLayoutVars>
      </dgm:prSet>
      <dgm:spPr/>
    </dgm:pt>
    <dgm:pt modelId="{1741CFA1-0F01-5043-9672-E69894CABF5A}" type="pres">
      <dgm:prSet presAssocID="{43FF567B-15C9-3442-853F-800421125BAE}" presName="nodeFollowingNodes" presStyleLbl="node1" presStyleIdx="4" presStyleCnt="5">
        <dgm:presLayoutVars>
          <dgm:bulletEnabled val="1"/>
        </dgm:presLayoutVars>
      </dgm:prSet>
      <dgm:spPr/>
    </dgm:pt>
  </dgm:ptLst>
  <dgm:cxnLst>
    <dgm:cxn modelId="{2F7E081F-1B18-ED43-8854-86F31C4E1D9A}" type="presOf" srcId="{43FF567B-15C9-3442-853F-800421125BAE}" destId="{1741CFA1-0F01-5043-9672-E69894CABF5A}" srcOrd="0" destOrd="0" presId="urn:microsoft.com/office/officeart/2005/8/layout/cycle3"/>
    <dgm:cxn modelId="{711F3F31-73F8-1A45-BF5E-8A0B14748D08}" type="presOf" srcId="{BDC90B10-022C-0D40-8D67-965174DF0A5D}" destId="{118A25D6-2C79-2A44-AEF4-5EC89A61F7CA}" srcOrd="0" destOrd="0" presId="urn:microsoft.com/office/officeart/2005/8/layout/cycle3"/>
    <dgm:cxn modelId="{ED88993C-3416-9241-A5E9-8A0F5CA57398}" srcId="{03F6F3A0-0692-D34D-9635-8A268231076E}" destId="{CAF8F4AB-9C6E-104B-A859-8CB072CC06E4}" srcOrd="1" destOrd="0" parTransId="{8C667708-054B-6F4F-8598-5C75F64AF37F}" sibTransId="{2E756BEF-4853-7043-98D5-030D3B0A7043}"/>
    <dgm:cxn modelId="{3DC11940-8394-9F48-B505-CE9295DD5706}" srcId="{03F6F3A0-0692-D34D-9635-8A268231076E}" destId="{8F14E07C-785E-C848-89A8-8E73EDC9F7AD}" srcOrd="3" destOrd="0" parTransId="{D7FD35F6-16EE-3C45-BF73-0711D684FF87}" sibTransId="{3178943D-229C-9A4C-8A41-0757B794D4F9}"/>
    <dgm:cxn modelId="{E414D246-470D-1645-B68B-C2243612316E}" srcId="{03F6F3A0-0692-D34D-9635-8A268231076E}" destId="{43FF567B-15C9-3442-853F-800421125BAE}" srcOrd="4" destOrd="0" parTransId="{0F13383B-DA76-414C-9294-FCA5CAE78CCC}" sibTransId="{484425DC-EEA4-5C49-BDB8-83F6028357CA}"/>
    <dgm:cxn modelId="{F7027F4A-78E3-9044-AC96-73DD79AFF1A9}" type="presOf" srcId="{8F14E07C-785E-C848-89A8-8E73EDC9F7AD}" destId="{8E732EDD-344C-054E-A585-E4CDC6805582}" srcOrd="0" destOrd="0" presId="urn:microsoft.com/office/officeart/2005/8/layout/cycle3"/>
    <dgm:cxn modelId="{FB4DE187-9795-FB4F-8A09-0505C3B39611}" srcId="{03F6F3A0-0692-D34D-9635-8A268231076E}" destId="{BDC90B10-022C-0D40-8D67-965174DF0A5D}" srcOrd="2" destOrd="0" parTransId="{E23BC0A0-5FFC-B944-B439-6724FD50DC07}" sibTransId="{EC5BB703-24E9-DC4B-8046-7F1CCFD5E205}"/>
    <dgm:cxn modelId="{132A2C93-B689-3444-8DD3-9A3A6A3B1935}" srcId="{03F6F3A0-0692-D34D-9635-8A268231076E}" destId="{73C26F4A-FBD3-474C-875F-2CA505E33EA2}" srcOrd="0" destOrd="0" parTransId="{6925287C-BB88-154A-AF2D-86C079C75430}" sibTransId="{C60E1429-3C3D-3241-B384-18DFF3723B89}"/>
    <dgm:cxn modelId="{A94CAAAD-10C2-A84D-A447-A25AE535E8F3}" type="presOf" srcId="{03F6F3A0-0692-D34D-9635-8A268231076E}" destId="{212D21DB-25C7-5441-961C-7B5C5038F8E1}" srcOrd="0" destOrd="0" presId="urn:microsoft.com/office/officeart/2005/8/layout/cycle3"/>
    <dgm:cxn modelId="{43F6D6C4-357A-1C40-902B-21959F334392}" type="presOf" srcId="{73C26F4A-FBD3-474C-875F-2CA505E33EA2}" destId="{D2162AED-FFE8-F549-9270-B7D2FAD29C45}" srcOrd="0" destOrd="0" presId="urn:microsoft.com/office/officeart/2005/8/layout/cycle3"/>
    <dgm:cxn modelId="{5A66F4EC-2F9F-8041-AD18-43EAC90A32F0}" type="presOf" srcId="{C60E1429-3C3D-3241-B384-18DFF3723B89}" destId="{C65A31E1-CC29-CC45-BA1D-2D015B599C75}" srcOrd="0" destOrd="0" presId="urn:microsoft.com/office/officeart/2005/8/layout/cycle3"/>
    <dgm:cxn modelId="{1A6557F2-A347-F14C-9BAC-3CA2F35449EA}" type="presOf" srcId="{CAF8F4AB-9C6E-104B-A859-8CB072CC06E4}" destId="{5E40C331-C6B6-2A41-BB9B-834F7F77F3D6}" srcOrd="0" destOrd="0" presId="urn:microsoft.com/office/officeart/2005/8/layout/cycle3"/>
    <dgm:cxn modelId="{238BC77F-65C5-D04D-A3DC-81A31950DB2D}" type="presParOf" srcId="{212D21DB-25C7-5441-961C-7B5C5038F8E1}" destId="{0B076689-E8DD-1C4B-BC80-28AED11282DE}" srcOrd="0" destOrd="0" presId="urn:microsoft.com/office/officeart/2005/8/layout/cycle3"/>
    <dgm:cxn modelId="{533836A8-E0B3-6E47-9AE6-70E97E645FC4}" type="presParOf" srcId="{0B076689-E8DD-1C4B-BC80-28AED11282DE}" destId="{D2162AED-FFE8-F549-9270-B7D2FAD29C45}" srcOrd="0" destOrd="0" presId="urn:microsoft.com/office/officeart/2005/8/layout/cycle3"/>
    <dgm:cxn modelId="{2E974BCD-43F3-AD43-863E-7A50070B9496}" type="presParOf" srcId="{0B076689-E8DD-1C4B-BC80-28AED11282DE}" destId="{C65A31E1-CC29-CC45-BA1D-2D015B599C75}" srcOrd="1" destOrd="0" presId="urn:microsoft.com/office/officeart/2005/8/layout/cycle3"/>
    <dgm:cxn modelId="{548B70D6-A940-3843-9FFB-9796D8F9BB86}" type="presParOf" srcId="{0B076689-E8DD-1C4B-BC80-28AED11282DE}" destId="{5E40C331-C6B6-2A41-BB9B-834F7F77F3D6}" srcOrd="2" destOrd="0" presId="urn:microsoft.com/office/officeart/2005/8/layout/cycle3"/>
    <dgm:cxn modelId="{B84E60D7-2884-2C4F-B3E0-1D956F3D57EA}" type="presParOf" srcId="{0B076689-E8DD-1C4B-BC80-28AED11282DE}" destId="{118A25D6-2C79-2A44-AEF4-5EC89A61F7CA}" srcOrd="3" destOrd="0" presId="urn:microsoft.com/office/officeart/2005/8/layout/cycle3"/>
    <dgm:cxn modelId="{0193EA7D-3746-D744-B8F1-20851B07DF56}" type="presParOf" srcId="{0B076689-E8DD-1C4B-BC80-28AED11282DE}" destId="{8E732EDD-344C-054E-A585-E4CDC6805582}" srcOrd="4" destOrd="0" presId="urn:microsoft.com/office/officeart/2005/8/layout/cycle3"/>
    <dgm:cxn modelId="{D944D026-5E19-F343-A09A-FA85A3AB1D11}" type="presParOf" srcId="{0B076689-E8DD-1C4B-BC80-28AED11282DE}" destId="{1741CFA1-0F01-5043-9672-E69894CABF5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A31E1-CC29-CC45-BA1D-2D015B599C75}">
      <dsp:nvSpPr>
        <dsp:cNvPr id="0" name=""/>
        <dsp:cNvSpPr/>
      </dsp:nvSpPr>
      <dsp:spPr>
        <a:xfrm>
          <a:off x="991082" y="-18616"/>
          <a:ext cx="3399132" cy="3399132"/>
        </a:xfrm>
        <a:prstGeom prst="circularArrow">
          <a:avLst>
            <a:gd name="adj1" fmla="val 5544"/>
            <a:gd name="adj2" fmla="val 330680"/>
            <a:gd name="adj3" fmla="val 13843552"/>
            <a:gd name="adj4" fmla="val 17344943"/>
            <a:gd name="adj5" fmla="val 575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2162AED-FFE8-F549-9270-B7D2FAD29C45}">
      <dsp:nvSpPr>
        <dsp:cNvPr id="0" name=""/>
        <dsp:cNvSpPr/>
      </dsp:nvSpPr>
      <dsp:spPr>
        <a:xfrm>
          <a:off x="1918138" y="168"/>
          <a:ext cx="1545020" cy="7725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Product Managers </a:t>
          </a:r>
          <a:r>
            <a:rPr lang="en-US" sz="1400" kern="1200" dirty="0"/>
            <a:t>create requirements</a:t>
          </a:r>
        </a:p>
      </dsp:txBody>
      <dsp:txXfrm>
        <a:off x="1955849" y="37879"/>
        <a:ext cx="1469598" cy="697088"/>
      </dsp:txXfrm>
    </dsp:sp>
    <dsp:sp modelId="{5E40C331-C6B6-2A41-BB9B-834F7F77F3D6}">
      <dsp:nvSpPr>
        <dsp:cNvPr id="0" name=""/>
        <dsp:cNvSpPr/>
      </dsp:nvSpPr>
      <dsp:spPr>
        <a:xfrm>
          <a:off x="3296716" y="1001764"/>
          <a:ext cx="1545020" cy="7725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Architecture</a:t>
          </a:r>
          <a:r>
            <a:rPr lang="en-US" sz="1400" kern="1200" dirty="0"/>
            <a:t> proposes technical designs</a:t>
          </a:r>
        </a:p>
      </dsp:txBody>
      <dsp:txXfrm>
        <a:off x="3334427" y="1039475"/>
        <a:ext cx="1469598" cy="697088"/>
      </dsp:txXfrm>
    </dsp:sp>
    <dsp:sp modelId="{118A25D6-2C79-2A44-AEF4-5EC89A61F7CA}">
      <dsp:nvSpPr>
        <dsp:cNvPr id="0" name=""/>
        <dsp:cNvSpPr/>
      </dsp:nvSpPr>
      <dsp:spPr>
        <a:xfrm>
          <a:off x="2770146" y="2622381"/>
          <a:ext cx="1545020" cy="7725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Engineers</a:t>
          </a:r>
          <a:r>
            <a:rPr lang="en-US" sz="1400" kern="1200" dirty="0"/>
            <a:t> write code</a:t>
          </a:r>
        </a:p>
      </dsp:txBody>
      <dsp:txXfrm>
        <a:off x="2807857" y="2660092"/>
        <a:ext cx="1469598" cy="697088"/>
      </dsp:txXfrm>
    </dsp:sp>
    <dsp:sp modelId="{8E732EDD-344C-054E-A585-E4CDC6805582}">
      <dsp:nvSpPr>
        <dsp:cNvPr id="0" name=""/>
        <dsp:cNvSpPr/>
      </dsp:nvSpPr>
      <dsp:spPr>
        <a:xfrm>
          <a:off x="1066129" y="2622381"/>
          <a:ext cx="1545020" cy="7725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DevOps</a:t>
          </a:r>
          <a:r>
            <a:rPr lang="en-US" sz="1400" kern="1200" dirty="0"/>
            <a:t> configures and deploys code</a:t>
          </a:r>
        </a:p>
      </dsp:txBody>
      <dsp:txXfrm>
        <a:off x="1103840" y="2660092"/>
        <a:ext cx="1469598" cy="697088"/>
      </dsp:txXfrm>
    </dsp:sp>
    <dsp:sp modelId="{1741CFA1-0F01-5043-9672-E69894CABF5A}">
      <dsp:nvSpPr>
        <dsp:cNvPr id="0" name=""/>
        <dsp:cNvSpPr/>
      </dsp:nvSpPr>
      <dsp:spPr>
        <a:xfrm>
          <a:off x="539559" y="1001764"/>
          <a:ext cx="1545020" cy="77251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Hosting</a:t>
          </a:r>
          <a:r>
            <a:rPr lang="en-US" sz="1400" kern="1200" dirty="0"/>
            <a:t> operates the systems</a:t>
          </a:r>
        </a:p>
      </dsp:txBody>
      <dsp:txXfrm>
        <a:off x="577270" y="1039475"/>
        <a:ext cx="1469598" cy="6970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40F227-8A57-9649-8B90-5E0B026091D2}" type="datetimeFigureOut">
              <a:rPr lang="en-US" smtClean="0"/>
              <a:t>2019-11-05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FDB03A-BE62-0F4C-A07E-2A6BF2133A0E}" type="slidenum">
              <a:rPr lang="en-US" smtClean="0"/>
              <a:t>‹#›</a:t>
            </a:fld>
            <a:endParaRPr lang="en-US"/>
          </a:p>
        </p:txBody>
      </p:sp>
    </p:spTree>
    <p:extLst>
      <p:ext uri="{BB962C8B-B14F-4D97-AF65-F5344CB8AC3E}">
        <p14:creationId xmlns:p14="http://schemas.microsoft.com/office/powerpoint/2010/main" val="2923403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C2179-D0E1-9C45-AFA6-32850995D04F}" type="datetimeFigureOut">
              <a:rPr lang="en-US" smtClean="0"/>
              <a:t>2019-11-05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24E1E-5B8A-7D43-B70C-37F9AB4723E6}" type="slidenum">
              <a:rPr lang="en-US" smtClean="0"/>
              <a:t>‹#›</a:t>
            </a:fld>
            <a:endParaRPr lang="en-US"/>
          </a:p>
        </p:txBody>
      </p:sp>
    </p:spTree>
    <p:extLst>
      <p:ext uri="{BB962C8B-B14F-4D97-AF65-F5344CB8AC3E}">
        <p14:creationId xmlns:p14="http://schemas.microsoft.com/office/powerpoint/2010/main" val="41680892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mallbiztrends.com/2015/02/how-employees-feel-about-workplace-benefi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We’ve seen the unpredictability of life. These moments that matter can surface at any point. From moments like a child’s 16</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birthday, to an unforeseen circumstance like an injury these critical points can leave consumers feeling vulnerable or in disarray.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44% of employees could not go more than three weeks without a paycheck.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58% of employees would not be able to cover unexpected medical costs of $1,000 or more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34% say a better benefits package would help keep them in their current jobs </a:t>
            </a:r>
          </a:p>
          <a:p>
            <a:pPr marL="171450" indent="-171450" rtl="0" fontAlgn="base">
              <a:buFont typeface="Arial" panose="020B0604020202020204" pitchFamily="34" charset="0"/>
              <a:buChar char="•"/>
            </a:pPr>
            <a:r>
              <a:rPr lang="en-US" sz="1200" b="0" i="0" u="sng" strike="noStrike" kern="1200" dirty="0">
                <a:solidFill>
                  <a:schemeClr val="tx1"/>
                </a:solidFill>
                <a:effectLst/>
                <a:latin typeface="+mn-lt"/>
                <a:ea typeface="+mn-ea"/>
                <a:cs typeface="+mn-cs"/>
                <a:hlinkClick r:id="rId3"/>
              </a:rPr>
              <a:t>source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10</a:t>
            </a:fld>
            <a:endParaRPr lang="en-US"/>
          </a:p>
        </p:txBody>
      </p:sp>
    </p:spTree>
    <p:extLst>
      <p:ext uri="{BB962C8B-B14F-4D97-AF65-F5344CB8AC3E}">
        <p14:creationId xmlns:p14="http://schemas.microsoft.com/office/powerpoint/2010/main" val="26492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0C0EEF-94A8-46C8-8E28-943D9870DD3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7245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22</a:t>
            </a:fld>
            <a:endParaRPr lang="en-US"/>
          </a:p>
        </p:txBody>
      </p:sp>
    </p:spTree>
    <p:extLst>
      <p:ext uri="{BB962C8B-B14F-4D97-AF65-F5344CB8AC3E}">
        <p14:creationId xmlns:p14="http://schemas.microsoft.com/office/powerpoint/2010/main" val="344860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Katie: Examples of how AI is changing the game – </a:t>
            </a:r>
            <a:r>
              <a:rPr lang="en-US" sz="1200" b="0" i="0" u="none" strike="noStrike" kern="1200" dirty="0" err="1">
                <a:solidFill>
                  <a:schemeClr val="tx1"/>
                </a:solidFill>
                <a:effectLst/>
                <a:latin typeface="+mn-lt"/>
                <a:ea typeface="+mn-ea"/>
                <a:cs typeface="+mn-cs"/>
              </a:rPr>
              <a:t>BenefitSAIGE</a:t>
            </a:r>
            <a:r>
              <a:rPr lang="en-US" sz="1200" b="0" i="0" u="none" strike="noStrike" kern="1200" dirty="0">
                <a:solidFill>
                  <a:schemeClr val="tx1"/>
                </a:solidFill>
                <a:effectLst/>
                <a:latin typeface="+mn-lt"/>
                <a:ea typeface="+mn-ea"/>
                <a:cs typeface="+mn-cs"/>
              </a:rPr>
              <a:t> “Connects the dots"</a:t>
            </a:r>
          </a:p>
          <a:p>
            <a:pPr lvl="1"/>
            <a:r>
              <a:rPr lang="en-US" sz="1200" b="0" i="0" u="none" strike="noStrike" kern="1200" dirty="0">
                <a:solidFill>
                  <a:schemeClr val="tx1"/>
                </a:solidFill>
                <a:effectLst/>
                <a:latin typeface="+mn-lt"/>
                <a:ea typeface="+mn-ea"/>
                <a:cs typeface="+mn-cs"/>
              </a:rPr>
              <a:t>Ben Admins- we have empathy for the challenge you have to serve a changing work force that is often distributed, a growing network of partners yet your resources are finite or shirking.</a:t>
            </a:r>
          </a:p>
          <a:p>
            <a:pPr marL="1143000" lvl="2" indent="-228600">
              <a:buFont typeface="+mj-lt"/>
              <a:buAutoNum type="arabicPeriod"/>
            </a:pPr>
            <a:r>
              <a:rPr lang="en-US" sz="1200" b="0" i="0" u="none" strike="noStrike" kern="1200" dirty="0">
                <a:solidFill>
                  <a:schemeClr val="tx1"/>
                </a:solidFill>
                <a:effectLst/>
                <a:latin typeface="+mn-lt"/>
                <a:ea typeface="+mn-ea"/>
                <a:cs typeface="+mn-cs"/>
              </a:rPr>
              <a:t>Accuracy- connecting you to focus on areas of concern, anomalies etc.</a:t>
            </a:r>
          </a:p>
          <a:p>
            <a:pPr marL="1543050" lvl="3"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Data: We can’t dig through files of data to find that one deduction or paycheck that seems out of the ordinary. We can use AI to point out an anomaly that needs a 2</a:t>
            </a:r>
            <a:r>
              <a:rPr lang="en-US" sz="1200" b="0" i="0" u="none" strike="noStrike" kern="1200" baseline="30000" dirty="0">
                <a:solidFill>
                  <a:schemeClr val="tx1"/>
                </a:solidFill>
                <a:effectLst/>
                <a:latin typeface="+mn-lt"/>
                <a:ea typeface="+mn-ea"/>
                <a:cs typeface="+mn-cs"/>
              </a:rPr>
              <a:t>nd</a:t>
            </a:r>
            <a:r>
              <a:rPr lang="en-US" sz="1200" b="0" i="0" u="none" strike="noStrike" kern="1200" dirty="0">
                <a:solidFill>
                  <a:schemeClr val="tx1"/>
                </a:solidFill>
                <a:effectLst/>
                <a:latin typeface="+mn-lt"/>
                <a:ea typeface="+mn-ea"/>
                <a:cs typeface="+mn-cs"/>
              </a:rPr>
              <a:t> look.</a:t>
            </a:r>
          </a:p>
          <a:p>
            <a:pPr marL="1543050" lvl="3"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Timing of communication: it can learn which employees option which emails at what time </a:t>
            </a:r>
          </a:p>
          <a:p>
            <a:pPr marL="1143000" marR="0" lvl="2"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Efficiency- who to contact when about about</a:t>
            </a:r>
          </a:p>
          <a:p>
            <a:pPr marL="1543050" marR="0" lvl="3"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AI can help automate what was once manual. AI can help automate emails and communication with your employees and your partners.</a:t>
            </a:r>
          </a:p>
          <a:p>
            <a:pPr marL="1143000" lvl="2" indent="-228600">
              <a:buFont typeface="+mj-lt"/>
              <a:buAutoNum type="arabicPeriod"/>
            </a:pPr>
            <a:r>
              <a:rPr lang="en-US" sz="1200" b="0" i="0" u="none" strike="noStrike" kern="1200" dirty="0">
                <a:solidFill>
                  <a:schemeClr val="tx1"/>
                </a:solidFill>
                <a:effectLst/>
                <a:latin typeface="+mn-lt"/>
                <a:ea typeface="+mn-ea"/>
                <a:cs typeface="+mn-cs"/>
              </a:rPr>
              <a:t>Decision Making- you have the ultimate decision, but suggestions with data</a:t>
            </a:r>
          </a:p>
          <a:p>
            <a:pPr marL="1543050" marR="0" lvl="3"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power of AI can also take on the impossible of matching millions of data points to suggest choices for us, but it is important to remember that the human in the equation has the decision making power. Data can give suggestions but humans make the choices.</a:t>
            </a:r>
          </a:p>
          <a:p>
            <a:pPr marL="1085850" lvl="2"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914400" lvl="2" indent="0">
              <a:buFont typeface="Arial" panose="020B0604020202020204" pitchFamily="34" charset="0"/>
              <a:buNone/>
            </a:pPr>
            <a:r>
              <a:rPr lang="en-US" sz="1200" b="0" i="0" u="none" strike="noStrike" kern="1200" dirty="0">
                <a:solidFill>
                  <a:schemeClr val="tx1"/>
                </a:solidFill>
                <a:effectLst/>
                <a:latin typeface="+mn-lt"/>
                <a:ea typeface="+mn-ea"/>
                <a:cs typeface="+mn-cs"/>
              </a:rPr>
              <a:t>Your workforce is changing. </a:t>
            </a:r>
          </a:p>
          <a:p>
            <a:pPr marL="914400" lvl="2" indent="0">
              <a:buFont typeface="Arial" panose="020B0604020202020204" pitchFamily="34" charset="0"/>
              <a:buNone/>
            </a:pPr>
            <a:r>
              <a:rPr lang="en-US" sz="1200" b="0" i="0" u="none" strike="noStrike" kern="1200" dirty="0">
                <a:solidFill>
                  <a:schemeClr val="tx1"/>
                </a:solidFill>
                <a:effectLst/>
                <a:latin typeface="+mn-lt"/>
                <a:ea typeface="+mn-ea"/>
                <a:cs typeface="+mn-cs"/>
              </a:rPr>
              <a:t>Data can show you how and when to adjust your benefit strategy. </a:t>
            </a:r>
          </a:p>
          <a:p>
            <a:pPr marL="914400" lvl="2" indent="0">
              <a:buFont typeface="Arial" panose="020B0604020202020204" pitchFamily="34" charset="0"/>
              <a:buNone/>
            </a:pPr>
            <a:r>
              <a:rPr lang="en-US" sz="1200" b="0" i="0" u="none" strike="noStrike" kern="1200" dirty="0">
                <a:solidFill>
                  <a:schemeClr val="tx1"/>
                </a:solidFill>
                <a:effectLst/>
                <a:latin typeface="+mn-lt"/>
                <a:ea typeface="+mn-ea"/>
                <a:cs typeface="+mn-cs"/>
              </a:rPr>
              <a:t>It can save you time.</a:t>
            </a:r>
          </a:p>
          <a:p>
            <a:pPr lvl="2"/>
            <a:r>
              <a:rPr lang="en-US" sz="1200" b="0" i="0" u="none" strike="noStrike" kern="1200" dirty="0">
                <a:solidFill>
                  <a:schemeClr val="tx1"/>
                </a:solidFill>
                <a:effectLst/>
                <a:latin typeface="+mn-lt"/>
                <a:ea typeface="+mn-ea"/>
                <a:cs typeface="+mn-cs"/>
              </a:rPr>
              <a:t>But we must keep at the heart of all of it that it is is still about building trust.</a:t>
            </a:r>
          </a:p>
        </p:txBody>
      </p:sp>
      <p:sp>
        <p:nvSpPr>
          <p:cNvPr id="4" name="Slide Number Placeholder 3"/>
          <p:cNvSpPr>
            <a:spLocks noGrp="1"/>
          </p:cNvSpPr>
          <p:nvPr>
            <p:ph type="sldNum" sz="quarter" idx="5"/>
          </p:nvPr>
        </p:nvSpPr>
        <p:spPr/>
        <p:txBody>
          <a:bodyPr/>
          <a:lstStyle/>
          <a:p>
            <a:fld id="{65524E1E-5B8A-7D43-B70C-37F9AB4723E6}" type="slidenum">
              <a:rPr lang="en-US" smtClean="0"/>
              <a:t>12</a:t>
            </a:fld>
            <a:endParaRPr lang="en-US"/>
          </a:p>
        </p:txBody>
      </p:sp>
    </p:spTree>
    <p:extLst>
      <p:ext uri="{BB962C8B-B14F-4D97-AF65-F5344CB8AC3E}">
        <p14:creationId xmlns:p14="http://schemas.microsoft.com/office/powerpoint/2010/main" val="92279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correct.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0C0EEF-94A8-46C8-8E28-943D9870DD3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4252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15</a:t>
            </a:fld>
            <a:endParaRPr lang="en-US"/>
          </a:p>
        </p:txBody>
      </p:sp>
    </p:spTree>
    <p:extLst>
      <p:ext uri="{BB962C8B-B14F-4D97-AF65-F5344CB8AC3E}">
        <p14:creationId xmlns:p14="http://schemas.microsoft.com/office/powerpoint/2010/main" val="301925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16</a:t>
            </a:fld>
            <a:endParaRPr lang="en-US"/>
          </a:p>
        </p:txBody>
      </p:sp>
    </p:spTree>
    <p:extLst>
      <p:ext uri="{BB962C8B-B14F-4D97-AF65-F5344CB8AC3E}">
        <p14:creationId xmlns:p14="http://schemas.microsoft.com/office/powerpoint/2010/main" val="308460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17</a:t>
            </a:fld>
            <a:endParaRPr lang="en-US"/>
          </a:p>
        </p:txBody>
      </p:sp>
    </p:spTree>
    <p:extLst>
      <p:ext uri="{BB962C8B-B14F-4D97-AF65-F5344CB8AC3E}">
        <p14:creationId xmlns:p14="http://schemas.microsoft.com/office/powerpoint/2010/main" val="236204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18</a:t>
            </a:fld>
            <a:endParaRPr lang="en-US"/>
          </a:p>
        </p:txBody>
      </p:sp>
    </p:spTree>
    <p:extLst>
      <p:ext uri="{BB962C8B-B14F-4D97-AF65-F5344CB8AC3E}">
        <p14:creationId xmlns:p14="http://schemas.microsoft.com/office/powerpoint/2010/main" val="89104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19</a:t>
            </a:fld>
            <a:endParaRPr lang="en-US"/>
          </a:p>
        </p:txBody>
      </p:sp>
    </p:spTree>
    <p:extLst>
      <p:ext uri="{BB962C8B-B14F-4D97-AF65-F5344CB8AC3E}">
        <p14:creationId xmlns:p14="http://schemas.microsoft.com/office/powerpoint/2010/main" val="383528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24E1E-5B8A-7D43-B70C-37F9AB4723E6}" type="slidenum">
              <a:rPr lang="en-US" smtClean="0"/>
              <a:t>20</a:t>
            </a:fld>
            <a:endParaRPr lang="en-US"/>
          </a:p>
        </p:txBody>
      </p:sp>
    </p:spTree>
    <p:extLst>
      <p:ext uri="{BB962C8B-B14F-4D97-AF65-F5344CB8AC3E}">
        <p14:creationId xmlns:p14="http://schemas.microsoft.com/office/powerpoint/2010/main" val="3372975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68319" y="2626819"/>
            <a:ext cx="4262487" cy="444341"/>
          </a:xfrm>
        </p:spPr>
        <p:txBody>
          <a:bodyPr lIns="0"/>
          <a:lstStyle/>
          <a:p>
            <a:r>
              <a:rPr lang="en-US" dirty="0"/>
              <a:t>Click to edit Master title style</a:t>
            </a:r>
          </a:p>
        </p:txBody>
      </p:sp>
      <p:sp>
        <p:nvSpPr>
          <p:cNvPr id="3" name="Subtitle 2"/>
          <p:cNvSpPr>
            <a:spLocks noGrp="1"/>
          </p:cNvSpPr>
          <p:nvPr>
            <p:ph type="subTitle" idx="1"/>
          </p:nvPr>
        </p:nvSpPr>
        <p:spPr>
          <a:xfrm>
            <a:off x="468320" y="3021630"/>
            <a:ext cx="4262486" cy="466090"/>
          </a:xfrm>
        </p:spPr>
        <p:txBody>
          <a:bodyPr lIns="0"/>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96" y="1229332"/>
            <a:ext cx="4005268" cy="1332378"/>
          </a:xfrm>
          <a:prstGeom prst="rect">
            <a:avLst/>
          </a:prstGeom>
        </p:spPr>
      </p:pic>
      <p:grpSp>
        <p:nvGrpSpPr>
          <p:cNvPr id="6" name="Group 5">
            <a:extLst>
              <a:ext uri="{FF2B5EF4-FFF2-40B4-BE49-F238E27FC236}">
                <a16:creationId xmlns:a16="http://schemas.microsoft.com/office/drawing/2014/main" id="{8F311C50-A5B9-6D4A-BE71-6B1E0C735D2E}"/>
              </a:ext>
            </a:extLst>
          </p:cNvPr>
          <p:cNvGrpSpPr/>
          <p:nvPr userDrawn="1"/>
        </p:nvGrpSpPr>
        <p:grpSpPr>
          <a:xfrm>
            <a:off x="4730806" y="1492202"/>
            <a:ext cx="4163939" cy="2687072"/>
            <a:chOff x="4743506" y="1507070"/>
            <a:chExt cx="4163939" cy="2687072"/>
          </a:xfrm>
        </p:grpSpPr>
        <p:grpSp>
          <p:nvGrpSpPr>
            <p:cNvPr id="8" name="Group 7">
              <a:extLst>
                <a:ext uri="{FF2B5EF4-FFF2-40B4-BE49-F238E27FC236}">
                  <a16:creationId xmlns:a16="http://schemas.microsoft.com/office/drawing/2014/main" id="{17B8CC2F-D0C5-8C4B-B691-8A9EFF6422B5}"/>
                </a:ext>
              </a:extLst>
            </p:cNvPr>
            <p:cNvGrpSpPr/>
            <p:nvPr userDrawn="1"/>
          </p:nvGrpSpPr>
          <p:grpSpPr>
            <a:xfrm>
              <a:off x="4743506" y="1507070"/>
              <a:ext cx="4163939" cy="2476447"/>
              <a:chOff x="4743506" y="1507070"/>
              <a:chExt cx="4163939" cy="2476447"/>
            </a:xfrm>
          </p:grpSpPr>
          <p:pic>
            <p:nvPicPr>
              <p:cNvPr id="10" name="Picture 9">
                <a:extLst>
                  <a:ext uri="{FF2B5EF4-FFF2-40B4-BE49-F238E27FC236}">
                    <a16:creationId xmlns:a16="http://schemas.microsoft.com/office/drawing/2014/main" id="{7ED8C8E4-27F6-4740-B3CD-EA90686B9E7C}"/>
                  </a:ext>
                </a:extLst>
              </p:cNvPr>
              <p:cNvPicPr>
                <a:picLocks noChangeAspect="1"/>
              </p:cNvPicPr>
              <p:nvPr userDrawn="1"/>
            </p:nvPicPr>
            <p:blipFill>
              <a:blip r:embed="rId3"/>
              <a:stretch>
                <a:fillRect/>
              </a:stretch>
            </p:blipFill>
            <p:spPr>
              <a:xfrm>
                <a:off x="4743506" y="1507070"/>
                <a:ext cx="4163939" cy="2476447"/>
              </a:xfrm>
              <a:prstGeom prst="rect">
                <a:avLst/>
              </a:prstGeom>
            </p:spPr>
          </p:pic>
          <p:pic>
            <p:nvPicPr>
              <p:cNvPr id="11" name="Picture 10">
                <a:extLst>
                  <a:ext uri="{FF2B5EF4-FFF2-40B4-BE49-F238E27FC236}">
                    <a16:creationId xmlns:a16="http://schemas.microsoft.com/office/drawing/2014/main" id="{960C0D24-92B7-0041-B21B-EF1BB35DB0CB}"/>
                  </a:ext>
                </a:extLst>
              </p:cNvPr>
              <p:cNvPicPr>
                <a:picLocks noChangeAspect="1"/>
              </p:cNvPicPr>
              <p:nvPr userDrawn="1"/>
            </p:nvPicPr>
            <p:blipFill>
              <a:blip r:embed="rId4"/>
              <a:stretch>
                <a:fillRect/>
              </a:stretch>
            </p:blipFill>
            <p:spPr>
              <a:xfrm>
                <a:off x="7412832" y="3163584"/>
                <a:ext cx="163115" cy="163115"/>
              </a:xfrm>
              <a:prstGeom prst="rect">
                <a:avLst/>
              </a:prstGeom>
            </p:spPr>
          </p:pic>
        </p:grpSp>
        <p:pic>
          <p:nvPicPr>
            <p:cNvPr id="9" name="Picture 8">
              <a:extLst>
                <a:ext uri="{FF2B5EF4-FFF2-40B4-BE49-F238E27FC236}">
                  <a16:creationId xmlns:a16="http://schemas.microsoft.com/office/drawing/2014/main" id="{333D079D-E587-7143-AD0D-C00B98EA0BA2}"/>
                </a:ext>
              </a:extLst>
            </p:cNvPr>
            <p:cNvPicPr>
              <a:picLocks noChangeAspect="1"/>
            </p:cNvPicPr>
            <p:nvPr userDrawn="1"/>
          </p:nvPicPr>
          <p:blipFill>
            <a:blip r:embed="rId5"/>
            <a:stretch>
              <a:fillRect/>
            </a:stretch>
          </p:blipFill>
          <p:spPr>
            <a:xfrm>
              <a:off x="7619893" y="2118454"/>
              <a:ext cx="1050539" cy="2075688"/>
            </a:xfrm>
            <a:prstGeom prst="rect">
              <a:avLst/>
            </a:prstGeom>
          </p:spPr>
        </p:pic>
      </p:grpSp>
    </p:spTree>
    <p:extLst>
      <p:ext uri="{BB962C8B-B14F-4D97-AF65-F5344CB8AC3E}">
        <p14:creationId xmlns:p14="http://schemas.microsoft.com/office/powerpoint/2010/main" val="26326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60" userDrawn="1">
          <p15:clr>
            <a:srgbClr val="FBAE40"/>
          </p15:clr>
        </p15:guide>
        <p15:guide id="2"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Blue Tint Header">
    <p:spTree>
      <p:nvGrpSpPr>
        <p:cNvPr id="1" name=""/>
        <p:cNvGrpSpPr/>
        <p:nvPr/>
      </p:nvGrpSpPr>
      <p:grpSpPr>
        <a:xfrm>
          <a:off x="0" y="0"/>
          <a:ext cx="0" cy="0"/>
          <a:chOff x="0" y="0"/>
          <a:chExt cx="0" cy="0"/>
        </a:xfrm>
      </p:grpSpPr>
      <p:sp>
        <p:nvSpPr>
          <p:cNvPr id="3" name="Rectangle 2"/>
          <p:cNvSpPr/>
          <p:nvPr userDrawn="1"/>
        </p:nvSpPr>
        <p:spPr>
          <a:xfrm>
            <a:off x="0" y="0"/>
            <a:ext cx="9144000" cy="86868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lIns="0"/>
          <a:lstStyle>
            <a:lvl1pPr>
              <a:defRPr>
                <a:solidFill>
                  <a:schemeClr val="tx1"/>
                </a:solidFill>
              </a:defRPr>
            </a:lvl1pPr>
          </a:lstStyle>
          <a:p>
            <a:r>
              <a:rPr lang="en-US" dirty="0"/>
              <a:t>Click to edit Master title</a:t>
            </a:r>
          </a:p>
        </p:txBody>
      </p:sp>
    </p:spTree>
    <p:extLst>
      <p:ext uri="{BB962C8B-B14F-4D97-AF65-F5344CB8AC3E}">
        <p14:creationId xmlns:p14="http://schemas.microsoft.com/office/powerpoint/2010/main" val="18672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20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A5105-85B9-8C49-80BC-4D72FAF4E937}"/>
              </a:ext>
            </a:extLst>
          </p:cNvPr>
          <p:cNvPicPr>
            <a:picLocks noChangeAspect="1"/>
          </p:cNvPicPr>
          <p:nvPr userDrawn="1"/>
        </p:nvPicPr>
        <p:blipFill>
          <a:blip r:embed="rId2">
            <a:alphaModFix amt="75000"/>
          </a:blip>
          <a:stretch>
            <a:fillRect/>
          </a:stretch>
        </p:blipFill>
        <p:spPr>
          <a:xfrm>
            <a:off x="5484046" y="462507"/>
            <a:ext cx="3201961" cy="2743200"/>
          </a:xfrm>
          <a:prstGeom prst="rect">
            <a:avLst/>
          </a:prstGeom>
        </p:spPr>
      </p:pic>
      <p:sp>
        <p:nvSpPr>
          <p:cNvPr id="3" name="Text Placeholder 3">
            <a:extLst>
              <a:ext uri="{FF2B5EF4-FFF2-40B4-BE49-F238E27FC236}">
                <a16:creationId xmlns:a16="http://schemas.microsoft.com/office/drawing/2014/main" id="{97145BA3-DDB8-8649-B9BF-FACEB87C9769}"/>
              </a:ext>
            </a:extLst>
          </p:cNvPr>
          <p:cNvSpPr>
            <a:spLocks noGrp="1"/>
          </p:cNvSpPr>
          <p:nvPr>
            <p:ph type="body" sz="quarter" idx="10"/>
          </p:nvPr>
        </p:nvSpPr>
        <p:spPr>
          <a:xfrm>
            <a:off x="457993" y="622300"/>
            <a:ext cx="8228014" cy="1645920"/>
          </a:xfrm>
        </p:spPr>
        <p:txBody>
          <a:bodyPr/>
          <a:lstStyle>
            <a:lvl1pPr marL="0" indent="0">
              <a:lnSpc>
                <a:spcPts val="3000"/>
              </a:lnSpc>
              <a:spcBef>
                <a:spcPts val="0"/>
              </a:spcBef>
              <a:buNone/>
              <a:defRPr sz="2400"/>
            </a:lvl1pPr>
            <a:lvl2pPr marL="457200" indent="0">
              <a:buNone/>
              <a:defRPr/>
            </a:lvl2pPr>
            <a:lvl3pPr marL="914400" indent="0">
              <a:buNone/>
              <a:defRPr/>
            </a:lvl3pPr>
            <a:lvl4pPr marL="1374775" indent="0">
              <a:buNone/>
              <a:defRPr/>
            </a:lvl4pPr>
            <a:lvl5pPr marL="1828800" indent="0">
              <a:buNone/>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0EEDD7E-DB60-CA45-8E0F-8EB2AABDA8F4}"/>
              </a:ext>
            </a:extLst>
          </p:cNvPr>
          <p:cNvSpPr>
            <a:spLocks noGrp="1"/>
          </p:cNvSpPr>
          <p:nvPr>
            <p:ph type="body" sz="quarter" idx="11"/>
          </p:nvPr>
        </p:nvSpPr>
        <p:spPr>
          <a:xfrm>
            <a:off x="5028407" y="2282011"/>
            <a:ext cx="3657600" cy="914400"/>
          </a:xfrm>
        </p:spPr>
        <p:txBody>
          <a:bodyPr/>
          <a:lstStyle>
            <a:lvl1pPr marL="0" indent="0" algn="r">
              <a:lnSpc>
                <a:spcPts val="1800"/>
              </a:lnSpc>
              <a:spcBef>
                <a:spcPts val="0"/>
              </a:spcBef>
              <a:buNone/>
              <a:defRPr sz="1600"/>
            </a:lvl1pPr>
            <a:lvl2pPr marL="457200" indent="0">
              <a:buNone/>
              <a:defRPr/>
            </a:lvl2pPr>
            <a:lvl3pPr marL="914400" indent="0">
              <a:buNone/>
              <a:defRPr/>
            </a:lvl3pPr>
            <a:lvl4pPr marL="1374775" indent="0">
              <a:buNone/>
              <a:defRPr/>
            </a:lvl4pPr>
            <a:lvl5pPr marL="1828800" indent="0">
              <a:buNone/>
              <a:defRPr/>
            </a:lvl5pPr>
          </a:lstStyle>
          <a:p>
            <a:pPr lvl="0"/>
            <a:r>
              <a:rPr lang="en-US" dirty="0"/>
              <a:t>Click to edit Master text styles</a:t>
            </a:r>
          </a:p>
        </p:txBody>
      </p:sp>
      <p:sp>
        <p:nvSpPr>
          <p:cNvPr id="5" name="Picture Placeholder 6">
            <a:extLst>
              <a:ext uri="{FF2B5EF4-FFF2-40B4-BE49-F238E27FC236}">
                <a16:creationId xmlns:a16="http://schemas.microsoft.com/office/drawing/2014/main" id="{7E7224B6-9848-9B4D-B217-07B93C8D8497}"/>
              </a:ext>
            </a:extLst>
          </p:cNvPr>
          <p:cNvSpPr>
            <a:spLocks noGrp="1"/>
          </p:cNvSpPr>
          <p:nvPr>
            <p:ph type="pic" sz="quarter" idx="12"/>
          </p:nvPr>
        </p:nvSpPr>
        <p:spPr>
          <a:xfrm>
            <a:off x="5028407" y="3219498"/>
            <a:ext cx="3657600" cy="1188720"/>
          </a:xfrm>
        </p:spPr>
        <p:txBody>
          <a:bodyPr/>
          <a:lstStyle>
            <a:lvl1pPr marL="0" indent="0" algn="ctr">
              <a:buNone/>
              <a:defRPr/>
            </a:lvl1pPr>
          </a:lstStyle>
          <a:p>
            <a:endParaRPr lang="en-US"/>
          </a:p>
        </p:txBody>
      </p:sp>
    </p:spTree>
    <p:extLst>
      <p:ext uri="{BB962C8B-B14F-4D97-AF65-F5344CB8AC3E}">
        <p14:creationId xmlns:p14="http://schemas.microsoft.com/office/powerpoint/2010/main" val="287070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9EC17E-B2CC-4645-B4E8-49C8E32E77F3}" type="slidenum">
              <a:rPr lang="en-US"/>
              <a:pPr>
                <a:defRPr/>
              </a:pPr>
              <a:t>‹#›</a:t>
            </a:fld>
            <a:endParaRPr lang="en-US"/>
          </a:p>
        </p:txBody>
      </p:sp>
    </p:spTree>
    <p:extLst>
      <p:ext uri="{BB962C8B-B14F-4D97-AF65-F5344CB8AC3E}">
        <p14:creationId xmlns:p14="http://schemas.microsoft.com/office/powerpoint/2010/main" val="23610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D7A36-7A0A-4B92-AD3D-0F45C8B219E8}" type="slidenum">
              <a:rPr lang="en-US"/>
              <a:pPr>
                <a:defRPr/>
              </a:pPr>
              <a:t>‹#›</a:t>
            </a:fld>
            <a:endParaRPr lang="en-US"/>
          </a:p>
        </p:txBody>
      </p:sp>
    </p:spTree>
    <p:extLst>
      <p:ext uri="{BB962C8B-B14F-4D97-AF65-F5344CB8AC3E}">
        <p14:creationId xmlns:p14="http://schemas.microsoft.com/office/powerpoint/2010/main" val="88721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98C60-49CC-4BED-BE48-602DDD58179C}" type="slidenum">
              <a:rPr lang="en-US"/>
              <a:pPr>
                <a:defRPr/>
              </a:pPr>
              <a:t>‹#›</a:t>
            </a:fld>
            <a:endParaRPr lang="en-US"/>
          </a:p>
        </p:txBody>
      </p:sp>
    </p:spTree>
    <p:extLst>
      <p:ext uri="{BB962C8B-B14F-4D97-AF65-F5344CB8AC3E}">
        <p14:creationId xmlns:p14="http://schemas.microsoft.com/office/powerpoint/2010/main" val="325504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B2316-D2D2-4E53-BDB2-3934ED6450E8}" type="slidenum">
              <a:rPr lang="en-US"/>
              <a:pPr>
                <a:defRPr/>
              </a:pPr>
              <a:t>‹#›</a:t>
            </a:fld>
            <a:endParaRPr lang="en-US"/>
          </a:p>
        </p:txBody>
      </p:sp>
    </p:spTree>
    <p:extLst>
      <p:ext uri="{BB962C8B-B14F-4D97-AF65-F5344CB8AC3E}">
        <p14:creationId xmlns:p14="http://schemas.microsoft.com/office/powerpoint/2010/main" val="267849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ACB0AC-A640-46B5-99F7-1A826EA27C2D}" type="slidenum">
              <a:rPr lang="en-US"/>
              <a:pPr>
                <a:defRPr/>
              </a:pPr>
              <a:t>‹#›</a:t>
            </a:fld>
            <a:endParaRPr lang="en-US"/>
          </a:p>
        </p:txBody>
      </p:sp>
    </p:spTree>
    <p:extLst>
      <p:ext uri="{BB962C8B-B14F-4D97-AF65-F5344CB8AC3E}">
        <p14:creationId xmlns:p14="http://schemas.microsoft.com/office/powerpoint/2010/main" val="103909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A2CA1-1E26-4A56-B446-E5F46937680E}" type="slidenum">
              <a:rPr lang="en-US"/>
              <a:pPr>
                <a:defRPr/>
              </a:pPr>
              <a:t>‹#›</a:t>
            </a:fld>
            <a:endParaRPr lang="en-US"/>
          </a:p>
        </p:txBody>
      </p:sp>
    </p:spTree>
    <p:extLst>
      <p:ext uri="{BB962C8B-B14F-4D97-AF65-F5344CB8AC3E}">
        <p14:creationId xmlns:p14="http://schemas.microsoft.com/office/powerpoint/2010/main" val="93443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B9047C-D523-4ACC-A3AC-F51F64C05701}" type="slidenum">
              <a:rPr lang="en-US"/>
              <a:pPr>
                <a:defRPr/>
              </a:pPr>
              <a:t>‹#›</a:t>
            </a:fld>
            <a:endParaRPr lang="en-US"/>
          </a:p>
        </p:txBody>
      </p:sp>
    </p:spTree>
    <p:extLst>
      <p:ext uri="{BB962C8B-B14F-4D97-AF65-F5344CB8AC3E}">
        <p14:creationId xmlns:p14="http://schemas.microsoft.com/office/powerpoint/2010/main" val="55632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347893-F5A3-174F-BF1E-FE11F4551F23}"/>
              </a:ext>
            </a:extLst>
          </p:cNvPr>
          <p:cNvPicPr>
            <a:picLocks noChangeAspect="1"/>
          </p:cNvPicPr>
          <p:nvPr userDrawn="1"/>
        </p:nvPicPr>
        <p:blipFill>
          <a:blip r:embed="rId2"/>
          <a:stretch>
            <a:fillRect/>
          </a:stretch>
        </p:blipFill>
        <p:spPr>
          <a:xfrm>
            <a:off x="5904605" y="463666"/>
            <a:ext cx="2828362" cy="301752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696" y="1229332"/>
            <a:ext cx="4005268" cy="1332378"/>
          </a:xfrm>
          <a:prstGeom prst="rect">
            <a:avLst/>
          </a:prstGeom>
        </p:spPr>
      </p:pic>
      <p:sp>
        <p:nvSpPr>
          <p:cNvPr id="5" name="Title 1"/>
          <p:cNvSpPr>
            <a:spLocks noGrp="1"/>
          </p:cNvSpPr>
          <p:nvPr>
            <p:ph type="title"/>
          </p:nvPr>
        </p:nvSpPr>
        <p:spPr>
          <a:xfrm>
            <a:off x="459075" y="2713808"/>
            <a:ext cx="7772400" cy="669924"/>
          </a:xfrm>
        </p:spPr>
        <p:txBody>
          <a:bodyPr lIns="0" anchor="t">
            <a:normAutofit/>
          </a:bodyPr>
          <a:lstStyle>
            <a:lvl1pPr algn="l">
              <a:defRPr sz="2800" b="1" cap="all"/>
            </a:lvl1pPr>
          </a:lstStyle>
          <a:p>
            <a:r>
              <a:rPr lang="en-US" dirty="0"/>
              <a:t>Click to edit Master title style</a:t>
            </a:r>
          </a:p>
        </p:txBody>
      </p:sp>
      <p:sp>
        <p:nvSpPr>
          <p:cNvPr id="6" name="Text Placeholder 2"/>
          <p:cNvSpPr>
            <a:spLocks noGrp="1"/>
          </p:cNvSpPr>
          <p:nvPr>
            <p:ph type="body" idx="1"/>
          </p:nvPr>
        </p:nvSpPr>
        <p:spPr>
          <a:xfrm>
            <a:off x="459075" y="3047731"/>
            <a:ext cx="7772400" cy="759108"/>
          </a:xfrm>
        </p:spPr>
        <p:txBody>
          <a:bodyPr lIns="0" anchor="t"/>
          <a:lstStyle>
            <a:lvl1pPr marL="0" indent="0">
              <a:buNone/>
              <a:defRPr sz="1800" i="1">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72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F8E73-792E-4788-BA49-18FBF59D2222}" type="slidenum">
              <a:rPr lang="en-US"/>
              <a:pPr>
                <a:defRPr/>
              </a:pPr>
              <a:t>‹#›</a:t>
            </a:fld>
            <a:endParaRPr lang="en-US"/>
          </a:p>
        </p:txBody>
      </p:sp>
    </p:spTree>
    <p:extLst>
      <p:ext uri="{BB962C8B-B14F-4D97-AF65-F5344CB8AC3E}">
        <p14:creationId xmlns:p14="http://schemas.microsoft.com/office/powerpoint/2010/main" val="2715577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3A3663-928A-4B7C-9156-5B144855A88C}" type="slidenum">
              <a:rPr lang="en-US"/>
              <a:pPr>
                <a:defRPr/>
              </a:pPr>
              <a:t>‹#›</a:t>
            </a:fld>
            <a:endParaRPr lang="en-US"/>
          </a:p>
        </p:txBody>
      </p:sp>
    </p:spTree>
    <p:extLst>
      <p:ext uri="{BB962C8B-B14F-4D97-AF65-F5344CB8AC3E}">
        <p14:creationId xmlns:p14="http://schemas.microsoft.com/office/powerpoint/2010/main" val="2080335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B8F65-2F31-402A-BB0C-77C1C8C5B6B1}" type="slidenum">
              <a:rPr lang="en-US"/>
              <a:pPr>
                <a:defRPr/>
              </a:pPr>
              <a:t>‹#›</a:t>
            </a:fld>
            <a:endParaRPr lang="en-US"/>
          </a:p>
        </p:txBody>
      </p:sp>
    </p:spTree>
    <p:extLst>
      <p:ext uri="{BB962C8B-B14F-4D97-AF65-F5344CB8AC3E}">
        <p14:creationId xmlns:p14="http://schemas.microsoft.com/office/powerpoint/2010/main" val="4275025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922E6-3BB4-48DC-9D09-B6CCD9DF8AF8}" type="slidenum">
              <a:rPr lang="en-US"/>
              <a:pPr>
                <a:defRPr/>
              </a:pPr>
              <a:t>‹#›</a:t>
            </a:fld>
            <a:endParaRPr lang="en-US"/>
          </a:p>
        </p:txBody>
      </p:sp>
    </p:spTree>
    <p:extLst>
      <p:ext uri="{BB962C8B-B14F-4D97-AF65-F5344CB8AC3E}">
        <p14:creationId xmlns:p14="http://schemas.microsoft.com/office/powerpoint/2010/main" val="21306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18095"/>
            <a:ext cx="8228014" cy="543905"/>
          </a:xfrm>
        </p:spPr>
        <p:txBody>
          <a:bodyPr lIns="0">
            <a:noAutofit/>
          </a:bodyPr>
          <a:lstStyle/>
          <a:p>
            <a:r>
              <a:rPr lang="en-US" dirty="0"/>
              <a:t>Click to edit Master title</a:t>
            </a:r>
          </a:p>
        </p:txBody>
      </p:sp>
      <p:sp>
        <p:nvSpPr>
          <p:cNvPr id="3" name="Content Placeholder 2"/>
          <p:cNvSpPr>
            <a:spLocks noGrp="1"/>
          </p:cNvSpPr>
          <p:nvPr>
            <p:ph idx="1"/>
          </p:nvPr>
        </p:nvSpPr>
        <p:spPr>
          <a:xfrm>
            <a:off x="457199" y="772198"/>
            <a:ext cx="8228013" cy="3325563"/>
          </a:xfrm>
        </p:spPr>
        <p:txBody>
          <a:bodyPr lIns="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75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Blue Header">
    <p:spTree>
      <p:nvGrpSpPr>
        <p:cNvPr id="1" name=""/>
        <p:cNvGrpSpPr/>
        <p:nvPr/>
      </p:nvGrpSpPr>
      <p:grpSpPr>
        <a:xfrm>
          <a:off x="0" y="0"/>
          <a:ext cx="0" cy="0"/>
          <a:chOff x="0" y="0"/>
          <a:chExt cx="0" cy="0"/>
        </a:xfrm>
      </p:grpSpPr>
      <p:sp>
        <p:nvSpPr>
          <p:cNvPr id="5" name="Rectangle 4"/>
          <p:cNvSpPr/>
          <p:nvPr userDrawn="1"/>
        </p:nvSpPr>
        <p:spPr>
          <a:xfrm>
            <a:off x="0" y="-1"/>
            <a:ext cx="9144000" cy="86868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lIns="0">
            <a:noAutofit/>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457199" y="977734"/>
            <a:ext cx="8228013" cy="3325563"/>
          </a:xfrm>
        </p:spPr>
        <p:txBody>
          <a:bodyPr lIns="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91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21100"/>
            <a:ext cx="8228014" cy="456233"/>
          </a:xfrm>
        </p:spPr>
        <p:txBody>
          <a:bodyPr lIns="0"/>
          <a:lstStyle/>
          <a:p>
            <a:r>
              <a:rPr lang="en-US" dirty="0"/>
              <a:t>Click to edit Master title</a:t>
            </a:r>
          </a:p>
        </p:txBody>
      </p:sp>
      <p:sp>
        <p:nvSpPr>
          <p:cNvPr id="3" name="Content Placeholder 2"/>
          <p:cNvSpPr>
            <a:spLocks noGrp="1"/>
          </p:cNvSpPr>
          <p:nvPr>
            <p:ph idx="1"/>
          </p:nvPr>
        </p:nvSpPr>
        <p:spPr>
          <a:xfrm>
            <a:off x="457199" y="1079500"/>
            <a:ext cx="8228013" cy="2989461"/>
          </a:xfrm>
        </p:spPr>
        <p:txBody>
          <a:bodyPr lIns="0"/>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0" hasCustomPrompt="1"/>
          </p:nvPr>
        </p:nvSpPr>
        <p:spPr>
          <a:xfrm>
            <a:off x="457198" y="574267"/>
            <a:ext cx="8228013" cy="424180"/>
          </a:xfrm>
        </p:spPr>
        <p:txBody>
          <a:bodyPr lIns="0"/>
          <a:lstStyle>
            <a:lvl1pPr marL="0" indent="0">
              <a:lnSpc>
                <a:spcPts val="2200"/>
              </a:lnSpc>
              <a:buNone/>
              <a:defRPr i="1">
                <a:solidFill>
                  <a:schemeClr val="tx1">
                    <a:lumMod val="50000"/>
                    <a:lumOff val="50000"/>
                  </a:schemeClr>
                </a:solidFill>
              </a:defRPr>
            </a:lvl1pPr>
            <a:lvl2pPr marL="457200" indent="0">
              <a:buNone/>
              <a:defRPr/>
            </a:lvl2pPr>
            <a:lvl3pPr marL="914400" indent="0">
              <a:buNone/>
              <a:defRPr/>
            </a:lvl3pPr>
            <a:lvl4pPr marL="1374775" indent="0">
              <a:buNone/>
              <a:defRPr/>
            </a:lvl4pPr>
            <a:lvl5pPr marL="1828800" indent="0">
              <a:buNone/>
              <a:defRPr/>
            </a:lvl5pPr>
          </a:lstStyle>
          <a:p>
            <a:pPr lvl="0"/>
            <a:r>
              <a:rPr lang="en-US" dirty="0"/>
              <a:t>Click to edit Master subtitle</a:t>
            </a:r>
          </a:p>
        </p:txBody>
      </p:sp>
    </p:spTree>
    <p:extLst>
      <p:ext uri="{BB962C8B-B14F-4D97-AF65-F5344CB8AC3E}">
        <p14:creationId xmlns:p14="http://schemas.microsoft.com/office/powerpoint/2010/main" val="37257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21100"/>
            <a:ext cx="8228014" cy="640010"/>
          </a:xfrm>
        </p:spPr>
        <p:txBody>
          <a:bodyPr lIns="0"/>
          <a:lstStyle/>
          <a:p>
            <a:r>
              <a:rPr lang="en-US" dirty="0"/>
              <a:t>Click to edit Master title</a:t>
            </a:r>
          </a:p>
        </p:txBody>
      </p:sp>
      <p:sp>
        <p:nvSpPr>
          <p:cNvPr id="3" name="Content Placeholder 2"/>
          <p:cNvSpPr>
            <a:spLocks noGrp="1"/>
          </p:cNvSpPr>
          <p:nvPr>
            <p:ph idx="1"/>
          </p:nvPr>
        </p:nvSpPr>
        <p:spPr>
          <a:xfrm>
            <a:off x="457199" y="868560"/>
            <a:ext cx="3897087" cy="3200401"/>
          </a:xfrm>
        </p:spPr>
        <p:txBody>
          <a:bodyPr lIns="0"/>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4807858" y="870181"/>
            <a:ext cx="3877356" cy="3200401"/>
          </a:xfrm>
        </p:spPr>
        <p:txBody>
          <a:bodyPr lIns="0"/>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8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218095"/>
            <a:ext cx="8228014" cy="640010"/>
          </a:xfrm>
        </p:spPr>
        <p:txBody>
          <a:bodyPr lIns="0"/>
          <a:lstStyle/>
          <a:p>
            <a:r>
              <a:rPr lang="en-US" dirty="0"/>
              <a:t>Click to edit Master title</a:t>
            </a:r>
          </a:p>
        </p:txBody>
      </p:sp>
    </p:spTree>
    <p:extLst>
      <p:ext uri="{BB962C8B-B14F-4D97-AF65-F5344CB8AC3E}">
        <p14:creationId xmlns:p14="http://schemas.microsoft.com/office/powerpoint/2010/main" val="176069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199" y="221100"/>
            <a:ext cx="8228014" cy="456233"/>
          </a:xfrm>
        </p:spPr>
        <p:txBody>
          <a:bodyPr lIns="0"/>
          <a:lstStyle/>
          <a:p>
            <a:r>
              <a:rPr lang="en-US" dirty="0"/>
              <a:t>Click to edit Master title</a:t>
            </a:r>
          </a:p>
        </p:txBody>
      </p:sp>
      <p:sp>
        <p:nvSpPr>
          <p:cNvPr id="4" name="Text Placeholder 4"/>
          <p:cNvSpPr>
            <a:spLocks noGrp="1"/>
          </p:cNvSpPr>
          <p:nvPr>
            <p:ph type="body" sz="quarter" idx="10" hasCustomPrompt="1"/>
          </p:nvPr>
        </p:nvSpPr>
        <p:spPr>
          <a:xfrm>
            <a:off x="457198" y="574267"/>
            <a:ext cx="8228013" cy="424180"/>
          </a:xfrm>
        </p:spPr>
        <p:txBody>
          <a:bodyPr lIns="0"/>
          <a:lstStyle>
            <a:lvl1pPr marL="0" indent="0">
              <a:lnSpc>
                <a:spcPts val="2200"/>
              </a:lnSpc>
              <a:buNone/>
              <a:defRPr i="1">
                <a:solidFill>
                  <a:schemeClr val="tx1">
                    <a:lumMod val="50000"/>
                    <a:lumOff val="50000"/>
                  </a:schemeClr>
                </a:solidFill>
              </a:defRPr>
            </a:lvl1pPr>
            <a:lvl2pPr marL="457200" indent="0">
              <a:buNone/>
              <a:defRPr/>
            </a:lvl2pPr>
            <a:lvl3pPr marL="914400" indent="0">
              <a:buNone/>
              <a:defRPr/>
            </a:lvl3pPr>
            <a:lvl4pPr marL="1374775" indent="0">
              <a:buNone/>
              <a:defRPr/>
            </a:lvl4pPr>
            <a:lvl5pPr marL="1828800" indent="0">
              <a:buNone/>
              <a:defRPr/>
            </a:lvl5pPr>
          </a:lstStyle>
          <a:p>
            <a:pPr lvl="0"/>
            <a:r>
              <a:rPr lang="en-US" dirty="0"/>
              <a:t>Click to edit Master subtitle</a:t>
            </a:r>
          </a:p>
        </p:txBody>
      </p:sp>
    </p:spTree>
    <p:extLst>
      <p:ext uri="{BB962C8B-B14F-4D97-AF65-F5344CB8AC3E}">
        <p14:creationId xmlns:p14="http://schemas.microsoft.com/office/powerpoint/2010/main" val="96680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True Blue Background">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lIns="0"/>
          <a:lstStyle>
            <a:lvl1pPr>
              <a:defRPr>
                <a:solidFill>
                  <a:schemeClr val="bg1"/>
                </a:solidFill>
              </a:defRPr>
            </a:lvl1pPr>
          </a:lstStyle>
          <a:p>
            <a:r>
              <a:rPr lang="en-US" dirty="0"/>
              <a:t>Click to edit Master title</a:t>
            </a:r>
          </a:p>
        </p:txBody>
      </p:sp>
      <p:sp>
        <p:nvSpPr>
          <p:cNvPr id="4" name="TextBox 3"/>
          <p:cNvSpPr txBox="1"/>
          <p:nvPr userDrawn="1"/>
        </p:nvSpPr>
        <p:spPr>
          <a:xfrm>
            <a:off x="1903760" y="4801794"/>
            <a:ext cx="6160740" cy="230832"/>
          </a:xfrm>
          <a:prstGeom prst="rect">
            <a:avLst/>
          </a:prstGeom>
          <a:noFill/>
        </p:spPr>
        <p:txBody>
          <a:bodyPr wrap="square" lIns="0" rtlCol="0">
            <a:spAutoFit/>
          </a:bodyPr>
          <a:lstStyle/>
          <a:p>
            <a:pPr algn="l"/>
            <a:r>
              <a:rPr lang="en-US" sz="900" dirty="0">
                <a:solidFill>
                  <a:schemeClr val="bg1"/>
                </a:solidFill>
              </a:rPr>
              <a:t>© 2019</a:t>
            </a:r>
            <a:r>
              <a:rPr lang="en-US" sz="900" baseline="0" dirty="0">
                <a:solidFill>
                  <a:schemeClr val="bg1"/>
                </a:solidFill>
              </a:rPr>
              <a:t> </a:t>
            </a:r>
            <a:r>
              <a:rPr lang="en-US" sz="900" dirty="0">
                <a:solidFill>
                  <a:schemeClr val="bg1"/>
                </a:solidFill>
              </a:rPr>
              <a:t>Benefitfocus.com, Inc. All Rights Reserved | Confidential &amp; Proprietary</a:t>
            </a:r>
            <a:r>
              <a:rPr lang="en-US" sz="900" baseline="0" dirty="0">
                <a:solidFill>
                  <a:schemeClr val="bg1"/>
                </a:solidFill>
              </a:rPr>
              <a:t> |</a:t>
            </a:r>
            <a:r>
              <a:rPr lang="en-US" sz="900" dirty="0">
                <a:solidFill>
                  <a:schemeClr val="bg1"/>
                </a:solidFill>
              </a:rPr>
              <a:t> Internal Use Only</a:t>
            </a:r>
            <a:endParaRPr lang="en-US" sz="900" b="1" dirty="0">
              <a:solidFill>
                <a:schemeClr val="bg1"/>
              </a:solidFill>
            </a:endParaRPr>
          </a:p>
        </p:txBody>
      </p:sp>
      <p:sp>
        <p:nvSpPr>
          <p:cNvPr id="5" name="TextBox 4"/>
          <p:cNvSpPr txBox="1"/>
          <p:nvPr userDrawn="1"/>
        </p:nvSpPr>
        <p:spPr>
          <a:xfrm>
            <a:off x="7661329" y="4801794"/>
            <a:ext cx="1023884" cy="230832"/>
          </a:xfrm>
          <a:prstGeom prst="rect">
            <a:avLst/>
          </a:prstGeom>
          <a:noFill/>
        </p:spPr>
        <p:txBody>
          <a:bodyPr wrap="square" lIns="91440" rIns="0" rtlCol="0">
            <a:spAutoFit/>
          </a:bodyPr>
          <a:lstStyle/>
          <a:p>
            <a:pPr algn="r"/>
            <a:fld id="{BFDFA700-CE50-1542-A417-16D4AF8E8013}" type="slidenum">
              <a:rPr lang="en-US" sz="900" smtClean="0">
                <a:solidFill>
                  <a:schemeClr val="bg1"/>
                </a:solidFill>
              </a:rPr>
              <a:t>‹#›</a:t>
            </a:fld>
            <a:endParaRPr lang="en-US" sz="900" dirty="0">
              <a:solidFill>
                <a:schemeClr val="bg1"/>
              </a:solidFill>
            </a:endParaRPr>
          </a:p>
        </p:txBody>
      </p:sp>
      <p:pic>
        <p:nvPicPr>
          <p:cNvPr id="6" name="Picture 5" descr="Benefitfocus_Application_Logo_No_Tagline_Outlin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848631"/>
            <a:ext cx="1367729" cy="137159"/>
          </a:xfrm>
          <a:prstGeom prst="rect">
            <a:avLst/>
          </a:prstGeom>
        </p:spPr>
      </p:pic>
    </p:spTree>
    <p:extLst>
      <p:ext uri="{BB962C8B-B14F-4D97-AF65-F5344CB8AC3E}">
        <p14:creationId xmlns:p14="http://schemas.microsoft.com/office/powerpoint/2010/main" val="13107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668012"/>
            <a:ext cx="9144000" cy="4754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18095"/>
            <a:ext cx="8228014" cy="543905"/>
          </a:xfrm>
          <a:prstGeom prst="rect">
            <a:avLst/>
          </a:prstGeom>
        </p:spPr>
        <p:txBody>
          <a:bodyPr vert="horz" lIns="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57199" y="771194"/>
            <a:ext cx="8228013" cy="3515244"/>
          </a:xfrm>
          <a:prstGeom prst="rect">
            <a:avLst/>
          </a:prstGeom>
        </p:spPr>
        <p:txBody>
          <a:bodyPr vert="horz" lIns="0" tIns="45720" rIns="91440" bIns="4572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3760" y="4801794"/>
            <a:ext cx="6160740" cy="230832"/>
          </a:xfrm>
          <a:prstGeom prst="rect">
            <a:avLst/>
          </a:prstGeom>
          <a:noFill/>
        </p:spPr>
        <p:txBody>
          <a:bodyPr wrap="square" lIns="0" rtlCol="0">
            <a:spAutoFit/>
          </a:bodyPr>
          <a:lstStyle/>
          <a:p>
            <a:pPr algn="l"/>
            <a:r>
              <a:rPr lang="en-US" sz="900" dirty="0">
                <a:solidFill>
                  <a:schemeClr val="bg1"/>
                </a:solidFill>
              </a:rPr>
              <a:t>© 2019</a:t>
            </a:r>
            <a:r>
              <a:rPr lang="en-US" sz="900" baseline="0" dirty="0">
                <a:solidFill>
                  <a:schemeClr val="bg1"/>
                </a:solidFill>
              </a:rPr>
              <a:t> </a:t>
            </a:r>
            <a:r>
              <a:rPr lang="en-US" sz="900" dirty="0">
                <a:solidFill>
                  <a:schemeClr val="bg1"/>
                </a:solidFill>
              </a:rPr>
              <a:t>Benefitfocus.com, Inc. All Rights Reserved.</a:t>
            </a:r>
            <a:endParaRPr lang="en-US" sz="900" b="1" dirty="0">
              <a:solidFill>
                <a:schemeClr val="bg1"/>
              </a:solidFill>
            </a:endParaRPr>
          </a:p>
        </p:txBody>
      </p:sp>
      <p:sp>
        <p:nvSpPr>
          <p:cNvPr id="8" name="TextBox 7"/>
          <p:cNvSpPr txBox="1"/>
          <p:nvPr userDrawn="1"/>
        </p:nvSpPr>
        <p:spPr>
          <a:xfrm>
            <a:off x="7661329" y="4801794"/>
            <a:ext cx="1023884" cy="230832"/>
          </a:xfrm>
          <a:prstGeom prst="rect">
            <a:avLst/>
          </a:prstGeom>
          <a:noFill/>
        </p:spPr>
        <p:txBody>
          <a:bodyPr wrap="square" lIns="91440" rIns="0" rtlCol="0">
            <a:spAutoFit/>
          </a:bodyPr>
          <a:lstStyle/>
          <a:p>
            <a:pPr algn="r"/>
            <a:fld id="{BFDFA700-CE50-1542-A417-16D4AF8E8013}" type="slidenum">
              <a:rPr lang="en-US" sz="900" smtClean="0">
                <a:solidFill>
                  <a:schemeClr val="bg1"/>
                </a:solidFill>
              </a:rPr>
              <a:t>‹#›</a:t>
            </a:fld>
            <a:endParaRPr lang="en-US" sz="900" dirty="0">
              <a:solidFill>
                <a:schemeClr val="bg1"/>
              </a:solidFill>
            </a:endParaRPr>
          </a:p>
        </p:txBody>
      </p:sp>
      <p:pic>
        <p:nvPicPr>
          <p:cNvPr id="13" name="Picture 12" descr="Benefitfocus_Application_Logo_No_Tagline_Outline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4848631"/>
            <a:ext cx="1367729" cy="137159"/>
          </a:xfrm>
          <a:prstGeom prst="rect">
            <a:avLst/>
          </a:prstGeom>
        </p:spPr>
      </p:pic>
    </p:spTree>
    <p:extLst>
      <p:ext uri="{BB962C8B-B14F-4D97-AF65-F5344CB8AC3E}">
        <p14:creationId xmlns:p14="http://schemas.microsoft.com/office/powerpoint/2010/main" val="66689045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6" r:id="rId4"/>
    <p:sldLayoutId id="2147483672" r:id="rId5"/>
    <p:sldLayoutId id="2147483673" r:id="rId6"/>
    <p:sldLayoutId id="2147483671" r:id="rId7"/>
    <p:sldLayoutId id="2147483677" r:id="rId8"/>
    <p:sldLayoutId id="2147483674" r:id="rId9"/>
    <p:sldLayoutId id="2147483681" r:id="rId10"/>
    <p:sldLayoutId id="2147483667" r:id="rId11"/>
    <p:sldLayoutId id="214748368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ts val="2800"/>
        </a:lnSpc>
        <a:spcBef>
          <a:spcPct val="0"/>
        </a:spcBef>
        <a:buNone/>
        <a:defRPr sz="2600" b="0" i="0" kern="1200">
          <a:solidFill>
            <a:schemeClr val="tx1"/>
          </a:solidFill>
          <a:latin typeface="+mn-lt"/>
          <a:ea typeface="+mj-ea"/>
          <a:cs typeface="Calibri Light"/>
        </a:defRPr>
      </a:lvl1pPr>
    </p:titleStyle>
    <p:bodyStyle>
      <a:lvl1pPr marL="227013" indent="-227013" algn="l" defTabSz="457200" rtl="0" eaLnBrk="1" latinLnBrk="0" hangingPunct="1">
        <a:spcBef>
          <a:spcPct val="20000"/>
        </a:spcBef>
        <a:buClr>
          <a:schemeClr val="accent1"/>
        </a:buClr>
        <a:buFont typeface="Arial"/>
        <a:buChar char="•"/>
        <a:defRPr sz="2000" b="0" i="0" kern="1200">
          <a:solidFill>
            <a:schemeClr val="tx1"/>
          </a:solidFill>
          <a:latin typeface="+mn-lt"/>
          <a:ea typeface="+mn-ea"/>
          <a:cs typeface="Calibri Light"/>
        </a:defRPr>
      </a:lvl1pPr>
      <a:lvl2pPr marL="682625" indent="-225425" algn="l" defTabSz="457200" rtl="0" eaLnBrk="1" latinLnBrk="0" hangingPunct="1">
        <a:spcBef>
          <a:spcPct val="20000"/>
        </a:spcBef>
        <a:buClr>
          <a:schemeClr val="accent1"/>
        </a:buClr>
        <a:buFont typeface="Arial"/>
        <a:buChar char="–"/>
        <a:defRPr sz="1800" b="0" i="0" kern="1200">
          <a:solidFill>
            <a:schemeClr val="tx1"/>
          </a:solidFill>
          <a:latin typeface="+mn-lt"/>
          <a:ea typeface="+mn-ea"/>
          <a:cs typeface="Calibri Light"/>
        </a:defRPr>
      </a:lvl2pPr>
      <a:lvl3pPr marL="1085850" indent="-171450" algn="l" defTabSz="457200" rtl="0" eaLnBrk="1" latinLnBrk="0" hangingPunct="1">
        <a:spcBef>
          <a:spcPct val="20000"/>
        </a:spcBef>
        <a:buClr>
          <a:schemeClr val="accent1"/>
        </a:buClr>
        <a:buFont typeface="Arial"/>
        <a:buChar char="•"/>
        <a:defRPr sz="1600" b="0" i="0" kern="1200">
          <a:solidFill>
            <a:schemeClr val="tx1"/>
          </a:solidFill>
          <a:latin typeface="+mn-lt"/>
          <a:ea typeface="+mn-ea"/>
          <a:cs typeface="Calibri Light"/>
        </a:defRPr>
      </a:lvl3pPr>
      <a:lvl4pPr marL="1538288" indent="-163513"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Calibri Light"/>
        </a:defRPr>
      </a:lvl4pPr>
      <a:lvl5pPr marL="1997075" indent="-168275" algn="l" defTabSz="457200" rtl="0" eaLnBrk="1" latinLnBrk="0" hangingPunct="1">
        <a:spcBef>
          <a:spcPct val="20000"/>
        </a:spcBef>
        <a:buClr>
          <a:schemeClr val="accent1"/>
        </a:buClr>
        <a:buFont typeface="Arial"/>
        <a:buChar char="»"/>
        <a:defRPr sz="14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5125"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a:p>
        </p:txBody>
      </p:sp>
      <p:sp>
        <p:nvSpPr>
          <p:cNvPr id="5126"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35BC2C0B-7DDC-4F70-AB15-B5BC22D956FB}" type="slidenum">
              <a:rPr lang="en-US"/>
              <a:pPr>
                <a:defRPr/>
              </a:pPr>
              <a:t>‹#›</a:t>
            </a:fld>
            <a:endParaRPr lang="en-US"/>
          </a:p>
        </p:txBody>
      </p:sp>
      <p:sp>
        <p:nvSpPr>
          <p:cNvPr id="1031" name="Text Box 7"/>
          <p:cNvSpPr txBox="1">
            <a:spLocks noChangeArrowheads="1"/>
          </p:cNvSpPr>
          <p:nvPr/>
        </p:nvSpPr>
        <p:spPr bwMode="auto">
          <a:xfrm>
            <a:off x="152400" y="4686301"/>
            <a:ext cx="4572000" cy="276999"/>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2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4800600"/>
            <a:ext cx="4343400" cy="253916"/>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05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914400"/>
            <a:ext cx="0" cy="37719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4" name="Line 10"/>
          <p:cNvSpPr>
            <a:spLocks noChangeShapeType="1"/>
          </p:cNvSpPr>
          <p:nvPr/>
        </p:nvSpPr>
        <p:spPr bwMode="auto">
          <a:xfrm>
            <a:off x="990600" y="2286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35" name="Line 11"/>
          <p:cNvSpPr>
            <a:spLocks noChangeShapeType="1"/>
          </p:cNvSpPr>
          <p:nvPr/>
        </p:nvSpPr>
        <p:spPr bwMode="auto">
          <a:xfrm>
            <a:off x="8839200" y="228600"/>
            <a:ext cx="0" cy="4572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sz="1350"/>
          </a:p>
        </p:txBody>
      </p:sp>
      <p:graphicFrame>
        <p:nvGraphicFramePr>
          <p:cNvPr id="1036" name="Object 12"/>
          <p:cNvGraphicFramePr>
            <a:graphicFrameLocks noChangeAspect="1"/>
          </p:cNvGraphicFramePr>
          <p:nvPr/>
        </p:nvGraphicFramePr>
        <p:xfrm>
          <a:off x="0" y="0"/>
          <a:ext cx="1066800" cy="914400"/>
        </p:xfrm>
        <a:graphic>
          <a:graphicData uri="http://schemas.openxmlformats.org/presentationml/2006/ole">
            <mc:AlternateContent xmlns:mc="http://schemas.openxmlformats.org/markup-compatibility/2006">
              <mc:Choice xmlns:v="urn:schemas-microsoft-com:vml" Requires="v">
                <p:oleObj spid="_x0000_s1026" name="Photo Editor Photo" r:id="rId15" imgW="2400635" imgH="3104762" progId="MSPhotoEd.3">
                  <p:embed/>
                </p:oleObj>
              </mc:Choice>
              <mc:Fallback>
                <p:oleObj name="Photo Editor Photo" r:id="rId15" imgW="2400635" imgH="3104762" progId="MSPhotoEd.3">
                  <p:embed/>
                  <p:pic>
                    <p:nvPicPr>
                      <p:cNvPr id="1036"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729455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w Cen MT" pitchFamily="34" charset="0"/>
        </a:defRPr>
      </a:lvl2pPr>
      <a:lvl3pPr algn="ctr" rtl="0" eaLnBrk="0" fontAlgn="base" hangingPunct="0">
        <a:spcBef>
          <a:spcPct val="0"/>
        </a:spcBef>
        <a:spcAft>
          <a:spcPct val="0"/>
        </a:spcAft>
        <a:defRPr sz="3300">
          <a:solidFill>
            <a:schemeClr val="tx2"/>
          </a:solidFill>
          <a:latin typeface="Tw Cen MT" pitchFamily="34" charset="0"/>
        </a:defRPr>
      </a:lvl3pPr>
      <a:lvl4pPr algn="ctr" rtl="0" eaLnBrk="0" fontAlgn="base" hangingPunct="0">
        <a:spcBef>
          <a:spcPct val="0"/>
        </a:spcBef>
        <a:spcAft>
          <a:spcPct val="0"/>
        </a:spcAft>
        <a:defRPr sz="3300">
          <a:solidFill>
            <a:schemeClr val="tx2"/>
          </a:solidFill>
          <a:latin typeface="Tw Cen MT" pitchFamily="34" charset="0"/>
        </a:defRPr>
      </a:lvl4pPr>
      <a:lvl5pPr algn="ctr" rtl="0" eaLnBrk="0" fontAlgn="base" hangingPunct="0">
        <a:spcBef>
          <a:spcPct val="0"/>
        </a:spcBef>
        <a:spcAft>
          <a:spcPct val="0"/>
        </a:spcAft>
        <a:defRPr sz="3300">
          <a:solidFill>
            <a:schemeClr val="tx2"/>
          </a:solidFill>
          <a:latin typeface="Tw Cen MT" pitchFamily="34" charset="0"/>
        </a:defRPr>
      </a:lvl5pPr>
      <a:lvl6pPr marL="342900" algn="ctr" rtl="0" fontAlgn="base">
        <a:spcBef>
          <a:spcPct val="0"/>
        </a:spcBef>
        <a:spcAft>
          <a:spcPct val="0"/>
        </a:spcAft>
        <a:defRPr sz="3300">
          <a:solidFill>
            <a:schemeClr val="tx2"/>
          </a:solidFill>
          <a:latin typeface="Tw Cen MT" pitchFamily="34" charset="0"/>
        </a:defRPr>
      </a:lvl6pPr>
      <a:lvl7pPr marL="685800" algn="ctr" rtl="0" fontAlgn="base">
        <a:spcBef>
          <a:spcPct val="0"/>
        </a:spcBef>
        <a:spcAft>
          <a:spcPct val="0"/>
        </a:spcAft>
        <a:defRPr sz="3300">
          <a:solidFill>
            <a:schemeClr val="tx2"/>
          </a:solidFill>
          <a:latin typeface="Tw Cen MT" pitchFamily="34" charset="0"/>
        </a:defRPr>
      </a:lvl7pPr>
      <a:lvl8pPr marL="1028700" algn="ctr" rtl="0" fontAlgn="base">
        <a:spcBef>
          <a:spcPct val="0"/>
        </a:spcBef>
        <a:spcAft>
          <a:spcPct val="0"/>
        </a:spcAft>
        <a:defRPr sz="3300">
          <a:solidFill>
            <a:schemeClr val="tx2"/>
          </a:solidFill>
          <a:latin typeface="Tw Cen MT" pitchFamily="34" charset="0"/>
        </a:defRPr>
      </a:lvl8pPr>
      <a:lvl9pPr marL="1371600" algn="ctr" rtl="0" fontAlgn="base">
        <a:spcBef>
          <a:spcPct val="0"/>
        </a:spcBef>
        <a:spcAft>
          <a:spcPct val="0"/>
        </a:spcAft>
        <a:defRPr sz="3300">
          <a:solidFill>
            <a:schemeClr val="tx2"/>
          </a:solidFill>
          <a:latin typeface="Tw Cen MT" pitchFamily="34"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eth.Gregorie@benefitfocu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Seth.Gregorie@benefitfocu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1800" b="1" dirty="0"/>
              <a:t>Applied Analytics and ML in Healthcare and Benefits Management</a:t>
            </a:r>
          </a:p>
        </p:txBody>
      </p:sp>
      <p:sp>
        <p:nvSpPr>
          <p:cNvPr id="7" name="Subtitle 6"/>
          <p:cNvSpPr>
            <a:spLocks noGrp="1"/>
          </p:cNvSpPr>
          <p:nvPr>
            <p:ph type="subTitle" idx="1"/>
          </p:nvPr>
        </p:nvSpPr>
        <p:spPr>
          <a:xfrm>
            <a:off x="468319" y="3429374"/>
            <a:ext cx="4262486" cy="1001730"/>
          </a:xfrm>
        </p:spPr>
        <p:txBody>
          <a:bodyPr/>
          <a:lstStyle/>
          <a:p>
            <a:r>
              <a:rPr lang="en-US" sz="1200" i="1" dirty="0"/>
              <a:t>Seth </a:t>
            </a:r>
            <a:r>
              <a:rPr lang="en-US" sz="1200" i="1" dirty="0" err="1"/>
              <a:t>Gregorie</a:t>
            </a:r>
            <a:endParaRPr lang="en-US" sz="1200" i="1" dirty="0"/>
          </a:p>
          <a:p>
            <a:r>
              <a:rPr lang="en-US" sz="1200" i="1" dirty="0"/>
              <a:t>Sr. Director, Engineering and Data Science</a:t>
            </a:r>
          </a:p>
          <a:p>
            <a:r>
              <a:rPr lang="en-US" sz="1200" i="1" dirty="0">
                <a:hlinkClick r:id="rId2"/>
              </a:rPr>
              <a:t>Seth.Gregorie@benefitfocus.com</a:t>
            </a:r>
            <a:endParaRPr lang="en-US" sz="1200" i="1" dirty="0"/>
          </a:p>
          <a:p>
            <a:endParaRPr lang="en-US" sz="1600" i="1" dirty="0"/>
          </a:p>
        </p:txBody>
      </p:sp>
    </p:spTree>
    <p:extLst>
      <p:ext uri="{BB962C8B-B14F-4D97-AF65-F5344CB8AC3E}">
        <p14:creationId xmlns:p14="http://schemas.microsoft.com/office/powerpoint/2010/main" val="13933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4B93-6062-E843-BD17-21F3F89C62BC}"/>
              </a:ext>
            </a:extLst>
          </p:cNvPr>
          <p:cNvSpPr>
            <a:spLocks noGrp="1"/>
          </p:cNvSpPr>
          <p:nvPr>
            <p:ph type="title"/>
          </p:nvPr>
        </p:nvSpPr>
        <p:spPr/>
        <p:txBody>
          <a:bodyPr/>
          <a:lstStyle/>
          <a:p>
            <a:r>
              <a:rPr lang="en-US" dirty="0"/>
              <a:t>Why are benefits so important to consumers?</a:t>
            </a:r>
          </a:p>
        </p:txBody>
      </p:sp>
      <p:pic>
        <p:nvPicPr>
          <p:cNvPr id="4" name="Picture 3">
            <a:extLst>
              <a:ext uri="{FF2B5EF4-FFF2-40B4-BE49-F238E27FC236}">
                <a16:creationId xmlns:a16="http://schemas.microsoft.com/office/drawing/2014/main" id="{FAEC8377-1C49-9347-8114-834E3E34E2BA}"/>
              </a:ext>
            </a:extLst>
          </p:cNvPr>
          <p:cNvPicPr>
            <a:picLocks noChangeAspect="1"/>
          </p:cNvPicPr>
          <p:nvPr/>
        </p:nvPicPr>
        <p:blipFill>
          <a:blip r:embed="rId3"/>
          <a:stretch>
            <a:fillRect/>
          </a:stretch>
        </p:blipFill>
        <p:spPr>
          <a:xfrm>
            <a:off x="455613" y="858105"/>
            <a:ext cx="8229600" cy="3334126"/>
          </a:xfrm>
          <a:prstGeom prst="rect">
            <a:avLst/>
          </a:prstGeom>
        </p:spPr>
      </p:pic>
      <p:sp>
        <p:nvSpPr>
          <p:cNvPr id="6" name="Rectangle 5">
            <a:extLst>
              <a:ext uri="{FF2B5EF4-FFF2-40B4-BE49-F238E27FC236}">
                <a16:creationId xmlns:a16="http://schemas.microsoft.com/office/drawing/2014/main" id="{BFE8A37C-32AA-1245-9BB1-1E81A9F99156}"/>
              </a:ext>
            </a:extLst>
          </p:cNvPr>
          <p:cNvSpPr>
            <a:spLocks noChangeAspect="1"/>
          </p:cNvSpPr>
          <p:nvPr/>
        </p:nvSpPr>
        <p:spPr>
          <a:xfrm>
            <a:off x="9187610" y="0"/>
            <a:ext cx="457200" cy="457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000000"/>
              </a:solidFill>
            </a:endParaRPr>
          </a:p>
        </p:txBody>
      </p:sp>
      <p:grpSp>
        <p:nvGrpSpPr>
          <p:cNvPr id="14" name="Group 13">
            <a:extLst>
              <a:ext uri="{FF2B5EF4-FFF2-40B4-BE49-F238E27FC236}">
                <a16:creationId xmlns:a16="http://schemas.microsoft.com/office/drawing/2014/main" id="{A16CBCE6-3B9E-D047-B073-94E8989222D4}"/>
              </a:ext>
            </a:extLst>
          </p:cNvPr>
          <p:cNvGrpSpPr/>
          <p:nvPr/>
        </p:nvGrpSpPr>
        <p:grpSpPr>
          <a:xfrm>
            <a:off x="4572000" y="1443163"/>
            <a:ext cx="3655221" cy="640010"/>
            <a:chOff x="4572000" y="1443163"/>
            <a:chExt cx="3655221" cy="640010"/>
          </a:xfrm>
        </p:grpSpPr>
        <p:sp>
          <p:nvSpPr>
            <p:cNvPr id="8" name="Rectangle 7">
              <a:extLst>
                <a:ext uri="{FF2B5EF4-FFF2-40B4-BE49-F238E27FC236}">
                  <a16:creationId xmlns:a16="http://schemas.microsoft.com/office/drawing/2014/main" id="{B78E3987-401E-C24A-999C-A8DCDD59FF16}"/>
                </a:ext>
              </a:extLst>
            </p:cNvPr>
            <p:cNvSpPr>
              <a:spLocks noChangeAspect="1"/>
            </p:cNvSpPr>
            <p:nvPr/>
          </p:nvSpPr>
          <p:spPr>
            <a:xfrm>
              <a:off x="5623317" y="1443163"/>
              <a:ext cx="2603904" cy="640010"/>
            </a:xfrm>
            <a:prstGeom prst="rect">
              <a:avLst/>
            </a:prstGeom>
            <a:solidFill>
              <a:schemeClr val="tx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200"/>
                </a:lnSpc>
              </a:pPr>
              <a:r>
                <a:rPr lang="en-US" sz="1200" dirty="0">
                  <a:solidFill>
                    <a:schemeClr val="bg1"/>
                  </a:solidFill>
                </a:rPr>
                <a:t>of employees would not be able to cover unexpected medical costs of $1,000+</a:t>
              </a:r>
            </a:p>
          </p:txBody>
        </p:sp>
        <p:sp>
          <p:nvSpPr>
            <p:cNvPr id="9" name="Rectangle 8">
              <a:extLst>
                <a:ext uri="{FF2B5EF4-FFF2-40B4-BE49-F238E27FC236}">
                  <a16:creationId xmlns:a16="http://schemas.microsoft.com/office/drawing/2014/main" id="{9AA30052-2650-E944-8F7C-5ECC5889F5C0}"/>
                </a:ext>
              </a:extLst>
            </p:cNvPr>
            <p:cNvSpPr>
              <a:spLocks noChangeAspect="1"/>
            </p:cNvSpPr>
            <p:nvPr/>
          </p:nvSpPr>
          <p:spPr>
            <a:xfrm>
              <a:off x="4572000" y="1443163"/>
              <a:ext cx="936469" cy="640010"/>
            </a:xfrm>
            <a:prstGeom prst="rect">
              <a:avLst/>
            </a:prstGeom>
            <a:solidFill>
              <a:schemeClr val="tx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44%</a:t>
              </a:r>
            </a:p>
          </p:txBody>
        </p:sp>
      </p:grpSp>
      <p:grpSp>
        <p:nvGrpSpPr>
          <p:cNvPr id="15" name="Group 14">
            <a:extLst>
              <a:ext uri="{FF2B5EF4-FFF2-40B4-BE49-F238E27FC236}">
                <a16:creationId xmlns:a16="http://schemas.microsoft.com/office/drawing/2014/main" id="{BD5017FD-CB6B-664D-9657-7588EE3504AA}"/>
              </a:ext>
            </a:extLst>
          </p:cNvPr>
          <p:cNvGrpSpPr/>
          <p:nvPr/>
        </p:nvGrpSpPr>
        <p:grpSpPr>
          <a:xfrm>
            <a:off x="4572000" y="2205163"/>
            <a:ext cx="3655221" cy="640010"/>
            <a:chOff x="4572000" y="2205163"/>
            <a:chExt cx="3655221" cy="640010"/>
          </a:xfrm>
        </p:grpSpPr>
        <p:sp>
          <p:nvSpPr>
            <p:cNvPr id="10" name="Rectangle 9">
              <a:extLst>
                <a:ext uri="{FF2B5EF4-FFF2-40B4-BE49-F238E27FC236}">
                  <a16:creationId xmlns:a16="http://schemas.microsoft.com/office/drawing/2014/main" id="{54CBC0E3-900E-3545-9FA0-14522C4D3DC0}"/>
                </a:ext>
              </a:extLst>
            </p:cNvPr>
            <p:cNvSpPr>
              <a:spLocks noChangeAspect="1"/>
            </p:cNvSpPr>
            <p:nvPr/>
          </p:nvSpPr>
          <p:spPr>
            <a:xfrm>
              <a:off x="5623317" y="2205163"/>
              <a:ext cx="2603904" cy="640010"/>
            </a:xfrm>
            <a:prstGeom prst="rect">
              <a:avLst/>
            </a:prstGeom>
            <a:solidFill>
              <a:schemeClr val="tx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200"/>
                </a:lnSpc>
              </a:pPr>
              <a:r>
                <a:rPr lang="en-US" sz="1200" dirty="0">
                  <a:solidFill>
                    <a:schemeClr val="bg1"/>
                  </a:solidFill>
                </a:rPr>
                <a:t>of employees could not go more than three weeks without a paycheck</a:t>
              </a:r>
            </a:p>
          </p:txBody>
        </p:sp>
        <p:sp>
          <p:nvSpPr>
            <p:cNvPr id="11" name="Rectangle 10">
              <a:extLst>
                <a:ext uri="{FF2B5EF4-FFF2-40B4-BE49-F238E27FC236}">
                  <a16:creationId xmlns:a16="http://schemas.microsoft.com/office/drawing/2014/main" id="{0B09E495-A45B-E842-B9AC-A80A73FF187B}"/>
                </a:ext>
              </a:extLst>
            </p:cNvPr>
            <p:cNvSpPr>
              <a:spLocks noChangeAspect="1"/>
            </p:cNvSpPr>
            <p:nvPr/>
          </p:nvSpPr>
          <p:spPr>
            <a:xfrm>
              <a:off x="4572000" y="2205163"/>
              <a:ext cx="936469" cy="640010"/>
            </a:xfrm>
            <a:prstGeom prst="rect">
              <a:avLst/>
            </a:prstGeom>
            <a:solidFill>
              <a:schemeClr val="tx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58%</a:t>
              </a:r>
            </a:p>
          </p:txBody>
        </p:sp>
      </p:grpSp>
      <p:grpSp>
        <p:nvGrpSpPr>
          <p:cNvPr id="16" name="Group 15">
            <a:extLst>
              <a:ext uri="{FF2B5EF4-FFF2-40B4-BE49-F238E27FC236}">
                <a16:creationId xmlns:a16="http://schemas.microsoft.com/office/drawing/2014/main" id="{6908AC3A-B27D-0440-B598-0B9CACE74926}"/>
              </a:ext>
            </a:extLst>
          </p:cNvPr>
          <p:cNvGrpSpPr/>
          <p:nvPr/>
        </p:nvGrpSpPr>
        <p:grpSpPr>
          <a:xfrm>
            <a:off x="4572000" y="2967163"/>
            <a:ext cx="3655221" cy="640010"/>
            <a:chOff x="4572000" y="2967163"/>
            <a:chExt cx="3655221" cy="640010"/>
          </a:xfrm>
        </p:grpSpPr>
        <p:sp>
          <p:nvSpPr>
            <p:cNvPr id="12" name="Rectangle 11">
              <a:extLst>
                <a:ext uri="{FF2B5EF4-FFF2-40B4-BE49-F238E27FC236}">
                  <a16:creationId xmlns:a16="http://schemas.microsoft.com/office/drawing/2014/main" id="{B951101B-D156-FA45-97CD-804ECFC436D4}"/>
                </a:ext>
              </a:extLst>
            </p:cNvPr>
            <p:cNvSpPr>
              <a:spLocks noChangeAspect="1"/>
            </p:cNvSpPr>
            <p:nvPr/>
          </p:nvSpPr>
          <p:spPr>
            <a:xfrm>
              <a:off x="5623317" y="2967163"/>
              <a:ext cx="2603904" cy="640010"/>
            </a:xfrm>
            <a:prstGeom prst="rect">
              <a:avLst/>
            </a:prstGeom>
            <a:solidFill>
              <a:schemeClr val="tx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200"/>
                </a:lnSpc>
              </a:pPr>
              <a:r>
                <a:rPr lang="en-US" sz="1200" dirty="0">
                  <a:solidFill>
                    <a:schemeClr val="bg1"/>
                  </a:solidFill>
                </a:rPr>
                <a:t>say a better benefits package would help keep them in their current jobs </a:t>
              </a:r>
            </a:p>
          </p:txBody>
        </p:sp>
        <p:sp>
          <p:nvSpPr>
            <p:cNvPr id="13" name="Rectangle 12">
              <a:extLst>
                <a:ext uri="{FF2B5EF4-FFF2-40B4-BE49-F238E27FC236}">
                  <a16:creationId xmlns:a16="http://schemas.microsoft.com/office/drawing/2014/main" id="{5C9916B4-7061-C748-A2BE-277E5933E4F1}"/>
                </a:ext>
              </a:extLst>
            </p:cNvPr>
            <p:cNvSpPr>
              <a:spLocks noChangeAspect="1"/>
            </p:cNvSpPr>
            <p:nvPr/>
          </p:nvSpPr>
          <p:spPr>
            <a:xfrm>
              <a:off x="4572000" y="2967163"/>
              <a:ext cx="936469" cy="640010"/>
            </a:xfrm>
            <a:prstGeom prst="rect">
              <a:avLst/>
            </a:prstGeom>
            <a:solidFill>
              <a:schemeClr val="tx1">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34%</a:t>
              </a:r>
            </a:p>
          </p:txBody>
        </p:sp>
      </p:grpSp>
    </p:spTree>
    <p:extLst>
      <p:ext uri="{BB962C8B-B14F-4D97-AF65-F5344CB8AC3E}">
        <p14:creationId xmlns:p14="http://schemas.microsoft.com/office/powerpoint/2010/main" val="246968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ppt_y</p:attrName>
                                        </p:attrNameLst>
                                      </p:cBhvr>
                                      <p:tavLst>
                                        <p:tav tm="0">
                                          <p:val>
                                            <p:strVal val="#ppt_y-#ppt_h*1.125000"/>
                                          </p:val>
                                        </p:tav>
                                        <p:tav tm="100000">
                                          <p:val>
                                            <p:strVal val="#ppt_y"/>
                                          </p:val>
                                        </p:tav>
                                      </p:tavLst>
                                    </p:anim>
                                    <p:animEffect transition="in" filter="wipe(down)">
                                      <p:cBhvr>
                                        <p:cTn id="8" dur="10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p:tgtEl>
                                          <p:spTgt spid="15"/>
                                        </p:tgtEl>
                                        <p:attrNameLst>
                                          <p:attrName>ppt_x</p:attrName>
                                        </p:attrNameLst>
                                      </p:cBhvr>
                                      <p:tavLst>
                                        <p:tav tm="0">
                                          <p:val>
                                            <p:strVal val="#ppt_x+#ppt_w*1.125000"/>
                                          </p:val>
                                        </p:tav>
                                        <p:tav tm="100000">
                                          <p:val>
                                            <p:strVal val="#ppt_x"/>
                                          </p:val>
                                        </p:tav>
                                      </p:tavLst>
                                    </p:anim>
                                    <p:animEffect transition="in" filter="wipe(left)">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p:tgtEl>
                                          <p:spTgt spid="16"/>
                                        </p:tgtEl>
                                        <p:attrNameLst>
                                          <p:attrName>ppt_y</p:attrName>
                                        </p:attrNameLst>
                                      </p:cBhvr>
                                      <p:tavLst>
                                        <p:tav tm="0">
                                          <p:val>
                                            <p:strVal val="#ppt_y+#ppt_h*1.125000"/>
                                          </p:val>
                                        </p:tav>
                                        <p:tav tm="100000">
                                          <p:val>
                                            <p:strVal val="#ppt_y"/>
                                          </p:val>
                                        </p:tav>
                                      </p:tavLst>
                                    </p:anim>
                                    <p:animEffect transition="in" filter="wipe(up)">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E1A8-CA8D-834C-AC57-08E818ED90AA}"/>
              </a:ext>
            </a:extLst>
          </p:cNvPr>
          <p:cNvSpPr>
            <a:spLocks noGrp="1"/>
          </p:cNvSpPr>
          <p:nvPr>
            <p:ph type="title"/>
          </p:nvPr>
        </p:nvSpPr>
        <p:spPr/>
        <p:txBody>
          <a:bodyPr/>
          <a:lstStyle/>
          <a:p>
            <a:r>
              <a:rPr lang="en-US" dirty="0"/>
              <a:t>Benefitfocus Exists To Improve Lives</a:t>
            </a:r>
          </a:p>
        </p:txBody>
      </p:sp>
      <p:pic>
        <p:nvPicPr>
          <p:cNvPr id="4" name="Picture 3">
            <a:extLst>
              <a:ext uri="{FF2B5EF4-FFF2-40B4-BE49-F238E27FC236}">
                <a16:creationId xmlns:a16="http://schemas.microsoft.com/office/drawing/2014/main" id="{3BA2F114-29BB-DA46-8066-8576E464CF2E}"/>
              </a:ext>
            </a:extLst>
          </p:cNvPr>
          <p:cNvPicPr>
            <a:picLocks noChangeAspect="1"/>
          </p:cNvPicPr>
          <p:nvPr/>
        </p:nvPicPr>
        <p:blipFill>
          <a:blip r:embed="rId2"/>
          <a:stretch>
            <a:fillRect/>
          </a:stretch>
        </p:blipFill>
        <p:spPr>
          <a:xfrm>
            <a:off x="464077" y="858105"/>
            <a:ext cx="8229600" cy="3334126"/>
          </a:xfrm>
          <a:prstGeom prst="rect">
            <a:avLst/>
          </a:prstGeom>
        </p:spPr>
      </p:pic>
      <p:sp>
        <p:nvSpPr>
          <p:cNvPr id="7" name="TextBox 6">
            <a:extLst>
              <a:ext uri="{FF2B5EF4-FFF2-40B4-BE49-F238E27FC236}">
                <a16:creationId xmlns:a16="http://schemas.microsoft.com/office/drawing/2014/main" id="{5B10EE9C-C880-7E42-AC68-D30A4A30DC37}"/>
              </a:ext>
            </a:extLst>
          </p:cNvPr>
          <p:cNvSpPr txBox="1"/>
          <p:nvPr/>
        </p:nvSpPr>
        <p:spPr>
          <a:xfrm>
            <a:off x="611931" y="3114351"/>
            <a:ext cx="4585101" cy="923330"/>
          </a:xfrm>
          <a:prstGeom prst="rect">
            <a:avLst/>
          </a:prstGeom>
          <a:solidFill>
            <a:schemeClr val="tx1">
              <a:alpha val="45000"/>
            </a:schemeClr>
          </a:solidFill>
        </p:spPr>
        <p:txBody>
          <a:bodyPr wrap="square" rtlCol="0">
            <a:spAutoFit/>
          </a:bodyPr>
          <a:lstStyle/>
          <a:p>
            <a:r>
              <a:rPr lang="en-US" dirty="0">
                <a:solidFill>
                  <a:schemeClr val="bg1"/>
                </a:solidFill>
              </a:rPr>
              <a:t>We are transforming how consumers acquire and use products to protect their health, wealth and lifestyle. </a:t>
            </a:r>
          </a:p>
        </p:txBody>
      </p:sp>
    </p:spTree>
    <p:extLst>
      <p:ext uri="{BB962C8B-B14F-4D97-AF65-F5344CB8AC3E}">
        <p14:creationId xmlns:p14="http://schemas.microsoft.com/office/powerpoint/2010/main" val="10538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51C4ABE-2CA3-7047-9C26-6C4C8687AB63}"/>
              </a:ext>
            </a:extLst>
          </p:cNvPr>
          <p:cNvGrpSpPr/>
          <p:nvPr/>
        </p:nvGrpSpPr>
        <p:grpSpPr>
          <a:xfrm>
            <a:off x="-255494" y="255495"/>
            <a:ext cx="8256494" cy="4141693"/>
            <a:chOff x="333581" y="180826"/>
            <a:chExt cx="8511537" cy="4353201"/>
          </a:xfrm>
        </p:grpSpPr>
        <p:pic>
          <p:nvPicPr>
            <p:cNvPr id="44" name="Picture 43">
              <a:extLst>
                <a:ext uri="{FF2B5EF4-FFF2-40B4-BE49-F238E27FC236}">
                  <a16:creationId xmlns:a16="http://schemas.microsoft.com/office/drawing/2014/main" id="{91738CAA-4375-1B40-ADAC-9D4F1C4A22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6637" b="4993"/>
            <a:stretch/>
          </p:blipFill>
          <p:spPr>
            <a:xfrm>
              <a:off x="333581" y="180826"/>
              <a:ext cx="8511537" cy="4353201"/>
            </a:xfrm>
            <a:prstGeom prst="rect">
              <a:avLst/>
            </a:prstGeom>
          </p:spPr>
        </p:pic>
        <p:pic>
          <p:nvPicPr>
            <p:cNvPr id="121" name="Picture 120">
              <a:extLst>
                <a:ext uri="{FF2B5EF4-FFF2-40B4-BE49-F238E27FC236}">
                  <a16:creationId xmlns:a16="http://schemas.microsoft.com/office/drawing/2014/main" id="{ECF8CEE3-1901-5E48-85A4-C6B32BA0534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68537" y="514518"/>
              <a:ext cx="505286" cy="505286"/>
            </a:xfrm>
            <a:prstGeom prst="ellipse">
              <a:avLst/>
            </a:prstGeom>
          </p:spPr>
        </p:pic>
        <p:pic>
          <p:nvPicPr>
            <p:cNvPr id="123" name="Picture 122">
              <a:extLst>
                <a:ext uri="{FF2B5EF4-FFF2-40B4-BE49-F238E27FC236}">
                  <a16:creationId xmlns:a16="http://schemas.microsoft.com/office/drawing/2014/main" id="{1E700622-C5F1-EE43-BFE4-02AFBF6468E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79678" y="2043605"/>
              <a:ext cx="594783" cy="594783"/>
            </a:xfrm>
            <a:prstGeom prst="ellipse">
              <a:avLst/>
            </a:prstGeom>
          </p:spPr>
        </p:pic>
        <p:pic>
          <p:nvPicPr>
            <p:cNvPr id="125" name="Picture 124">
              <a:extLst>
                <a:ext uri="{FF2B5EF4-FFF2-40B4-BE49-F238E27FC236}">
                  <a16:creationId xmlns:a16="http://schemas.microsoft.com/office/drawing/2014/main" id="{5D22068A-AFF2-0548-BE51-D360AA8F84E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39405" y="2461943"/>
              <a:ext cx="420624" cy="420624"/>
            </a:xfrm>
            <a:prstGeom prst="ellipse">
              <a:avLst/>
            </a:prstGeom>
          </p:spPr>
        </p:pic>
        <p:pic>
          <p:nvPicPr>
            <p:cNvPr id="127" name="Picture 126">
              <a:extLst>
                <a:ext uri="{FF2B5EF4-FFF2-40B4-BE49-F238E27FC236}">
                  <a16:creationId xmlns:a16="http://schemas.microsoft.com/office/drawing/2014/main" id="{135693E1-8034-634C-8385-1295AF757B9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09929" y="3335185"/>
              <a:ext cx="452585" cy="452585"/>
            </a:xfrm>
            <a:prstGeom prst="ellipse">
              <a:avLst/>
            </a:prstGeom>
          </p:spPr>
        </p:pic>
        <p:pic>
          <p:nvPicPr>
            <p:cNvPr id="129" name="Picture 128">
              <a:extLst>
                <a:ext uri="{FF2B5EF4-FFF2-40B4-BE49-F238E27FC236}">
                  <a16:creationId xmlns:a16="http://schemas.microsoft.com/office/drawing/2014/main" id="{D6D1AF16-D59D-1B45-AE8F-0ABB6A8669D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243738" y="3104278"/>
              <a:ext cx="556170" cy="556170"/>
            </a:xfrm>
            <a:prstGeom prst="ellipse">
              <a:avLst/>
            </a:prstGeom>
          </p:spPr>
        </p:pic>
        <p:pic>
          <p:nvPicPr>
            <p:cNvPr id="131" name="Picture 130">
              <a:extLst>
                <a:ext uri="{FF2B5EF4-FFF2-40B4-BE49-F238E27FC236}">
                  <a16:creationId xmlns:a16="http://schemas.microsoft.com/office/drawing/2014/main" id="{EC9239DD-FCD0-6641-930B-6CFF6777D6B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245763" y="2043605"/>
              <a:ext cx="780571" cy="780571"/>
            </a:xfrm>
            <a:prstGeom prst="ellipse">
              <a:avLst/>
            </a:prstGeom>
          </p:spPr>
        </p:pic>
        <p:pic>
          <p:nvPicPr>
            <p:cNvPr id="133" name="Picture 132">
              <a:extLst>
                <a:ext uri="{FF2B5EF4-FFF2-40B4-BE49-F238E27FC236}">
                  <a16:creationId xmlns:a16="http://schemas.microsoft.com/office/drawing/2014/main" id="{A804228E-8C51-6A44-8494-F064C18A1C4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122663" y="1759781"/>
              <a:ext cx="709904" cy="709904"/>
            </a:xfrm>
            <a:prstGeom prst="ellipse">
              <a:avLst/>
            </a:prstGeom>
          </p:spPr>
        </p:pic>
      </p:grpSp>
      <p:pic>
        <p:nvPicPr>
          <p:cNvPr id="11" name="Picture 10">
            <a:extLst>
              <a:ext uri="{FF2B5EF4-FFF2-40B4-BE49-F238E27FC236}">
                <a16:creationId xmlns:a16="http://schemas.microsoft.com/office/drawing/2014/main" id="{237D8103-C1A8-9E42-858A-BD0B81D53B0C}"/>
              </a:ext>
            </a:extLst>
          </p:cNvPr>
          <p:cNvPicPr>
            <a:picLocks noChangeAspect="1"/>
          </p:cNvPicPr>
          <p:nvPr/>
        </p:nvPicPr>
        <p:blipFill>
          <a:blip r:embed="rId11"/>
          <a:stretch>
            <a:fillRect/>
          </a:stretch>
        </p:blipFill>
        <p:spPr>
          <a:xfrm>
            <a:off x="6364918" y="2167826"/>
            <a:ext cx="2713007" cy="1316282"/>
          </a:xfrm>
          <a:prstGeom prst="rect">
            <a:avLst/>
          </a:prstGeom>
        </p:spPr>
      </p:pic>
    </p:spTree>
    <p:extLst>
      <p:ext uri="{BB962C8B-B14F-4D97-AF65-F5344CB8AC3E}">
        <p14:creationId xmlns:p14="http://schemas.microsoft.com/office/powerpoint/2010/main" val="5263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85750"/>
            <a:ext cx="5829300" cy="457200"/>
          </a:xfrm>
        </p:spPr>
        <p:txBody>
          <a:bodyPr/>
          <a:lstStyle/>
          <a:p>
            <a:r>
              <a:rPr lang="en-US" dirty="0" err="1"/>
              <a:t>iClicker</a:t>
            </a:r>
            <a:endParaRPr lang="en-US" dirty="0"/>
          </a:p>
        </p:txBody>
      </p:sp>
      <p:sp>
        <p:nvSpPr>
          <p:cNvPr id="3" name="Content Placeholder 2"/>
          <p:cNvSpPr>
            <a:spLocks noGrp="1"/>
          </p:cNvSpPr>
          <p:nvPr>
            <p:ph idx="1"/>
          </p:nvPr>
        </p:nvSpPr>
        <p:spPr>
          <a:xfrm>
            <a:off x="1657350" y="857250"/>
            <a:ext cx="5829300" cy="3714750"/>
          </a:xfrm>
        </p:spPr>
        <p:txBody>
          <a:bodyPr/>
          <a:lstStyle/>
          <a:p>
            <a:r>
              <a:rPr lang="en-US" dirty="0"/>
              <a:t>Answer the following multiple-choice question.</a:t>
            </a:r>
          </a:p>
          <a:p>
            <a:r>
              <a:rPr lang="en-US" dirty="0"/>
              <a:t>How many lives are on the </a:t>
            </a:r>
            <a:r>
              <a:rPr lang="en-US" dirty="0" err="1"/>
              <a:t>Benefitfocus</a:t>
            </a:r>
            <a:r>
              <a:rPr lang="en-US" dirty="0"/>
              <a:t> platform?</a:t>
            </a:r>
          </a:p>
          <a:p>
            <a:pPr marL="0" indent="0">
              <a:buNone/>
            </a:pPr>
            <a:r>
              <a:rPr lang="en-US" dirty="0"/>
              <a:t> A. 5M</a:t>
            </a:r>
          </a:p>
          <a:p>
            <a:pPr marL="0" indent="0">
              <a:buNone/>
            </a:pPr>
            <a:r>
              <a:rPr lang="en-US" dirty="0"/>
              <a:t> B. 10M</a:t>
            </a:r>
          </a:p>
          <a:p>
            <a:pPr marL="0" indent="0">
              <a:buNone/>
            </a:pPr>
            <a:r>
              <a:rPr lang="en-US" dirty="0"/>
              <a:t> C. 25M+</a:t>
            </a:r>
          </a:p>
        </p:txBody>
      </p:sp>
    </p:spTree>
    <p:extLst>
      <p:ext uri="{BB962C8B-B14F-4D97-AF65-F5344CB8AC3E}">
        <p14:creationId xmlns:p14="http://schemas.microsoft.com/office/powerpoint/2010/main" val="96996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9B09-1CF3-ED42-BA41-6B31AFA0C0F0}"/>
              </a:ext>
            </a:extLst>
          </p:cNvPr>
          <p:cNvSpPr>
            <a:spLocks noGrp="1"/>
          </p:cNvSpPr>
          <p:nvPr>
            <p:ph type="title"/>
          </p:nvPr>
        </p:nvSpPr>
        <p:spPr>
          <a:xfrm>
            <a:off x="459075" y="2713808"/>
            <a:ext cx="5124307" cy="669924"/>
          </a:xfrm>
        </p:spPr>
        <p:txBody>
          <a:bodyPr>
            <a:normAutofit fontScale="90000"/>
          </a:bodyPr>
          <a:lstStyle/>
          <a:p>
            <a:r>
              <a:rPr lang="en-US" dirty="0"/>
              <a:t>Specific Applied Mathematics and computing at </a:t>
            </a:r>
            <a:r>
              <a:rPr lang="en-US" dirty="0" err="1"/>
              <a:t>Benefitfocus</a:t>
            </a:r>
            <a:endParaRPr lang="en-US" dirty="0"/>
          </a:p>
        </p:txBody>
      </p:sp>
    </p:spTree>
    <p:extLst>
      <p:ext uri="{BB962C8B-B14F-4D97-AF65-F5344CB8AC3E}">
        <p14:creationId xmlns:p14="http://schemas.microsoft.com/office/powerpoint/2010/main" val="89333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Rising healthcare costs are the problem of our lifetime</a:t>
            </a:r>
          </a:p>
        </p:txBody>
      </p:sp>
      <p:pic>
        <p:nvPicPr>
          <p:cNvPr id="4" name="Picture 3" descr="2013_09_HealthCareCosts3.png">
            <a:extLst>
              <a:ext uri="{FF2B5EF4-FFF2-40B4-BE49-F238E27FC236}">
                <a16:creationId xmlns:a16="http://schemas.microsoft.com/office/drawing/2014/main" id="{B861A267-0919-4643-9C97-E74CCA281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627" y="880752"/>
            <a:ext cx="4307137" cy="3785747"/>
          </a:xfrm>
          <a:prstGeom prst="rect">
            <a:avLst/>
          </a:prstGeom>
        </p:spPr>
      </p:pic>
    </p:spTree>
    <p:extLst>
      <p:ext uri="{BB962C8B-B14F-4D97-AF65-F5344CB8AC3E}">
        <p14:creationId xmlns:p14="http://schemas.microsoft.com/office/powerpoint/2010/main" val="26941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Rising healthcare costs are the problem of our lifetime</a:t>
            </a:r>
          </a:p>
        </p:txBody>
      </p:sp>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457199" y="977734"/>
            <a:ext cx="4114801" cy="3615287"/>
          </a:xfrm>
        </p:spPr>
        <p:txBody>
          <a:bodyPr/>
          <a:lstStyle/>
          <a:p>
            <a:r>
              <a:rPr lang="en-US" sz="1600" dirty="0"/>
              <a:t>In 2018, the cost of healthcare for a typical American family of four covered by employer sponsored PPO plan is </a:t>
            </a:r>
            <a:r>
              <a:rPr lang="en-US" sz="1600" b="1" dirty="0"/>
              <a:t>$28,166</a:t>
            </a:r>
          </a:p>
          <a:p>
            <a:endParaRPr lang="en-US" sz="1600" dirty="0"/>
          </a:p>
          <a:p>
            <a:r>
              <a:rPr lang="en-US" sz="1600" dirty="0"/>
              <a:t>Of this annual amount, Employers subsidize 56% of the costs or</a:t>
            </a:r>
            <a:r>
              <a:rPr lang="en-US" sz="1600" b="1" dirty="0"/>
              <a:t> $15,788 </a:t>
            </a:r>
          </a:p>
          <a:p>
            <a:endParaRPr lang="en-US" sz="1600" dirty="0"/>
          </a:p>
          <a:p>
            <a:r>
              <a:rPr lang="en-US" sz="1600" dirty="0"/>
              <a:t>Employees pay the remaining </a:t>
            </a:r>
            <a:r>
              <a:rPr lang="en-US" sz="1600" b="1" dirty="0"/>
              <a:t>$12,378</a:t>
            </a:r>
            <a:r>
              <a:rPr lang="en-US" sz="1600" dirty="0"/>
              <a:t>, which is a combination of $7,674 premium and $4,704 in OOP costs when using healthcare services.</a:t>
            </a:r>
          </a:p>
          <a:p>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639F9DBB-D2E3-8F43-A62D-99C3144430FE}"/>
              </a:ext>
            </a:extLst>
          </p:cNvPr>
          <p:cNvPicPr>
            <a:picLocks noChangeAspect="1"/>
          </p:cNvPicPr>
          <p:nvPr/>
        </p:nvPicPr>
        <p:blipFill>
          <a:blip r:embed="rId3"/>
          <a:stretch>
            <a:fillRect/>
          </a:stretch>
        </p:blipFill>
        <p:spPr>
          <a:xfrm>
            <a:off x="4853941" y="1284924"/>
            <a:ext cx="4132422" cy="1735367"/>
          </a:xfrm>
          <a:prstGeom prst="rect">
            <a:avLst/>
          </a:prstGeom>
        </p:spPr>
      </p:pic>
      <p:pic>
        <p:nvPicPr>
          <p:cNvPr id="5" name="Picture 4">
            <a:extLst>
              <a:ext uri="{FF2B5EF4-FFF2-40B4-BE49-F238E27FC236}">
                <a16:creationId xmlns:a16="http://schemas.microsoft.com/office/drawing/2014/main" id="{448F09D2-EECA-744A-A4B9-8E7EBA26F576}"/>
              </a:ext>
            </a:extLst>
          </p:cNvPr>
          <p:cNvPicPr>
            <a:picLocks noChangeAspect="1"/>
          </p:cNvPicPr>
          <p:nvPr/>
        </p:nvPicPr>
        <p:blipFill>
          <a:blip r:embed="rId4"/>
          <a:stretch>
            <a:fillRect/>
          </a:stretch>
        </p:blipFill>
        <p:spPr>
          <a:xfrm>
            <a:off x="5810474" y="3126101"/>
            <a:ext cx="2219355" cy="1464950"/>
          </a:xfrm>
          <a:prstGeom prst="rect">
            <a:avLst/>
          </a:prstGeom>
        </p:spPr>
      </p:pic>
    </p:spTree>
    <p:extLst>
      <p:ext uri="{BB962C8B-B14F-4D97-AF65-F5344CB8AC3E}">
        <p14:creationId xmlns:p14="http://schemas.microsoft.com/office/powerpoint/2010/main" val="14364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Intersection of computing, mathematics, and humans</a:t>
            </a:r>
          </a:p>
        </p:txBody>
      </p:sp>
      <p:pic>
        <p:nvPicPr>
          <p:cNvPr id="4" name="Picture 3">
            <a:extLst>
              <a:ext uri="{FF2B5EF4-FFF2-40B4-BE49-F238E27FC236}">
                <a16:creationId xmlns:a16="http://schemas.microsoft.com/office/drawing/2014/main" id="{683196CA-3D3F-B546-B965-D2C8ECC844CF}"/>
              </a:ext>
            </a:extLst>
          </p:cNvPr>
          <p:cNvPicPr>
            <a:picLocks noChangeAspect="1"/>
          </p:cNvPicPr>
          <p:nvPr/>
        </p:nvPicPr>
        <p:blipFill>
          <a:blip r:embed="rId3"/>
          <a:stretch>
            <a:fillRect/>
          </a:stretch>
        </p:blipFill>
        <p:spPr>
          <a:xfrm>
            <a:off x="852924" y="1770092"/>
            <a:ext cx="7436563" cy="1993247"/>
          </a:xfrm>
          <a:prstGeom prst="rect">
            <a:avLst/>
          </a:prstGeom>
        </p:spPr>
      </p:pic>
    </p:spTree>
    <p:extLst>
      <p:ext uri="{BB962C8B-B14F-4D97-AF65-F5344CB8AC3E}">
        <p14:creationId xmlns:p14="http://schemas.microsoft.com/office/powerpoint/2010/main" val="14714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Analytics and ML Opportunity - Reporting</a:t>
            </a:r>
          </a:p>
        </p:txBody>
      </p:sp>
      <p:pic>
        <p:nvPicPr>
          <p:cNvPr id="5" name="Picture 4">
            <a:extLst>
              <a:ext uri="{FF2B5EF4-FFF2-40B4-BE49-F238E27FC236}">
                <a16:creationId xmlns:a16="http://schemas.microsoft.com/office/drawing/2014/main" id="{09650708-368B-0446-BC0E-011DCE756976}"/>
              </a:ext>
            </a:extLst>
          </p:cNvPr>
          <p:cNvPicPr>
            <a:picLocks noChangeAspect="1"/>
          </p:cNvPicPr>
          <p:nvPr/>
        </p:nvPicPr>
        <p:blipFill>
          <a:blip r:embed="rId3"/>
          <a:stretch>
            <a:fillRect/>
          </a:stretch>
        </p:blipFill>
        <p:spPr>
          <a:xfrm>
            <a:off x="3718254" y="1390574"/>
            <a:ext cx="4966959" cy="2664592"/>
          </a:xfrm>
          <a:prstGeom prst="rect">
            <a:avLst/>
          </a:prstGeom>
        </p:spPr>
      </p:pic>
      <p:sp>
        <p:nvSpPr>
          <p:cNvPr id="8" name="Content Placeholder 2">
            <a:extLst>
              <a:ext uri="{FF2B5EF4-FFF2-40B4-BE49-F238E27FC236}">
                <a16:creationId xmlns:a16="http://schemas.microsoft.com/office/drawing/2014/main" id="{F08BD7F5-DD45-F64B-8279-4049F32D64C9}"/>
              </a:ext>
            </a:extLst>
          </p:cNvPr>
          <p:cNvSpPr>
            <a:spLocks noGrp="1"/>
          </p:cNvSpPr>
          <p:nvPr>
            <p:ph idx="1"/>
          </p:nvPr>
        </p:nvSpPr>
        <p:spPr>
          <a:xfrm>
            <a:off x="457200" y="977734"/>
            <a:ext cx="3001618" cy="3615287"/>
          </a:xfrm>
        </p:spPr>
        <p:txBody>
          <a:bodyPr/>
          <a:lstStyle/>
          <a:p>
            <a:r>
              <a:rPr lang="en-US" dirty="0" err="1"/>
              <a:t>Benefitfocus</a:t>
            </a:r>
            <a:r>
              <a:rPr lang="en-US" dirty="0"/>
              <a:t> strives to </a:t>
            </a:r>
            <a:r>
              <a:rPr lang="en-US" b="1" dirty="0"/>
              <a:t>Make Lives easier through Benefits</a:t>
            </a:r>
            <a:r>
              <a:rPr lang="en-US" dirty="0"/>
              <a:t> by providing education and decision support.</a:t>
            </a:r>
          </a:p>
          <a:p>
            <a:endParaRPr lang="en-US" b="1" dirty="0"/>
          </a:p>
          <a:p>
            <a:r>
              <a:rPr lang="en-US" b="1" dirty="0"/>
              <a:t>High computing </a:t>
            </a:r>
            <a:r>
              <a:rPr lang="en-US" dirty="0"/>
              <a:t>and </a:t>
            </a:r>
            <a:r>
              <a:rPr lang="en-US" b="1" dirty="0"/>
              <a:t>mathematics</a:t>
            </a:r>
            <a:r>
              <a:rPr lang="en-US" dirty="0"/>
              <a:t> help make this possible.</a:t>
            </a:r>
          </a:p>
          <a:p>
            <a:endParaRPr lang="en-US" dirty="0"/>
          </a:p>
          <a:p>
            <a:pPr lvl="1"/>
            <a:endParaRPr lang="en-US" dirty="0"/>
          </a:p>
          <a:p>
            <a:pPr lvl="1"/>
            <a:endParaRPr lang="en-US" dirty="0"/>
          </a:p>
        </p:txBody>
      </p:sp>
    </p:spTree>
    <p:extLst>
      <p:ext uri="{BB962C8B-B14F-4D97-AF65-F5344CB8AC3E}">
        <p14:creationId xmlns:p14="http://schemas.microsoft.com/office/powerpoint/2010/main" val="89672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Analytics and ML Opportunity – AI/Recommendations</a:t>
            </a:r>
          </a:p>
        </p:txBody>
      </p:sp>
      <p:sp>
        <p:nvSpPr>
          <p:cNvPr id="8" name="Content Placeholder 2">
            <a:extLst>
              <a:ext uri="{FF2B5EF4-FFF2-40B4-BE49-F238E27FC236}">
                <a16:creationId xmlns:a16="http://schemas.microsoft.com/office/drawing/2014/main" id="{F08BD7F5-DD45-F64B-8279-4049F32D64C9}"/>
              </a:ext>
            </a:extLst>
          </p:cNvPr>
          <p:cNvSpPr>
            <a:spLocks noGrp="1"/>
          </p:cNvSpPr>
          <p:nvPr>
            <p:ph idx="1"/>
          </p:nvPr>
        </p:nvSpPr>
        <p:spPr>
          <a:xfrm>
            <a:off x="457200" y="977734"/>
            <a:ext cx="2392017" cy="3615287"/>
          </a:xfrm>
        </p:spPr>
        <p:txBody>
          <a:bodyPr/>
          <a:lstStyle/>
          <a:p>
            <a:r>
              <a:rPr lang="en-US" dirty="0"/>
              <a:t>Benefits Recommendations</a:t>
            </a:r>
          </a:p>
          <a:p>
            <a:endParaRPr lang="en-US" dirty="0"/>
          </a:p>
          <a:p>
            <a:pPr lvl="1"/>
            <a:endParaRPr lang="en-US" dirty="0"/>
          </a:p>
          <a:p>
            <a:pPr lvl="1"/>
            <a:endParaRPr lang="en-US" dirty="0"/>
          </a:p>
        </p:txBody>
      </p:sp>
      <p:pic>
        <p:nvPicPr>
          <p:cNvPr id="6" name="Picture 7" descr="A screenshot of a cell phone&#10;&#10;Description generated with very high confidence">
            <a:extLst>
              <a:ext uri="{FF2B5EF4-FFF2-40B4-BE49-F238E27FC236}">
                <a16:creationId xmlns:a16="http://schemas.microsoft.com/office/drawing/2014/main" id="{39F5867A-C0CB-9645-9D87-A4F76A1EF6A3}"/>
              </a:ext>
            </a:extLst>
          </p:cNvPr>
          <p:cNvPicPr>
            <a:picLocks noChangeAspect="1"/>
          </p:cNvPicPr>
          <p:nvPr/>
        </p:nvPicPr>
        <p:blipFill rotWithShape="1">
          <a:blip r:embed="rId3"/>
          <a:srcRect l="7896" t="15522" r="15194" b="15641"/>
          <a:stretch/>
        </p:blipFill>
        <p:spPr>
          <a:xfrm>
            <a:off x="3260035" y="1315296"/>
            <a:ext cx="5268441" cy="2940161"/>
          </a:xfrm>
          <a:prstGeom prst="rect">
            <a:avLst/>
          </a:prstGeom>
        </p:spPr>
      </p:pic>
    </p:spTree>
    <p:extLst>
      <p:ext uri="{BB962C8B-B14F-4D97-AF65-F5344CB8AC3E}">
        <p14:creationId xmlns:p14="http://schemas.microsoft.com/office/powerpoint/2010/main" val="424905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1913020" y="1941680"/>
            <a:ext cx="5317959" cy="1260140"/>
          </a:xfrm>
        </p:spPr>
        <p:txBody>
          <a:bodyPr/>
          <a:lstStyle/>
          <a:p>
            <a:pPr marL="0" indent="0" algn="ctr">
              <a:buNone/>
            </a:pPr>
            <a:r>
              <a:rPr lang="en-US" dirty="0"/>
              <a:t>Everything discussed today has one thing in common. It is enabled by computing.</a:t>
            </a:r>
          </a:p>
        </p:txBody>
      </p:sp>
    </p:spTree>
    <p:extLst>
      <p:ext uri="{BB962C8B-B14F-4D97-AF65-F5344CB8AC3E}">
        <p14:creationId xmlns:p14="http://schemas.microsoft.com/office/powerpoint/2010/main" val="10986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Analytics and ML Opportunity – AI/Messaging</a:t>
            </a:r>
          </a:p>
        </p:txBody>
      </p:sp>
      <p:sp>
        <p:nvSpPr>
          <p:cNvPr id="8" name="Content Placeholder 2">
            <a:extLst>
              <a:ext uri="{FF2B5EF4-FFF2-40B4-BE49-F238E27FC236}">
                <a16:creationId xmlns:a16="http://schemas.microsoft.com/office/drawing/2014/main" id="{F08BD7F5-DD45-F64B-8279-4049F32D64C9}"/>
              </a:ext>
            </a:extLst>
          </p:cNvPr>
          <p:cNvSpPr>
            <a:spLocks noGrp="1"/>
          </p:cNvSpPr>
          <p:nvPr>
            <p:ph idx="1"/>
          </p:nvPr>
        </p:nvSpPr>
        <p:spPr>
          <a:xfrm>
            <a:off x="457200" y="977734"/>
            <a:ext cx="3001618" cy="3615287"/>
          </a:xfrm>
        </p:spPr>
        <p:txBody>
          <a:bodyPr/>
          <a:lstStyle/>
          <a:p>
            <a:r>
              <a:rPr lang="en-US" dirty="0"/>
              <a:t>AI driven content</a:t>
            </a:r>
          </a:p>
          <a:p>
            <a:r>
              <a:rPr lang="en-US" dirty="0"/>
              <a:t>Push notifications, email, text</a:t>
            </a:r>
          </a:p>
          <a:p>
            <a:r>
              <a:rPr lang="en-US" dirty="0"/>
              <a:t>Close the loop!</a:t>
            </a:r>
          </a:p>
          <a:p>
            <a:endParaRPr lang="en-US" dirty="0"/>
          </a:p>
          <a:p>
            <a:pPr lvl="1"/>
            <a:endParaRPr lang="en-US" dirty="0"/>
          </a:p>
          <a:p>
            <a:pPr lvl="1"/>
            <a:endParaRPr lang="en-US" dirty="0"/>
          </a:p>
        </p:txBody>
      </p:sp>
      <p:grpSp>
        <p:nvGrpSpPr>
          <p:cNvPr id="6" name="Group 5">
            <a:extLst>
              <a:ext uri="{FF2B5EF4-FFF2-40B4-BE49-F238E27FC236}">
                <a16:creationId xmlns:a16="http://schemas.microsoft.com/office/drawing/2014/main" id="{6C5932D2-53E5-2B4C-9CF6-B7898B13128C}"/>
              </a:ext>
            </a:extLst>
          </p:cNvPr>
          <p:cNvGrpSpPr/>
          <p:nvPr/>
        </p:nvGrpSpPr>
        <p:grpSpPr>
          <a:xfrm>
            <a:off x="4243147" y="1165828"/>
            <a:ext cx="4656097" cy="3239097"/>
            <a:chOff x="4439916" y="972387"/>
            <a:chExt cx="4656097" cy="3239097"/>
          </a:xfrm>
        </p:grpSpPr>
        <p:pic>
          <p:nvPicPr>
            <p:cNvPr id="7" name="Picture 6">
              <a:extLst>
                <a:ext uri="{FF2B5EF4-FFF2-40B4-BE49-F238E27FC236}">
                  <a16:creationId xmlns:a16="http://schemas.microsoft.com/office/drawing/2014/main" id="{B3628337-5DB8-D644-928D-77AA7D7783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9916" y="972387"/>
              <a:ext cx="4656097" cy="2668552"/>
            </a:xfrm>
            <a:prstGeom prst="rect">
              <a:avLst/>
            </a:prstGeom>
            <a:effectLst>
              <a:outerShdw blurRad="88900" dist="38100" dir="5400000" algn="t" rotWithShape="0">
                <a:prstClr val="black">
                  <a:alpha val="30000"/>
                </a:prstClr>
              </a:outerShdw>
            </a:effectLst>
          </p:spPr>
        </p:pic>
        <p:pic>
          <p:nvPicPr>
            <p:cNvPr id="9" name="Picture 8">
              <a:extLst>
                <a:ext uri="{FF2B5EF4-FFF2-40B4-BE49-F238E27FC236}">
                  <a16:creationId xmlns:a16="http://schemas.microsoft.com/office/drawing/2014/main" id="{17E929AF-BBFF-684C-BBB4-0F1AC23D27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4691" y="1838628"/>
              <a:ext cx="1254186" cy="2372856"/>
            </a:xfrm>
            <a:prstGeom prst="rect">
              <a:avLst/>
            </a:prstGeom>
            <a:effectLst>
              <a:outerShdw blurRad="63500" dist="38100" dir="5400000" algn="t" rotWithShape="0">
                <a:prstClr val="black">
                  <a:alpha val="30000"/>
                </a:prstClr>
              </a:outerShdw>
            </a:effectLst>
          </p:spPr>
        </p:pic>
        <p:grpSp>
          <p:nvGrpSpPr>
            <p:cNvPr id="10" name="Group 9">
              <a:extLst>
                <a:ext uri="{FF2B5EF4-FFF2-40B4-BE49-F238E27FC236}">
                  <a16:creationId xmlns:a16="http://schemas.microsoft.com/office/drawing/2014/main" id="{4A316519-BF07-A04E-ABCF-B464029649C2}"/>
                </a:ext>
              </a:extLst>
            </p:cNvPr>
            <p:cNvGrpSpPr>
              <a:grpSpLocks noChangeAspect="1"/>
            </p:cNvGrpSpPr>
            <p:nvPr/>
          </p:nvGrpSpPr>
          <p:grpSpPr>
            <a:xfrm>
              <a:off x="5558759" y="2884006"/>
              <a:ext cx="1036793" cy="495934"/>
              <a:chOff x="8448541" y="2545838"/>
              <a:chExt cx="2594305" cy="1240945"/>
            </a:xfrm>
            <a:effectLst>
              <a:outerShdw blurRad="63500" dist="38100" dir="5400000" algn="t" rotWithShape="0">
                <a:prstClr val="black">
                  <a:alpha val="30000"/>
                </a:prstClr>
              </a:outerShdw>
            </a:effectLst>
          </p:grpSpPr>
          <p:sp>
            <p:nvSpPr>
              <p:cNvPr id="14" name="Rounded Rectangle 13">
                <a:extLst>
                  <a:ext uri="{FF2B5EF4-FFF2-40B4-BE49-F238E27FC236}">
                    <a16:creationId xmlns:a16="http://schemas.microsoft.com/office/drawing/2014/main" id="{2A9AFA0E-7F2B-EB46-8899-2BD40BC57C1B}"/>
                  </a:ext>
                </a:extLst>
              </p:cNvPr>
              <p:cNvSpPr/>
              <p:nvPr/>
            </p:nvSpPr>
            <p:spPr>
              <a:xfrm>
                <a:off x="8448541" y="2545838"/>
                <a:ext cx="2594305" cy="1240945"/>
              </a:xfrm>
              <a:prstGeom prst="roundRect">
                <a:avLst>
                  <a:gd name="adj" fmla="val 773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351" dirty="0">
                  <a:solidFill>
                    <a:srgbClr val="000000"/>
                  </a:solidFill>
                </a:endParaRPr>
              </a:p>
            </p:txBody>
          </p:sp>
          <p:pic>
            <p:nvPicPr>
              <p:cNvPr id="15" name="Picture 14">
                <a:extLst>
                  <a:ext uri="{FF2B5EF4-FFF2-40B4-BE49-F238E27FC236}">
                    <a16:creationId xmlns:a16="http://schemas.microsoft.com/office/drawing/2014/main" id="{0F330ECC-7138-E440-A7A6-AC9A74F3D1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5900" y="2670469"/>
                <a:ext cx="2477060" cy="991706"/>
              </a:xfrm>
              <a:prstGeom prst="rect">
                <a:avLst/>
              </a:prstGeom>
              <a:ln>
                <a:noFill/>
              </a:ln>
            </p:spPr>
          </p:pic>
        </p:grpSp>
        <p:grpSp>
          <p:nvGrpSpPr>
            <p:cNvPr id="11" name="Group 10">
              <a:extLst>
                <a:ext uri="{FF2B5EF4-FFF2-40B4-BE49-F238E27FC236}">
                  <a16:creationId xmlns:a16="http://schemas.microsoft.com/office/drawing/2014/main" id="{ED76396A-A442-1D4C-92CE-57D093AE3D9E}"/>
                </a:ext>
              </a:extLst>
            </p:cNvPr>
            <p:cNvGrpSpPr>
              <a:grpSpLocks noChangeAspect="1"/>
            </p:cNvGrpSpPr>
            <p:nvPr/>
          </p:nvGrpSpPr>
          <p:grpSpPr>
            <a:xfrm>
              <a:off x="5558759" y="3446397"/>
              <a:ext cx="1036793" cy="495934"/>
              <a:chOff x="8447278" y="3892083"/>
              <a:chExt cx="2594305" cy="1240945"/>
            </a:xfrm>
            <a:effectLst>
              <a:outerShdw blurRad="63500" dist="38100" dir="5400000" algn="t" rotWithShape="0">
                <a:prstClr val="black">
                  <a:alpha val="30000"/>
                </a:prstClr>
              </a:outerShdw>
            </a:effectLst>
          </p:grpSpPr>
          <p:sp>
            <p:nvSpPr>
              <p:cNvPr id="12" name="Rounded Rectangle 11">
                <a:extLst>
                  <a:ext uri="{FF2B5EF4-FFF2-40B4-BE49-F238E27FC236}">
                    <a16:creationId xmlns:a16="http://schemas.microsoft.com/office/drawing/2014/main" id="{5AF0A793-6B1F-5B40-A29F-57962080C895}"/>
                  </a:ext>
                </a:extLst>
              </p:cNvPr>
              <p:cNvSpPr/>
              <p:nvPr/>
            </p:nvSpPr>
            <p:spPr>
              <a:xfrm>
                <a:off x="8447278" y="3892083"/>
                <a:ext cx="2594305" cy="1240945"/>
              </a:xfrm>
              <a:prstGeom prst="roundRect">
                <a:avLst>
                  <a:gd name="adj" fmla="val 773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351" dirty="0">
                  <a:solidFill>
                    <a:srgbClr val="000000"/>
                  </a:solidFill>
                </a:endParaRPr>
              </a:p>
            </p:txBody>
          </p:sp>
          <p:pic>
            <p:nvPicPr>
              <p:cNvPr id="13" name="Picture 12">
                <a:extLst>
                  <a:ext uri="{FF2B5EF4-FFF2-40B4-BE49-F238E27FC236}">
                    <a16:creationId xmlns:a16="http://schemas.microsoft.com/office/drawing/2014/main" id="{7048496F-0910-4A40-8308-832870D915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16060" y="3982720"/>
                <a:ext cx="2446580" cy="1036320"/>
              </a:xfrm>
              <a:prstGeom prst="rect">
                <a:avLst/>
              </a:prstGeom>
            </p:spPr>
          </p:pic>
        </p:grpSp>
      </p:grpSp>
    </p:spTree>
    <p:extLst>
      <p:ext uri="{BB962C8B-B14F-4D97-AF65-F5344CB8AC3E}">
        <p14:creationId xmlns:p14="http://schemas.microsoft.com/office/powerpoint/2010/main" val="35802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85750"/>
            <a:ext cx="5829300" cy="457200"/>
          </a:xfrm>
        </p:spPr>
        <p:txBody>
          <a:bodyPr/>
          <a:lstStyle/>
          <a:p>
            <a:r>
              <a:rPr lang="en-US" dirty="0" err="1"/>
              <a:t>iClicker</a:t>
            </a:r>
            <a:endParaRPr lang="en-US" dirty="0"/>
          </a:p>
        </p:txBody>
      </p:sp>
      <p:sp>
        <p:nvSpPr>
          <p:cNvPr id="3" name="Content Placeholder 2"/>
          <p:cNvSpPr>
            <a:spLocks noGrp="1"/>
          </p:cNvSpPr>
          <p:nvPr>
            <p:ph idx="1"/>
          </p:nvPr>
        </p:nvSpPr>
        <p:spPr>
          <a:xfrm>
            <a:off x="1314450" y="857250"/>
            <a:ext cx="6457950" cy="3714750"/>
          </a:xfrm>
        </p:spPr>
        <p:txBody>
          <a:bodyPr/>
          <a:lstStyle/>
          <a:p>
            <a:r>
              <a:rPr lang="en-US" dirty="0"/>
              <a:t>Answer the following multiple-choice question.</a:t>
            </a:r>
          </a:p>
          <a:p>
            <a:r>
              <a:rPr lang="en-US" dirty="0"/>
              <a:t>How much does an employee with a family of 4 pay on average, annually in healthcare services?</a:t>
            </a:r>
          </a:p>
          <a:p>
            <a:pPr lvl="1"/>
            <a:r>
              <a:rPr lang="en-US" dirty="0"/>
              <a:t>A. $3,928</a:t>
            </a:r>
          </a:p>
          <a:p>
            <a:pPr lvl="1"/>
            <a:r>
              <a:rPr lang="en-US" dirty="0"/>
              <a:t>B. $7,654</a:t>
            </a:r>
          </a:p>
          <a:p>
            <a:pPr lvl="1"/>
            <a:r>
              <a:rPr lang="en-US" dirty="0"/>
              <a:t>C. $12,378 (correct)</a:t>
            </a:r>
          </a:p>
          <a:p>
            <a:pPr lvl="1"/>
            <a:endParaRPr lang="en-US" dirty="0"/>
          </a:p>
        </p:txBody>
      </p:sp>
    </p:spTree>
    <p:extLst>
      <p:ext uri="{BB962C8B-B14F-4D97-AF65-F5344CB8AC3E}">
        <p14:creationId xmlns:p14="http://schemas.microsoft.com/office/powerpoint/2010/main" val="269191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Computing at </a:t>
            </a:r>
            <a:r>
              <a:rPr lang="en-US" dirty="0" err="1"/>
              <a:t>Benefitfocus</a:t>
            </a:r>
            <a:r>
              <a:rPr lang="en-US" dirty="0"/>
              <a:t> – What we learn</a:t>
            </a:r>
          </a:p>
        </p:txBody>
      </p:sp>
      <p:sp>
        <p:nvSpPr>
          <p:cNvPr id="7" name="Can 6">
            <a:extLst>
              <a:ext uri="{FF2B5EF4-FFF2-40B4-BE49-F238E27FC236}">
                <a16:creationId xmlns:a16="http://schemas.microsoft.com/office/drawing/2014/main" id="{A3E47818-7304-5244-A771-39EB9A4E3EC3}"/>
              </a:ext>
            </a:extLst>
          </p:cNvPr>
          <p:cNvSpPr/>
          <p:nvPr/>
        </p:nvSpPr>
        <p:spPr>
          <a:xfrm>
            <a:off x="1516283" y="2971016"/>
            <a:ext cx="1099595" cy="1062701"/>
          </a:xfrm>
          <a:prstGeom prst="can">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a:solidFill>
                  <a:srgbClr val="000000"/>
                </a:solidFill>
              </a:rPr>
              <a:t>Database</a:t>
            </a:r>
          </a:p>
        </p:txBody>
      </p:sp>
      <p:sp>
        <p:nvSpPr>
          <p:cNvPr id="9" name="Rounded Rectangle 8">
            <a:extLst>
              <a:ext uri="{FF2B5EF4-FFF2-40B4-BE49-F238E27FC236}">
                <a16:creationId xmlns:a16="http://schemas.microsoft.com/office/drawing/2014/main" id="{F7B74D16-55FA-EC4A-A479-34BFB776EC76}"/>
              </a:ext>
            </a:extLst>
          </p:cNvPr>
          <p:cNvSpPr/>
          <p:nvPr/>
        </p:nvSpPr>
        <p:spPr>
          <a:xfrm>
            <a:off x="1481560" y="1870334"/>
            <a:ext cx="1169043" cy="557755"/>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a:solidFill>
                  <a:srgbClr val="000000"/>
                </a:solidFill>
              </a:rPr>
              <a:t>Application Code</a:t>
            </a:r>
          </a:p>
        </p:txBody>
      </p:sp>
      <p:sp>
        <p:nvSpPr>
          <p:cNvPr id="11" name="Rounded Rectangle 10">
            <a:extLst>
              <a:ext uri="{FF2B5EF4-FFF2-40B4-BE49-F238E27FC236}">
                <a16:creationId xmlns:a16="http://schemas.microsoft.com/office/drawing/2014/main" id="{5DC26AE2-8129-FD4E-88A7-4517B5F59F9C}"/>
              </a:ext>
            </a:extLst>
          </p:cNvPr>
          <p:cNvSpPr/>
          <p:nvPr/>
        </p:nvSpPr>
        <p:spPr>
          <a:xfrm>
            <a:off x="1481558" y="1425553"/>
            <a:ext cx="1169043" cy="35133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dirty="0">
                <a:solidFill>
                  <a:srgbClr val="000000"/>
                </a:solidFill>
              </a:rPr>
              <a:t>UI</a:t>
            </a:r>
          </a:p>
        </p:txBody>
      </p:sp>
      <p:cxnSp>
        <p:nvCxnSpPr>
          <p:cNvPr id="13" name="Straight Arrow Connector 12">
            <a:extLst>
              <a:ext uri="{FF2B5EF4-FFF2-40B4-BE49-F238E27FC236}">
                <a16:creationId xmlns:a16="http://schemas.microsoft.com/office/drawing/2014/main" id="{7DE71DCA-25AD-2947-A5EF-72AEFEBA7DB4}"/>
              </a:ext>
            </a:extLst>
          </p:cNvPr>
          <p:cNvCxnSpPr>
            <a:stCxn id="9" idx="2"/>
            <a:endCxn id="7" idx="1"/>
          </p:cNvCxnSpPr>
          <p:nvPr/>
        </p:nvCxnSpPr>
        <p:spPr>
          <a:xfrm flipH="1">
            <a:off x="2066081" y="2428089"/>
            <a:ext cx="1" cy="54292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8CD09706-2C4E-364C-9FBD-6A22DABF3B72}"/>
              </a:ext>
            </a:extLst>
          </p:cNvPr>
          <p:cNvSpPr>
            <a:spLocks noGrp="1"/>
          </p:cNvSpPr>
          <p:nvPr>
            <p:ph idx="1"/>
          </p:nvPr>
        </p:nvSpPr>
        <p:spPr>
          <a:xfrm>
            <a:off x="3848581" y="1776892"/>
            <a:ext cx="4369444" cy="1995914"/>
          </a:xfrm>
        </p:spPr>
        <p:txBody>
          <a:bodyPr/>
          <a:lstStyle/>
          <a:p>
            <a:pPr marL="0" indent="0">
              <a:buNone/>
            </a:pPr>
            <a:r>
              <a:rPr lang="en-US" sz="1600" dirty="0"/>
              <a:t>*If only it were this easy for platform solutions.</a:t>
            </a:r>
          </a:p>
          <a:p>
            <a:endParaRPr lang="en-US" sz="1600" b="1" dirty="0"/>
          </a:p>
          <a:p>
            <a:r>
              <a:rPr lang="en-US" sz="1600" b="1" dirty="0"/>
              <a:t>How do you make solutions repeatable?</a:t>
            </a:r>
          </a:p>
          <a:p>
            <a:r>
              <a:rPr lang="en-US" sz="1600" b="1" dirty="0"/>
              <a:t>How do you keep component decoupled?</a:t>
            </a:r>
          </a:p>
          <a:p>
            <a:r>
              <a:rPr lang="en-US" sz="1600" b="1" dirty="0"/>
              <a:t>How do you scale to millions of users?</a:t>
            </a:r>
          </a:p>
          <a:p>
            <a:endParaRPr lang="en-US" sz="1600"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70907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Computing at </a:t>
            </a:r>
            <a:r>
              <a:rPr lang="en-US" dirty="0" err="1"/>
              <a:t>Benefitfocus</a:t>
            </a:r>
            <a:r>
              <a:rPr lang="en-US" dirty="0"/>
              <a:t> - Reporting</a:t>
            </a:r>
          </a:p>
        </p:txBody>
      </p:sp>
      <p:pic>
        <p:nvPicPr>
          <p:cNvPr id="4" name="Picture 3">
            <a:extLst>
              <a:ext uri="{FF2B5EF4-FFF2-40B4-BE49-F238E27FC236}">
                <a16:creationId xmlns:a16="http://schemas.microsoft.com/office/drawing/2014/main" id="{9D9068D9-1089-0543-843B-BA1FD6FCF22A}"/>
              </a:ext>
            </a:extLst>
          </p:cNvPr>
          <p:cNvPicPr>
            <a:picLocks noChangeAspect="1"/>
          </p:cNvPicPr>
          <p:nvPr/>
        </p:nvPicPr>
        <p:blipFill>
          <a:blip r:embed="rId2"/>
          <a:stretch>
            <a:fillRect/>
          </a:stretch>
        </p:blipFill>
        <p:spPr>
          <a:xfrm>
            <a:off x="761148" y="1135202"/>
            <a:ext cx="7620115" cy="3211511"/>
          </a:xfrm>
          <a:prstGeom prst="rect">
            <a:avLst/>
          </a:prstGeom>
        </p:spPr>
      </p:pic>
    </p:spTree>
    <p:extLst>
      <p:ext uri="{BB962C8B-B14F-4D97-AF65-F5344CB8AC3E}">
        <p14:creationId xmlns:p14="http://schemas.microsoft.com/office/powerpoint/2010/main" val="358367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Computing at </a:t>
            </a:r>
            <a:r>
              <a:rPr lang="en-US" dirty="0" err="1"/>
              <a:t>Benefitfocus</a:t>
            </a:r>
            <a:r>
              <a:rPr lang="en-US" dirty="0"/>
              <a:t> – AI/Recommendations</a:t>
            </a:r>
          </a:p>
        </p:txBody>
      </p:sp>
      <p:pic>
        <p:nvPicPr>
          <p:cNvPr id="5" name="Picture 4">
            <a:extLst>
              <a:ext uri="{FF2B5EF4-FFF2-40B4-BE49-F238E27FC236}">
                <a16:creationId xmlns:a16="http://schemas.microsoft.com/office/drawing/2014/main" id="{294DFCE5-2B7C-2C42-AF7C-0621698DFB9E}"/>
              </a:ext>
            </a:extLst>
          </p:cNvPr>
          <p:cNvPicPr>
            <a:picLocks noChangeAspect="1"/>
          </p:cNvPicPr>
          <p:nvPr/>
        </p:nvPicPr>
        <p:blipFill>
          <a:blip r:embed="rId2"/>
          <a:stretch>
            <a:fillRect/>
          </a:stretch>
        </p:blipFill>
        <p:spPr>
          <a:xfrm>
            <a:off x="5067405" y="940904"/>
            <a:ext cx="2731816" cy="3591339"/>
          </a:xfrm>
          <a:prstGeom prst="rect">
            <a:avLst/>
          </a:prstGeom>
        </p:spPr>
      </p:pic>
      <p:sp>
        <p:nvSpPr>
          <p:cNvPr id="6" name="Content Placeholder 2">
            <a:extLst>
              <a:ext uri="{FF2B5EF4-FFF2-40B4-BE49-F238E27FC236}">
                <a16:creationId xmlns:a16="http://schemas.microsoft.com/office/drawing/2014/main" id="{579B45D6-36C3-1A43-9843-3A6738CE56FC}"/>
              </a:ext>
            </a:extLst>
          </p:cNvPr>
          <p:cNvSpPr>
            <a:spLocks noGrp="1"/>
          </p:cNvSpPr>
          <p:nvPr>
            <p:ph idx="1"/>
          </p:nvPr>
        </p:nvSpPr>
        <p:spPr>
          <a:xfrm>
            <a:off x="457199" y="1392579"/>
            <a:ext cx="4369444" cy="1995914"/>
          </a:xfrm>
        </p:spPr>
        <p:txBody>
          <a:bodyPr/>
          <a:lstStyle/>
          <a:p>
            <a:pPr marL="0" indent="0">
              <a:buNone/>
            </a:pPr>
            <a:r>
              <a:rPr lang="en-US" sz="1600" dirty="0"/>
              <a:t>*Governance is important.</a:t>
            </a:r>
          </a:p>
          <a:p>
            <a:pPr marL="0" indent="0">
              <a:buNone/>
            </a:pPr>
            <a:endParaRPr lang="en-US" sz="1600" b="1" dirty="0"/>
          </a:p>
          <a:p>
            <a:r>
              <a:rPr lang="en-US" sz="1600" b="1" dirty="0"/>
              <a:t>Learn source control.</a:t>
            </a:r>
          </a:p>
          <a:p>
            <a:r>
              <a:rPr lang="en-US" sz="1600" b="1" dirty="0"/>
              <a:t>Learn deployments.</a:t>
            </a:r>
          </a:p>
          <a:p>
            <a:r>
              <a:rPr lang="en-US" sz="1600" b="1" dirty="0"/>
              <a:t>Learn automated testing.</a:t>
            </a:r>
          </a:p>
          <a:p>
            <a:endParaRPr lang="en-US" sz="1600"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05855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Computing at </a:t>
            </a:r>
            <a:r>
              <a:rPr lang="en-US" dirty="0" err="1"/>
              <a:t>Benefitfocus</a:t>
            </a:r>
            <a:r>
              <a:rPr lang="en-US" dirty="0"/>
              <a:t> – Delivery</a:t>
            </a:r>
          </a:p>
        </p:txBody>
      </p:sp>
      <p:graphicFrame>
        <p:nvGraphicFramePr>
          <p:cNvPr id="7" name="Diagram 6">
            <a:extLst>
              <a:ext uri="{FF2B5EF4-FFF2-40B4-BE49-F238E27FC236}">
                <a16:creationId xmlns:a16="http://schemas.microsoft.com/office/drawing/2014/main" id="{58DB9E41-FEC1-1F4B-9E8D-BB3A1BB2456B}"/>
              </a:ext>
            </a:extLst>
          </p:cNvPr>
          <p:cNvGraphicFramePr/>
          <p:nvPr>
            <p:extLst>
              <p:ext uri="{D42A27DB-BD31-4B8C-83A1-F6EECF244321}">
                <p14:modId xmlns:p14="http://schemas.microsoft.com/office/powerpoint/2010/main" val="2462071814"/>
              </p:ext>
            </p:extLst>
          </p:nvPr>
        </p:nvGraphicFramePr>
        <p:xfrm>
          <a:off x="1650124" y="1040525"/>
          <a:ext cx="5381297" cy="339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Lock">
            <a:extLst>
              <a:ext uri="{FF2B5EF4-FFF2-40B4-BE49-F238E27FC236}">
                <a16:creationId xmlns:a16="http://schemas.microsoft.com/office/drawing/2014/main" id="{4F2FF254-4B2E-9D4C-917F-F1B9769336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3572" y="2114550"/>
            <a:ext cx="914400" cy="914400"/>
          </a:xfrm>
          <a:prstGeom prst="rect">
            <a:avLst/>
          </a:prstGeom>
        </p:spPr>
      </p:pic>
      <p:sp>
        <p:nvSpPr>
          <p:cNvPr id="5" name="TextBox 4">
            <a:extLst>
              <a:ext uri="{FF2B5EF4-FFF2-40B4-BE49-F238E27FC236}">
                <a16:creationId xmlns:a16="http://schemas.microsoft.com/office/drawing/2014/main" id="{DCF18861-F6F3-4940-95AF-E33EBB5DC5A1}"/>
              </a:ext>
            </a:extLst>
          </p:cNvPr>
          <p:cNvSpPr txBox="1"/>
          <p:nvPr/>
        </p:nvSpPr>
        <p:spPr>
          <a:xfrm>
            <a:off x="3932558" y="2875061"/>
            <a:ext cx="816428" cy="307777"/>
          </a:xfrm>
          <a:prstGeom prst="rect">
            <a:avLst/>
          </a:prstGeom>
          <a:noFill/>
        </p:spPr>
        <p:txBody>
          <a:bodyPr wrap="square" rtlCol="0">
            <a:spAutoFit/>
          </a:bodyPr>
          <a:lstStyle/>
          <a:p>
            <a:pPr algn="ctr"/>
            <a:r>
              <a:rPr lang="en-US" sz="1400" dirty="0"/>
              <a:t>security</a:t>
            </a:r>
          </a:p>
        </p:txBody>
      </p:sp>
    </p:spTree>
    <p:extLst>
      <p:ext uri="{BB962C8B-B14F-4D97-AF65-F5344CB8AC3E}">
        <p14:creationId xmlns:p14="http://schemas.microsoft.com/office/powerpoint/2010/main" val="227901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1913020" y="1435494"/>
            <a:ext cx="5317959" cy="2272512"/>
          </a:xfrm>
        </p:spPr>
        <p:txBody>
          <a:bodyPr/>
          <a:lstStyle/>
          <a:p>
            <a:pPr marL="0" indent="0" algn="ctr">
              <a:buNone/>
            </a:pPr>
            <a:r>
              <a:rPr lang="en-US" b="1" dirty="0"/>
              <a:t>Takeaways:</a:t>
            </a:r>
          </a:p>
          <a:p>
            <a:endParaRPr lang="en-US" dirty="0"/>
          </a:p>
          <a:p>
            <a:r>
              <a:rPr lang="en-US" dirty="0"/>
              <a:t>Outlook is positive.</a:t>
            </a:r>
          </a:p>
          <a:p>
            <a:r>
              <a:rPr lang="en-US" dirty="0"/>
              <a:t>Distinguish yourself by combining with skills that complement computing.</a:t>
            </a:r>
          </a:p>
          <a:p>
            <a:r>
              <a:rPr lang="en-US" dirty="0"/>
              <a:t>Find your passion.</a:t>
            </a:r>
          </a:p>
          <a:p>
            <a:endParaRPr lang="en-US" dirty="0"/>
          </a:p>
        </p:txBody>
      </p:sp>
    </p:spTree>
    <p:extLst>
      <p:ext uri="{BB962C8B-B14F-4D97-AF65-F5344CB8AC3E}">
        <p14:creationId xmlns:p14="http://schemas.microsoft.com/office/powerpoint/2010/main" val="217874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9B09-1CF3-ED42-BA41-6B31AFA0C0F0}"/>
              </a:ext>
            </a:extLst>
          </p:cNvPr>
          <p:cNvSpPr>
            <a:spLocks noGrp="1"/>
          </p:cNvSpPr>
          <p:nvPr>
            <p:ph type="title"/>
          </p:nvPr>
        </p:nvSpPr>
        <p:spPr/>
        <p:txBody>
          <a:bodyPr>
            <a:noAutofit/>
          </a:bodyPr>
          <a:lstStyle/>
          <a:p>
            <a:r>
              <a:rPr lang="en-US" dirty="0"/>
              <a:t>Questions?</a:t>
            </a:r>
            <a:br>
              <a:rPr lang="en-US" sz="2000" dirty="0"/>
            </a:br>
            <a:br>
              <a:rPr lang="en-US" sz="2000" dirty="0"/>
            </a:br>
            <a:r>
              <a:rPr lang="en-US" sz="2000" dirty="0"/>
              <a:t>Or email me - </a:t>
            </a:r>
            <a:r>
              <a:rPr lang="en-US" sz="2000" i="1" dirty="0">
                <a:hlinkClick r:id="rId2"/>
              </a:rPr>
              <a:t>Seth.Gregorie@benefitfocus.com</a:t>
            </a:r>
            <a:br>
              <a:rPr lang="en-US" sz="2000" i="1" dirty="0"/>
            </a:br>
            <a:endParaRPr lang="en-US" sz="2000" dirty="0"/>
          </a:p>
        </p:txBody>
      </p:sp>
      <p:pic>
        <p:nvPicPr>
          <p:cNvPr id="3" name="Picture 2">
            <a:extLst>
              <a:ext uri="{FF2B5EF4-FFF2-40B4-BE49-F238E27FC236}">
                <a16:creationId xmlns:a16="http://schemas.microsoft.com/office/drawing/2014/main" id="{038438AE-6A71-1745-8BA7-D29951ECCE30}"/>
              </a:ext>
            </a:extLst>
          </p:cNvPr>
          <p:cNvPicPr>
            <a:picLocks noChangeAspect="1"/>
          </p:cNvPicPr>
          <p:nvPr/>
        </p:nvPicPr>
        <p:blipFill>
          <a:blip r:embed="rId3"/>
          <a:stretch>
            <a:fillRect/>
          </a:stretch>
        </p:blipFill>
        <p:spPr>
          <a:xfrm>
            <a:off x="6379028" y="769329"/>
            <a:ext cx="2197039" cy="2197039"/>
          </a:xfrm>
          <a:prstGeom prst="rect">
            <a:avLst/>
          </a:prstGeom>
        </p:spPr>
      </p:pic>
    </p:spTree>
    <p:extLst>
      <p:ext uri="{BB962C8B-B14F-4D97-AF65-F5344CB8AC3E}">
        <p14:creationId xmlns:p14="http://schemas.microsoft.com/office/powerpoint/2010/main" val="32199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1913020" y="1435494"/>
            <a:ext cx="5317959" cy="2272512"/>
          </a:xfrm>
        </p:spPr>
        <p:txBody>
          <a:bodyPr/>
          <a:lstStyle/>
          <a:p>
            <a:pPr marL="0" indent="0" algn="ctr">
              <a:buNone/>
            </a:pPr>
            <a:r>
              <a:rPr lang="en-US" b="1" dirty="0"/>
              <a:t>Takeaways:</a:t>
            </a:r>
          </a:p>
          <a:p>
            <a:endParaRPr lang="en-US" dirty="0"/>
          </a:p>
          <a:p>
            <a:r>
              <a:rPr lang="en-US" dirty="0"/>
              <a:t>Outlook is positive.</a:t>
            </a:r>
          </a:p>
          <a:p>
            <a:r>
              <a:rPr lang="en-US" dirty="0"/>
              <a:t>Distinguish yourself by combining with skills that complement computing.</a:t>
            </a:r>
          </a:p>
          <a:p>
            <a:r>
              <a:rPr lang="en-US" dirty="0"/>
              <a:t>Find your passion.</a:t>
            </a:r>
          </a:p>
          <a:p>
            <a:endParaRPr lang="en-US" dirty="0"/>
          </a:p>
        </p:txBody>
      </p:sp>
    </p:spTree>
    <p:extLst>
      <p:ext uri="{BB962C8B-B14F-4D97-AF65-F5344CB8AC3E}">
        <p14:creationId xmlns:p14="http://schemas.microsoft.com/office/powerpoint/2010/main" val="11137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a:xfrm>
            <a:off x="571500" y="1126428"/>
            <a:ext cx="3985902" cy="582835"/>
          </a:xfrm>
        </p:spPr>
        <p:txBody>
          <a:bodyPr>
            <a:normAutofit fontScale="90000"/>
          </a:bodyPr>
          <a:lstStyle/>
          <a:p>
            <a:r>
              <a:rPr lang="en-US" sz="2000" dirty="0"/>
              <a:t>Agenda</a:t>
            </a:r>
            <a:br>
              <a:rPr lang="en-US" sz="2000" dirty="0"/>
            </a:br>
            <a:r>
              <a:rPr lang="en-US" sz="2000" dirty="0"/>
              <a:t>(let’s keep this conversation casual)</a:t>
            </a:r>
            <a:br>
              <a:rPr lang="en-US" sz="2000" dirty="0"/>
            </a:br>
            <a:endParaRPr lang="en-US" sz="2000" dirty="0"/>
          </a:p>
        </p:txBody>
      </p:sp>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571500" y="2120601"/>
            <a:ext cx="3985907" cy="1724975"/>
          </a:xfrm>
        </p:spPr>
        <p:txBody>
          <a:bodyPr anchor="t">
            <a:normAutofit/>
          </a:bodyPr>
          <a:lstStyle/>
          <a:p>
            <a:r>
              <a:rPr lang="en-US" sz="1400" dirty="0"/>
              <a:t>My journey</a:t>
            </a:r>
          </a:p>
          <a:p>
            <a:r>
              <a:rPr lang="en-US" sz="1400" dirty="0"/>
              <a:t>Industry and career thoughts</a:t>
            </a:r>
          </a:p>
          <a:p>
            <a:r>
              <a:rPr lang="en-US" sz="1400" dirty="0"/>
              <a:t>Analytics/ML in Healthcare</a:t>
            </a:r>
          </a:p>
          <a:p>
            <a:r>
              <a:rPr lang="en-US" sz="1400" dirty="0"/>
              <a:t>Questions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AB83297-04F3-734B-9A77-3E199CE95954}"/>
              </a:ext>
            </a:extLst>
          </p:cNvPr>
          <p:cNvPicPr>
            <a:picLocks noChangeAspect="1"/>
          </p:cNvPicPr>
          <p:nvPr/>
        </p:nvPicPr>
        <p:blipFill rotWithShape="1">
          <a:blip r:embed="rId2"/>
          <a:srcRect l="646" r="7695" b="2"/>
          <a:stretch/>
        </p:blipFill>
        <p:spPr>
          <a:xfrm>
            <a:off x="5062605" y="-1"/>
            <a:ext cx="4081395" cy="424120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22944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a:xfrm>
            <a:off x="604157" y="1446461"/>
            <a:ext cx="3754752" cy="994173"/>
          </a:xfrm>
        </p:spPr>
        <p:txBody>
          <a:bodyPr>
            <a:normAutofit/>
          </a:bodyPr>
          <a:lstStyle/>
          <a:p>
            <a:r>
              <a:rPr lang="en-US" dirty="0"/>
              <a:t>My journey</a:t>
            </a:r>
          </a:p>
        </p:txBody>
      </p:sp>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604157" y="2153986"/>
            <a:ext cx="3754752" cy="2386263"/>
          </a:xfrm>
        </p:spPr>
        <p:txBody>
          <a:bodyPr anchor="t">
            <a:normAutofit/>
          </a:bodyPr>
          <a:lstStyle/>
          <a:p>
            <a:r>
              <a:rPr lang="en-US" sz="1400" dirty="0"/>
              <a:t>Mathematics background</a:t>
            </a:r>
          </a:p>
          <a:p>
            <a:r>
              <a:rPr lang="en-US" sz="1400" dirty="0"/>
              <a:t>Worked in university fundraising</a:t>
            </a:r>
          </a:p>
          <a:p>
            <a:r>
              <a:rPr lang="en-US" sz="1400" dirty="0"/>
              <a:t>Statistician for MUSC</a:t>
            </a:r>
          </a:p>
          <a:p>
            <a:r>
              <a:rPr lang="en-US" sz="1400" dirty="0"/>
              <a:t>Embarked with </a:t>
            </a:r>
            <a:r>
              <a:rPr lang="en-US" sz="1400" dirty="0" err="1"/>
              <a:t>Benefitfocus</a:t>
            </a:r>
            <a:endParaRPr lang="en-US" sz="1400" dirty="0"/>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F5BD62E-6217-BF49-8655-11C756251110}"/>
              </a:ext>
            </a:extLst>
          </p:cNvPr>
          <p:cNvPicPr>
            <a:picLocks noChangeAspect="1"/>
          </p:cNvPicPr>
          <p:nvPr/>
        </p:nvPicPr>
        <p:blipFill rotWithShape="1">
          <a:blip r:embed="rId2"/>
          <a:srcRect l="463" r="2" b="2"/>
          <a:stretch/>
        </p:blipFill>
        <p:spPr>
          <a:xfrm>
            <a:off x="4625884" y="10"/>
            <a:ext cx="4518116" cy="51434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7967575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A few things I wish I knew in college</a:t>
            </a:r>
          </a:p>
        </p:txBody>
      </p:sp>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p:txBody>
          <a:bodyPr/>
          <a:lstStyle/>
          <a:p>
            <a:r>
              <a:rPr lang="en-US" dirty="0"/>
              <a:t>Learning never stops</a:t>
            </a:r>
          </a:p>
          <a:p>
            <a:r>
              <a:rPr lang="en-US" dirty="0"/>
              <a:t>Practice building professional relationships</a:t>
            </a:r>
          </a:p>
          <a:p>
            <a:r>
              <a:rPr lang="en-US" dirty="0"/>
              <a:t>Experience is important (internships, capstones)</a:t>
            </a:r>
          </a:p>
          <a:p>
            <a:r>
              <a:rPr lang="en-US" dirty="0"/>
              <a:t>Take care of yourself (mental and physical health)</a:t>
            </a:r>
          </a:p>
          <a:p>
            <a:r>
              <a:rPr lang="en-US" dirty="0"/>
              <a:t>Focus on positivity and celebrate success</a:t>
            </a:r>
          </a:p>
          <a:p>
            <a:r>
              <a:rPr lang="en-US" dirty="0"/>
              <a:t>Try to intersect personal and career values (work culture is important)</a:t>
            </a:r>
          </a:p>
          <a:p>
            <a:endParaRPr lang="en-US" dirty="0"/>
          </a:p>
        </p:txBody>
      </p:sp>
    </p:spTree>
    <p:extLst>
      <p:ext uri="{BB962C8B-B14F-4D97-AF65-F5344CB8AC3E}">
        <p14:creationId xmlns:p14="http://schemas.microsoft.com/office/powerpoint/2010/main" val="4729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41F6-1013-0C4B-9FDA-5A44EF936637}"/>
              </a:ext>
            </a:extLst>
          </p:cNvPr>
          <p:cNvSpPr>
            <a:spLocks noGrp="1"/>
          </p:cNvSpPr>
          <p:nvPr>
            <p:ph type="title"/>
          </p:nvPr>
        </p:nvSpPr>
        <p:spPr/>
        <p:txBody>
          <a:bodyPr/>
          <a:lstStyle/>
          <a:p>
            <a:r>
              <a:rPr lang="en-US" dirty="0"/>
              <a:t>Industry Outlook is Great</a:t>
            </a:r>
          </a:p>
        </p:txBody>
      </p:sp>
      <p:sp>
        <p:nvSpPr>
          <p:cNvPr id="3" name="Content Placeholder 2">
            <a:extLst>
              <a:ext uri="{FF2B5EF4-FFF2-40B4-BE49-F238E27FC236}">
                <a16:creationId xmlns:a16="http://schemas.microsoft.com/office/drawing/2014/main" id="{470DAB5B-EAC8-8F46-94FD-4D37DFB6CAD8}"/>
              </a:ext>
            </a:extLst>
          </p:cNvPr>
          <p:cNvSpPr>
            <a:spLocks noGrp="1"/>
          </p:cNvSpPr>
          <p:nvPr>
            <p:ph idx="1"/>
          </p:nvPr>
        </p:nvSpPr>
        <p:spPr>
          <a:xfrm>
            <a:off x="457199" y="977734"/>
            <a:ext cx="8228013" cy="3615287"/>
          </a:xfrm>
        </p:spPr>
        <p:txBody>
          <a:bodyPr/>
          <a:lstStyle/>
          <a:p>
            <a:r>
              <a:rPr lang="en-US" dirty="0"/>
              <a:t>Applied computing and mathematics roles are everywhere</a:t>
            </a:r>
          </a:p>
          <a:p>
            <a:pPr lvl="1"/>
            <a:r>
              <a:rPr lang="en-US" dirty="0"/>
              <a:t>Academia</a:t>
            </a:r>
          </a:p>
          <a:p>
            <a:pPr lvl="1"/>
            <a:r>
              <a:rPr lang="en-US" dirty="0"/>
              <a:t>Pharmaceuticals</a:t>
            </a:r>
          </a:p>
          <a:p>
            <a:pPr lvl="1"/>
            <a:r>
              <a:rPr lang="en-US" dirty="0"/>
              <a:t>Media</a:t>
            </a:r>
          </a:p>
          <a:p>
            <a:pPr lvl="1"/>
            <a:r>
              <a:rPr lang="en-US" dirty="0"/>
              <a:t>Technology</a:t>
            </a:r>
          </a:p>
          <a:p>
            <a:r>
              <a:rPr lang="en-US" dirty="0"/>
              <a:t>Two areas within industry highlighted today</a:t>
            </a:r>
          </a:p>
          <a:p>
            <a:pPr lvl="1"/>
            <a:r>
              <a:rPr lang="en-US" dirty="0"/>
              <a:t>Internal business intelligence (data science)</a:t>
            </a:r>
          </a:p>
          <a:p>
            <a:pPr lvl="2"/>
            <a:r>
              <a:rPr lang="en-US" dirty="0"/>
              <a:t>Helping businesses translate data into important information to gain competitive advantage.</a:t>
            </a:r>
          </a:p>
          <a:p>
            <a:pPr lvl="1"/>
            <a:r>
              <a:rPr lang="en-US" dirty="0"/>
              <a:t>Decision support products and AI ( data science and product development)</a:t>
            </a:r>
          </a:p>
          <a:p>
            <a:pPr lvl="2"/>
            <a:r>
              <a:rPr lang="en-US" dirty="0"/>
              <a:t>Developing advanced analytical techniques into products to improve customer lives.</a:t>
            </a:r>
          </a:p>
          <a:p>
            <a:endParaRPr lang="en-US" dirty="0"/>
          </a:p>
        </p:txBody>
      </p:sp>
    </p:spTree>
    <p:extLst>
      <p:ext uri="{BB962C8B-B14F-4D97-AF65-F5344CB8AC3E}">
        <p14:creationId xmlns:p14="http://schemas.microsoft.com/office/powerpoint/2010/main" val="3569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9B09-1CF3-ED42-BA41-6B31AFA0C0F0}"/>
              </a:ext>
            </a:extLst>
          </p:cNvPr>
          <p:cNvSpPr>
            <a:spLocks noGrp="1"/>
          </p:cNvSpPr>
          <p:nvPr>
            <p:ph type="title"/>
          </p:nvPr>
        </p:nvSpPr>
        <p:spPr/>
        <p:txBody>
          <a:bodyPr/>
          <a:lstStyle/>
          <a:p>
            <a:r>
              <a:rPr lang="en-US" dirty="0"/>
              <a:t>About </a:t>
            </a:r>
            <a:r>
              <a:rPr lang="en-US" dirty="0" err="1"/>
              <a:t>Benefitfocus</a:t>
            </a:r>
            <a:endParaRPr lang="en-US" dirty="0"/>
          </a:p>
        </p:txBody>
      </p:sp>
    </p:spTree>
    <p:extLst>
      <p:ext uri="{BB962C8B-B14F-4D97-AF65-F5344CB8AC3E}">
        <p14:creationId xmlns:p14="http://schemas.microsoft.com/office/powerpoint/2010/main" val="24753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BF56D2-707E-2946-B080-D861212C4C52}"/>
              </a:ext>
            </a:extLst>
          </p:cNvPr>
          <p:cNvPicPr>
            <a:picLocks noChangeAspect="1"/>
          </p:cNvPicPr>
          <p:nvPr/>
        </p:nvPicPr>
        <p:blipFill rotWithShape="1">
          <a:blip r:embed="rId2"/>
          <a:srcRect b="10871"/>
          <a:stretch/>
        </p:blipFill>
        <p:spPr>
          <a:xfrm>
            <a:off x="0" y="0"/>
            <a:ext cx="9144000" cy="4584357"/>
          </a:xfrm>
          <a:prstGeom prst="rect">
            <a:avLst/>
          </a:prstGeom>
        </p:spPr>
      </p:pic>
    </p:spTree>
    <p:extLst>
      <p:ext uri="{BB962C8B-B14F-4D97-AF65-F5344CB8AC3E}">
        <p14:creationId xmlns:p14="http://schemas.microsoft.com/office/powerpoint/2010/main" val="16467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Custom 2">
      <a:dk1>
        <a:sysClr val="windowText" lastClr="000000"/>
      </a:dk1>
      <a:lt1>
        <a:sysClr val="window" lastClr="FFFFFF"/>
      </a:lt1>
      <a:dk2>
        <a:srgbClr val="53BAD5"/>
      </a:dk2>
      <a:lt2>
        <a:srgbClr val="FFFFFF"/>
      </a:lt2>
      <a:accent1>
        <a:srgbClr val="0077C8"/>
      </a:accent1>
      <a:accent2>
        <a:srgbClr val="53BAD5"/>
      </a:accent2>
      <a:accent3>
        <a:srgbClr val="0F4F8B"/>
      </a:accent3>
      <a:accent4>
        <a:srgbClr val="00BF6F"/>
      </a:accent4>
      <a:accent5>
        <a:srgbClr val="F47D2B"/>
      </a:accent5>
      <a:accent6>
        <a:srgbClr val="CB3524"/>
      </a:accent6>
      <a:hlink>
        <a:srgbClr val="0077C8"/>
      </a:hlink>
      <a:folHlink>
        <a:srgbClr val="0F4F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spPr>
      <a:bodyPr rtlCol="0" anchor="t"/>
      <a:lstStyle>
        <a:defPPr algn="ctr">
          <a:defRPr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8F320D543A64469975622608B24E12" ma:contentTypeVersion="1" ma:contentTypeDescription="Create a new document." ma:contentTypeScope="" ma:versionID="a07059deddc55d3be321b775807fc2a9">
  <xsd:schema xmlns:xsd="http://www.w3.org/2001/XMLSchema" xmlns:xs="http://www.w3.org/2001/XMLSchema" xmlns:p="http://schemas.microsoft.com/office/2006/metadata/properties" targetNamespace="http://schemas.microsoft.com/office/2006/metadata/properties" ma:root="true" ma:fieldsID="df1a83ccb88164fe8273ef77c54db98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D35602-D910-4837-847D-1EEE2D3009A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62F2ED0-FFA7-472E-B851-A22CF6C22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9D5C190-919C-4720-A974-59625D207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TotalTime>
  <Words>1015</Words>
  <Application>Microsoft Office PowerPoint</Application>
  <PresentationFormat>On-screen Show (16:9)</PresentationFormat>
  <Paragraphs>147</Paragraphs>
  <Slides>27</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Baskerville Old Face</vt:lpstr>
      <vt:lpstr>Calibri</vt:lpstr>
      <vt:lpstr>Times New Roman</vt:lpstr>
      <vt:lpstr>Tw Cen MT</vt:lpstr>
      <vt:lpstr>Default Theme</vt:lpstr>
      <vt:lpstr>330Lect1</vt:lpstr>
      <vt:lpstr>Photo Editor Photo</vt:lpstr>
      <vt:lpstr>Applied Analytics and ML in Healthcare and Benefits Management</vt:lpstr>
      <vt:lpstr>PowerPoint Presentation</vt:lpstr>
      <vt:lpstr>PowerPoint Presentation</vt:lpstr>
      <vt:lpstr>Agenda (let’s keep this conversation casual) </vt:lpstr>
      <vt:lpstr>My journey</vt:lpstr>
      <vt:lpstr>A few things I wish I knew in college</vt:lpstr>
      <vt:lpstr>Industry Outlook is Great</vt:lpstr>
      <vt:lpstr>About Benefitfocus</vt:lpstr>
      <vt:lpstr>PowerPoint Presentation</vt:lpstr>
      <vt:lpstr>Why are benefits so important to consumers?</vt:lpstr>
      <vt:lpstr>Benefitfocus Exists To Improve Lives</vt:lpstr>
      <vt:lpstr>PowerPoint Presentation</vt:lpstr>
      <vt:lpstr>iClicker</vt:lpstr>
      <vt:lpstr>Specific Applied Mathematics and computing at Benefitfocus</vt:lpstr>
      <vt:lpstr>Rising healthcare costs are the problem of our lifetime</vt:lpstr>
      <vt:lpstr>Rising healthcare costs are the problem of our lifetime</vt:lpstr>
      <vt:lpstr>Intersection of computing, mathematics, and humans</vt:lpstr>
      <vt:lpstr>Analytics and ML Opportunity - Reporting</vt:lpstr>
      <vt:lpstr>Analytics and ML Opportunity – AI/Recommendations</vt:lpstr>
      <vt:lpstr>Analytics and ML Opportunity – AI/Messaging</vt:lpstr>
      <vt:lpstr>iClicker</vt:lpstr>
      <vt:lpstr>Computing at Benefitfocus – What we learn</vt:lpstr>
      <vt:lpstr>Computing at Benefitfocus - Reporting</vt:lpstr>
      <vt:lpstr>Computing at Benefitfocus – AI/Recommendations</vt:lpstr>
      <vt:lpstr>Computing at Benefitfocus – Delivery</vt:lpstr>
      <vt:lpstr>PowerPoint Presentation</vt:lpstr>
      <vt:lpstr>Questions?  Or email me - Seth.Gregorie@benefitfocus.com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&lt;Insert good title&gt;</dc:title>
  <dc:creator>Seth Gregorie</dc:creator>
  <cp:lastModifiedBy>Marco Valtorta</cp:lastModifiedBy>
  <cp:revision>26</cp:revision>
  <dcterms:created xsi:type="dcterms:W3CDTF">2019-10-09T00:40:37Z</dcterms:created>
  <dcterms:modified xsi:type="dcterms:W3CDTF">2019-11-05T23:03:43Z</dcterms:modified>
</cp:coreProperties>
</file>