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86" r:id="rId2"/>
    <p:sldMasterId id="2147483650" r:id="rId3"/>
    <p:sldMasterId id="2147483663" r:id="rId4"/>
    <p:sldMasterId id="2147483677" r:id="rId5"/>
    <p:sldMasterId id="2147483675" r:id="rId6"/>
    <p:sldMasterId id="2147483673" r:id="rId7"/>
    <p:sldMasterId id="2147483722" r:id="rId8"/>
    <p:sldMasterId id="2147483724" r:id="rId9"/>
    <p:sldMasterId id="2147483726" r:id="rId10"/>
    <p:sldMasterId id="2147483728" r:id="rId11"/>
    <p:sldMasterId id="2147483730" r:id="rId12"/>
  </p:sldMasterIdLst>
  <p:notesMasterIdLst>
    <p:notesMasterId r:id="rId47"/>
  </p:notesMasterIdLst>
  <p:handoutMasterIdLst>
    <p:handoutMasterId r:id="rId48"/>
  </p:handoutMasterIdLst>
  <p:sldIdLst>
    <p:sldId id="262" r:id="rId13"/>
    <p:sldId id="268" r:id="rId14"/>
    <p:sldId id="280" r:id="rId15"/>
    <p:sldId id="270" r:id="rId16"/>
    <p:sldId id="273" r:id="rId17"/>
    <p:sldId id="274" r:id="rId18"/>
    <p:sldId id="295" r:id="rId19"/>
    <p:sldId id="277" r:id="rId20"/>
    <p:sldId id="278" r:id="rId21"/>
    <p:sldId id="279" r:id="rId22"/>
    <p:sldId id="298" r:id="rId23"/>
    <p:sldId id="299" r:id="rId24"/>
    <p:sldId id="296" r:id="rId25"/>
    <p:sldId id="297" r:id="rId26"/>
    <p:sldId id="276" r:id="rId27"/>
    <p:sldId id="275" r:id="rId28"/>
    <p:sldId id="293" r:id="rId29"/>
    <p:sldId id="281" r:id="rId30"/>
    <p:sldId id="294" r:id="rId31"/>
    <p:sldId id="282" r:id="rId32"/>
    <p:sldId id="291" r:id="rId33"/>
    <p:sldId id="283" r:id="rId34"/>
    <p:sldId id="285" r:id="rId35"/>
    <p:sldId id="286" r:id="rId36"/>
    <p:sldId id="306" r:id="rId37"/>
    <p:sldId id="307" r:id="rId38"/>
    <p:sldId id="288" r:id="rId39"/>
    <p:sldId id="287" r:id="rId40"/>
    <p:sldId id="304" r:id="rId41"/>
    <p:sldId id="305" r:id="rId42"/>
    <p:sldId id="289" r:id="rId43"/>
    <p:sldId id="300" r:id="rId44"/>
    <p:sldId id="290" r:id="rId45"/>
    <p:sldId id="265" r:id="rId46"/>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showGuides="1">
      <p:cViewPr varScale="1">
        <p:scale>
          <a:sx n="71" d="100"/>
          <a:sy n="71" d="100"/>
        </p:scale>
        <p:origin x="-2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3BA89FD2-C41F-46FD-AE30-52C6D89E59C5}" type="datetimeFigureOut">
              <a:rPr lang="en-US" smtClean="0"/>
              <a:t>9/20/2016</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C06C25CC-8EF4-4115-BA54-7B8B09ED1E36}" type="slidenum">
              <a:rPr lang="en-US" smtClean="0"/>
              <a:t>‹#›</a:t>
            </a:fld>
            <a:endParaRPr lang="en-US"/>
          </a:p>
        </p:txBody>
      </p:sp>
    </p:spTree>
    <p:extLst>
      <p:ext uri="{BB962C8B-B14F-4D97-AF65-F5344CB8AC3E}">
        <p14:creationId xmlns:p14="http://schemas.microsoft.com/office/powerpoint/2010/main" val="47010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F162606B-28BB-4CDE-AC25-0ECF96331E2B}" type="datetimeFigureOut">
              <a:rPr lang="en-US" smtClean="0"/>
              <a:t>9/20/2016</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C1C8F55-DEF5-49E1-9F6B-52401908DB4A}" type="slidenum">
              <a:rPr lang="en-US" smtClean="0"/>
              <a:t>‹#›</a:t>
            </a:fld>
            <a:endParaRPr lang="en-US" dirty="0"/>
          </a:p>
        </p:txBody>
      </p:sp>
    </p:spTree>
    <p:extLst>
      <p:ext uri="{BB962C8B-B14F-4D97-AF65-F5344CB8AC3E}">
        <p14:creationId xmlns:p14="http://schemas.microsoft.com/office/powerpoint/2010/main" val="420105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a:t>
            </a:fld>
            <a:endParaRPr lang="en-US" dirty="0"/>
          </a:p>
        </p:txBody>
      </p:sp>
    </p:spTree>
    <p:extLst>
      <p:ext uri="{BB962C8B-B14F-4D97-AF65-F5344CB8AC3E}">
        <p14:creationId xmlns:p14="http://schemas.microsoft.com/office/powerpoint/2010/main" val="331023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for you to know that your Bulletin is your “contract” for Academic requirements and Policies, the year you entered the University of South Carolina. It contains information for other Majors and Minors in the entire college.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15</a:t>
            </a:fld>
            <a:endParaRPr lang="en-US"/>
          </a:p>
        </p:txBody>
      </p:sp>
    </p:spTree>
    <p:extLst>
      <p:ext uri="{BB962C8B-B14F-4D97-AF65-F5344CB8AC3E}">
        <p14:creationId xmlns:p14="http://schemas.microsoft.com/office/powerpoint/2010/main" val="259647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a:t>
            </a:r>
            <a:r>
              <a:rPr lang="en-US" baseline="0" dirty="0" smtClean="0"/>
              <a:t> write the following dates in your calendar.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16</a:t>
            </a:fld>
            <a:endParaRPr lang="en-US"/>
          </a:p>
        </p:txBody>
      </p:sp>
    </p:spTree>
    <p:extLst>
      <p:ext uri="{BB962C8B-B14F-4D97-AF65-F5344CB8AC3E}">
        <p14:creationId xmlns:p14="http://schemas.microsoft.com/office/powerpoint/2010/main" val="75953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Advisors/Instructors</a:t>
            </a:r>
            <a:r>
              <a:rPr lang="en-US" baseline="0" dirty="0" smtClean="0"/>
              <a:t> can only speak to your parents if you both signed the FERPA release form, which is located on the Registrar’s Website.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18</a:t>
            </a:fld>
            <a:endParaRPr lang="en-US"/>
          </a:p>
        </p:txBody>
      </p:sp>
    </p:spTree>
    <p:extLst>
      <p:ext uri="{BB962C8B-B14F-4D97-AF65-F5344CB8AC3E}">
        <p14:creationId xmlns:p14="http://schemas.microsoft.com/office/powerpoint/2010/main" val="94798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Students returning from a first suspension who fails to meet academic standards will be permanently suspended from the University. The duration of the second suspension is indefinite, and the student can be considered for readmission only after being approved for reinstatement by a successful petition from the college or school to which the student is seeking admission. A favorable decision by college petitions committee is unlikely within two years of the suspension.  Credits earned while a student is on academic </a:t>
            </a:r>
            <a:r>
              <a:rPr lang="en-US" dirty="0" err="1"/>
              <a:t>suspsension</a:t>
            </a:r>
            <a:r>
              <a:rPr lang="en-US" dirty="0"/>
              <a:t> from the University cannot be applied toward a degree or used in improving grade point average. </a:t>
            </a:r>
          </a:p>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22</a:t>
            </a:fld>
            <a:endParaRPr lang="en-US" dirty="0"/>
          </a:p>
        </p:txBody>
      </p:sp>
    </p:spTree>
    <p:extLst>
      <p:ext uri="{BB962C8B-B14F-4D97-AF65-F5344CB8AC3E}">
        <p14:creationId xmlns:p14="http://schemas.microsoft.com/office/powerpoint/2010/main" val="247208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student’s cumulative</a:t>
            </a:r>
            <a:r>
              <a:rPr lang="en-US" baseline="0" dirty="0" smtClean="0"/>
              <a:t> </a:t>
            </a:r>
            <a:r>
              <a:rPr lang="en-US" baseline="0" dirty="0" err="1" smtClean="0"/>
              <a:t>gpa</a:t>
            </a:r>
            <a:r>
              <a:rPr lang="en-US" baseline="0" dirty="0" smtClean="0"/>
              <a:t> at the end of any semester is a 2.0 or above, he or she is removed from academic probation.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23</a:t>
            </a:fld>
            <a:endParaRPr lang="en-US" dirty="0"/>
          </a:p>
        </p:txBody>
      </p:sp>
    </p:spTree>
    <p:extLst>
      <p:ext uri="{BB962C8B-B14F-4D97-AF65-F5344CB8AC3E}">
        <p14:creationId xmlns:p14="http://schemas.microsoft.com/office/powerpoint/2010/main" val="32244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Full-time</a:t>
            </a:r>
            <a:r>
              <a:rPr lang="en-US" baseline="0" dirty="0" smtClean="0"/>
              <a:t> enrollment is a minimum of 12 semester hours. Most students must complete 15 semester hours each semester to graduate in four years or to meet LIFE or Palmetto Scholarship requirements. Full-time fees are calculated on 12 to 16 semester hours. An additional fee per credit hour will apply to any course loads above 16 semester hours. It your responsibility to mindful of this. Also, first semester freshman students are not allowed to register for more than 18 hours. After the first semester, students may register for more than 18 hours if they have a USC </a:t>
            </a:r>
            <a:r>
              <a:rPr lang="en-US" baseline="0" dirty="0" err="1" smtClean="0"/>
              <a:t>gpa</a:t>
            </a:r>
            <a:r>
              <a:rPr lang="en-US" baseline="0" dirty="0" smtClean="0"/>
              <a:t> of a 3.) or better.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27</a:t>
            </a:fld>
            <a:endParaRPr lang="en-US" dirty="0"/>
          </a:p>
        </p:txBody>
      </p:sp>
    </p:spTree>
    <p:extLst>
      <p:ext uri="{BB962C8B-B14F-4D97-AF65-F5344CB8AC3E}">
        <p14:creationId xmlns:p14="http://schemas.microsoft.com/office/powerpoint/2010/main" val="9573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Advising is very different than High School. In High</a:t>
            </a:r>
            <a:r>
              <a:rPr lang="en-US" baseline="0" dirty="0" smtClean="0"/>
              <a:t> School, you were given information and the responsibility wasn’t solely on you. In College, it is your responsibility to keep up with Academic Policies and Procedures, along with information and requirements that is affiliated with your Major. Remember that you are your “best” advocate.</a:t>
            </a:r>
          </a:p>
          <a:p>
            <a:endParaRPr lang="en-US" baseline="0" dirty="0" smtClean="0"/>
          </a:p>
          <a:p>
            <a:r>
              <a:rPr lang="en-US" baseline="0" dirty="0" smtClean="0"/>
              <a:t> Your advisor will assist in helping you navigate between information online and in person. They will also help answer any questions you have and make effective referrals for you, if needed.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a:t>
            </a:fld>
            <a:endParaRPr lang="en-US" dirty="0"/>
          </a:p>
        </p:txBody>
      </p:sp>
    </p:spTree>
    <p:extLst>
      <p:ext uri="{BB962C8B-B14F-4D97-AF65-F5344CB8AC3E}">
        <p14:creationId xmlns:p14="http://schemas.microsoft.com/office/powerpoint/2010/main" val="15304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New freshmen students will receive advisement appointment information by email from their First Year Academic Advisor. New freshmen advising will begin earlier than for other students. Regularly view your University email!</a:t>
            </a:r>
          </a:p>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3</a:t>
            </a:fld>
            <a:endParaRPr lang="en-US" dirty="0"/>
          </a:p>
        </p:txBody>
      </p:sp>
    </p:spTree>
    <p:extLst>
      <p:ext uri="{BB962C8B-B14F-4D97-AF65-F5344CB8AC3E}">
        <p14:creationId xmlns:p14="http://schemas.microsoft.com/office/powerpoint/2010/main" val="16880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will</a:t>
            </a:r>
            <a:r>
              <a:rPr lang="en-US" baseline="0" dirty="0" smtClean="0"/>
              <a:t> provide general information for all of the Majors in the College of Engineering and Computing. Here you will find contact information from staff in the Student Support Service Office, along with general information on Policies and various forms.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4</a:t>
            </a:fld>
            <a:endParaRPr lang="en-US" dirty="0"/>
          </a:p>
        </p:txBody>
      </p:sp>
    </p:spTree>
    <p:extLst>
      <p:ext uri="{BB962C8B-B14F-4D97-AF65-F5344CB8AC3E}">
        <p14:creationId xmlns:p14="http://schemas.microsoft.com/office/powerpoint/2010/main" val="489924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computing website</a:t>
            </a:r>
            <a:r>
              <a:rPr lang="en-US" baseline="0" dirty="0" smtClean="0"/>
              <a:t> is very informative. It will include </a:t>
            </a:r>
            <a:r>
              <a:rPr lang="en-US" baseline="0" dirty="0" err="1" smtClean="0"/>
              <a:t>guidesheets</a:t>
            </a:r>
            <a:r>
              <a:rPr lang="en-US" baseline="0" dirty="0" smtClean="0"/>
              <a:t>, curriculum sheets, upcoming events, current advisement information, and so much more.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5</a:t>
            </a:fld>
            <a:endParaRPr lang="en-US"/>
          </a:p>
        </p:txBody>
      </p:sp>
    </p:spTree>
    <p:extLst>
      <p:ext uri="{BB962C8B-B14F-4D97-AF65-F5344CB8AC3E}">
        <p14:creationId xmlns:p14="http://schemas.microsoft.com/office/powerpoint/2010/main" val="39670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you will review this during Advisement, it is important for</a:t>
            </a:r>
            <a:r>
              <a:rPr lang="en-US" baseline="0" dirty="0" smtClean="0"/>
              <a:t> you (as students) to ensure that you have a copy of your guide sheet and Curriculum sheet. Your </a:t>
            </a:r>
            <a:r>
              <a:rPr lang="en-US" baseline="0" dirty="0" err="1" smtClean="0"/>
              <a:t>guidesheet</a:t>
            </a:r>
            <a:r>
              <a:rPr lang="en-US" baseline="0" dirty="0" smtClean="0"/>
              <a:t> will illustrate the prerequisites of courses needed for your Major as well as if the course must be passed with a “C” or better. Be sure that both the </a:t>
            </a:r>
            <a:r>
              <a:rPr lang="en-US" baseline="0" dirty="0" err="1" smtClean="0"/>
              <a:t>guidesheet</a:t>
            </a:r>
            <a:r>
              <a:rPr lang="en-US" baseline="0" dirty="0" smtClean="0"/>
              <a:t> and curriculum sheet has the year entered and use it to fill in as you go. Both sheets are equally important and will reflect the accurate record of the requirements of your Major.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6</a:t>
            </a:fld>
            <a:endParaRPr lang="en-US"/>
          </a:p>
        </p:txBody>
      </p:sp>
    </p:spTree>
    <p:extLst>
      <p:ext uri="{BB962C8B-B14F-4D97-AF65-F5344CB8AC3E}">
        <p14:creationId xmlns:p14="http://schemas.microsoft.com/office/powerpoint/2010/main" val="19917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8</a:t>
            </a:fld>
            <a:endParaRPr lang="en-US"/>
          </a:p>
        </p:txBody>
      </p:sp>
    </p:spTree>
    <p:extLst>
      <p:ext uri="{BB962C8B-B14F-4D97-AF65-F5344CB8AC3E}">
        <p14:creationId xmlns:p14="http://schemas.microsoft.com/office/powerpoint/2010/main" val="134178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Highlighted Material are</a:t>
            </a:r>
            <a:r>
              <a:rPr lang="en-US" baseline="0" dirty="0" smtClean="0"/>
              <a:t> links that you might want to become familiar with. It is important for you to know where to look for important academic information.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9</a:t>
            </a:fld>
            <a:endParaRPr lang="en-US"/>
          </a:p>
        </p:txBody>
      </p:sp>
    </p:spTree>
    <p:extLst>
      <p:ext uri="{BB962C8B-B14F-4D97-AF65-F5344CB8AC3E}">
        <p14:creationId xmlns:p14="http://schemas.microsoft.com/office/powerpoint/2010/main" val="61258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find your Degree</a:t>
            </a:r>
            <a:r>
              <a:rPr lang="en-US" baseline="0" dirty="0" smtClean="0"/>
              <a:t> Audit by logging into my.sc.edu. Click on the Degree works tile and read the important notices and select “Columbia.” Degree Works is a web-based auditing and academic advising tool that aids both the students and advisors in reviewing progress toward the completion of a degree program’s requirement. It will allow students to view their progress towards degree completion, allow advisors/students to plan for future courses, and allow students to hypothetically change their major or degree program.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10</a:t>
            </a:fld>
            <a:endParaRPr lang="en-US"/>
          </a:p>
        </p:txBody>
      </p:sp>
    </p:spTree>
    <p:extLst>
      <p:ext uri="{BB962C8B-B14F-4D97-AF65-F5344CB8AC3E}">
        <p14:creationId xmlns:p14="http://schemas.microsoft.com/office/powerpoint/2010/main" val="215875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2721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665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05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7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70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9303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149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6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8337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76"/>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498139"/>
            <a:ext cx="8229600" cy="395418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45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829"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3829"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6022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95202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093"/>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59656"/>
            <a:ext cx="4038600" cy="40503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59655"/>
            <a:ext cx="4038600" cy="405039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18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905"/>
            <a:ext cx="8229600" cy="103922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1760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57364"/>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1760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57364"/>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477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129"/>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7970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713"/>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28713"/>
            <a:ext cx="5111750" cy="526209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90764"/>
            <a:ext cx="3008313" cy="41000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3524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4358" y="5018661"/>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24358" y="1190020"/>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824358" y="558539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182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0712" y="2130425"/>
            <a:ext cx="5937487"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20711" y="3886200"/>
            <a:ext cx="5937487" cy="257253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5811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685123"/>
            <a:ext cx="6166087" cy="1234011"/>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520712" y="2010686"/>
            <a:ext cx="6166087" cy="4435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812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0713" y="4406900"/>
            <a:ext cx="594193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20713" y="2906713"/>
            <a:ext cx="594193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6644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499123"/>
            <a:ext cx="6166087" cy="1143000"/>
          </a:xfrm>
          <a:prstGeom prst="rect">
            <a:avLst/>
          </a:prstGeom>
        </p:spPr>
        <p:txBody>
          <a:bodyPr/>
          <a:lstStyle>
            <a:lvl1pPr>
              <a:defRPr sz="3600"/>
            </a:lvl1pPr>
          </a:lstStyle>
          <a:p>
            <a:r>
              <a:rPr lang="en-US" dirty="0" smtClean="0"/>
              <a:t>Click to edit Master title style</a:t>
            </a:r>
            <a:endParaRPr lang="en-US" dirty="0"/>
          </a:p>
        </p:txBody>
      </p:sp>
      <p:sp>
        <p:nvSpPr>
          <p:cNvPr id="4" name="Content Placeholder 3"/>
          <p:cNvSpPr>
            <a:spLocks noGrp="1"/>
          </p:cNvSpPr>
          <p:nvPr>
            <p:ph sz="half" idx="2"/>
          </p:nvPr>
        </p:nvSpPr>
        <p:spPr>
          <a:xfrm>
            <a:off x="5727728" y="1824685"/>
            <a:ext cx="2959071"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a:xfrm>
            <a:off x="2520712" y="1824685"/>
            <a:ext cx="2969697"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402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712" y="704365"/>
            <a:ext cx="6166087" cy="177137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783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6545"/>
            <a:ext cx="7772400" cy="1442671"/>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08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713" y="536017"/>
            <a:ext cx="6166087" cy="59034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443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0660" y="4598386"/>
            <a:ext cx="5724952"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510659" y="769745"/>
            <a:ext cx="5724953"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510660" y="5165124"/>
            <a:ext cx="57249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577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45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70442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55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055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39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96373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7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0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586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877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602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77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2806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852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87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9780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185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4275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42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87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1376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70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257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ogo Up 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744" r:id="rId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4880738"/>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1123882"/>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769025"/>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main logo center garnet 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bottom garnet 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41" r:id="rId10"/>
    <p:sldLayoutId id="2147483742" r:id="rId11"/>
    <p:sldLayoutId id="2147483743" r:id="rId1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top garnet ba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vertical bar with 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03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32" r:id="rId9"/>
    <p:sldLayoutId id="2147483737" r:id="rId10"/>
    <p:sldLayoutId id="2147483738"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Logo ba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35" r:id="rId2"/>
    <p:sldLayoutId id="2147483736" r:id="rId3"/>
    <p:sldLayoutId id="2147483739" r:id="rId4"/>
    <p:sldLayoutId id="2147483740" r:id="rId5"/>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 descr="main logo center garne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963160"/>
      </p:ext>
    </p:extLst>
  </p:cSld>
  <p:clrMap bg1="lt1" tx1="dk1" bg2="lt2" tx2="dk2" accent1="accent1" accent2="accent2" accent3="accent3" accent4="accent4" accent5="accent5" accent6="accent6" hlink="hlink" folHlink="folHlink"/>
  <p:sldLayoutIdLst>
    <p:sldLayoutId id="2147483723" r:id="rId1"/>
    <p:sldLayoutId id="2147483733" r:id="rId2"/>
    <p:sldLayoutId id="2147483734"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080153"/>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bulletin.sc.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hyperlink" Target="http://registrar.sc.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registrar.sc.edu/pdf/PrivacyRequest.pdf"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sc.edu/study/colleges_schools/engineering_and_computing/supportservices/firstyearadvising.php" TargetMode="External"/><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http://www.cec.sc.edu/"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s://cse.sc.edu/undergraduate"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bwMode="auto">
          <a:xfrm>
            <a:off x="685800" y="4245876"/>
            <a:ext cx="7772400" cy="91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smtClean="0">
                <a:latin typeface="Calibri" charset="0"/>
              </a:rPr>
              <a:t>Academic Advising </a:t>
            </a:r>
            <a:endParaRPr lang="en-US" dirty="0">
              <a:latin typeface="Calibri" charset="0"/>
            </a:endParaRPr>
          </a:p>
        </p:txBody>
      </p:sp>
      <p:sp>
        <p:nvSpPr>
          <p:cNvPr id="2" name="TextBox 1"/>
          <p:cNvSpPr txBox="1"/>
          <p:nvPr/>
        </p:nvSpPr>
        <p:spPr>
          <a:xfrm>
            <a:off x="358346" y="6190735"/>
            <a:ext cx="4732638" cy="369332"/>
          </a:xfrm>
          <a:prstGeom prst="rect">
            <a:avLst/>
          </a:prstGeom>
          <a:noFill/>
        </p:spPr>
        <p:txBody>
          <a:bodyPr wrap="square" rtlCol="0">
            <a:spAutoFit/>
          </a:bodyPr>
          <a:lstStyle/>
          <a:p>
            <a:r>
              <a:rPr lang="en-US" dirty="0" smtClean="0">
                <a:solidFill>
                  <a:schemeClr val="bg1"/>
                </a:solidFill>
              </a:rPr>
              <a:t>College of Engineering and Computing </a:t>
            </a:r>
            <a:endParaRPr lang="en-US" dirty="0">
              <a:solidFill>
                <a:schemeClr val="bg1"/>
              </a:solidFill>
            </a:endParaRPr>
          </a:p>
        </p:txBody>
      </p:sp>
      <p:sp>
        <p:nvSpPr>
          <p:cNvPr id="3" name="TextBox 2"/>
          <p:cNvSpPr txBox="1"/>
          <p:nvPr/>
        </p:nvSpPr>
        <p:spPr>
          <a:xfrm>
            <a:off x="7327556" y="6202406"/>
            <a:ext cx="1717589" cy="369332"/>
          </a:xfrm>
          <a:prstGeom prst="rect">
            <a:avLst/>
          </a:prstGeom>
          <a:noFill/>
        </p:spPr>
        <p:txBody>
          <a:bodyPr wrap="square" rtlCol="0">
            <a:spAutoFit/>
          </a:bodyPr>
          <a:lstStyle/>
          <a:p>
            <a:r>
              <a:rPr lang="en-US" dirty="0" smtClean="0">
                <a:solidFill>
                  <a:schemeClr val="bg1"/>
                </a:solidFill>
              </a:rPr>
              <a:t>Fall 2016</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 </a:t>
            </a:r>
            <a:endParaRPr lang="en-US" dirty="0"/>
          </a:p>
        </p:txBody>
      </p:sp>
      <p:pic>
        <p:nvPicPr>
          <p:cNvPr id="6" name="Picture 5"/>
          <p:cNvPicPr>
            <a:picLocks noChangeAspect="1"/>
          </p:cNvPicPr>
          <p:nvPr/>
        </p:nvPicPr>
        <p:blipFill>
          <a:blip r:embed="rId3"/>
          <a:stretch>
            <a:fillRect/>
          </a:stretch>
        </p:blipFill>
        <p:spPr>
          <a:xfrm>
            <a:off x="1748482" y="1861880"/>
            <a:ext cx="5949778" cy="5082617"/>
          </a:xfrm>
          <a:prstGeom prst="rect">
            <a:avLst/>
          </a:prstGeom>
        </p:spPr>
      </p:pic>
    </p:spTree>
    <p:extLst>
      <p:ext uri="{BB962C8B-B14F-4D97-AF65-F5344CB8AC3E}">
        <p14:creationId xmlns:p14="http://schemas.microsoft.com/office/powerpoint/2010/main" val="224730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8492" y="1104675"/>
            <a:ext cx="8995508" cy="4961040"/>
          </a:xfrm>
          <a:prstGeom prst="rect">
            <a:avLst/>
          </a:prstGeom>
        </p:spPr>
      </p:pic>
    </p:spTree>
    <p:extLst>
      <p:ext uri="{BB962C8B-B14F-4D97-AF65-F5344CB8AC3E}">
        <p14:creationId xmlns:p14="http://schemas.microsoft.com/office/powerpoint/2010/main" val="4079020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0036" y="981133"/>
            <a:ext cx="8363928" cy="5724467"/>
          </a:xfrm>
          <a:prstGeom prst="rect">
            <a:avLst/>
          </a:prstGeom>
        </p:spPr>
      </p:pic>
    </p:spTree>
    <p:extLst>
      <p:ext uri="{BB962C8B-B14F-4D97-AF65-F5344CB8AC3E}">
        <p14:creationId xmlns:p14="http://schemas.microsoft.com/office/powerpoint/2010/main" val="374170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Registrar’s Office</a:t>
            </a:r>
            <a:endParaRPr lang="en-US" dirty="0"/>
          </a:p>
        </p:txBody>
      </p:sp>
      <p:pic>
        <p:nvPicPr>
          <p:cNvPr id="4" name="Picture 3"/>
          <p:cNvPicPr>
            <a:picLocks noChangeAspect="1"/>
          </p:cNvPicPr>
          <p:nvPr/>
        </p:nvPicPr>
        <p:blipFill>
          <a:blip r:embed="rId2"/>
          <a:stretch>
            <a:fillRect/>
          </a:stretch>
        </p:blipFill>
        <p:spPr>
          <a:xfrm>
            <a:off x="321392" y="1844138"/>
            <a:ext cx="8735678" cy="4722264"/>
          </a:xfrm>
          <a:prstGeom prst="rect">
            <a:avLst/>
          </a:prstGeom>
        </p:spPr>
      </p:pic>
    </p:spTree>
    <p:extLst>
      <p:ext uri="{BB962C8B-B14F-4D97-AF65-F5344CB8AC3E}">
        <p14:creationId xmlns:p14="http://schemas.microsoft.com/office/powerpoint/2010/main" val="344769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3630" y="1287876"/>
            <a:ext cx="7963417" cy="5058215"/>
          </a:xfrm>
          <a:prstGeom prst="rect">
            <a:avLst/>
          </a:prstGeom>
        </p:spPr>
      </p:pic>
    </p:spTree>
    <p:extLst>
      <p:ext uri="{BB962C8B-B14F-4D97-AF65-F5344CB8AC3E}">
        <p14:creationId xmlns:p14="http://schemas.microsoft.com/office/powerpoint/2010/main" val="1923438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u="sng" dirty="0" smtClean="0"/>
              <a:t>2016-2017 Bulletin</a:t>
            </a:r>
            <a:endParaRPr lang="en-US" u="sng" dirty="0"/>
          </a:p>
        </p:txBody>
      </p:sp>
      <p:pic>
        <p:nvPicPr>
          <p:cNvPr id="4" name="Picture 3"/>
          <p:cNvPicPr>
            <a:picLocks noChangeAspect="1"/>
          </p:cNvPicPr>
          <p:nvPr/>
        </p:nvPicPr>
        <p:blipFill>
          <a:blip r:embed="rId3"/>
          <a:stretch>
            <a:fillRect/>
          </a:stretch>
        </p:blipFill>
        <p:spPr>
          <a:xfrm>
            <a:off x="697634" y="1830574"/>
            <a:ext cx="8293193" cy="4842076"/>
          </a:xfrm>
          <a:prstGeom prst="rect">
            <a:avLst/>
          </a:prstGeom>
        </p:spPr>
      </p:pic>
      <p:sp>
        <p:nvSpPr>
          <p:cNvPr id="5" name="TextBox 4"/>
          <p:cNvSpPr txBox="1"/>
          <p:nvPr/>
        </p:nvSpPr>
        <p:spPr>
          <a:xfrm>
            <a:off x="4844230" y="6326659"/>
            <a:ext cx="3842570" cy="646331"/>
          </a:xfrm>
          <a:prstGeom prst="rect">
            <a:avLst/>
          </a:prstGeom>
          <a:noFill/>
        </p:spPr>
        <p:txBody>
          <a:bodyPr wrap="square" rtlCol="0">
            <a:spAutoFit/>
          </a:bodyPr>
          <a:lstStyle/>
          <a:p>
            <a:r>
              <a:rPr lang="en-US" dirty="0">
                <a:hlinkClick r:id="rId4"/>
              </a:rPr>
              <a:t>http://bulletin.sc.edu</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60158127"/>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smtClean="0"/>
              <a:t>Important Dates to Remember</a:t>
            </a:r>
            <a:endParaRPr lang="en-US" u="sng" dirty="0"/>
          </a:p>
        </p:txBody>
      </p:sp>
      <p:sp>
        <p:nvSpPr>
          <p:cNvPr id="3" name="Content Placeholder 2"/>
          <p:cNvSpPr>
            <a:spLocks noGrp="1"/>
          </p:cNvSpPr>
          <p:nvPr>
            <p:ph idx="1"/>
          </p:nvPr>
        </p:nvSpPr>
        <p:spPr>
          <a:xfrm>
            <a:off x="534277" y="2403408"/>
            <a:ext cx="4399005" cy="4458739"/>
          </a:xfrm>
        </p:spPr>
        <p:txBody>
          <a:bodyPr/>
          <a:lstStyle/>
          <a:p>
            <a:r>
              <a:rPr lang="en-US" sz="1600" b="1" dirty="0" smtClean="0"/>
              <a:t>August 24- </a:t>
            </a:r>
            <a:r>
              <a:rPr lang="en-US" sz="1600" dirty="0" smtClean="0"/>
              <a:t>Last day to change/drop a course with a grade of “W” being recorded. </a:t>
            </a:r>
          </a:p>
          <a:p>
            <a:r>
              <a:rPr lang="en-US" sz="1600" b="1" dirty="0" smtClean="0"/>
              <a:t>September 26- </a:t>
            </a:r>
            <a:r>
              <a:rPr lang="en-US" sz="1600" dirty="0" smtClean="0"/>
              <a:t>Advising Starts </a:t>
            </a:r>
          </a:p>
          <a:p>
            <a:r>
              <a:rPr lang="en-US" sz="1600" b="1" dirty="0" smtClean="0"/>
              <a:t>September 27- </a:t>
            </a:r>
            <a:r>
              <a:rPr lang="en-US" sz="1600" dirty="0" smtClean="0"/>
              <a:t>S.E.T Fair </a:t>
            </a:r>
          </a:p>
          <a:p>
            <a:r>
              <a:rPr lang="en-US" sz="1600" b="1" dirty="0" smtClean="0"/>
              <a:t>October 10- </a:t>
            </a:r>
            <a:r>
              <a:rPr lang="en-US" sz="1600" dirty="0" smtClean="0"/>
              <a:t>Last day to drop a course or withdraw without a grade of “WF” being recorded.</a:t>
            </a:r>
          </a:p>
          <a:p>
            <a:r>
              <a:rPr lang="en-US" sz="1600" b="1" dirty="0" smtClean="0"/>
              <a:t>October 13-14- </a:t>
            </a:r>
            <a:r>
              <a:rPr lang="en-US" sz="1600" dirty="0" smtClean="0"/>
              <a:t>No classes (Fall Break)</a:t>
            </a:r>
          </a:p>
          <a:p>
            <a:r>
              <a:rPr lang="en-US" sz="1600" b="1" dirty="0" smtClean="0"/>
              <a:t>Nov. 23-27- </a:t>
            </a:r>
            <a:r>
              <a:rPr lang="en-US" sz="1600" dirty="0" smtClean="0"/>
              <a:t>Thanksgiving Recess (no classes)</a:t>
            </a:r>
            <a:endParaRPr lang="en-US" sz="1600" b="1" dirty="0" smtClean="0"/>
          </a:p>
          <a:p>
            <a:r>
              <a:rPr lang="en-US" sz="1600" b="1" dirty="0" smtClean="0"/>
              <a:t>December 2- </a:t>
            </a:r>
            <a:r>
              <a:rPr lang="en-US" sz="1600" dirty="0" smtClean="0"/>
              <a:t>Last day of classes</a:t>
            </a:r>
          </a:p>
          <a:p>
            <a:r>
              <a:rPr lang="en-US" sz="1600" b="1" dirty="0" smtClean="0"/>
              <a:t>December 3- </a:t>
            </a:r>
            <a:r>
              <a:rPr lang="en-US" sz="1600" dirty="0" smtClean="0"/>
              <a:t>Reading Day</a:t>
            </a:r>
            <a:endParaRPr lang="en-US" sz="1600" b="1" dirty="0" smtClean="0"/>
          </a:p>
          <a:p>
            <a:r>
              <a:rPr lang="en-US" sz="1600" b="1" dirty="0" smtClean="0"/>
              <a:t>December 5-15- </a:t>
            </a:r>
            <a:r>
              <a:rPr lang="en-US" sz="1600" dirty="0" smtClean="0"/>
              <a:t>Final Examinations (includes exams on Saturday)</a:t>
            </a:r>
            <a:endParaRPr lang="en-US" sz="1600" dirty="0"/>
          </a:p>
        </p:txBody>
      </p:sp>
      <p:pic>
        <p:nvPicPr>
          <p:cNvPr id="4" name="Picture 3"/>
          <p:cNvPicPr>
            <a:picLocks noChangeAspect="1"/>
          </p:cNvPicPr>
          <p:nvPr/>
        </p:nvPicPr>
        <p:blipFill>
          <a:blip r:embed="rId3"/>
          <a:stretch>
            <a:fillRect/>
          </a:stretch>
        </p:blipFill>
        <p:spPr>
          <a:xfrm>
            <a:off x="5010359" y="1979155"/>
            <a:ext cx="4034787" cy="4473170"/>
          </a:xfrm>
          <a:prstGeom prst="rect">
            <a:avLst/>
          </a:prstGeom>
        </p:spPr>
      </p:pic>
      <p:sp>
        <p:nvSpPr>
          <p:cNvPr id="5" name="TextBox 4"/>
          <p:cNvSpPr txBox="1"/>
          <p:nvPr/>
        </p:nvSpPr>
        <p:spPr>
          <a:xfrm>
            <a:off x="5890625" y="6452325"/>
            <a:ext cx="3595816" cy="646331"/>
          </a:xfrm>
          <a:prstGeom prst="rect">
            <a:avLst/>
          </a:prstGeom>
          <a:noFill/>
        </p:spPr>
        <p:txBody>
          <a:bodyPr wrap="square" rtlCol="0">
            <a:spAutoFit/>
          </a:bodyPr>
          <a:lstStyle/>
          <a:p>
            <a:r>
              <a:rPr lang="en-US" dirty="0">
                <a:hlinkClick r:id="rId4"/>
              </a:rPr>
              <a:t>http://registrar.sc.edu</a:t>
            </a:r>
            <a:r>
              <a:rPr lang="en-US" dirty="0" smtClean="0">
                <a:hlinkClick r:id="rId4"/>
              </a:rPr>
              <a:t>/</a:t>
            </a:r>
            <a:endParaRPr lang="en-US" dirty="0" smtClean="0"/>
          </a:p>
          <a:p>
            <a:endParaRPr lang="en-US" dirty="0"/>
          </a:p>
        </p:txBody>
      </p:sp>
      <p:pic>
        <p:nvPicPr>
          <p:cNvPr id="6" name="Picture 5" descr="megaphone"/>
          <p:cNvPicPr/>
          <p:nvPr/>
        </p:nvPicPr>
        <p:blipFill>
          <a:blip r:embed="rId5">
            <a:extLst>
              <a:ext uri="{28A0092B-C50C-407E-A947-70E740481C1C}">
                <a14:useLocalDpi xmlns:a14="http://schemas.microsoft.com/office/drawing/2010/main" val="0"/>
              </a:ext>
            </a:extLst>
          </a:blip>
          <a:srcRect/>
          <a:stretch>
            <a:fillRect/>
          </a:stretch>
        </p:blipFill>
        <p:spPr bwMode="auto">
          <a:xfrm>
            <a:off x="248165" y="1273718"/>
            <a:ext cx="838200" cy="1009650"/>
          </a:xfrm>
          <a:prstGeom prst="rect">
            <a:avLst/>
          </a:prstGeom>
          <a:noFill/>
        </p:spPr>
      </p:pic>
    </p:spTree>
    <p:extLst>
      <p:ext uri="{BB962C8B-B14F-4D97-AF65-F5344CB8AC3E}">
        <p14:creationId xmlns:p14="http://schemas.microsoft.com/office/powerpoint/2010/main" val="24967721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need to understand</a:t>
            </a:r>
            <a:endParaRPr lang="en-US" dirty="0"/>
          </a:p>
        </p:txBody>
      </p:sp>
      <p:sp>
        <p:nvSpPr>
          <p:cNvPr id="3" name="Content Placeholder 2"/>
          <p:cNvSpPr>
            <a:spLocks noGrp="1"/>
          </p:cNvSpPr>
          <p:nvPr>
            <p:ph idx="1"/>
          </p:nvPr>
        </p:nvSpPr>
        <p:spPr/>
        <p:txBody>
          <a:bodyPr/>
          <a:lstStyle/>
          <a:p>
            <a:pPr algn="ctr"/>
            <a:r>
              <a:rPr lang="en-US" dirty="0" smtClean="0"/>
              <a:t>University</a:t>
            </a:r>
          </a:p>
          <a:p>
            <a:pPr algn="ctr"/>
            <a:r>
              <a:rPr lang="en-US" dirty="0" smtClean="0"/>
              <a:t>College </a:t>
            </a:r>
          </a:p>
          <a:p>
            <a:pPr algn="ctr"/>
            <a:r>
              <a:rPr lang="en-US" dirty="0" smtClean="0"/>
              <a:t>Department</a:t>
            </a:r>
          </a:p>
          <a:p>
            <a:endParaRPr lang="en-US" dirty="0"/>
          </a:p>
          <a:p>
            <a:r>
              <a:rPr lang="en-US" dirty="0" smtClean="0"/>
              <a:t>Related issues: Repeat Policy, Override into a College of Engineering and Computing course, Curriculum related issues,  Transfer credit issue </a:t>
            </a:r>
            <a:endParaRPr lang="en-US" dirty="0"/>
          </a:p>
        </p:txBody>
      </p:sp>
    </p:spTree>
    <p:extLst>
      <p:ext uri="{BB962C8B-B14F-4D97-AF65-F5344CB8AC3E}">
        <p14:creationId xmlns:p14="http://schemas.microsoft.com/office/powerpoint/2010/main" val="2455178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FERPA</a:t>
            </a:r>
            <a:endParaRPr lang="en-US" dirty="0"/>
          </a:p>
        </p:txBody>
      </p:sp>
      <p:sp>
        <p:nvSpPr>
          <p:cNvPr id="3" name="Content Placeholder 2"/>
          <p:cNvSpPr>
            <a:spLocks noGrp="1"/>
          </p:cNvSpPr>
          <p:nvPr>
            <p:ph idx="1"/>
          </p:nvPr>
        </p:nvSpPr>
        <p:spPr>
          <a:xfrm>
            <a:off x="457200" y="1954442"/>
            <a:ext cx="5128054" cy="3954186"/>
          </a:xfrm>
        </p:spPr>
        <p:txBody>
          <a:bodyPr/>
          <a:lstStyle/>
          <a:p>
            <a:pPr marL="0" indent="0">
              <a:buNone/>
            </a:pPr>
            <a:r>
              <a:rPr lang="en-US" sz="1800" b="1" dirty="0" smtClean="0"/>
              <a:t>Family Educational Rights and Privacy Act</a:t>
            </a:r>
          </a:p>
          <a:p>
            <a:r>
              <a:rPr lang="en-US" sz="1800" dirty="0" smtClean="0"/>
              <a:t>The University will not release Information about students to most people, except for directory </a:t>
            </a:r>
            <a:r>
              <a:rPr lang="en-US" sz="1800" dirty="0" smtClean="0"/>
              <a:t>information</a:t>
            </a:r>
            <a:r>
              <a:rPr lang="en-US" sz="1800" dirty="0" smtClean="0"/>
              <a:t>.</a:t>
            </a:r>
          </a:p>
          <a:p>
            <a:r>
              <a:rPr lang="en-US" sz="1800" dirty="0" smtClean="0"/>
              <a:t>A Student may file a Student Privacy Request form to prevent the release of directory </a:t>
            </a:r>
            <a:r>
              <a:rPr lang="en-US" sz="1800" dirty="0" smtClean="0"/>
              <a:t>information</a:t>
            </a:r>
            <a:r>
              <a:rPr lang="en-US" sz="1800" dirty="0" smtClean="0"/>
              <a:t>. </a:t>
            </a:r>
          </a:p>
          <a:p>
            <a:r>
              <a:rPr lang="en-US" sz="1800" dirty="0" smtClean="0"/>
              <a:t>A student may file a FERPA Release form to allow parents or others access to grades and academic progress. </a:t>
            </a:r>
          </a:p>
          <a:p>
            <a:r>
              <a:rPr lang="en-US" sz="1800" dirty="0" smtClean="0"/>
              <a:t>Additional details are on the forms and elsewhere on the Registrar’s Office website. </a:t>
            </a:r>
          </a:p>
        </p:txBody>
      </p:sp>
      <p:sp>
        <p:nvSpPr>
          <p:cNvPr id="4" name="TextBox 3"/>
          <p:cNvSpPr txBox="1"/>
          <p:nvPr/>
        </p:nvSpPr>
        <p:spPr>
          <a:xfrm>
            <a:off x="963827" y="6526257"/>
            <a:ext cx="5263978" cy="646331"/>
          </a:xfrm>
          <a:prstGeom prst="rect">
            <a:avLst/>
          </a:prstGeom>
          <a:noFill/>
        </p:spPr>
        <p:txBody>
          <a:bodyPr wrap="square" rtlCol="0">
            <a:spAutoFit/>
          </a:bodyPr>
          <a:lstStyle/>
          <a:p>
            <a:r>
              <a:rPr lang="en-US" dirty="0">
                <a:hlinkClick r:id="rId3"/>
              </a:rPr>
              <a:t>http://</a:t>
            </a:r>
            <a:r>
              <a:rPr lang="en-US" dirty="0" smtClean="0">
                <a:hlinkClick r:id="rId3"/>
              </a:rPr>
              <a:t>registrar.sc.edu/pdf/PrivacyRequest.pdf</a:t>
            </a:r>
            <a:endParaRPr lang="en-US" dirty="0" smtClean="0"/>
          </a:p>
          <a:p>
            <a:endParaRPr lang="en-US" dirty="0"/>
          </a:p>
        </p:txBody>
      </p:sp>
      <p:pic>
        <p:nvPicPr>
          <p:cNvPr id="5" name="Picture 4"/>
          <p:cNvPicPr>
            <a:picLocks noChangeAspect="1"/>
          </p:cNvPicPr>
          <p:nvPr/>
        </p:nvPicPr>
        <p:blipFill>
          <a:blip r:embed="rId4"/>
          <a:stretch>
            <a:fillRect/>
          </a:stretch>
        </p:blipFill>
        <p:spPr>
          <a:xfrm>
            <a:off x="5671751" y="1954442"/>
            <a:ext cx="3373395" cy="4290225"/>
          </a:xfrm>
          <a:prstGeom prst="rect">
            <a:avLst/>
          </a:prstGeom>
        </p:spPr>
      </p:pic>
      <p:pic>
        <p:nvPicPr>
          <p:cNvPr id="6" name="Picture 5" descr="megaphone"/>
          <p:cNvPicPr/>
          <p:nvPr/>
        </p:nvPicPr>
        <p:blipFill>
          <a:blip r:embed="rId5">
            <a:extLst>
              <a:ext uri="{28A0092B-C50C-407E-A947-70E740481C1C}">
                <a14:useLocalDpi xmlns:a14="http://schemas.microsoft.com/office/drawing/2010/main" val="0"/>
              </a:ext>
            </a:extLst>
          </a:blip>
          <a:srcRect/>
          <a:stretch>
            <a:fillRect/>
          </a:stretch>
        </p:blipFill>
        <p:spPr bwMode="auto">
          <a:xfrm>
            <a:off x="2757616" y="944792"/>
            <a:ext cx="838200" cy="1009650"/>
          </a:xfrm>
          <a:prstGeom prst="rect">
            <a:avLst/>
          </a:prstGeom>
          <a:noFill/>
        </p:spPr>
      </p:pic>
    </p:spTree>
    <p:extLst>
      <p:ext uri="{BB962C8B-B14F-4D97-AF65-F5344CB8AC3E}">
        <p14:creationId xmlns:p14="http://schemas.microsoft.com/office/powerpoint/2010/main" val="3856840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in a Minor, Internships, </a:t>
            </a:r>
            <a:r>
              <a:rPr lang="en-US" dirty="0" err="1" smtClean="0"/>
              <a:t>etc</a:t>
            </a:r>
            <a:r>
              <a:rPr lang="en-US" dirty="0" smtClean="0"/>
              <a:t>…</a:t>
            </a:r>
            <a:endParaRPr lang="en-US" dirty="0"/>
          </a:p>
        </p:txBody>
      </p:sp>
      <p:sp>
        <p:nvSpPr>
          <p:cNvPr id="3" name="Content Placeholder 2"/>
          <p:cNvSpPr>
            <a:spLocks noGrp="1"/>
          </p:cNvSpPr>
          <p:nvPr>
            <p:ph idx="1"/>
          </p:nvPr>
        </p:nvSpPr>
        <p:spPr/>
        <p:txBody>
          <a:bodyPr/>
          <a:lstStyle/>
          <a:p>
            <a:r>
              <a:rPr lang="en-US" dirty="0" smtClean="0"/>
              <a:t>Students can declare or apply for this, after having a USC GPA and 30 credits in their Major.</a:t>
            </a:r>
            <a:endParaRPr lang="en-US" dirty="0"/>
          </a:p>
        </p:txBody>
      </p:sp>
    </p:spTree>
    <p:extLst>
      <p:ext uri="{BB962C8B-B14F-4D97-AF65-F5344CB8AC3E}">
        <p14:creationId xmlns:p14="http://schemas.microsoft.com/office/powerpoint/2010/main" val="869375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Why is Advising Important? </a:t>
            </a:r>
            <a:endParaRPr lang="en-US" u="sng" dirty="0"/>
          </a:p>
        </p:txBody>
      </p:sp>
      <p:sp>
        <p:nvSpPr>
          <p:cNvPr id="3" name="Content Placeholder 2"/>
          <p:cNvSpPr>
            <a:spLocks noGrp="1"/>
          </p:cNvSpPr>
          <p:nvPr>
            <p:ph idx="1"/>
          </p:nvPr>
        </p:nvSpPr>
        <p:spPr>
          <a:xfrm>
            <a:off x="457200" y="2115079"/>
            <a:ext cx="8229600" cy="3954186"/>
          </a:xfrm>
        </p:spPr>
        <p:txBody>
          <a:bodyPr/>
          <a:lstStyle/>
          <a:p>
            <a:pPr marL="0" indent="0">
              <a:buNone/>
            </a:pPr>
            <a:r>
              <a:rPr lang="en-US" dirty="0" smtClean="0"/>
              <a:t>              Advising is a </a:t>
            </a:r>
            <a:r>
              <a:rPr lang="en-US" dirty="0" smtClean="0">
                <a:solidFill>
                  <a:srgbClr val="FF0000"/>
                </a:solidFill>
              </a:rPr>
              <a:t>shared </a:t>
            </a:r>
            <a:r>
              <a:rPr lang="en-US" dirty="0" smtClean="0"/>
              <a:t>partnership</a:t>
            </a:r>
          </a:p>
          <a:p>
            <a:r>
              <a:rPr lang="en-US" dirty="0" smtClean="0"/>
              <a:t>As an advisee, you are responsible for knowing where to find the information</a:t>
            </a:r>
            <a:r>
              <a:rPr lang="en-US" dirty="0"/>
              <a:t> </a:t>
            </a:r>
            <a:r>
              <a:rPr lang="en-US" dirty="0" smtClean="0"/>
              <a:t>&amp; policies you need to make important academic decisions. </a:t>
            </a:r>
          </a:p>
          <a:p>
            <a:r>
              <a:rPr lang="en-US" dirty="0" smtClean="0"/>
              <a:t>Your advisor will help you navigate all of this information and assist you with developing your academic, career, and personal goals.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014" y="1978854"/>
            <a:ext cx="1249786" cy="937340"/>
          </a:xfrm>
          <a:prstGeom prst="rect">
            <a:avLst/>
          </a:prstGeom>
        </p:spPr>
      </p:pic>
    </p:spTree>
    <p:extLst>
      <p:ext uri="{BB962C8B-B14F-4D97-AF65-F5344CB8AC3E}">
        <p14:creationId xmlns:p14="http://schemas.microsoft.com/office/powerpoint/2010/main" val="62161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Policies </a:t>
            </a:r>
            <a:endParaRPr lang="en-US" dirty="0"/>
          </a:p>
        </p:txBody>
      </p:sp>
      <p:sp>
        <p:nvSpPr>
          <p:cNvPr id="3" name="Content Placeholder 2"/>
          <p:cNvSpPr>
            <a:spLocks noGrp="1"/>
          </p:cNvSpPr>
          <p:nvPr>
            <p:ph idx="1"/>
          </p:nvPr>
        </p:nvSpPr>
        <p:spPr/>
        <p:txBody>
          <a:bodyPr/>
          <a:lstStyle/>
          <a:p>
            <a:r>
              <a:rPr lang="en-US" sz="2800" b="1" dirty="0" smtClean="0"/>
              <a:t>Repetition of Course work- </a:t>
            </a:r>
          </a:p>
          <a:p>
            <a:pPr marL="0" indent="0">
              <a:buNone/>
            </a:pPr>
            <a:r>
              <a:rPr lang="en-US" sz="2800" dirty="0" smtClean="0"/>
              <a:t>-CEC allows a </a:t>
            </a:r>
            <a:r>
              <a:rPr lang="en-US" sz="2800" i="1" dirty="0" smtClean="0">
                <a:solidFill>
                  <a:srgbClr val="FF0000"/>
                </a:solidFill>
              </a:rPr>
              <a:t>max of four </a:t>
            </a:r>
            <a:r>
              <a:rPr lang="en-US" sz="2800" dirty="0" smtClean="0"/>
              <a:t>repeated Engineering &amp; Computing  courses. Regardless of other satisfactory work a course may not be taken a third time (2 chances to pass!). </a:t>
            </a:r>
          </a:p>
          <a:p>
            <a:pPr marL="0" indent="0">
              <a:buNone/>
            </a:pPr>
            <a:r>
              <a:rPr lang="en-US" sz="2800" dirty="0" smtClean="0"/>
              <a:t>-If you exceed four repeated Engineering &amp; Computing courses </a:t>
            </a:r>
            <a:r>
              <a:rPr lang="en-US" sz="2800" u="sng" dirty="0" smtClean="0"/>
              <a:t>or</a:t>
            </a:r>
            <a:r>
              <a:rPr lang="en-US" sz="2800" dirty="0" smtClean="0"/>
              <a:t> do not pass a course after two attempts, you must change majors or transfer out of the College of Engineering &amp; Computing.  </a:t>
            </a:r>
          </a:p>
        </p:txBody>
      </p:sp>
      <p:pic>
        <p:nvPicPr>
          <p:cNvPr id="4" name="Picture 3" descr="Surpri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68" y="1231313"/>
            <a:ext cx="612140" cy="1025525"/>
          </a:xfrm>
          <a:prstGeom prst="rect">
            <a:avLst/>
          </a:prstGeom>
          <a:noFill/>
        </p:spPr>
      </p:pic>
    </p:spTree>
    <p:extLst>
      <p:ext uri="{BB962C8B-B14F-4D97-AF65-F5344CB8AC3E}">
        <p14:creationId xmlns:p14="http://schemas.microsoft.com/office/powerpoint/2010/main" val="265200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56953" y="1862697"/>
            <a:ext cx="8229600" cy="3954186"/>
          </a:xfrm>
        </p:spPr>
        <p:txBody>
          <a:bodyPr/>
          <a:lstStyle/>
          <a:p>
            <a:r>
              <a:rPr lang="en-US" b="1" dirty="0"/>
              <a:t>Dropping of a Course- </a:t>
            </a:r>
          </a:p>
          <a:p>
            <a:pPr marL="0" indent="0">
              <a:buNone/>
            </a:pPr>
            <a:r>
              <a:rPr lang="en-US" sz="2800" dirty="0" smtClean="0"/>
              <a:t>-If </a:t>
            </a:r>
            <a:r>
              <a:rPr lang="en-US" sz="2800" dirty="0"/>
              <a:t>you drop before the scheduled add/drop, a grade of a “W” will not be recorded. </a:t>
            </a:r>
            <a:endParaRPr lang="en-US" sz="2800" dirty="0" smtClean="0"/>
          </a:p>
          <a:p>
            <a:pPr marL="0" indent="0">
              <a:buNone/>
            </a:pPr>
            <a:r>
              <a:rPr lang="en-US" sz="2800" dirty="0" smtClean="0"/>
              <a:t>-Throughout </a:t>
            </a:r>
            <a:r>
              <a:rPr lang="en-US" sz="2800" dirty="0"/>
              <a:t>the next six weeks of the semester, any dropped course will reflect a “W” on your transcript. </a:t>
            </a:r>
            <a:endParaRPr lang="en-US" sz="2800" dirty="0" smtClean="0"/>
          </a:p>
          <a:p>
            <a:pPr marL="0" indent="0">
              <a:buNone/>
            </a:pPr>
            <a:r>
              <a:rPr lang="en-US" sz="2800" dirty="0" smtClean="0"/>
              <a:t>-The </a:t>
            </a:r>
            <a:r>
              <a:rPr lang="en-US" sz="2800" dirty="0"/>
              <a:t>“W” is grade-neutral; it is not calculated into your GPA. </a:t>
            </a:r>
            <a:endParaRPr lang="en-US" sz="2800" dirty="0" smtClean="0"/>
          </a:p>
          <a:p>
            <a:pPr marL="0" indent="0">
              <a:buNone/>
            </a:pPr>
            <a:r>
              <a:rPr lang="en-US" sz="2800" dirty="0" smtClean="0"/>
              <a:t>-If </a:t>
            </a:r>
            <a:r>
              <a:rPr lang="en-US" sz="2800" dirty="0"/>
              <a:t>you decide to drop after the Withdrawal deadline, you will receive a “WF” which is treated as an “F.” </a:t>
            </a:r>
          </a:p>
          <a:p>
            <a:endParaRPr lang="en-US" dirty="0"/>
          </a:p>
        </p:txBody>
      </p:sp>
    </p:spTree>
    <p:extLst>
      <p:ext uri="{BB962C8B-B14F-4D97-AF65-F5344CB8AC3E}">
        <p14:creationId xmlns:p14="http://schemas.microsoft.com/office/powerpoint/2010/main" val="3863840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Policies </a:t>
            </a:r>
            <a:endParaRPr lang="en-US" dirty="0"/>
          </a:p>
        </p:txBody>
      </p:sp>
      <p:sp>
        <p:nvSpPr>
          <p:cNvPr id="3" name="Content Placeholder 2"/>
          <p:cNvSpPr>
            <a:spLocks noGrp="1"/>
          </p:cNvSpPr>
          <p:nvPr>
            <p:ph idx="1"/>
          </p:nvPr>
        </p:nvSpPr>
        <p:spPr/>
        <p:txBody>
          <a:bodyPr/>
          <a:lstStyle/>
          <a:p>
            <a:r>
              <a:rPr lang="en-US" sz="1800" b="1" dirty="0" smtClean="0"/>
              <a:t>Grade Forgiveness- </a:t>
            </a:r>
            <a:r>
              <a:rPr lang="en-US" sz="1800" dirty="0" smtClean="0"/>
              <a:t>You are allowed to take up to (2) undergraduate courses for a second time for the purpose of grade forgiveness. The grade must be a D+. D, F, or WF. Once grade forgiveness is applied to a repeated course, the action </a:t>
            </a:r>
            <a:r>
              <a:rPr lang="en-US" sz="1800" b="1" dirty="0" smtClean="0"/>
              <a:t>may not </a:t>
            </a:r>
            <a:r>
              <a:rPr lang="en-US" sz="1800" dirty="0" smtClean="0"/>
              <a:t>be revoked.  The form is found on the Registrar’s webpage. </a:t>
            </a:r>
          </a:p>
          <a:p>
            <a:r>
              <a:rPr lang="en-US" sz="1800" b="1" dirty="0" smtClean="0"/>
              <a:t>University Suspension- </a:t>
            </a:r>
          </a:p>
          <a:p>
            <a:r>
              <a:rPr lang="en-US" sz="1800" u="sng" dirty="0" smtClean="0"/>
              <a:t>1</a:t>
            </a:r>
            <a:r>
              <a:rPr lang="en-US" sz="1800" u="sng" baseline="30000" dirty="0" smtClean="0"/>
              <a:t>st</a:t>
            </a:r>
            <a:r>
              <a:rPr lang="en-US" sz="1800" u="sng" dirty="0" smtClean="0"/>
              <a:t> suspension</a:t>
            </a:r>
            <a:r>
              <a:rPr lang="en-US" sz="1800" dirty="0" smtClean="0"/>
              <a:t>: Students unable to meet the standards shown on the chart (next slide) are suspended from USC for one Fall or Spring semester and contiguous summer (approximately 8 months). Students have the right to appeal to the petition committee. </a:t>
            </a:r>
          </a:p>
          <a:p>
            <a:r>
              <a:rPr lang="en-US" sz="1800" u="sng" dirty="0" smtClean="0"/>
              <a:t>Returning after First suspension </a:t>
            </a:r>
            <a:r>
              <a:rPr lang="en-US" sz="1800" dirty="0" smtClean="0"/>
              <a:t>: After the suspension has been served, a student will be considered for readmission by the college or school to which the student is seeking admission. A student readmitted following suspension continues on probation &amp; is reviewed for suspension at the end of each Fall or Spring semester. A semester GPA of a 2.5 or higher must be achieved each semester. </a:t>
            </a:r>
          </a:p>
          <a:p>
            <a:endParaRPr lang="en-US" sz="1800" dirty="0"/>
          </a:p>
        </p:txBody>
      </p:sp>
      <p:pic>
        <p:nvPicPr>
          <p:cNvPr id="4" name="Picture 3" descr="Surpris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08" y="990013"/>
            <a:ext cx="612140" cy="1025525"/>
          </a:xfrm>
          <a:prstGeom prst="rect">
            <a:avLst/>
          </a:prstGeom>
          <a:noFill/>
        </p:spPr>
      </p:pic>
      <p:pic>
        <p:nvPicPr>
          <p:cNvPr id="5" name="Picture 4" descr="hot_water"/>
          <p:cNvPicPr/>
          <p:nvPr/>
        </p:nvPicPr>
        <p:blipFill>
          <a:blip r:embed="rId4">
            <a:extLst>
              <a:ext uri="{28A0092B-C50C-407E-A947-70E740481C1C}">
                <a14:useLocalDpi xmlns:a14="http://schemas.microsoft.com/office/drawing/2010/main" val="0"/>
              </a:ext>
            </a:extLst>
          </a:blip>
          <a:srcRect/>
          <a:stretch>
            <a:fillRect/>
          </a:stretch>
        </p:blipFill>
        <p:spPr bwMode="auto">
          <a:xfrm>
            <a:off x="8369617" y="4055497"/>
            <a:ext cx="634365" cy="839470"/>
          </a:xfrm>
          <a:prstGeom prst="rect">
            <a:avLst/>
          </a:prstGeom>
          <a:noFill/>
          <a:ln>
            <a:noFill/>
          </a:ln>
        </p:spPr>
      </p:pic>
    </p:spTree>
    <p:extLst>
      <p:ext uri="{BB962C8B-B14F-4D97-AF65-F5344CB8AC3E}">
        <p14:creationId xmlns:p14="http://schemas.microsoft.com/office/powerpoint/2010/main" val="294293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 and Suspension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2821840"/>
              </p:ext>
            </p:extLst>
          </p:nvPr>
        </p:nvGraphicFramePr>
        <p:xfrm>
          <a:off x="296562" y="2089245"/>
          <a:ext cx="8390240" cy="4639272"/>
        </p:xfrm>
        <a:graphic>
          <a:graphicData uri="http://schemas.openxmlformats.org/drawingml/2006/table">
            <a:tbl>
              <a:tblPr firstRow="1" bandRow="1">
                <a:tableStyleId>{5C22544A-7EE6-4342-B048-85BDC9FD1C3A}</a:tableStyleId>
              </a:tblPr>
              <a:tblGrid>
                <a:gridCol w="2097560"/>
                <a:gridCol w="2097560"/>
                <a:gridCol w="2097560"/>
                <a:gridCol w="2097560"/>
              </a:tblGrid>
              <a:tr h="868233">
                <a:tc>
                  <a:txBody>
                    <a:bodyPr/>
                    <a:lstStyle/>
                    <a:p>
                      <a:pPr algn="ctr"/>
                      <a:r>
                        <a:rPr lang="en-US" dirty="0" smtClean="0"/>
                        <a:t>Cumulative Grade Hours</a:t>
                      </a:r>
                      <a:r>
                        <a:rPr lang="en-US" baseline="0" dirty="0" smtClean="0"/>
                        <a:t> attempted (GH)</a:t>
                      </a:r>
                      <a:endParaRPr lang="en-US" dirty="0"/>
                    </a:p>
                  </a:txBody>
                  <a:tcPr>
                    <a:solidFill>
                      <a:schemeClr val="accent5">
                        <a:lumMod val="75000"/>
                      </a:schemeClr>
                    </a:solidFill>
                  </a:tcPr>
                </a:tc>
                <a:tc>
                  <a:txBody>
                    <a:bodyPr/>
                    <a:lstStyle/>
                    <a:p>
                      <a:pPr algn="ctr"/>
                      <a:r>
                        <a:rPr lang="en-US" dirty="0" smtClean="0"/>
                        <a:t>Placed on Probation</a:t>
                      </a:r>
                      <a:endParaRPr lang="en-US" dirty="0"/>
                    </a:p>
                  </a:txBody>
                  <a:tcPr>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Continue on probation(avoid suspension) </a:t>
                      </a:r>
                      <a:endParaRPr lang="en-US" sz="1800" kern="1200" dirty="0">
                        <a:solidFill>
                          <a:srgbClr val="572314"/>
                        </a:solidFill>
                        <a:latin typeface="+mn-lt"/>
                        <a:ea typeface="+mn-ea"/>
                        <a:cs typeface="+mn-cs"/>
                      </a:endParaRPr>
                    </a:p>
                  </a:txBody>
                  <a:tcPr>
                    <a:solidFill>
                      <a:schemeClr val="accent5">
                        <a:lumMod val="75000"/>
                      </a:schemeClr>
                    </a:solidFill>
                  </a:tcPr>
                </a:tc>
                <a:tc>
                  <a:txBody>
                    <a:bodyPr/>
                    <a:lstStyle/>
                    <a:p>
                      <a:pPr algn="ctr"/>
                      <a:r>
                        <a:rPr lang="en-US" dirty="0" smtClean="0"/>
                        <a:t>Removed from probation</a:t>
                      </a:r>
                      <a:endParaRPr lang="en-US" dirty="0"/>
                    </a:p>
                  </a:txBody>
                  <a:tcPr>
                    <a:solidFill>
                      <a:schemeClr val="accent5">
                        <a:lumMod val="75000"/>
                      </a:schemeClr>
                    </a:solidFill>
                  </a:tcPr>
                </a:tc>
              </a:tr>
              <a:tr h="845384">
                <a:tc>
                  <a:txBody>
                    <a:bodyPr/>
                    <a:lstStyle/>
                    <a:p>
                      <a:pPr algn="ctr"/>
                      <a:r>
                        <a:rPr lang="en-US" strike="noStrike" dirty="0" smtClean="0">
                          <a:solidFill>
                            <a:srgbClr val="572314"/>
                          </a:solidFill>
                        </a:rPr>
                        <a:t>12-35</a:t>
                      </a:r>
                      <a:endParaRPr lang="en-US" dirty="0">
                        <a:solidFill>
                          <a:srgbClr val="572314"/>
                        </a:solidFill>
                      </a:endParaRPr>
                    </a:p>
                  </a:txBody>
                  <a:tcPr anchor="ctr">
                    <a:solidFill>
                      <a:schemeClr val="accent5">
                        <a:lumMod val="75000"/>
                      </a:schemeClr>
                    </a:solidFill>
                  </a:tcPr>
                </a:tc>
                <a:tc>
                  <a:txBody>
                    <a:bodyPr/>
                    <a:lstStyle/>
                    <a:p>
                      <a:pPr algn="ctr"/>
                      <a:r>
                        <a:rPr lang="en-US" dirty="0" smtClean="0">
                          <a:solidFill>
                            <a:srgbClr val="572314"/>
                          </a:solidFill>
                        </a:rPr>
                        <a:t>Below 2.0</a:t>
                      </a:r>
                      <a:r>
                        <a:rPr lang="en-US" baseline="0" dirty="0" smtClean="0">
                          <a:solidFill>
                            <a:srgbClr val="572314"/>
                          </a:solidFill>
                        </a:rPr>
                        <a:t> cumulative GPA</a:t>
                      </a:r>
                      <a:endParaRPr lang="en-US" dirty="0">
                        <a:solidFill>
                          <a:srgbClr val="572314"/>
                        </a:solidFill>
                      </a:endParaRPr>
                    </a:p>
                  </a:txBody>
                  <a:tcPr anchor="ctr">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1.500 or higher cumulative GPA</a:t>
                      </a:r>
                      <a:endParaRPr lang="en-US" sz="1800" kern="1200" dirty="0">
                        <a:solidFill>
                          <a:srgbClr val="572314"/>
                        </a:solidFill>
                        <a:latin typeface="+mn-lt"/>
                        <a:ea typeface="+mn-ea"/>
                        <a:cs typeface="+mn-cs"/>
                      </a:endParaRPr>
                    </a:p>
                  </a:txBody>
                  <a:tcPr anchor="ctr">
                    <a:solidFill>
                      <a:schemeClr val="accent5">
                        <a:lumMod val="75000"/>
                      </a:schemeClr>
                    </a:solidFill>
                  </a:tcPr>
                </a:tc>
                <a:tc>
                  <a:txBody>
                    <a:bodyPr/>
                    <a:lstStyle/>
                    <a:p>
                      <a:pPr algn="ctr"/>
                      <a:r>
                        <a:rPr lang="en-US" dirty="0" smtClean="0">
                          <a:solidFill>
                            <a:srgbClr val="572314"/>
                          </a:solidFill>
                        </a:rPr>
                        <a:t>2.0 or higher</a:t>
                      </a:r>
                      <a:endParaRPr lang="en-US" dirty="0">
                        <a:solidFill>
                          <a:srgbClr val="572314"/>
                        </a:solidFill>
                      </a:endParaRPr>
                    </a:p>
                  </a:txBody>
                  <a:tcPr anchor="ctr">
                    <a:solidFill>
                      <a:schemeClr val="accent5">
                        <a:lumMod val="75000"/>
                      </a:schemeClr>
                    </a:solidFill>
                  </a:tcPr>
                </a:tc>
              </a:tr>
              <a:tr h="845384">
                <a:tc>
                  <a:txBody>
                    <a:bodyPr/>
                    <a:lstStyle/>
                    <a:p>
                      <a:pPr algn="ctr"/>
                      <a:r>
                        <a:rPr lang="en-US" dirty="0" smtClean="0">
                          <a:solidFill>
                            <a:srgbClr val="572314"/>
                          </a:solidFill>
                        </a:rPr>
                        <a:t>36-71</a:t>
                      </a:r>
                      <a:endParaRPr lang="en-US" dirty="0">
                        <a:solidFill>
                          <a:srgbClr val="572314"/>
                        </a:solidFill>
                      </a:endParaRPr>
                    </a:p>
                  </a:txBody>
                  <a:tcPr anchor="ctr">
                    <a:solidFill>
                      <a:schemeClr val="accent5">
                        <a:lumMod val="75000"/>
                      </a:schemeClr>
                    </a:solidFill>
                  </a:tcPr>
                </a:tc>
                <a:tc>
                  <a:txBody>
                    <a:bodyPr/>
                    <a:lstStyle/>
                    <a:p>
                      <a:pPr algn="ctr"/>
                      <a:r>
                        <a:rPr lang="en-US" dirty="0" smtClean="0">
                          <a:solidFill>
                            <a:srgbClr val="572314"/>
                          </a:solidFill>
                        </a:rPr>
                        <a:t>Below 2.0</a:t>
                      </a:r>
                      <a:r>
                        <a:rPr lang="en-US" baseline="0" dirty="0" smtClean="0">
                          <a:solidFill>
                            <a:srgbClr val="572314"/>
                          </a:solidFill>
                        </a:rPr>
                        <a:t> cumulative GPA</a:t>
                      </a:r>
                      <a:endParaRPr lang="en-US" dirty="0">
                        <a:solidFill>
                          <a:srgbClr val="572314"/>
                        </a:solidFill>
                      </a:endParaRPr>
                    </a:p>
                  </a:txBody>
                  <a:tcPr anchor="ctr">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1.800 or higher cumulative GPA</a:t>
                      </a:r>
                      <a:endParaRPr lang="en-US" sz="1800" kern="1200" dirty="0">
                        <a:solidFill>
                          <a:srgbClr val="572314"/>
                        </a:solidFill>
                        <a:latin typeface="+mn-lt"/>
                        <a:ea typeface="+mn-ea"/>
                        <a:cs typeface="+mn-cs"/>
                      </a:endParaRPr>
                    </a:p>
                  </a:txBody>
                  <a:tcPr anchor="ctr">
                    <a:solidFill>
                      <a:schemeClr val="accent5">
                        <a:lumMod val="75000"/>
                      </a:schemeClr>
                    </a:solidFill>
                  </a:tcPr>
                </a:tc>
                <a:tc>
                  <a:txBody>
                    <a:bodyPr/>
                    <a:lstStyle/>
                    <a:p>
                      <a:pPr algn="ctr"/>
                      <a:r>
                        <a:rPr lang="en-US" dirty="0" smtClean="0">
                          <a:solidFill>
                            <a:srgbClr val="572314"/>
                          </a:solidFill>
                        </a:rPr>
                        <a:t>2.0 or higher</a:t>
                      </a:r>
                      <a:endParaRPr lang="en-US" dirty="0">
                        <a:solidFill>
                          <a:srgbClr val="572314"/>
                        </a:solidFill>
                      </a:endParaRPr>
                    </a:p>
                  </a:txBody>
                  <a:tcPr anchor="ctr">
                    <a:solidFill>
                      <a:schemeClr val="accent5">
                        <a:lumMod val="75000"/>
                      </a:schemeClr>
                    </a:solidFill>
                  </a:tcPr>
                </a:tc>
              </a:tr>
              <a:tr h="845384">
                <a:tc>
                  <a:txBody>
                    <a:bodyPr/>
                    <a:lstStyle/>
                    <a:p>
                      <a:pPr algn="ctr"/>
                      <a:r>
                        <a:rPr lang="en-US" dirty="0" smtClean="0">
                          <a:solidFill>
                            <a:srgbClr val="572314"/>
                          </a:solidFill>
                        </a:rPr>
                        <a:t>71+</a:t>
                      </a:r>
                      <a:endParaRPr lang="en-US" dirty="0">
                        <a:solidFill>
                          <a:srgbClr val="572314"/>
                        </a:solidFill>
                      </a:endParaRPr>
                    </a:p>
                  </a:txBody>
                  <a:tcPr anchor="ctr">
                    <a:lnB w="12700" cmpd="sng">
                      <a:noFill/>
                    </a:lnB>
                    <a:solidFill>
                      <a:schemeClr val="accent5">
                        <a:lumMod val="75000"/>
                      </a:schemeClr>
                    </a:solidFill>
                  </a:tcPr>
                </a:tc>
                <a:tc>
                  <a:txBody>
                    <a:bodyPr/>
                    <a:lstStyle/>
                    <a:p>
                      <a:pPr algn="ctr"/>
                      <a:r>
                        <a:rPr lang="en-US" dirty="0" smtClean="0">
                          <a:solidFill>
                            <a:srgbClr val="572314"/>
                          </a:solidFill>
                        </a:rPr>
                        <a:t>Below 2.0</a:t>
                      </a:r>
                      <a:r>
                        <a:rPr lang="en-US" baseline="0" dirty="0" smtClean="0">
                          <a:solidFill>
                            <a:srgbClr val="572314"/>
                          </a:solidFill>
                        </a:rPr>
                        <a:t> cumulative GPA</a:t>
                      </a:r>
                      <a:endParaRPr lang="en-US" dirty="0">
                        <a:solidFill>
                          <a:srgbClr val="572314"/>
                        </a:solidFill>
                      </a:endParaRPr>
                    </a:p>
                  </a:txBody>
                  <a:tcPr anchor="ctr">
                    <a:lnB w="12700" cmpd="sng">
                      <a:noFill/>
                    </a:lnB>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Only with semester reprieve (see below) or by college petition</a:t>
                      </a:r>
                      <a:endParaRPr lang="en-US" sz="1800" kern="1200" dirty="0">
                        <a:solidFill>
                          <a:srgbClr val="572314"/>
                        </a:solidFill>
                        <a:latin typeface="+mn-lt"/>
                        <a:ea typeface="+mn-ea"/>
                        <a:cs typeface="+mn-cs"/>
                      </a:endParaRPr>
                    </a:p>
                  </a:txBody>
                  <a:tcPr anchor="ctr">
                    <a:lnB w="12700" cmpd="sng">
                      <a:noFill/>
                    </a:lnB>
                    <a:solidFill>
                      <a:schemeClr val="accent5">
                        <a:lumMod val="75000"/>
                      </a:schemeClr>
                    </a:solidFill>
                  </a:tcPr>
                </a:tc>
                <a:tc>
                  <a:txBody>
                    <a:bodyPr/>
                    <a:lstStyle/>
                    <a:p>
                      <a:pPr algn="ctr"/>
                      <a:r>
                        <a:rPr lang="en-US" dirty="0" smtClean="0">
                          <a:solidFill>
                            <a:srgbClr val="572314"/>
                          </a:solidFill>
                        </a:rPr>
                        <a:t>2.0 or higher</a:t>
                      </a:r>
                      <a:endParaRPr lang="en-US" dirty="0">
                        <a:solidFill>
                          <a:srgbClr val="572314"/>
                        </a:solidFill>
                      </a:endParaRPr>
                    </a:p>
                  </a:txBody>
                  <a:tcPr anchor="ctr">
                    <a:lnB w="12700" cmpd="sng">
                      <a:noFill/>
                    </a:lnB>
                    <a:solidFill>
                      <a:schemeClr val="accent5">
                        <a:lumMod val="75000"/>
                      </a:schemeClr>
                    </a:solidFill>
                  </a:tcPr>
                </a:tc>
              </a:tr>
              <a:tr h="845384">
                <a:tc>
                  <a:txBody>
                    <a:bodyPr/>
                    <a:lstStyle/>
                    <a:p>
                      <a:pPr algn="ctr"/>
                      <a:endParaRPr lang="en-US" dirty="0">
                        <a:solidFill>
                          <a:srgbClr val="57231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algn="ctr"/>
                      <a:endParaRPr lang="en-US" dirty="0">
                        <a:solidFill>
                          <a:srgbClr val="57231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0" algn="ctr" defTabSz="457200" rtl="0" eaLnBrk="1" latinLnBrk="0" hangingPunct="1"/>
                      <a:endParaRPr lang="en-US" sz="1800" kern="1200" dirty="0">
                        <a:solidFill>
                          <a:srgbClr val="572314"/>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algn="ctr"/>
                      <a:endParaRPr lang="en-US" dirty="0">
                        <a:solidFill>
                          <a:srgbClr val="57231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r>
            </a:tbl>
          </a:graphicData>
        </a:graphic>
      </p:graphicFrame>
      <p:sp>
        <p:nvSpPr>
          <p:cNvPr id="5" name="TextBox 4"/>
          <p:cNvSpPr txBox="1"/>
          <p:nvPr/>
        </p:nvSpPr>
        <p:spPr>
          <a:xfrm>
            <a:off x="296561" y="6067168"/>
            <a:ext cx="8563233" cy="646331"/>
          </a:xfrm>
          <a:prstGeom prst="rect">
            <a:avLst/>
          </a:prstGeom>
          <a:noFill/>
        </p:spPr>
        <p:txBody>
          <a:bodyPr wrap="square" rtlCol="0">
            <a:spAutoFit/>
          </a:bodyPr>
          <a:lstStyle/>
          <a:p>
            <a:r>
              <a:rPr lang="en-US" b="1" dirty="0" smtClean="0"/>
              <a:t>Semester Reprieve: </a:t>
            </a:r>
            <a:r>
              <a:rPr lang="en-US" dirty="0" smtClean="0"/>
              <a:t>Regardless of the USC GPA, a student may continue on probation and avoid suspension if the semester grade point average is a 2.5 or greater. </a:t>
            </a:r>
            <a:endParaRPr lang="en-US" dirty="0"/>
          </a:p>
        </p:txBody>
      </p:sp>
      <p:pic>
        <p:nvPicPr>
          <p:cNvPr id="6" name="Picture 5" descr="hot_water"/>
          <p:cNvPicPr/>
          <p:nvPr/>
        </p:nvPicPr>
        <p:blipFill>
          <a:blip r:embed="rId3">
            <a:extLst>
              <a:ext uri="{28A0092B-C50C-407E-A947-70E740481C1C}">
                <a14:useLocalDpi xmlns:a14="http://schemas.microsoft.com/office/drawing/2010/main" val="0"/>
              </a:ext>
            </a:extLst>
          </a:blip>
          <a:srcRect/>
          <a:stretch>
            <a:fillRect/>
          </a:stretch>
        </p:blipFill>
        <p:spPr bwMode="auto">
          <a:xfrm>
            <a:off x="7764136" y="1069254"/>
            <a:ext cx="634365" cy="839470"/>
          </a:xfrm>
          <a:prstGeom prst="rect">
            <a:avLst/>
          </a:prstGeom>
          <a:noFill/>
          <a:ln>
            <a:noFill/>
          </a:ln>
        </p:spPr>
      </p:pic>
    </p:spTree>
    <p:extLst>
      <p:ext uri="{BB962C8B-B14F-4D97-AF65-F5344CB8AC3E}">
        <p14:creationId xmlns:p14="http://schemas.microsoft.com/office/powerpoint/2010/main" val="82899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Dean’s List</a:t>
            </a:r>
            <a:endParaRPr lang="en-US" dirty="0"/>
          </a:p>
        </p:txBody>
      </p:sp>
      <p:sp>
        <p:nvSpPr>
          <p:cNvPr id="3" name="Content Placeholder 2"/>
          <p:cNvSpPr>
            <a:spLocks noGrp="1"/>
          </p:cNvSpPr>
          <p:nvPr>
            <p:ph idx="1"/>
          </p:nvPr>
        </p:nvSpPr>
        <p:spPr/>
        <p:txBody>
          <a:bodyPr/>
          <a:lstStyle/>
          <a:p>
            <a:r>
              <a:rPr lang="en-US" dirty="0" smtClean="0"/>
              <a:t>In order for Dean’s List recognition, you must have a 3.25 GPA and must be listed as a Full time student. </a:t>
            </a:r>
          </a:p>
          <a:p>
            <a:r>
              <a:rPr lang="en-US" dirty="0" smtClean="0"/>
              <a:t>Sophomore students or above must have a 3.5 GPA. </a:t>
            </a:r>
          </a:p>
          <a:p>
            <a:r>
              <a:rPr lang="en-US" dirty="0" smtClean="0"/>
              <a:t>The President’s List consist of a 4.0 GPA.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034" y="5003796"/>
            <a:ext cx="1244441" cy="1448529"/>
          </a:xfrm>
          <a:prstGeom prst="rect">
            <a:avLst/>
          </a:prstGeom>
        </p:spPr>
      </p:pic>
    </p:spTree>
    <p:extLst>
      <p:ext uri="{BB962C8B-B14F-4D97-AF65-F5344CB8AC3E}">
        <p14:creationId xmlns:p14="http://schemas.microsoft.com/office/powerpoint/2010/main" val="812750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Check</a:t>
            </a:r>
            <a:endParaRPr lang="en-US" dirty="0"/>
          </a:p>
        </p:txBody>
      </p:sp>
      <p:sp>
        <p:nvSpPr>
          <p:cNvPr id="3" name="Content Placeholder 2"/>
          <p:cNvSpPr>
            <a:spLocks noGrp="1"/>
          </p:cNvSpPr>
          <p:nvPr>
            <p:ph idx="1"/>
          </p:nvPr>
        </p:nvSpPr>
        <p:spPr/>
        <p:txBody>
          <a:bodyPr/>
          <a:lstStyle/>
          <a:p>
            <a:r>
              <a:rPr lang="en-US" dirty="0" smtClean="0"/>
              <a:t>A Senior Check is a final review to ensure requirements are being met for the Major. It is typically done in the student’s junior year and before registering for Senior year classes. This is simply a courtesy that is done by the representatives in Student Services.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533" y="4593491"/>
            <a:ext cx="2161931" cy="2161931"/>
          </a:xfrm>
          <a:prstGeom prst="rect">
            <a:avLst/>
          </a:prstGeom>
        </p:spPr>
      </p:pic>
    </p:spTree>
    <p:extLst>
      <p:ext uri="{BB962C8B-B14F-4D97-AF65-F5344CB8AC3E}">
        <p14:creationId xmlns:p14="http://schemas.microsoft.com/office/powerpoint/2010/main" val="4041185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745"/>
            <a:ext cx="8229600" cy="1143000"/>
          </a:xfrm>
        </p:spPr>
        <p:txBody>
          <a:bodyPr/>
          <a:lstStyle/>
          <a:p>
            <a:r>
              <a:rPr lang="en-US" dirty="0" smtClean="0"/>
              <a:t>Taking Courses from Another School (Transient Status)</a:t>
            </a:r>
            <a:endParaRPr lang="en-US" dirty="0"/>
          </a:p>
        </p:txBody>
      </p:sp>
      <p:sp>
        <p:nvSpPr>
          <p:cNvPr id="3" name="Content Placeholder 2"/>
          <p:cNvSpPr>
            <a:spLocks noGrp="1"/>
          </p:cNvSpPr>
          <p:nvPr>
            <p:ph idx="1"/>
          </p:nvPr>
        </p:nvSpPr>
        <p:spPr>
          <a:xfrm>
            <a:off x="355600" y="2255862"/>
            <a:ext cx="8229600" cy="4198726"/>
          </a:xfrm>
        </p:spPr>
        <p:txBody>
          <a:bodyPr/>
          <a:lstStyle/>
          <a:p>
            <a:r>
              <a:rPr lang="en-US" sz="2000" dirty="0" smtClean="0"/>
              <a:t>Students can take up to 18 semester hours of courses in transient </a:t>
            </a:r>
            <a:r>
              <a:rPr lang="en-US" sz="2000" smtClean="0"/>
              <a:t>status </a:t>
            </a:r>
            <a:r>
              <a:rPr lang="en-US" sz="2000" smtClean="0"/>
              <a:t>provided:</a:t>
            </a:r>
            <a:endParaRPr lang="en-US" sz="2000" dirty="0" smtClean="0"/>
          </a:p>
          <a:p>
            <a:pPr lvl="1"/>
            <a:r>
              <a:rPr lang="en-US" sz="1600" dirty="0" smtClean="0"/>
              <a:t>the </a:t>
            </a:r>
            <a:r>
              <a:rPr lang="en-US" sz="1600" dirty="0" smtClean="0"/>
              <a:t>student is in good standing by USC (2.0 GPA or higher)</a:t>
            </a:r>
          </a:p>
          <a:p>
            <a:pPr lvl="1"/>
            <a:r>
              <a:rPr lang="en-US" sz="1600" dirty="0" smtClean="0"/>
              <a:t>the </a:t>
            </a:r>
            <a:r>
              <a:rPr lang="en-US" sz="1600" dirty="0" smtClean="0"/>
              <a:t>courses are approved in advance by the Office of Student Services or First-Year Advisor</a:t>
            </a:r>
          </a:p>
          <a:p>
            <a:pPr lvl="1"/>
            <a:r>
              <a:rPr lang="en-US" sz="1600" dirty="0" smtClean="0"/>
              <a:t>USC </a:t>
            </a:r>
            <a:r>
              <a:rPr lang="en-US" sz="1600" dirty="0" smtClean="0"/>
              <a:t>grades of (D, WF, F) retaken at USC</a:t>
            </a:r>
          </a:p>
          <a:p>
            <a:pPr lvl="1"/>
            <a:r>
              <a:rPr lang="en-US" sz="1600" dirty="0" smtClean="0"/>
              <a:t>the </a:t>
            </a:r>
            <a:r>
              <a:rPr lang="en-US" sz="1600" dirty="0" smtClean="0"/>
              <a:t>transient institution is fully accredited</a:t>
            </a:r>
          </a:p>
          <a:p>
            <a:pPr lvl="1"/>
            <a:r>
              <a:rPr lang="en-US" sz="1600" dirty="0" smtClean="0"/>
              <a:t>the </a:t>
            </a:r>
            <a:r>
              <a:rPr lang="en-US" sz="1600" dirty="0" smtClean="0"/>
              <a:t>student is not in the last 30 degree hours</a:t>
            </a:r>
          </a:p>
          <a:p>
            <a:pPr lvl="1"/>
            <a:r>
              <a:rPr lang="en-US" sz="1600" dirty="0" smtClean="0"/>
              <a:t>transient </a:t>
            </a:r>
            <a:r>
              <a:rPr lang="en-US" sz="1600" dirty="0" smtClean="0"/>
              <a:t>grades must be a C or higher to be applied to degree program.</a:t>
            </a:r>
            <a:endParaRPr lang="en-US" sz="1600" dirty="0"/>
          </a:p>
          <a:p>
            <a:r>
              <a:rPr lang="en-US" sz="2000" b="1" dirty="0" smtClean="0"/>
              <a:t>**Remember: The last 30 semester hours must be earned in residence at the University, and at least half of the credit hours in the student’s major courses and in the student’s minor courses (if applicable) must be taken at the University. </a:t>
            </a:r>
            <a:endParaRPr lang="en-US" sz="2000" b="1" dirty="0"/>
          </a:p>
        </p:txBody>
      </p:sp>
    </p:spTree>
    <p:extLst>
      <p:ext uri="{BB962C8B-B14F-4D97-AF65-F5344CB8AC3E}">
        <p14:creationId xmlns:p14="http://schemas.microsoft.com/office/powerpoint/2010/main" val="30475014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Course load</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09414353"/>
              </p:ext>
            </p:extLst>
          </p:nvPr>
        </p:nvGraphicFramePr>
        <p:xfrm>
          <a:off x="1058070" y="2612138"/>
          <a:ext cx="7467600" cy="2865659"/>
        </p:xfrm>
        <a:graphic>
          <a:graphicData uri="http://schemas.openxmlformats.org/drawingml/2006/table">
            <a:tbl>
              <a:tblPr firstRow="1" bandRow="1">
                <a:tableStyleId>{5C22544A-7EE6-4342-B048-85BDC9FD1C3A}</a:tableStyleId>
              </a:tblPr>
              <a:tblGrid>
                <a:gridCol w="3733800"/>
                <a:gridCol w="3733800"/>
              </a:tblGrid>
              <a:tr h="1153236">
                <a:tc>
                  <a:txBody>
                    <a:bodyPr/>
                    <a:lstStyle/>
                    <a:p>
                      <a:pPr algn="ctr"/>
                      <a:r>
                        <a:rPr lang="en-US" sz="3200" b="0" dirty="0" smtClean="0"/>
                        <a:t>Full-time</a:t>
                      </a:r>
                      <a:r>
                        <a:rPr lang="en-US" sz="3200" b="0" baseline="0" dirty="0" smtClean="0"/>
                        <a:t> Minimum</a:t>
                      </a:r>
                      <a:endParaRPr lang="en-US" sz="3200" b="0" dirty="0"/>
                    </a:p>
                  </a:txBody>
                  <a:tcPr anchor="ctr">
                    <a:solidFill>
                      <a:schemeClr val="accent3">
                        <a:lumMod val="60000"/>
                        <a:lumOff val="40000"/>
                      </a:schemeClr>
                    </a:solidFill>
                  </a:tcPr>
                </a:tc>
                <a:tc>
                  <a:txBody>
                    <a:bodyPr/>
                    <a:lstStyle/>
                    <a:p>
                      <a:pPr algn="ctr"/>
                      <a:r>
                        <a:rPr lang="en-US" sz="3200" b="0" dirty="0" smtClean="0"/>
                        <a:t>12 Hours</a:t>
                      </a:r>
                    </a:p>
                  </a:txBody>
                  <a:tcPr anchor="ctr">
                    <a:solidFill>
                      <a:schemeClr val="accent3">
                        <a:lumMod val="60000"/>
                        <a:lumOff val="40000"/>
                      </a:schemeClr>
                    </a:solidFill>
                  </a:tcPr>
                </a:tc>
              </a:tr>
              <a:tr h="1043248">
                <a:tc>
                  <a:txBody>
                    <a:bodyPr/>
                    <a:lstStyle/>
                    <a:p>
                      <a:pPr algn="ctr"/>
                      <a:r>
                        <a:rPr lang="en-US" sz="3200" b="0" dirty="0" smtClean="0"/>
                        <a:t>Full-time Maximum</a:t>
                      </a:r>
                      <a:endParaRPr lang="en-US" sz="3200" b="0" dirty="0"/>
                    </a:p>
                  </a:txBody>
                  <a:tcPr anchor="ctr">
                    <a:solidFill>
                      <a:schemeClr val="accent3">
                        <a:lumMod val="60000"/>
                        <a:lumOff val="40000"/>
                      </a:schemeClr>
                    </a:solidFill>
                  </a:tcPr>
                </a:tc>
                <a:tc>
                  <a:txBody>
                    <a:bodyPr/>
                    <a:lstStyle/>
                    <a:p>
                      <a:pPr algn="ctr"/>
                      <a:r>
                        <a:rPr lang="en-US" sz="3200" b="0" dirty="0" smtClean="0"/>
                        <a:t>18 Hours</a:t>
                      </a:r>
                      <a:endParaRPr lang="en-US" sz="3200" b="0" dirty="0"/>
                    </a:p>
                  </a:txBody>
                  <a:tcPr anchor="ctr">
                    <a:solidFill>
                      <a:schemeClr val="accent3">
                        <a:lumMod val="60000"/>
                        <a:lumOff val="40000"/>
                      </a:schemeClr>
                    </a:solidFill>
                  </a:tcPr>
                </a:tc>
              </a:tr>
              <a:tr h="669175">
                <a:tc>
                  <a:txBody>
                    <a:bodyPr/>
                    <a:lstStyle/>
                    <a:p>
                      <a:pPr algn="ctr"/>
                      <a:r>
                        <a:rPr lang="en-US" sz="3200" b="0" dirty="0" smtClean="0"/>
                        <a:t>Typical Class</a:t>
                      </a:r>
                      <a:r>
                        <a:rPr lang="en-US" sz="3200" b="0" baseline="0" dirty="0" smtClean="0"/>
                        <a:t> Load</a:t>
                      </a:r>
                      <a:endParaRPr lang="en-US" sz="3200" b="0" dirty="0"/>
                    </a:p>
                  </a:txBody>
                  <a:tcPr anchor="ctr">
                    <a:solidFill>
                      <a:schemeClr val="accent3">
                        <a:lumMod val="60000"/>
                        <a:lumOff val="40000"/>
                      </a:schemeClr>
                    </a:solidFill>
                  </a:tcPr>
                </a:tc>
                <a:tc>
                  <a:txBody>
                    <a:bodyPr/>
                    <a:lstStyle/>
                    <a:p>
                      <a:pPr algn="ctr"/>
                      <a:r>
                        <a:rPr lang="en-US" sz="3200" b="0" dirty="0" smtClean="0"/>
                        <a:t>12-17 Hours</a:t>
                      </a:r>
                      <a:endParaRPr lang="en-US" sz="3200" b="0" dirty="0"/>
                    </a:p>
                  </a:txBody>
                  <a:tcPr anchor="ctr">
                    <a:solidFill>
                      <a:schemeClr val="accent3">
                        <a:lumMod val="60000"/>
                        <a:lumOff val="40000"/>
                      </a:schemeClr>
                    </a:solidFill>
                  </a:tcPr>
                </a:tc>
              </a:tr>
            </a:tbl>
          </a:graphicData>
        </a:graphic>
      </p:graphicFrame>
    </p:spTree>
    <p:extLst>
      <p:ext uri="{BB962C8B-B14F-4D97-AF65-F5344CB8AC3E}">
        <p14:creationId xmlns:p14="http://schemas.microsoft.com/office/powerpoint/2010/main" val="3107509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504"/>
            <a:ext cx="8229600" cy="1143000"/>
          </a:xfrm>
        </p:spPr>
        <p:txBody>
          <a:bodyPr/>
          <a:lstStyle/>
          <a:p>
            <a:r>
              <a:rPr lang="en-US" dirty="0" smtClean="0"/>
              <a:t>Class Standing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99086551"/>
              </p:ext>
            </p:extLst>
          </p:nvPr>
        </p:nvGraphicFramePr>
        <p:xfrm>
          <a:off x="627796" y="2213337"/>
          <a:ext cx="8059004" cy="4050082"/>
        </p:xfrm>
        <a:graphic>
          <a:graphicData uri="http://schemas.openxmlformats.org/drawingml/2006/table">
            <a:tbl>
              <a:tblPr firstRow="1" bandRow="1">
                <a:tableStyleId>{5C22544A-7EE6-4342-B048-85BDC9FD1C3A}</a:tableStyleId>
              </a:tblPr>
              <a:tblGrid>
                <a:gridCol w="4029502"/>
                <a:gridCol w="4029502"/>
              </a:tblGrid>
              <a:tr h="1118519">
                <a:tc>
                  <a:txBody>
                    <a:bodyPr/>
                    <a:lstStyle/>
                    <a:p>
                      <a:pPr algn="ctr"/>
                      <a:r>
                        <a:rPr lang="en-US" sz="3200" b="1" dirty="0" smtClean="0"/>
                        <a:t>Hours Passed</a:t>
                      </a:r>
                      <a:endParaRPr lang="en-US" sz="3200" b="1" dirty="0"/>
                    </a:p>
                  </a:txBody>
                  <a:tcPr>
                    <a:solidFill>
                      <a:schemeClr val="accent2">
                        <a:lumMod val="60000"/>
                        <a:lumOff val="40000"/>
                      </a:schemeClr>
                    </a:solidFill>
                  </a:tcPr>
                </a:tc>
                <a:tc>
                  <a:txBody>
                    <a:bodyPr/>
                    <a:lstStyle/>
                    <a:p>
                      <a:pPr algn="ctr"/>
                      <a:r>
                        <a:rPr lang="en-US" sz="3200" b="1" dirty="0" smtClean="0"/>
                        <a:t>Status</a:t>
                      </a:r>
                      <a:endParaRPr lang="en-US" sz="3200" b="1" dirty="0"/>
                    </a:p>
                  </a:txBody>
                  <a:tcPr>
                    <a:solidFill>
                      <a:schemeClr val="accent2">
                        <a:lumMod val="60000"/>
                        <a:lumOff val="40000"/>
                      </a:schemeClr>
                    </a:solidFill>
                  </a:tcPr>
                </a:tc>
              </a:tr>
              <a:tr h="715235">
                <a:tc>
                  <a:txBody>
                    <a:bodyPr/>
                    <a:lstStyle/>
                    <a:p>
                      <a:pPr algn="ctr"/>
                      <a:r>
                        <a:rPr lang="en-US" sz="3200" b="0" dirty="0" smtClean="0"/>
                        <a:t>&lt;29</a:t>
                      </a:r>
                      <a:endParaRPr lang="en-US" sz="3200" b="0" dirty="0"/>
                    </a:p>
                  </a:txBody>
                  <a:tcPr>
                    <a:solidFill>
                      <a:schemeClr val="accent2">
                        <a:lumMod val="60000"/>
                        <a:lumOff val="40000"/>
                      </a:schemeClr>
                    </a:solidFill>
                  </a:tcPr>
                </a:tc>
                <a:tc>
                  <a:txBody>
                    <a:bodyPr/>
                    <a:lstStyle/>
                    <a:p>
                      <a:pPr algn="ctr"/>
                      <a:r>
                        <a:rPr lang="en-US" sz="3200" b="0" dirty="0" smtClean="0"/>
                        <a:t>Freshman</a:t>
                      </a:r>
                      <a:endParaRPr lang="en-US" sz="3200" b="0" dirty="0"/>
                    </a:p>
                  </a:txBody>
                  <a:tcPr>
                    <a:solidFill>
                      <a:schemeClr val="accent2">
                        <a:lumMod val="60000"/>
                        <a:lumOff val="40000"/>
                      </a:schemeClr>
                    </a:solidFill>
                  </a:tcPr>
                </a:tc>
              </a:tr>
              <a:tr h="715235">
                <a:tc>
                  <a:txBody>
                    <a:bodyPr/>
                    <a:lstStyle/>
                    <a:p>
                      <a:pPr algn="ctr"/>
                      <a:r>
                        <a:rPr lang="en-US" sz="3200" b="0" dirty="0" smtClean="0"/>
                        <a:t>30-59</a:t>
                      </a:r>
                      <a:endParaRPr lang="en-US" sz="3200" b="0" dirty="0"/>
                    </a:p>
                  </a:txBody>
                  <a:tcPr>
                    <a:solidFill>
                      <a:schemeClr val="accent2">
                        <a:lumMod val="60000"/>
                        <a:lumOff val="40000"/>
                      </a:schemeClr>
                    </a:solidFill>
                  </a:tcPr>
                </a:tc>
                <a:tc>
                  <a:txBody>
                    <a:bodyPr/>
                    <a:lstStyle/>
                    <a:p>
                      <a:pPr algn="ctr"/>
                      <a:r>
                        <a:rPr lang="en-US" sz="3200" b="0" dirty="0" smtClean="0"/>
                        <a:t>Sophomore</a:t>
                      </a:r>
                    </a:p>
                  </a:txBody>
                  <a:tcPr>
                    <a:solidFill>
                      <a:schemeClr val="accent2">
                        <a:lumMod val="60000"/>
                        <a:lumOff val="40000"/>
                      </a:schemeClr>
                    </a:solidFill>
                  </a:tcPr>
                </a:tc>
              </a:tr>
              <a:tr h="785858">
                <a:tc>
                  <a:txBody>
                    <a:bodyPr/>
                    <a:lstStyle/>
                    <a:p>
                      <a:pPr algn="ctr"/>
                      <a:r>
                        <a:rPr lang="en-US" sz="3200" b="0" dirty="0" smtClean="0"/>
                        <a:t>60-89</a:t>
                      </a:r>
                      <a:endParaRPr lang="en-US" sz="3200" b="0" dirty="0"/>
                    </a:p>
                  </a:txBody>
                  <a:tcPr>
                    <a:solidFill>
                      <a:schemeClr val="accent2">
                        <a:lumMod val="60000"/>
                        <a:lumOff val="40000"/>
                      </a:schemeClr>
                    </a:solidFill>
                  </a:tcPr>
                </a:tc>
                <a:tc>
                  <a:txBody>
                    <a:bodyPr/>
                    <a:lstStyle/>
                    <a:p>
                      <a:pPr algn="ctr"/>
                      <a:r>
                        <a:rPr lang="en-US" sz="3200" b="0" dirty="0" smtClean="0"/>
                        <a:t>Junior</a:t>
                      </a:r>
                      <a:endParaRPr lang="en-US" sz="3200" b="0" dirty="0"/>
                    </a:p>
                  </a:txBody>
                  <a:tcPr>
                    <a:solidFill>
                      <a:schemeClr val="accent2">
                        <a:lumMod val="60000"/>
                        <a:lumOff val="40000"/>
                      </a:schemeClr>
                    </a:solidFill>
                  </a:tcPr>
                </a:tc>
              </a:tr>
              <a:tr h="715235">
                <a:tc>
                  <a:txBody>
                    <a:bodyPr/>
                    <a:lstStyle/>
                    <a:p>
                      <a:pPr algn="ctr"/>
                      <a:r>
                        <a:rPr lang="en-US" sz="3200" b="0" u="none" dirty="0" smtClean="0"/>
                        <a:t>&gt;90</a:t>
                      </a:r>
                      <a:endParaRPr lang="en-US" sz="3200" b="0" u="none" dirty="0"/>
                    </a:p>
                  </a:txBody>
                  <a:tcPr>
                    <a:solidFill>
                      <a:schemeClr val="accent2">
                        <a:lumMod val="60000"/>
                        <a:lumOff val="40000"/>
                      </a:schemeClr>
                    </a:solidFill>
                  </a:tcPr>
                </a:tc>
                <a:tc>
                  <a:txBody>
                    <a:bodyPr/>
                    <a:lstStyle/>
                    <a:p>
                      <a:pPr algn="ctr"/>
                      <a:r>
                        <a:rPr lang="en-US" sz="3200" b="0" dirty="0" smtClean="0"/>
                        <a:t>Senior</a:t>
                      </a:r>
                      <a:endParaRPr lang="en-US" sz="3200" b="0" dirty="0"/>
                    </a:p>
                  </a:txBody>
                  <a:tcPr>
                    <a:solidFill>
                      <a:schemeClr val="accent2">
                        <a:lumMod val="60000"/>
                        <a:lumOff val="40000"/>
                      </a:schemeClr>
                    </a:solidFill>
                  </a:tcPr>
                </a:tc>
              </a:tr>
            </a:tbl>
          </a:graphicData>
        </a:graphic>
      </p:graphicFrame>
    </p:spTree>
    <p:extLst>
      <p:ext uri="{BB962C8B-B14F-4D97-AF65-F5344CB8AC3E}">
        <p14:creationId xmlns:p14="http://schemas.microsoft.com/office/powerpoint/2010/main" val="390593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Advising Work? </a:t>
            </a:r>
            <a:endParaRPr lang="en-US" dirty="0"/>
          </a:p>
        </p:txBody>
      </p:sp>
      <p:sp>
        <p:nvSpPr>
          <p:cNvPr id="3" name="Content Placeholder 2"/>
          <p:cNvSpPr>
            <a:spLocks noGrp="1"/>
          </p:cNvSpPr>
          <p:nvPr>
            <p:ph idx="1"/>
          </p:nvPr>
        </p:nvSpPr>
        <p:spPr/>
        <p:txBody>
          <a:bodyPr/>
          <a:lstStyle/>
          <a:p>
            <a:r>
              <a:rPr lang="en-US" dirty="0" smtClean="0"/>
              <a:t>Advisement Appointment- September/October</a:t>
            </a:r>
          </a:p>
          <a:p>
            <a:r>
              <a:rPr lang="en-US" dirty="0" smtClean="0"/>
              <a:t>Advising Hold lifted</a:t>
            </a:r>
          </a:p>
          <a:p>
            <a:r>
              <a:rPr lang="en-US" dirty="0" smtClean="0"/>
              <a:t>Mid-October- Find out Registration time</a:t>
            </a:r>
          </a:p>
          <a:p>
            <a:r>
              <a:rPr lang="en-US" dirty="0" smtClean="0"/>
              <a:t>November- Registration</a:t>
            </a:r>
            <a:endParaRPr lang="en-US" dirty="0"/>
          </a:p>
        </p:txBody>
      </p:sp>
    </p:spTree>
    <p:extLst>
      <p:ext uri="{BB962C8B-B14F-4D97-AF65-F5344CB8AC3E}">
        <p14:creationId xmlns:p14="http://schemas.microsoft.com/office/powerpoint/2010/main" val="2413646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11"/>
            <a:ext cx="8229600" cy="1143000"/>
          </a:xfrm>
        </p:spPr>
        <p:txBody>
          <a:bodyPr/>
          <a:lstStyle/>
          <a:p>
            <a:r>
              <a:rPr lang="en-US" u="sng" dirty="0" smtClean="0"/>
              <a:t>Who is my Advisor? </a:t>
            </a:r>
            <a:endParaRPr lang="en-US" u="sng" dirty="0"/>
          </a:p>
        </p:txBody>
      </p:sp>
      <p:sp>
        <p:nvSpPr>
          <p:cNvPr id="3" name="Content Placeholder 2"/>
          <p:cNvSpPr>
            <a:spLocks noGrp="1"/>
          </p:cNvSpPr>
          <p:nvPr>
            <p:ph idx="1"/>
          </p:nvPr>
        </p:nvSpPr>
        <p:spPr>
          <a:xfrm>
            <a:off x="308919" y="2671133"/>
            <a:ext cx="3657600" cy="3954186"/>
          </a:xfrm>
          <a:solidFill>
            <a:schemeClr val="bg1"/>
          </a:solidFill>
        </p:spPr>
        <p:txBody>
          <a:bodyPr/>
          <a:lstStyle/>
          <a:p>
            <a:r>
              <a:rPr lang="en-US" sz="1800" dirty="0" smtClean="0"/>
              <a:t>Incoming Freshman students in the College of Engineering and Computing will be assigned to a First Year Advisor. This advisor specializes in comprehensive academic advisement and issues unique to freshman students. First Year Advisors are available during normal business hours and be reached in person, by phone, or email. At the end of the freshman year, students will be </a:t>
            </a:r>
            <a:r>
              <a:rPr lang="en-US" sz="1800" dirty="0" smtClean="0"/>
              <a:t>assigned </a:t>
            </a:r>
            <a:r>
              <a:rPr lang="en-US" sz="1800" dirty="0" smtClean="0"/>
              <a:t>a faculty advisor. </a:t>
            </a:r>
            <a:endParaRPr lang="en-US" sz="66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519" y="2671133"/>
            <a:ext cx="4955059" cy="3263846"/>
          </a:xfrm>
          <a:prstGeom prst="rect">
            <a:avLst/>
          </a:prstGeom>
        </p:spPr>
      </p:pic>
      <p:sp>
        <p:nvSpPr>
          <p:cNvPr id="8" name="TextBox 7"/>
          <p:cNvSpPr txBox="1"/>
          <p:nvPr/>
        </p:nvSpPr>
        <p:spPr>
          <a:xfrm>
            <a:off x="4275437" y="6000914"/>
            <a:ext cx="1828800" cy="276999"/>
          </a:xfrm>
          <a:prstGeom prst="rect">
            <a:avLst/>
          </a:prstGeom>
          <a:noFill/>
        </p:spPr>
        <p:txBody>
          <a:bodyPr wrap="square" rtlCol="0">
            <a:spAutoFit/>
          </a:bodyPr>
          <a:lstStyle/>
          <a:p>
            <a:r>
              <a:rPr lang="en-US" sz="1200" dirty="0" smtClean="0"/>
              <a:t>Ms. Sarah </a:t>
            </a:r>
            <a:r>
              <a:rPr lang="en-US" sz="1200" dirty="0" err="1" smtClean="0"/>
              <a:t>Jusiewicz</a:t>
            </a:r>
            <a:endParaRPr lang="en-US" sz="1200" dirty="0"/>
          </a:p>
        </p:txBody>
      </p:sp>
      <p:sp>
        <p:nvSpPr>
          <p:cNvPr id="9" name="TextBox 8"/>
          <p:cNvSpPr txBox="1"/>
          <p:nvPr/>
        </p:nvSpPr>
        <p:spPr>
          <a:xfrm>
            <a:off x="5727356" y="6003149"/>
            <a:ext cx="1828800" cy="276999"/>
          </a:xfrm>
          <a:prstGeom prst="rect">
            <a:avLst/>
          </a:prstGeom>
          <a:noFill/>
        </p:spPr>
        <p:txBody>
          <a:bodyPr wrap="square" rtlCol="0">
            <a:spAutoFit/>
          </a:bodyPr>
          <a:lstStyle/>
          <a:p>
            <a:r>
              <a:rPr lang="en-US" sz="1200" dirty="0" smtClean="0"/>
              <a:t>Mr. Brian </a:t>
            </a:r>
            <a:r>
              <a:rPr lang="en-US" sz="1200" dirty="0" err="1" smtClean="0"/>
              <a:t>McCaster</a:t>
            </a:r>
            <a:r>
              <a:rPr lang="en-US" sz="1200" dirty="0" smtClean="0"/>
              <a:t> </a:t>
            </a:r>
            <a:endParaRPr lang="en-US" sz="1200" dirty="0"/>
          </a:p>
        </p:txBody>
      </p:sp>
      <p:sp>
        <p:nvSpPr>
          <p:cNvPr id="10" name="TextBox 9"/>
          <p:cNvSpPr txBox="1"/>
          <p:nvPr/>
        </p:nvSpPr>
        <p:spPr>
          <a:xfrm>
            <a:off x="7092778" y="6003149"/>
            <a:ext cx="1828800" cy="276999"/>
          </a:xfrm>
          <a:prstGeom prst="rect">
            <a:avLst/>
          </a:prstGeom>
          <a:noFill/>
        </p:spPr>
        <p:txBody>
          <a:bodyPr wrap="square" rtlCol="0">
            <a:spAutoFit/>
          </a:bodyPr>
          <a:lstStyle/>
          <a:p>
            <a:r>
              <a:rPr lang="en-US" sz="1200" dirty="0" smtClean="0"/>
              <a:t>Ms. Tiffany </a:t>
            </a:r>
            <a:r>
              <a:rPr lang="en-US" sz="1200" dirty="0" err="1" smtClean="0"/>
              <a:t>Lide</a:t>
            </a:r>
            <a:endParaRPr lang="en-US" sz="1200" dirty="0"/>
          </a:p>
        </p:txBody>
      </p:sp>
    </p:spTree>
    <p:extLst>
      <p:ext uri="{BB962C8B-B14F-4D97-AF65-F5344CB8AC3E}">
        <p14:creationId xmlns:p14="http://schemas.microsoft.com/office/powerpoint/2010/main" val="77824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Advising? </a:t>
            </a:r>
            <a:endParaRPr lang="en-US" dirty="0"/>
          </a:p>
        </p:txBody>
      </p:sp>
      <p:sp>
        <p:nvSpPr>
          <p:cNvPr id="3" name="Content Placeholder 2"/>
          <p:cNvSpPr>
            <a:spLocks noGrp="1"/>
          </p:cNvSpPr>
          <p:nvPr>
            <p:ph idx="1"/>
          </p:nvPr>
        </p:nvSpPr>
        <p:spPr/>
        <p:txBody>
          <a:bodyPr/>
          <a:lstStyle/>
          <a:p>
            <a:pPr algn="ctr"/>
            <a:r>
              <a:rPr lang="en-US" dirty="0" smtClean="0"/>
              <a:t>September 26- November 1-First-Year Freshman</a:t>
            </a:r>
          </a:p>
          <a:p>
            <a:pPr algn="ctr"/>
            <a:r>
              <a:rPr lang="en-US" dirty="0" smtClean="0"/>
              <a:t>October 3- November 1-First-Year Transfer</a:t>
            </a:r>
            <a:endParaRPr lang="en-US" dirty="0"/>
          </a:p>
        </p:txBody>
      </p:sp>
    </p:spTree>
    <p:extLst>
      <p:ext uri="{BB962C8B-B14F-4D97-AF65-F5344CB8AC3E}">
        <p14:creationId xmlns:p14="http://schemas.microsoft.com/office/powerpoint/2010/main" val="3463481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can I find my Advisor in the future? </a:t>
            </a:r>
            <a:endParaRPr lang="en-US" u="sng" dirty="0"/>
          </a:p>
        </p:txBody>
      </p:sp>
      <p:sp>
        <p:nvSpPr>
          <p:cNvPr id="3" name="Content Placeholder 2"/>
          <p:cNvSpPr>
            <a:spLocks noGrp="1"/>
          </p:cNvSpPr>
          <p:nvPr>
            <p:ph idx="1"/>
          </p:nvPr>
        </p:nvSpPr>
        <p:spPr>
          <a:xfrm>
            <a:off x="457200" y="2708204"/>
            <a:ext cx="8229600" cy="3954186"/>
          </a:xfrm>
        </p:spPr>
        <p:txBody>
          <a:bodyPr/>
          <a:lstStyle/>
          <a:p>
            <a:pPr marL="0" indent="0">
              <a:buNone/>
            </a:pPr>
            <a:r>
              <a:rPr lang="en-US" dirty="0"/>
              <a:t>All students can find their advisor by logging into Self Service Carolina and click on the Student Tab </a:t>
            </a:r>
            <a:r>
              <a:rPr lang="en-US" dirty="0">
                <a:sym typeface="Wingdings" panose="05000000000000000000" pitchFamily="2" charset="2"/>
              </a:rPr>
              <a:t></a:t>
            </a:r>
            <a:r>
              <a:rPr lang="en-US" dirty="0"/>
              <a:t> Student Records </a:t>
            </a:r>
            <a:r>
              <a:rPr lang="en-US" dirty="0">
                <a:sym typeface="Wingdings" panose="05000000000000000000" pitchFamily="2" charset="2"/>
              </a:rPr>
              <a:t></a:t>
            </a:r>
            <a:r>
              <a:rPr lang="en-US" dirty="0"/>
              <a:t> View Student Information. </a:t>
            </a:r>
            <a:r>
              <a:rPr lang="en-US" b="1" i="1" dirty="0"/>
              <a:t>It is the student’s responsibility to contact his/her advisor to set up an advisement appointment</a:t>
            </a:r>
            <a:r>
              <a:rPr lang="en-US" dirty="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34" y="1469954"/>
            <a:ext cx="971550" cy="1238250"/>
          </a:xfrm>
          <a:prstGeom prst="rect">
            <a:avLst/>
          </a:prstGeom>
        </p:spPr>
      </p:pic>
    </p:spTree>
    <p:extLst>
      <p:ext uri="{BB962C8B-B14F-4D97-AF65-F5344CB8AC3E}">
        <p14:creationId xmlns:p14="http://schemas.microsoft.com/office/powerpoint/2010/main" val="287315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up an Appointment…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12261" y="1853987"/>
            <a:ext cx="8319477" cy="4707028"/>
          </a:xfrm>
          <a:prstGeom prst="rect">
            <a:avLst/>
          </a:prstGeom>
        </p:spPr>
      </p:pic>
      <p:sp>
        <p:nvSpPr>
          <p:cNvPr id="5" name="Rectangle 4"/>
          <p:cNvSpPr/>
          <p:nvPr/>
        </p:nvSpPr>
        <p:spPr>
          <a:xfrm>
            <a:off x="279400" y="6129159"/>
            <a:ext cx="8452338" cy="523220"/>
          </a:xfrm>
          <a:prstGeom prst="rect">
            <a:avLst/>
          </a:prstGeom>
        </p:spPr>
        <p:txBody>
          <a:bodyPr wrap="square">
            <a:spAutoFit/>
          </a:bodyPr>
          <a:lstStyle/>
          <a:p>
            <a:r>
              <a:rPr lang="en-US" sz="1400" dirty="0">
                <a:hlinkClick r:id="rId3"/>
              </a:rPr>
              <a:t>https://</a:t>
            </a:r>
            <a:r>
              <a:rPr lang="en-US" sz="1400" dirty="0" smtClean="0">
                <a:hlinkClick r:id="rId3"/>
              </a:rPr>
              <a:t>sc.edu/study/colleges_schools/engineering_and_computing/supportservices/firstyearadvising.php</a:t>
            </a:r>
            <a:endParaRPr lang="en-US" sz="1400" dirty="0" smtClean="0"/>
          </a:p>
          <a:p>
            <a:endParaRPr lang="en-US" sz="1400" dirty="0"/>
          </a:p>
        </p:txBody>
      </p:sp>
    </p:spTree>
    <p:extLst>
      <p:ext uri="{BB962C8B-B14F-4D97-AF65-F5344CB8AC3E}">
        <p14:creationId xmlns:p14="http://schemas.microsoft.com/office/powerpoint/2010/main" val="115398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4151" y="420129"/>
            <a:ext cx="6005384" cy="1107996"/>
          </a:xfrm>
          <a:prstGeom prst="rect">
            <a:avLst/>
          </a:prstGeom>
          <a:noFill/>
        </p:spPr>
        <p:txBody>
          <a:bodyPr wrap="square" rtlCol="0">
            <a:spAutoFit/>
          </a:bodyPr>
          <a:lstStyle/>
          <a:p>
            <a:r>
              <a:rPr lang="en-US" sz="6600" dirty="0" smtClean="0"/>
              <a:t>Any Questions?</a:t>
            </a:r>
            <a:endParaRPr lang="en-US" sz="6600" dirty="0"/>
          </a:p>
        </p:txBody>
      </p:sp>
    </p:spTree>
    <p:extLst>
      <p:ext uri="{BB962C8B-B14F-4D97-AF65-F5344CB8AC3E}">
        <p14:creationId xmlns:p14="http://schemas.microsoft.com/office/powerpoint/2010/main" val="1916472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8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438" y="871872"/>
            <a:ext cx="4522573" cy="1143000"/>
          </a:xfrm>
        </p:spPr>
        <p:txBody>
          <a:bodyPr/>
          <a:lstStyle/>
          <a:p>
            <a:pPr algn="r"/>
            <a:r>
              <a:rPr lang="en-US" sz="4000" u="sng" dirty="0" smtClean="0"/>
              <a:t>Advising Resources</a:t>
            </a:r>
            <a:endParaRPr lang="en-US" sz="4000" u="sng" dirty="0"/>
          </a:p>
        </p:txBody>
      </p:sp>
      <p:pic>
        <p:nvPicPr>
          <p:cNvPr id="5" name="Picture 4"/>
          <p:cNvPicPr>
            <a:picLocks noChangeAspect="1"/>
          </p:cNvPicPr>
          <p:nvPr/>
        </p:nvPicPr>
        <p:blipFill>
          <a:blip r:embed="rId3"/>
          <a:stretch>
            <a:fillRect/>
          </a:stretch>
        </p:blipFill>
        <p:spPr>
          <a:xfrm>
            <a:off x="27876" y="1560016"/>
            <a:ext cx="4543419" cy="4779000"/>
          </a:xfrm>
          <a:prstGeom prst="rect">
            <a:avLst/>
          </a:prstGeom>
        </p:spPr>
      </p:pic>
      <p:pic>
        <p:nvPicPr>
          <p:cNvPr id="6" name="Picture 5"/>
          <p:cNvPicPr>
            <a:picLocks noChangeAspect="1"/>
          </p:cNvPicPr>
          <p:nvPr/>
        </p:nvPicPr>
        <p:blipFill>
          <a:blip r:embed="rId4"/>
          <a:stretch>
            <a:fillRect/>
          </a:stretch>
        </p:blipFill>
        <p:spPr>
          <a:xfrm>
            <a:off x="4710382" y="1598790"/>
            <a:ext cx="4412772" cy="4740226"/>
          </a:xfrm>
          <a:prstGeom prst="rect">
            <a:avLst/>
          </a:prstGeom>
        </p:spPr>
      </p:pic>
      <p:sp>
        <p:nvSpPr>
          <p:cNvPr id="7" name="TextBox 6"/>
          <p:cNvSpPr txBox="1"/>
          <p:nvPr/>
        </p:nvSpPr>
        <p:spPr>
          <a:xfrm>
            <a:off x="3506151" y="6380829"/>
            <a:ext cx="9700054" cy="646331"/>
          </a:xfrm>
          <a:prstGeom prst="rect">
            <a:avLst/>
          </a:prstGeom>
          <a:noFill/>
        </p:spPr>
        <p:txBody>
          <a:bodyPr wrap="square" rtlCol="0">
            <a:spAutoFit/>
          </a:bodyPr>
          <a:lstStyle/>
          <a:p>
            <a:r>
              <a:rPr lang="en-US" dirty="0" smtClean="0">
                <a:hlinkClick r:id="rId5"/>
              </a:rPr>
              <a:t>www.cec.sc.edu</a:t>
            </a:r>
            <a:r>
              <a:rPr lang="en-US" dirty="0" smtClean="0"/>
              <a:t> </a:t>
            </a:r>
          </a:p>
          <a:p>
            <a:endParaRPr lang="en-US" dirty="0"/>
          </a:p>
        </p:txBody>
      </p:sp>
    </p:spTree>
    <p:extLst>
      <p:ext uri="{BB962C8B-B14F-4D97-AF65-F5344CB8AC3E}">
        <p14:creationId xmlns:p14="http://schemas.microsoft.com/office/powerpoint/2010/main" val="2109583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946013"/>
            <a:ext cx="8587945" cy="756491"/>
          </a:xfrm>
        </p:spPr>
        <p:txBody>
          <a:bodyPr/>
          <a:lstStyle/>
          <a:p>
            <a:r>
              <a:rPr lang="en-US" u="sng" dirty="0"/>
              <a:t>Advising </a:t>
            </a:r>
            <a:r>
              <a:rPr lang="en-US" u="sng" dirty="0" smtClean="0"/>
              <a:t>Resources(</a:t>
            </a:r>
            <a:r>
              <a:rPr lang="en-US" i="1" u="sng" dirty="0" smtClean="0"/>
              <a:t>Computing</a:t>
            </a:r>
            <a:r>
              <a:rPr lang="en-US" u="sng" dirty="0" smtClean="0"/>
              <a:t>) </a:t>
            </a:r>
            <a:endParaRPr lang="en-US" dirty="0"/>
          </a:p>
        </p:txBody>
      </p:sp>
      <p:sp>
        <p:nvSpPr>
          <p:cNvPr id="7" name="TextBox 6"/>
          <p:cNvSpPr txBox="1"/>
          <p:nvPr/>
        </p:nvSpPr>
        <p:spPr>
          <a:xfrm>
            <a:off x="3010929" y="6224025"/>
            <a:ext cx="8587946" cy="646331"/>
          </a:xfrm>
          <a:prstGeom prst="rect">
            <a:avLst/>
          </a:prstGeom>
          <a:noFill/>
        </p:spPr>
        <p:txBody>
          <a:bodyPr wrap="square" rtlCol="0">
            <a:spAutoFit/>
          </a:bodyPr>
          <a:lstStyle/>
          <a:p>
            <a:r>
              <a:rPr lang="en-US" dirty="0">
                <a:hlinkClick r:id="rId3"/>
              </a:rPr>
              <a:t>https://</a:t>
            </a:r>
            <a:r>
              <a:rPr lang="en-US" dirty="0" smtClean="0">
                <a:hlinkClick r:id="rId3"/>
              </a:rPr>
              <a:t>cse.sc.edu/undergraduate</a:t>
            </a:r>
            <a:endParaRPr lang="en-US" dirty="0" smtClean="0"/>
          </a:p>
          <a:p>
            <a:endParaRPr lang="en-US" dirty="0"/>
          </a:p>
        </p:txBody>
      </p:sp>
      <p:pic>
        <p:nvPicPr>
          <p:cNvPr id="5" name="Picture 4"/>
          <p:cNvPicPr>
            <a:picLocks noChangeAspect="1"/>
          </p:cNvPicPr>
          <p:nvPr/>
        </p:nvPicPr>
        <p:blipFill>
          <a:blip r:embed="rId4"/>
          <a:stretch>
            <a:fillRect/>
          </a:stretch>
        </p:blipFill>
        <p:spPr>
          <a:xfrm>
            <a:off x="877588" y="1729223"/>
            <a:ext cx="7759785" cy="4126643"/>
          </a:xfrm>
          <a:prstGeom prst="rect">
            <a:avLst/>
          </a:prstGeom>
        </p:spPr>
      </p:pic>
    </p:spTree>
    <p:extLst>
      <p:ext uri="{BB962C8B-B14F-4D97-AF65-F5344CB8AC3E}">
        <p14:creationId xmlns:p14="http://schemas.microsoft.com/office/powerpoint/2010/main" val="274053294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Example of a Guide sheet &amp; Curriculum Sheet </a:t>
            </a:r>
            <a:endParaRPr lang="en-US" u="sng" dirty="0"/>
          </a:p>
        </p:txBody>
      </p:sp>
      <p:pic>
        <p:nvPicPr>
          <p:cNvPr id="4" name="Content Placeholder 3"/>
          <p:cNvPicPr>
            <a:picLocks noGrp="1" noChangeAspect="1"/>
          </p:cNvPicPr>
          <p:nvPr>
            <p:ph idx="1"/>
          </p:nvPr>
        </p:nvPicPr>
        <p:blipFill>
          <a:blip r:embed="rId3"/>
          <a:stretch>
            <a:fillRect/>
          </a:stretch>
        </p:blipFill>
        <p:spPr>
          <a:xfrm>
            <a:off x="5099509" y="2498725"/>
            <a:ext cx="3587291" cy="4217041"/>
          </a:xfrm>
          <a:prstGeom prst="rect">
            <a:avLst/>
          </a:prstGeom>
        </p:spPr>
      </p:pic>
      <p:pic>
        <p:nvPicPr>
          <p:cNvPr id="5" name="Picture 4"/>
          <p:cNvPicPr>
            <a:picLocks noChangeAspect="1"/>
          </p:cNvPicPr>
          <p:nvPr/>
        </p:nvPicPr>
        <p:blipFill>
          <a:blip r:embed="rId4"/>
          <a:stretch>
            <a:fillRect/>
          </a:stretch>
        </p:blipFill>
        <p:spPr>
          <a:xfrm>
            <a:off x="685027" y="2594920"/>
            <a:ext cx="4134109" cy="4120846"/>
          </a:xfrm>
          <a:prstGeom prst="rect">
            <a:avLst/>
          </a:prstGeom>
        </p:spPr>
      </p:pic>
    </p:spTree>
    <p:extLst>
      <p:ext uri="{BB962C8B-B14F-4D97-AF65-F5344CB8AC3E}">
        <p14:creationId xmlns:p14="http://schemas.microsoft.com/office/powerpoint/2010/main" val="42271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 Core</a:t>
            </a:r>
            <a:endParaRPr lang="en-US" dirty="0"/>
          </a:p>
        </p:txBody>
      </p:sp>
      <p:sp>
        <p:nvSpPr>
          <p:cNvPr id="3" name="Content Placeholder 2"/>
          <p:cNvSpPr>
            <a:spLocks noGrp="1"/>
          </p:cNvSpPr>
          <p:nvPr>
            <p:ph idx="1"/>
          </p:nvPr>
        </p:nvSpPr>
        <p:spPr/>
        <p:txBody>
          <a:bodyPr/>
          <a:lstStyle/>
          <a:p>
            <a:r>
              <a:rPr lang="en-US" dirty="0" smtClean="0"/>
              <a:t>The Carolina Core curriculum provides the common core of knowledge, skill, and academic experience for all Carolina undergraduates. Every student at the University must fulfill all of the requirements.  (Located on pg. 94). Your Advisor will discuss this in further detail. </a:t>
            </a:r>
            <a:endParaRPr lang="en-US" dirty="0"/>
          </a:p>
        </p:txBody>
      </p:sp>
    </p:spTree>
    <p:extLst>
      <p:ext uri="{BB962C8B-B14F-4D97-AF65-F5344CB8AC3E}">
        <p14:creationId xmlns:p14="http://schemas.microsoft.com/office/powerpoint/2010/main" val="3057957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smtClean="0"/>
              <a:t>Self Service Carolina</a:t>
            </a:r>
            <a:endParaRPr lang="en-US" u="sng" dirty="0"/>
          </a:p>
        </p:txBody>
      </p:sp>
      <p:pic>
        <p:nvPicPr>
          <p:cNvPr id="7" name="Picture 6"/>
          <p:cNvPicPr>
            <a:picLocks noChangeAspect="1"/>
          </p:cNvPicPr>
          <p:nvPr/>
        </p:nvPicPr>
        <p:blipFill>
          <a:blip r:embed="rId3"/>
          <a:stretch>
            <a:fillRect/>
          </a:stretch>
        </p:blipFill>
        <p:spPr>
          <a:xfrm>
            <a:off x="454264" y="1964725"/>
            <a:ext cx="8467314" cy="4297262"/>
          </a:xfrm>
          <a:prstGeom prst="rect">
            <a:avLst/>
          </a:prstGeom>
        </p:spPr>
      </p:pic>
    </p:spTree>
    <p:extLst>
      <p:ext uri="{BB962C8B-B14F-4D97-AF65-F5344CB8AC3E}">
        <p14:creationId xmlns:p14="http://schemas.microsoft.com/office/powerpoint/2010/main" val="2958174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smtClean="0"/>
              <a:t>Self Service Carolina</a:t>
            </a:r>
            <a:endParaRPr lang="en-US" u="sng" dirty="0"/>
          </a:p>
        </p:txBody>
      </p:sp>
      <p:pic>
        <p:nvPicPr>
          <p:cNvPr id="4" name="Picture 3"/>
          <p:cNvPicPr>
            <a:picLocks noChangeAspect="1"/>
          </p:cNvPicPr>
          <p:nvPr/>
        </p:nvPicPr>
        <p:blipFill>
          <a:blip r:embed="rId3"/>
          <a:stretch>
            <a:fillRect/>
          </a:stretch>
        </p:blipFill>
        <p:spPr>
          <a:xfrm>
            <a:off x="737217" y="1915297"/>
            <a:ext cx="8060793" cy="4380902"/>
          </a:xfrm>
          <a:prstGeom prst="rect">
            <a:avLst/>
          </a:prstGeom>
        </p:spPr>
      </p:pic>
    </p:spTree>
    <p:extLst>
      <p:ext uri="{BB962C8B-B14F-4D97-AF65-F5344CB8AC3E}">
        <p14:creationId xmlns:p14="http://schemas.microsoft.com/office/powerpoint/2010/main" val="52492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PP_Template_Style3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P_Template_Style1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P_Template_Style2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P_Template_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Style2_Package</Template>
  <TotalTime>14731</TotalTime>
  <Words>2038</Words>
  <Application>Microsoft Office PowerPoint</Application>
  <PresentationFormat>On-screen Show (4:3)</PresentationFormat>
  <Paragraphs>159</Paragraphs>
  <Slides>34</Slides>
  <Notes>15</Notes>
  <HiddenSlides>0</HiddenSlides>
  <MMClips>0</MMClips>
  <ScaleCrop>false</ScaleCrop>
  <HeadingPairs>
    <vt:vector size="4" baseType="variant">
      <vt:variant>
        <vt:lpstr>Theme</vt:lpstr>
      </vt:variant>
      <vt:variant>
        <vt:i4>12</vt:i4>
      </vt:variant>
      <vt:variant>
        <vt:lpstr>Slide Titles</vt:lpstr>
      </vt:variant>
      <vt:variant>
        <vt:i4>34</vt:i4>
      </vt:variant>
    </vt:vector>
  </HeadingPairs>
  <TitlesOfParts>
    <vt:vector size="46" baseType="lpstr">
      <vt:lpstr>PP_Template_Style3_Title</vt:lpstr>
      <vt:lpstr>PP_Template_Style1_Title</vt:lpstr>
      <vt:lpstr>Style2_Footer</vt:lpstr>
      <vt:lpstr>PP_Template_Style2_Header</vt:lpstr>
      <vt:lpstr>PP_Template_Style2_Footer</vt:lpstr>
      <vt:lpstr>1_PP_Template_Style2_Logo</vt:lpstr>
      <vt:lpstr>PP_Template_Style2_Logo</vt:lpstr>
      <vt:lpstr>Custom Design</vt:lpstr>
      <vt:lpstr>1_Custom Design</vt:lpstr>
      <vt:lpstr>2_Custom Design</vt:lpstr>
      <vt:lpstr>3_Custom Design</vt:lpstr>
      <vt:lpstr>4_Custom Design</vt:lpstr>
      <vt:lpstr>Academic Advising </vt:lpstr>
      <vt:lpstr>Why is Advising Important? </vt:lpstr>
      <vt:lpstr>Who is my Advisor? </vt:lpstr>
      <vt:lpstr>Advising Resources</vt:lpstr>
      <vt:lpstr>Advising Resources(Computing) </vt:lpstr>
      <vt:lpstr>Example of a Guide sheet &amp; Curriculum Sheet </vt:lpstr>
      <vt:lpstr>Carolina Core</vt:lpstr>
      <vt:lpstr>Self Service Carolina</vt:lpstr>
      <vt:lpstr>Self Service Carolina</vt:lpstr>
      <vt:lpstr>Degree Audit </vt:lpstr>
      <vt:lpstr>PowerPoint Presentation</vt:lpstr>
      <vt:lpstr>PowerPoint Presentation</vt:lpstr>
      <vt:lpstr>Registrar’s Office</vt:lpstr>
      <vt:lpstr>PowerPoint Presentation</vt:lpstr>
      <vt:lpstr>2016-2017 Bulletin</vt:lpstr>
      <vt:lpstr>Important Dates to Remember</vt:lpstr>
      <vt:lpstr>Things you need to understand</vt:lpstr>
      <vt:lpstr>FERPA</vt:lpstr>
      <vt:lpstr>Interested in a Minor, Internships, etc…</vt:lpstr>
      <vt:lpstr>Other Important Policies </vt:lpstr>
      <vt:lpstr>PowerPoint Presentation</vt:lpstr>
      <vt:lpstr>Other Important Policies </vt:lpstr>
      <vt:lpstr>Probation and Suspension</vt:lpstr>
      <vt:lpstr>Dean’s List</vt:lpstr>
      <vt:lpstr>Senior Check</vt:lpstr>
      <vt:lpstr>Taking Courses from Another School (Transient Status)</vt:lpstr>
      <vt:lpstr>Typical Course load</vt:lpstr>
      <vt:lpstr>Class Standing </vt:lpstr>
      <vt:lpstr>How does Advising Work? </vt:lpstr>
      <vt:lpstr>When is Advising? </vt:lpstr>
      <vt:lpstr>How can I find my Advisor in the future? </vt:lpstr>
      <vt:lpstr>How to set up an Appointment…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Advising</dc:title>
  <dc:creator>LIDE, TIFFANY L</dc:creator>
  <cp:lastModifiedBy>Valtorta, Marco</cp:lastModifiedBy>
  <cp:revision>44</cp:revision>
  <cp:lastPrinted>2016-09-20T13:53:38Z</cp:lastPrinted>
  <dcterms:created xsi:type="dcterms:W3CDTF">2016-06-08T15:25:06Z</dcterms:created>
  <dcterms:modified xsi:type="dcterms:W3CDTF">2016-09-20T16:15:06Z</dcterms:modified>
</cp:coreProperties>
</file>