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08" r:id="rId2"/>
    <p:sldMasterId id="2147483696" r:id="rId3"/>
    <p:sldMasterId id="2147483732" r:id="rId4"/>
  </p:sldMasterIdLst>
  <p:notesMasterIdLst>
    <p:notesMasterId r:id="rId52"/>
  </p:notesMasterIdLst>
  <p:handoutMasterIdLst>
    <p:handoutMasterId r:id="rId53"/>
  </p:handoutMasterIdLst>
  <p:sldIdLst>
    <p:sldId id="321" r:id="rId5"/>
    <p:sldId id="38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69" r:id="rId20"/>
    <p:sldId id="370" r:id="rId21"/>
    <p:sldId id="371" r:id="rId22"/>
    <p:sldId id="372" r:id="rId23"/>
    <p:sldId id="374" r:id="rId24"/>
    <p:sldId id="375" r:id="rId25"/>
    <p:sldId id="376" r:id="rId26"/>
    <p:sldId id="377" r:id="rId27"/>
    <p:sldId id="378" r:id="rId28"/>
    <p:sldId id="379" r:id="rId29"/>
    <p:sldId id="380" r:id="rId30"/>
    <p:sldId id="387" r:id="rId31"/>
    <p:sldId id="381" r:id="rId32"/>
    <p:sldId id="382" r:id="rId33"/>
    <p:sldId id="383" r:id="rId34"/>
    <p:sldId id="352" r:id="rId35"/>
    <p:sldId id="353" r:id="rId36"/>
    <p:sldId id="363" r:id="rId37"/>
    <p:sldId id="357" r:id="rId38"/>
    <p:sldId id="362" r:id="rId39"/>
    <p:sldId id="358" r:id="rId40"/>
    <p:sldId id="359" r:id="rId41"/>
    <p:sldId id="360" r:id="rId42"/>
    <p:sldId id="361" r:id="rId43"/>
    <p:sldId id="364" r:id="rId44"/>
    <p:sldId id="390" r:id="rId45"/>
    <p:sldId id="366" r:id="rId46"/>
    <p:sldId id="367" r:id="rId47"/>
    <p:sldId id="384" r:id="rId48"/>
    <p:sldId id="389" r:id="rId49"/>
    <p:sldId id="337" r:id="rId50"/>
    <p:sldId id="338" r:id="rId5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00"/>
    <a:srgbClr val="FFDDDD"/>
    <a:srgbClr val="FFC9C9"/>
    <a:srgbClr val="7DBF31"/>
    <a:srgbClr val="FBB91D"/>
    <a:srgbClr val="FFFFFF"/>
    <a:srgbClr val="66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7" autoAdjust="0"/>
    <p:restoredTop sz="69900" autoAdjust="0"/>
  </p:normalViewPr>
  <p:slideViewPr>
    <p:cSldViewPr snapToGrid="0" snapToObjects="1">
      <p:cViewPr varScale="1">
        <p:scale>
          <a:sx n="59" d="100"/>
          <a:sy n="59" d="100"/>
        </p:scale>
        <p:origin x="1371" y="38"/>
      </p:cViewPr>
      <p:guideLst>
        <p:guide orient="horz" pos="2160"/>
        <p:guide pos="2880"/>
      </p:guideLst>
    </p:cSldViewPr>
  </p:slideViewPr>
  <p:notesTextViewPr>
    <p:cViewPr>
      <p:scale>
        <a:sx n="3" d="2"/>
        <a:sy n="3" d="2"/>
      </p:scale>
      <p:origin x="0" y="0"/>
    </p:cViewPr>
  </p:notesTextViewPr>
  <p:sorterViewPr>
    <p:cViewPr>
      <p:scale>
        <a:sx n="100" d="100"/>
        <a:sy n="100" d="100"/>
      </p:scale>
      <p:origin x="0" y="10020"/>
    </p:cViewPr>
  </p:sorterViewPr>
  <p:notesViewPr>
    <p:cSldViewPr snapToGrid="0" snapToObjects="1">
      <p:cViewPr>
        <p:scale>
          <a:sx n="60" d="100"/>
          <a:sy n="60" d="100"/>
        </p:scale>
        <p:origin x="-2154" y="2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8605B-517E-447A-9D3C-2B87A2E68F12}" type="doc">
      <dgm:prSet loTypeId="urn:microsoft.com/office/officeart/2005/8/layout/radial5" loCatId="relationship" qsTypeId="urn:microsoft.com/office/officeart/2005/8/quickstyle/simple1" qsCatId="simple" csTypeId="urn:microsoft.com/office/officeart/2005/8/colors/colorful1#1" csCatId="colorful" phldr="1"/>
      <dgm:spPr/>
      <dgm:t>
        <a:bodyPr/>
        <a:lstStyle/>
        <a:p>
          <a:endParaRPr lang="en-US"/>
        </a:p>
      </dgm:t>
    </dgm:pt>
    <dgm:pt modelId="{F425E611-1149-4C71-B871-0D4A8561D28A}">
      <dgm:prSet phldrT="[Text]" custT="1"/>
      <dgm:spPr>
        <a:solidFill>
          <a:srgbClr val="FFC000"/>
        </a:solidFill>
      </dgm:spPr>
      <dgm:t>
        <a:bodyPr/>
        <a:lstStyle/>
        <a:p>
          <a:r>
            <a:rPr lang="en-US" sz="2200" b="1" dirty="0" smtClean="0">
              <a:solidFill>
                <a:schemeClr val="bg1"/>
              </a:solidFill>
              <a:latin typeface="Arial Narrow" pitchFamily="34" charset="0"/>
            </a:rPr>
            <a:t>Experience it.</a:t>
          </a:r>
          <a:endParaRPr lang="en-US" sz="2200" b="1" dirty="0">
            <a:solidFill>
              <a:schemeClr val="bg1"/>
            </a:solidFill>
            <a:latin typeface="Arial Narrow" pitchFamily="34" charset="0"/>
          </a:endParaRPr>
        </a:p>
      </dgm:t>
    </dgm:pt>
    <dgm:pt modelId="{3151A95B-319E-4760-A891-E4B98EF8807C}" type="parTrans" cxnId="{4998B362-0122-4109-B0FB-A6B8A7E4E935}">
      <dgm:prSet/>
      <dgm:spPr/>
      <dgm:t>
        <a:bodyPr/>
        <a:lstStyle/>
        <a:p>
          <a:endParaRPr lang="en-US"/>
        </a:p>
      </dgm:t>
    </dgm:pt>
    <dgm:pt modelId="{3C0A293E-586A-404A-92A2-A7B04769C046}" type="sibTrans" cxnId="{4998B362-0122-4109-B0FB-A6B8A7E4E935}">
      <dgm:prSet/>
      <dgm:spPr/>
      <dgm:t>
        <a:bodyPr/>
        <a:lstStyle/>
        <a:p>
          <a:endParaRPr lang="en-US"/>
        </a:p>
      </dgm:t>
    </dgm:pt>
    <dgm:pt modelId="{A71A7767-7033-42FC-A088-169B83AC3EAE}">
      <dgm:prSet phldrT="[Text]" custT="1"/>
      <dgm:spPr>
        <a:solidFill>
          <a:srgbClr val="FF5050"/>
        </a:solidFill>
      </dgm:spPr>
      <dgm:t>
        <a:bodyPr/>
        <a:lstStyle/>
        <a:p>
          <a:r>
            <a:rPr lang="en-US" sz="1500" b="1" dirty="0" smtClean="0">
              <a:solidFill>
                <a:schemeClr val="bg1"/>
              </a:solidFill>
              <a:latin typeface="Arial Narrow" pitchFamily="34" charset="0"/>
            </a:rPr>
            <a:t>Internships</a:t>
          </a:r>
          <a:endParaRPr lang="en-US" sz="1500" b="1" dirty="0">
            <a:solidFill>
              <a:schemeClr val="bg1"/>
            </a:solidFill>
            <a:latin typeface="Arial Narrow" pitchFamily="34" charset="0"/>
          </a:endParaRPr>
        </a:p>
      </dgm:t>
    </dgm:pt>
    <dgm:pt modelId="{ACD21C19-5E6D-4B99-B6F4-52DCCDE03889}" type="parTrans" cxnId="{8652CBF5-EA39-4768-A74C-86C5AC28235F}">
      <dgm:prSet/>
      <dgm:spPr>
        <a:solidFill>
          <a:srgbClr val="FF5050"/>
        </a:solidFill>
      </dgm:spPr>
      <dgm:t>
        <a:bodyPr/>
        <a:lstStyle/>
        <a:p>
          <a:endParaRPr lang="en-US">
            <a:latin typeface="Arial Narrow" pitchFamily="34" charset="0"/>
          </a:endParaRPr>
        </a:p>
      </dgm:t>
    </dgm:pt>
    <dgm:pt modelId="{BC0DF986-1732-416C-8502-A170D044BE56}" type="sibTrans" cxnId="{8652CBF5-EA39-4768-A74C-86C5AC28235F}">
      <dgm:prSet/>
      <dgm:spPr/>
      <dgm:t>
        <a:bodyPr/>
        <a:lstStyle/>
        <a:p>
          <a:endParaRPr lang="en-US"/>
        </a:p>
      </dgm:t>
    </dgm:pt>
    <dgm:pt modelId="{F750579E-C603-436F-8577-170FC9021B73}">
      <dgm:prSet phldrT="[Text]" custT="1"/>
      <dgm:spPr>
        <a:solidFill>
          <a:srgbClr val="7030A0"/>
        </a:solidFill>
      </dgm:spPr>
      <dgm:t>
        <a:bodyPr/>
        <a:lstStyle/>
        <a:p>
          <a:r>
            <a:rPr lang="en-US" sz="1500" b="1" dirty="0" smtClean="0">
              <a:solidFill>
                <a:schemeClr val="bg1"/>
              </a:solidFill>
              <a:latin typeface="Arial Narrow" pitchFamily="34" charset="0"/>
            </a:rPr>
            <a:t>Job Shadowing</a:t>
          </a:r>
          <a:endParaRPr lang="en-US" sz="1500" b="1" dirty="0">
            <a:solidFill>
              <a:schemeClr val="bg1"/>
            </a:solidFill>
            <a:latin typeface="Arial Narrow" pitchFamily="34" charset="0"/>
          </a:endParaRPr>
        </a:p>
      </dgm:t>
    </dgm:pt>
    <dgm:pt modelId="{269AF8DB-B9D3-4B5B-8980-69F996744786}" type="parTrans" cxnId="{203C7DCC-F501-42C6-9149-68A4F28D1595}">
      <dgm:prSet/>
      <dgm:spPr>
        <a:solidFill>
          <a:srgbClr val="7030A0"/>
        </a:solidFill>
      </dgm:spPr>
      <dgm:t>
        <a:bodyPr/>
        <a:lstStyle/>
        <a:p>
          <a:endParaRPr lang="en-US">
            <a:latin typeface="Arial Narrow" pitchFamily="34" charset="0"/>
          </a:endParaRPr>
        </a:p>
      </dgm:t>
    </dgm:pt>
    <dgm:pt modelId="{E41A57E4-63E0-40B1-BA42-9247BBF81639}" type="sibTrans" cxnId="{203C7DCC-F501-42C6-9149-68A4F28D1595}">
      <dgm:prSet/>
      <dgm:spPr/>
      <dgm:t>
        <a:bodyPr/>
        <a:lstStyle/>
        <a:p>
          <a:endParaRPr lang="en-US"/>
        </a:p>
      </dgm:t>
    </dgm:pt>
    <dgm:pt modelId="{AA22F3E0-D9C2-4D04-8A4B-41FF429D9BBC}">
      <dgm:prSet phldrT="[Text]" custT="1"/>
      <dgm:spPr>
        <a:solidFill>
          <a:srgbClr val="FFC000"/>
        </a:solidFill>
      </dgm:spPr>
      <dgm:t>
        <a:bodyPr/>
        <a:lstStyle/>
        <a:p>
          <a:r>
            <a:rPr lang="en-US" sz="1500" b="1" dirty="0" smtClean="0">
              <a:solidFill>
                <a:schemeClr val="bg1"/>
              </a:solidFill>
              <a:latin typeface="Arial Narrow" pitchFamily="34" charset="0"/>
            </a:rPr>
            <a:t>Research</a:t>
          </a:r>
          <a:endParaRPr lang="en-US" sz="1500" b="1" dirty="0">
            <a:solidFill>
              <a:schemeClr val="bg1"/>
            </a:solidFill>
            <a:latin typeface="Arial Narrow" pitchFamily="34" charset="0"/>
          </a:endParaRPr>
        </a:p>
      </dgm:t>
    </dgm:pt>
    <dgm:pt modelId="{88100417-7E88-41F7-98A5-74000B183B1F}" type="parTrans" cxnId="{F1DC63C2-30AC-4272-B1BF-71C1B094939E}">
      <dgm:prSet/>
      <dgm:spPr>
        <a:solidFill>
          <a:srgbClr val="FFC000"/>
        </a:solidFill>
      </dgm:spPr>
      <dgm:t>
        <a:bodyPr/>
        <a:lstStyle/>
        <a:p>
          <a:endParaRPr lang="en-US">
            <a:latin typeface="Arial Narrow" pitchFamily="34" charset="0"/>
          </a:endParaRPr>
        </a:p>
      </dgm:t>
    </dgm:pt>
    <dgm:pt modelId="{1FF92109-36D5-4A1F-8C51-616F1DB48B70}" type="sibTrans" cxnId="{F1DC63C2-30AC-4272-B1BF-71C1B094939E}">
      <dgm:prSet/>
      <dgm:spPr/>
      <dgm:t>
        <a:bodyPr/>
        <a:lstStyle/>
        <a:p>
          <a:endParaRPr lang="en-US"/>
        </a:p>
      </dgm:t>
    </dgm:pt>
    <dgm:pt modelId="{DA784662-2BFA-47FC-9A88-F03F1FFAA7E6}">
      <dgm:prSet phldrT="[Text]" custT="1"/>
      <dgm:spPr>
        <a:solidFill>
          <a:srgbClr val="00B050"/>
        </a:solidFill>
      </dgm:spPr>
      <dgm:t>
        <a:bodyPr/>
        <a:lstStyle/>
        <a:p>
          <a:r>
            <a:rPr lang="en-US" sz="1400" b="1" dirty="0" smtClean="0">
              <a:solidFill>
                <a:schemeClr val="bg1"/>
              </a:solidFill>
              <a:latin typeface="Arial Narrow" pitchFamily="34" charset="0"/>
            </a:rPr>
            <a:t>Student Organizations</a:t>
          </a:r>
          <a:endParaRPr lang="en-US" sz="1400" b="1" dirty="0">
            <a:solidFill>
              <a:schemeClr val="bg1"/>
            </a:solidFill>
            <a:latin typeface="Arial Narrow" pitchFamily="34" charset="0"/>
          </a:endParaRPr>
        </a:p>
      </dgm:t>
    </dgm:pt>
    <dgm:pt modelId="{74DB7397-3932-4BE8-B141-9A8D99AA6434}" type="parTrans" cxnId="{784A571D-4BE2-4CCA-88D6-3C6FB5E1C5EB}">
      <dgm:prSet/>
      <dgm:spPr>
        <a:solidFill>
          <a:srgbClr val="00B050"/>
        </a:solidFill>
      </dgm:spPr>
      <dgm:t>
        <a:bodyPr/>
        <a:lstStyle/>
        <a:p>
          <a:endParaRPr lang="en-US">
            <a:latin typeface="Arial Narrow" pitchFamily="34" charset="0"/>
          </a:endParaRPr>
        </a:p>
      </dgm:t>
    </dgm:pt>
    <dgm:pt modelId="{562EA25E-70DE-44B0-8077-2027DAA5B664}" type="sibTrans" cxnId="{784A571D-4BE2-4CCA-88D6-3C6FB5E1C5EB}">
      <dgm:prSet/>
      <dgm:spPr/>
      <dgm:t>
        <a:bodyPr/>
        <a:lstStyle/>
        <a:p>
          <a:endParaRPr lang="en-US"/>
        </a:p>
      </dgm:t>
    </dgm:pt>
    <dgm:pt modelId="{A65F0D90-B0DA-4F7A-BAD2-90498559FD27}">
      <dgm:prSet custT="1"/>
      <dgm:spPr>
        <a:solidFill>
          <a:srgbClr val="FF6600"/>
        </a:solidFill>
      </dgm:spPr>
      <dgm:t>
        <a:bodyPr/>
        <a:lstStyle/>
        <a:p>
          <a:r>
            <a:rPr lang="en-US" sz="1480" b="1" dirty="0" smtClean="0">
              <a:solidFill>
                <a:schemeClr val="bg1"/>
              </a:solidFill>
              <a:latin typeface="Arial Narrow" pitchFamily="34" charset="0"/>
            </a:rPr>
            <a:t>Peer Leadership</a:t>
          </a:r>
          <a:endParaRPr lang="en-US" sz="1480" b="1" dirty="0">
            <a:solidFill>
              <a:schemeClr val="bg1"/>
            </a:solidFill>
            <a:latin typeface="Arial Narrow" pitchFamily="34" charset="0"/>
          </a:endParaRPr>
        </a:p>
      </dgm:t>
    </dgm:pt>
    <dgm:pt modelId="{9842BCF4-3A38-4642-A2F8-E9D97B782E38}" type="parTrans" cxnId="{22A060D9-E3D8-4E92-B8FB-732F0F3322D1}">
      <dgm:prSet/>
      <dgm:spPr>
        <a:solidFill>
          <a:srgbClr val="FF6600"/>
        </a:solidFill>
      </dgm:spPr>
      <dgm:t>
        <a:bodyPr/>
        <a:lstStyle/>
        <a:p>
          <a:endParaRPr lang="en-US">
            <a:latin typeface="Arial Narrow" pitchFamily="34" charset="0"/>
          </a:endParaRPr>
        </a:p>
      </dgm:t>
    </dgm:pt>
    <dgm:pt modelId="{3A6B2EE6-2BBA-433F-86BC-4D60E628BCE1}" type="sibTrans" cxnId="{22A060D9-E3D8-4E92-B8FB-732F0F3322D1}">
      <dgm:prSet/>
      <dgm:spPr/>
      <dgm:t>
        <a:bodyPr/>
        <a:lstStyle/>
        <a:p>
          <a:endParaRPr lang="en-US"/>
        </a:p>
      </dgm:t>
    </dgm:pt>
    <dgm:pt modelId="{4AE4E145-11FA-406B-A2B8-BD54415A25EF}">
      <dgm:prSet custT="1"/>
      <dgm:spPr>
        <a:solidFill>
          <a:srgbClr val="CC0000"/>
        </a:solidFill>
      </dgm:spPr>
      <dgm:t>
        <a:bodyPr/>
        <a:lstStyle/>
        <a:p>
          <a:r>
            <a:rPr lang="en-US" sz="1500" b="1" dirty="0" smtClean="0">
              <a:solidFill>
                <a:schemeClr val="bg1"/>
              </a:solidFill>
              <a:latin typeface="Arial Narrow" pitchFamily="34" charset="0"/>
            </a:rPr>
            <a:t>Volunteerism</a:t>
          </a:r>
          <a:endParaRPr lang="en-US" sz="1500" b="1" dirty="0">
            <a:solidFill>
              <a:schemeClr val="bg1"/>
            </a:solidFill>
            <a:latin typeface="Arial Narrow" pitchFamily="34" charset="0"/>
          </a:endParaRPr>
        </a:p>
      </dgm:t>
    </dgm:pt>
    <dgm:pt modelId="{77FD890F-2AEF-477A-9DDA-C9C3C06902EC}" type="parTrans" cxnId="{8A0753E5-66C0-4332-BFAC-9F77450D3233}">
      <dgm:prSet/>
      <dgm:spPr>
        <a:solidFill>
          <a:srgbClr val="CC0000"/>
        </a:solidFill>
      </dgm:spPr>
      <dgm:t>
        <a:bodyPr/>
        <a:lstStyle/>
        <a:p>
          <a:endParaRPr lang="en-US">
            <a:latin typeface="Arial Narrow" pitchFamily="34" charset="0"/>
          </a:endParaRPr>
        </a:p>
      </dgm:t>
    </dgm:pt>
    <dgm:pt modelId="{5FD1B8A2-11BF-4B0B-B9FE-EC6ACB9F46E4}" type="sibTrans" cxnId="{8A0753E5-66C0-4332-BFAC-9F77450D3233}">
      <dgm:prSet/>
      <dgm:spPr/>
      <dgm:t>
        <a:bodyPr/>
        <a:lstStyle/>
        <a:p>
          <a:endParaRPr lang="en-US"/>
        </a:p>
      </dgm:t>
    </dgm:pt>
    <dgm:pt modelId="{3BA0ADB6-E0C6-4BF6-9456-76B47CD19E77}">
      <dgm:prSet custT="1"/>
      <dgm:spPr>
        <a:solidFill>
          <a:srgbClr val="FF99FF"/>
        </a:solidFill>
      </dgm:spPr>
      <dgm:t>
        <a:bodyPr/>
        <a:lstStyle/>
        <a:p>
          <a:r>
            <a:rPr lang="en-US" sz="1500" b="1" dirty="0" smtClean="0">
              <a:solidFill>
                <a:schemeClr val="bg1"/>
              </a:solidFill>
              <a:latin typeface="Arial Narrow" pitchFamily="34" charset="0"/>
            </a:rPr>
            <a:t>Part-Time Work</a:t>
          </a:r>
          <a:endParaRPr lang="en-US" sz="1500" b="1" dirty="0">
            <a:solidFill>
              <a:schemeClr val="bg1"/>
            </a:solidFill>
            <a:latin typeface="Arial Narrow" pitchFamily="34" charset="0"/>
          </a:endParaRPr>
        </a:p>
      </dgm:t>
    </dgm:pt>
    <dgm:pt modelId="{43CA337B-7E10-4F48-A0AC-30C072DC245C}" type="parTrans" cxnId="{D4038B55-ACB9-4569-8E5C-2948FB1109EE}">
      <dgm:prSet/>
      <dgm:spPr>
        <a:solidFill>
          <a:srgbClr val="FF99FF"/>
        </a:solidFill>
      </dgm:spPr>
      <dgm:t>
        <a:bodyPr/>
        <a:lstStyle/>
        <a:p>
          <a:endParaRPr lang="en-US">
            <a:latin typeface="Arial Narrow" pitchFamily="34" charset="0"/>
          </a:endParaRPr>
        </a:p>
      </dgm:t>
    </dgm:pt>
    <dgm:pt modelId="{A1377A9C-9056-42C2-83B8-6EC1650F4CDB}" type="sibTrans" cxnId="{D4038B55-ACB9-4569-8E5C-2948FB1109EE}">
      <dgm:prSet/>
      <dgm:spPr/>
      <dgm:t>
        <a:bodyPr/>
        <a:lstStyle/>
        <a:p>
          <a:endParaRPr lang="en-US"/>
        </a:p>
      </dgm:t>
    </dgm:pt>
    <dgm:pt modelId="{A7FDA36B-7E8F-4F49-83FA-8DC8676D6272}">
      <dgm:prSet phldrT="[Text]" custT="1"/>
      <dgm:spPr>
        <a:solidFill>
          <a:srgbClr val="4BACC6"/>
        </a:solidFill>
      </dgm:spPr>
      <dgm:t>
        <a:bodyPr/>
        <a:lstStyle/>
        <a:p>
          <a:r>
            <a:rPr lang="en-US" sz="1500" b="1" dirty="0" smtClean="0">
              <a:solidFill>
                <a:schemeClr val="bg1"/>
              </a:solidFill>
              <a:latin typeface="Arial Narrow" pitchFamily="34" charset="0"/>
            </a:rPr>
            <a:t>Study Abroad</a:t>
          </a:r>
          <a:endParaRPr lang="en-US" sz="1500" b="1" dirty="0">
            <a:solidFill>
              <a:schemeClr val="bg1"/>
            </a:solidFill>
            <a:latin typeface="Arial Narrow" pitchFamily="34" charset="0"/>
          </a:endParaRPr>
        </a:p>
      </dgm:t>
    </dgm:pt>
    <dgm:pt modelId="{5D243B90-A02D-4D8C-A708-9E435E942044}" type="parTrans" cxnId="{3B1665F3-47BA-4BDD-ACCD-792EB385569D}">
      <dgm:prSet/>
      <dgm:spPr>
        <a:solidFill>
          <a:srgbClr val="4BACC6"/>
        </a:solidFill>
      </dgm:spPr>
      <dgm:t>
        <a:bodyPr/>
        <a:lstStyle/>
        <a:p>
          <a:endParaRPr lang="en-US">
            <a:latin typeface="Arial Narrow" pitchFamily="34" charset="0"/>
          </a:endParaRPr>
        </a:p>
      </dgm:t>
    </dgm:pt>
    <dgm:pt modelId="{67E01176-A318-49AF-8244-F070E82DF7F6}" type="sibTrans" cxnId="{3B1665F3-47BA-4BDD-ACCD-792EB385569D}">
      <dgm:prSet/>
      <dgm:spPr/>
      <dgm:t>
        <a:bodyPr/>
        <a:lstStyle/>
        <a:p>
          <a:endParaRPr lang="en-US"/>
        </a:p>
      </dgm:t>
    </dgm:pt>
    <dgm:pt modelId="{457F174D-433D-41ED-B8F2-98F075607C2E}">
      <dgm:prSet phldrT="[Text]" custT="1"/>
      <dgm:spPr>
        <a:solidFill>
          <a:srgbClr val="993366"/>
        </a:solidFill>
      </dgm:spPr>
      <dgm:t>
        <a:bodyPr/>
        <a:lstStyle/>
        <a:p>
          <a:r>
            <a:rPr lang="en-US" sz="1500" b="1" dirty="0" smtClean="0">
              <a:solidFill>
                <a:schemeClr val="bg1"/>
              </a:solidFill>
              <a:latin typeface="Arial Narrow" pitchFamily="34" charset="0"/>
            </a:rPr>
            <a:t>Co-ops</a:t>
          </a:r>
          <a:endParaRPr lang="en-US" sz="1500" b="1" dirty="0">
            <a:solidFill>
              <a:schemeClr val="bg1"/>
            </a:solidFill>
            <a:latin typeface="Arial Narrow" pitchFamily="34" charset="0"/>
          </a:endParaRPr>
        </a:p>
      </dgm:t>
    </dgm:pt>
    <dgm:pt modelId="{D49CB33B-8FF2-44B3-8396-E2F057458A42}" type="parTrans" cxnId="{247CAE77-7A2E-4EFE-B0BE-42CEA15B832D}">
      <dgm:prSet/>
      <dgm:spPr>
        <a:solidFill>
          <a:srgbClr val="993366"/>
        </a:solidFill>
      </dgm:spPr>
      <dgm:t>
        <a:bodyPr/>
        <a:lstStyle/>
        <a:p>
          <a:endParaRPr lang="en-US">
            <a:latin typeface="Arial Narrow" pitchFamily="34" charset="0"/>
          </a:endParaRPr>
        </a:p>
      </dgm:t>
    </dgm:pt>
    <dgm:pt modelId="{CF654622-E31B-42D7-8DF3-BE6475A0D555}" type="sibTrans" cxnId="{247CAE77-7A2E-4EFE-B0BE-42CEA15B832D}">
      <dgm:prSet/>
      <dgm:spPr/>
      <dgm:t>
        <a:bodyPr/>
        <a:lstStyle/>
        <a:p>
          <a:endParaRPr lang="en-US"/>
        </a:p>
      </dgm:t>
    </dgm:pt>
    <dgm:pt modelId="{90F75077-7A1E-48FD-AFEF-0CA94C507AA1}">
      <dgm:prSet phldrT="[Text]" custT="1"/>
      <dgm:spPr>
        <a:solidFill>
          <a:srgbClr val="0066FF"/>
        </a:solidFill>
      </dgm:spPr>
      <dgm:t>
        <a:bodyPr/>
        <a:lstStyle/>
        <a:p>
          <a:r>
            <a:rPr lang="en-US" sz="1500" b="1" dirty="0" smtClean="0">
              <a:solidFill>
                <a:schemeClr val="bg1"/>
              </a:solidFill>
              <a:latin typeface="Arial Narrow" pitchFamily="34" charset="0"/>
            </a:rPr>
            <a:t>Externships</a:t>
          </a:r>
          <a:endParaRPr lang="en-US" sz="1500" b="1" dirty="0">
            <a:solidFill>
              <a:schemeClr val="bg1"/>
            </a:solidFill>
            <a:latin typeface="Arial Narrow" pitchFamily="34" charset="0"/>
          </a:endParaRPr>
        </a:p>
      </dgm:t>
    </dgm:pt>
    <dgm:pt modelId="{A6955388-CED3-4CED-B287-3D92489972D3}" type="parTrans" cxnId="{7C1AAA6A-D86A-4D19-B58B-8A9F97BDDA4E}">
      <dgm:prSet/>
      <dgm:spPr>
        <a:solidFill>
          <a:srgbClr val="0066FF"/>
        </a:solidFill>
      </dgm:spPr>
      <dgm:t>
        <a:bodyPr/>
        <a:lstStyle/>
        <a:p>
          <a:endParaRPr lang="en-US"/>
        </a:p>
      </dgm:t>
    </dgm:pt>
    <dgm:pt modelId="{8E5A92C4-0638-4E47-9711-B46958CFB3A9}" type="sibTrans" cxnId="{7C1AAA6A-D86A-4D19-B58B-8A9F97BDDA4E}">
      <dgm:prSet/>
      <dgm:spPr/>
      <dgm:t>
        <a:bodyPr/>
        <a:lstStyle/>
        <a:p>
          <a:endParaRPr lang="en-US"/>
        </a:p>
      </dgm:t>
    </dgm:pt>
    <dgm:pt modelId="{053E898D-C379-4E1E-9628-6B7F3E3F04E3}" type="pres">
      <dgm:prSet presAssocID="{5098605B-517E-447A-9D3C-2B87A2E68F12}" presName="Name0" presStyleCnt="0">
        <dgm:presLayoutVars>
          <dgm:chMax val="1"/>
          <dgm:dir/>
          <dgm:animLvl val="ctr"/>
          <dgm:resizeHandles val="exact"/>
        </dgm:presLayoutVars>
      </dgm:prSet>
      <dgm:spPr/>
      <dgm:t>
        <a:bodyPr/>
        <a:lstStyle/>
        <a:p>
          <a:endParaRPr lang="en-US"/>
        </a:p>
      </dgm:t>
    </dgm:pt>
    <dgm:pt modelId="{E3ACE679-5213-40EE-B405-64AA055287B1}" type="pres">
      <dgm:prSet presAssocID="{F425E611-1149-4C71-B871-0D4A8561D28A}" presName="centerShape" presStyleLbl="node0" presStyleIdx="0" presStyleCnt="1" custScaleX="222558" custScaleY="59424" custLinFactNeighborX="891" custLinFactNeighborY="-3295"/>
      <dgm:spPr/>
      <dgm:t>
        <a:bodyPr/>
        <a:lstStyle/>
        <a:p>
          <a:endParaRPr lang="en-US"/>
        </a:p>
      </dgm:t>
    </dgm:pt>
    <dgm:pt modelId="{053B54CA-81D3-47AE-9440-1B2BA030551B}" type="pres">
      <dgm:prSet presAssocID="{ACD21C19-5E6D-4B99-B6F4-52DCCDE03889}" presName="parTrans" presStyleLbl="sibTrans2D1" presStyleIdx="0" presStyleCnt="10" custScaleX="86022" custScaleY="80640" custLinFactNeighborX="-3488" custLinFactNeighborY="-33459"/>
      <dgm:spPr>
        <a:prstGeom prst="leftRightArrow">
          <a:avLst/>
        </a:prstGeom>
      </dgm:spPr>
      <dgm:t>
        <a:bodyPr/>
        <a:lstStyle/>
        <a:p>
          <a:endParaRPr lang="en-US"/>
        </a:p>
      </dgm:t>
    </dgm:pt>
    <dgm:pt modelId="{745BE0D1-22B0-433C-A700-54B518C781C3}" type="pres">
      <dgm:prSet presAssocID="{ACD21C19-5E6D-4B99-B6F4-52DCCDE03889}" presName="connectorText" presStyleLbl="sibTrans2D1" presStyleIdx="0" presStyleCnt="10"/>
      <dgm:spPr/>
      <dgm:t>
        <a:bodyPr/>
        <a:lstStyle/>
        <a:p>
          <a:endParaRPr lang="en-US"/>
        </a:p>
      </dgm:t>
    </dgm:pt>
    <dgm:pt modelId="{2CBC1178-B510-4806-A2DD-AA190A4C828D}" type="pres">
      <dgm:prSet presAssocID="{A71A7767-7033-42FC-A088-169B83AC3EAE}" presName="node" presStyleLbl="node1" presStyleIdx="0" presStyleCnt="10" custScaleX="134346" custScaleY="90907" custRadScaleRad="100136" custRadScaleInc="-2327">
        <dgm:presLayoutVars>
          <dgm:bulletEnabled val="1"/>
        </dgm:presLayoutVars>
      </dgm:prSet>
      <dgm:spPr/>
      <dgm:t>
        <a:bodyPr/>
        <a:lstStyle/>
        <a:p>
          <a:endParaRPr lang="en-US"/>
        </a:p>
      </dgm:t>
    </dgm:pt>
    <dgm:pt modelId="{0920A2F3-7715-42B1-8F8F-8E9D306013B2}" type="pres">
      <dgm:prSet presAssocID="{269AF8DB-B9D3-4B5B-8980-69F996744786}" presName="parTrans" presStyleLbl="sibTrans2D1" presStyleIdx="1" presStyleCnt="10" custAng="21027458" custScaleX="119578" custLinFactNeighborX="24762" custLinFactNeighborY="451"/>
      <dgm:spPr>
        <a:prstGeom prst="leftRightArrow">
          <a:avLst/>
        </a:prstGeom>
      </dgm:spPr>
      <dgm:t>
        <a:bodyPr/>
        <a:lstStyle/>
        <a:p>
          <a:endParaRPr lang="en-US"/>
        </a:p>
      </dgm:t>
    </dgm:pt>
    <dgm:pt modelId="{8F1597A6-53A0-4DA0-A3F5-401FFCD31ED2}" type="pres">
      <dgm:prSet presAssocID="{269AF8DB-B9D3-4B5B-8980-69F996744786}" presName="connectorText" presStyleLbl="sibTrans2D1" presStyleIdx="1" presStyleCnt="10"/>
      <dgm:spPr/>
      <dgm:t>
        <a:bodyPr/>
        <a:lstStyle/>
        <a:p>
          <a:endParaRPr lang="en-US"/>
        </a:p>
      </dgm:t>
    </dgm:pt>
    <dgm:pt modelId="{DCDC1065-63B7-42FE-97D0-28924EFC2BD9}" type="pres">
      <dgm:prSet presAssocID="{F750579E-C603-436F-8577-170FC9021B73}" presName="node" presStyleLbl="node1" presStyleIdx="1" presStyleCnt="10" custScaleX="125626" custRadScaleRad="111516" custRadScaleInc="206990">
        <dgm:presLayoutVars>
          <dgm:bulletEnabled val="1"/>
        </dgm:presLayoutVars>
      </dgm:prSet>
      <dgm:spPr/>
      <dgm:t>
        <a:bodyPr/>
        <a:lstStyle/>
        <a:p>
          <a:endParaRPr lang="en-US"/>
        </a:p>
      </dgm:t>
    </dgm:pt>
    <dgm:pt modelId="{E46F5B5C-E9A8-4870-BBDD-4013D30E6E01}" type="pres">
      <dgm:prSet presAssocID="{A6955388-CED3-4CED-B287-3D92489972D3}" presName="parTrans" presStyleLbl="sibTrans2D1" presStyleIdx="2" presStyleCnt="10" custScaleX="91535" custScaleY="110615" custLinFactNeighborX="23129" custLinFactNeighborY="-12347"/>
      <dgm:spPr>
        <a:prstGeom prst="leftRightArrow">
          <a:avLst/>
        </a:prstGeom>
      </dgm:spPr>
      <dgm:t>
        <a:bodyPr/>
        <a:lstStyle/>
        <a:p>
          <a:endParaRPr lang="en-US"/>
        </a:p>
      </dgm:t>
    </dgm:pt>
    <dgm:pt modelId="{BB7B2F74-792C-4D5D-A615-8335A5E9B224}" type="pres">
      <dgm:prSet presAssocID="{A6955388-CED3-4CED-B287-3D92489972D3}" presName="connectorText" presStyleLbl="sibTrans2D1" presStyleIdx="2" presStyleCnt="10"/>
      <dgm:spPr/>
      <dgm:t>
        <a:bodyPr/>
        <a:lstStyle/>
        <a:p>
          <a:endParaRPr lang="en-US"/>
        </a:p>
      </dgm:t>
    </dgm:pt>
    <dgm:pt modelId="{3F2604DA-CAB3-44E3-85A2-7FA20152C849}" type="pres">
      <dgm:prSet presAssocID="{90F75077-7A1E-48FD-AFEF-0CA94C507AA1}" presName="node" presStyleLbl="node1" presStyleIdx="2" presStyleCnt="10" custScaleX="132979" custScaleY="87597" custRadScaleRad="102000" custRadScaleInc="-180140">
        <dgm:presLayoutVars>
          <dgm:bulletEnabled val="1"/>
        </dgm:presLayoutVars>
      </dgm:prSet>
      <dgm:spPr/>
      <dgm:t>
        <a:bodyPr/>
        <a:lstStyle/>
        <a:p>
          <a:endParaRPr lang="en-US"/>
        </a:p>
      </dgm:t>
    </dgm:pt>
    <dgm:pt modelId="{A81702EC-8F6E-424D-9BEC-E11D198342F8}" type="pres">
      <dgm:prSet presAssocID="{9842BCF4-3A38-4642-A2F8-E9D97B782E38}" presName="parTrans" presStyleLbl="sibTrans2D1" presStyleIdx="3" presStyleCnt="10" custAng="555033" custScaleX="78097" custScaleY="92321" custLinFactNeighborX="34455" custLinFactNeighborY="-791"/>
      <dgm:spPr>
        <a:prstGeom prst="leftRightArrow">
          <a:avLst/>
        </a:prstGeom>
      </dgm:spPr>
      <dgm:t>
        <a:bodyPr/>
        <a:lstStyle/>
        <a:p>
          <a:endParaRPr lang="en-US"/>
        </a:p>
      </dgm:t>
    </dgm:pt>
    <dgm:pt modelId="{99D98C23-89E3-4AD7-A98B-4B766F45633D}" type="pres">
      <dgm:prSet presAssocID="{9842BCF4-3A38-4642-A2F8-E9D97B782E38}" presName="connectorText" presStyleLbl="sibTrans2D1" presStyleIdx="3" presStyleCnt="10"/>
      <dgm:spPr/>
      <dgm:t>
        <a:bodyPr/>
        <a:lstStyle/>
        <a:p>
          <a:endParaRPr lang="en-US"/>
        </a:p>
      </dgm:t>
    </dgm:pt>
    <dgm:pt modelId="{27918A00-3DB9-4FB0-9CB3-1B34F91BFAD6}" type="pres">
      <dgm:prSet presAssocID="{A65F0D90-B0DA-4F7A-BAD2-90498559FD27}" presName="node" presStyleLbl="node1" presStyleIdx="3" presStyleCnt="10" custScaleX="129816" custRadScaleRad="108184" custRadScaleInc="130744">
        <dgm:presLayoutVars>
          <dgm:bulletEnabled val="1"/>
        </dgm:presLayoutVars>
      </dgm:prSet>
      <dgm:spPr/>
      <dgm:t>
        <a:bodyPr/>
        <a:lstStyle/>
        <a:p>
          <a:endParaRPr lang="en-US"/>
        </a:p>
      </dgm:t>
    </dgm:pt>
    <dgm:pt modelId="{686BB9FA-6E1B-4495-8FC5-F3EAED69AB7E}" type="pres">
      <dgm:prSet presAssocID="{77FD890F-2AEF-477A-9DDA-C9C3C06902EC}" presName="parTrans" presStyleLbl="sibTrans2D1" presStyleIdx="4" presStyleCnt="10" custAng="177828" custScaleX="127340" custLinFactNeighborX="19497" custLinFactNeighborY="1370"/>
      <dgm:spPr>
        <a:prstGeom prst="leftRightArrow">
          <a:avLst/>
        </a:prstGeom>
      </dgm:spPr>
      <dgm:t>
        <a:bodyPr/>
        <a:lstStyle/>
        <a:p>
          <a:endParaRPr lang="en-US"/>
        </a:p>
      </dgm:t>
    </dgm:pt>
    <dgm:pt modelId="{E0EE667A-BC51-4004-812B-4415525FCE6B}" type="pres">
      <dgm:prSet presAssocID="{77FD890F-2AEF-477A-9DDA-C9C3C06902EC}" presName="connectorText" presStyleLbl="sibTrans2D1" presStyleIdx="4" presStyleCnt="10"/>
      <dgm:spPr/>
      <dgm:t>
        <a:bodyPr/>
        <a:lstStyle/>
        <a:p>
          <a:endParaRPr lang="en-US"/>
        </a:p>
      </dgm:t>
    </dgm:pt>
    <dgm:pt modelId="{94E1AAB1-7D70-4252-9694-20D9C35484DD}" type="pres">
      <dgm:prSet presAssocID="{4AE4E145-11FA-406B-A2B8-BD54415A25EF}" presName="node" presStyleLbl="node1" presStyleIdx="4" presStyleCnt="10" custScaleX="144707" custRadScaleRad="79412" custRadScaleInc="149961">
        <dgm:presLayoutVars>
          <dgm:bulletEnabled val="1"/>
        </dgm:presLayoutVars>
      </dgm:prSet>
      <dgm:spPr/>
      <dgm:t>
        <a:bodyPr/>
        <a:lstStyle/>
        <a:p>
          <a:endParaRPr lang="en-US"/>
        </a:p>
      </dgm:t>
    </dgm:pt>
    <dgm:pt modelId="{C587C2DA-BB56-4AA6-A80A-A7F9473AC617}" type="pres">
      <dgm:prSet presAssocID="{43CA337B-7E10-4F48-A0AC-30C072DC245C}" presName="parTrans" presStyleLbl="sibTrans2D1" presStyleIdx="5" presStyleCnt="10" custAng="1221597" custScaleX="117575" custLinFactNeighborX="18398" custLinFactNeighborY="8444"/>
      <dgm:spPr>
        <a:prstGeom prst="leftRightArrow">
          <a:avLst/>
        </a:prstGeom>
      </dgm:spPr>
      <dgm:t>
        <a:bodyPr/>
        <a:lstStyle/>
        <a:p>
          <a:endParaRPr lang="en-US"/>
        </a:p>
      </dgm:t>
    </dgm:pt>
    <dgm:pt modelId="{26D9CA28-23D0-4B33-8E02-E1FF3DC815E8}" type="pres">
      <dgm:prSet presAssocID="{43CA337B-7E10-4F48-A0AC-30C072DC245C}" presName="connectorText" presStyleLbl="sibTrans2D1" presStyleIdx="5" presStyleCnt="10"/>
      <dgm:spPr/>
      <dgm:t>
        <a:bodyPr/>
        <a:lstStyle/>
        <a:p>
          <a:endParaRPr lang="en-US"/>
        </a:p>
      </dgm:t>
    </dgm:pt>
    <dgm:pt modelId="{635F7CF5-C391-4979-9274-E35A09AE8833}" type="pres">
      <dgm:prSet presAssocID="{3BA0ADB6-E0C6-4BF6-9456-76B47CD19E77}" presName="node" presStyleLbl="node1" presStyleIdx="5" presStyleCnt="10" custScaleX="125372" custRadScaleRad="118738" custRadScaleInc="-442098">
        <dgm:presLayoutVars>
          <dgm:bulletEnabled val="1"/>
        </dgm:presLayoutVars>
      </dgm:prSet>
      <dgm:spPr/>
      <dgm:t>
        <a:bodyPr/>
        <a:lstStyle/>
        <a:p>
          <a:endParaRPr lang="en-US"/>
        </a:p>
      </dgm:t>
    </dgm:pt>
    <dgm:pt modelId="{D4D2F921-2A7F-4052-9F11-5C783A1FE0FF}" type="pres">
      <dgm:prSet presAssocID="{88100417-7E88-41F7-98A5-74000B183B1F}" presName="parTrans" presStyleLbl="sibTrans2D1" presStyleIdx="6" presStyleCnt="10" custScaleX="96053" custLinFactNeighborX="-7548" custLinFactNeighborY="2495"/>
      <dgm:spPr>
        <a:prstGeom prst="leftRightArrow">
          <a:avLst/>
        </a:prstGeom>
      </dgm:spPr>
      <dgm:t>
        <a:bodyPr/>
        <a:lstStyle/>
        <a:p>
          <a:endParaRPr lang="en-US"/>
        </a:p>
      </dgm:t>
    </dgm:pt>
    <dgm:pt modelId="{BE62C7EE-F81C-480D-9808-F438AF468B1D}" type="pres">
      <dgm:prSet presAssocID="{88100417-7E88-41F7-98A5-74000B183B1F}" presName="connectorText" presStyleLbl="sibTrans2D1" presStyleIdx="6" presStyleCnt="10"/>
      <dgm:spPr/>
      <dgm:t>
        <a:bodyPr/>
        <a:lstStyle/>
        <a:p>
          <a:endParaRPr lang="en-US"/>
        </a:p>
      </dgm:t>
    </dgm:pt>
    <dgm:pt modelId="{20681A0B-C76D-40EB-B37E-624089F1FF5C}" type="pres">
      <dgm:prSet presAssocID="{AA22F3E0-D9C2-4D04-8A4B-41FF429D9BBC}" presName="node" presStyleLbl="node1" presStyleIdx="6" presStyleCnt="10" custScaleX="134963" custRadScaleRad="94603" custRadScaleInc="14806">
        <dgm:presLayoutVars>
          <dgm:bulletEnabled val="1"/>
        </dgm:presLayoutVars>
      </dgm:prSet>
      <dgm:spPr/>
      <dgm:t>
        <a:bodyPr/>
        <a:lstStyle/>
        <a:p>
          <a:endParaRPr lang="en-US"/>
        </a:p>
      </dgm:t>
    </dgm:pt>
    <dgm:pt modelId="{E8791659-02EF-4C96-BAF8-89C489C0BE74}" type="pres">
      <dgm:prSet presAssocID="{74DB7397-3932-4BE8-B141-9A8D99AA6434}" presName="parTrans" presStyleLbl="sibTrans2D1" presStyleIdx="7" presStyleCnt="10" custAng="3078434" custFlipVert="1" custFlipHor="0" custScaleX="132767" custScaleY="97652" custLinFactNeighborX="-42369" custLinFactNeighborY="-12681"/>
      <dgm:spPr>
        <a:prstGeom prst="leftRightArrow">
          <a:avLst/>
        </a:prstGeom>
      </dgm:spPr>
      <dgm:t>
        <a:bodyPr/>
        <a:lstStyle/>
        <a:p>
          <a:endParaRPr lang="en-US"/>
        </a:p>
      </dgm:t>
    </dgm:pt>
    <dgm:pt modelId="{A6350C6B-19D1-475A-BBA0-33488369EDA6}" type="pres">
      <dgm:prSet presAssocID="{74DB7397-3932-4BE8-B141-9A8D99AA6434}" presName="connectorText" presStyleLbl="sibTrans2D1" presStyleIdx="7" presStyleCnt="10"/>
      <dgm:spPr/>
      <dgm:t>
        <a:bodyPr/>
        <a:lstStyle/>
        <a:p>
          <a:endParaRPr lang="en-US"/>
        </a:p>
      </dgm:t>
    </dgm:pt>
    <dgm:pt modelId="{FE01AD2B-80FD-4C1F-A578-6BA030C8691B}" type="pres">
      <dgm:prSet presAssocID="{DA784662-2BFA-47FC-9A88-F03F1FFAA7E6}" presName="node" presStyleLbl="node1" presStyleIdx="7" presStyleCnt="10" custScaleX="136483" custRadScaleRad="109444" custRadScaleInc="7155">
        <dgm:presLayoutVars>
          <dgm:bulletEnabled val="1"/>
        </dgm:presLayoutVars>
      </dgm:prSet>
      <dgm:spPr/>
      <dgm:t>
        <a:bodyPr/>
        <a:lstStyle/>
        <a:p>
          <a:endParaRPr lang="en-US"/>
        </a:p>
      </dgm:t>
    </dgm:pt>
    <dgm:pt modelId="{F83283B0-5000-4B13-A60F-0E0F8B0FF68D}" type="pres">
      <dgm:prSet presAssocID="{5D243B90-A02D-4D8C-A708-9E435E942044}" presName="parTrans" presStyleLbl="sibTrans2D1" presStyleIdx="8" presStyleCnt="10" custAng="757301" custScaleX="123398" custLinFactNeighborX="-19387" custLinFactNeighborY="-23089"/>
      <dgm:spPr>
        <a:prstGeom prst="leftRightArrow">
          <a:avLst/>
        </a:prstGeom>
      </dgm:spPr>
      <dgm:t>
        <a:bodyPr/>
        <a:lstStyle/>
        <a:p>
          <a:endParaRPr lang="en-US"/>
        </a:p>
      </dgm:t>
    </dgm:pt>
    <dgm:pt modelId="{DB4A745B-DC62-41FB-8A05-122DF25D046D}" type="pres">
      <dgm:prSet presAssocID="{5D243B90-A02D-4D8C-A708-9E435E942044}" presName="connectorText" presStyleLbl="sibTrans2D1" presStyleIdx="8" presStyleCnt="10"/>
      <dgm:spPr/>
      <dgm:t>
        <a:bodyPr/>
        <a:lstStyle/>
        <a:p>
          <a:endParaRPr lang="en-US"/>
        </a:p>
      </dgm:t>
    </dgm:pt>
    <dgm:pt modelId="{4E7A6658-01E0-4C74-A425-B2F17BA02B9E}" type="pres">
      <dgm:prSet presAssocID="{A7FDA36B-7E8F-4F49-83FA-8DC8676D6272}" presName="node" presStyleLbl="node1" presStyleIdx="8" presStyleCnt="10" custScaleX="127423" custRadScaleRad="111906" custRadScaleInc="-7324">
        <dgm:presLayoutVars>
          <dgm:bulletEnabled val="1"/>
        </dgm:presLayoutVars>
      </dgm:prSet>
      <dgm:spPr/>
      <dgm:t>
        <a:bodyPr/>
        <a:lstStyle/>
        <a:p>
          <a:endParaRPr lang="en-US"/>
        </a:p>
      </dgm:t>
    </dgm:pt>
    <dgm:pt modelId="{4E5E4963-3A92-4CD3-A6AB-2F1CDBB94D25}" type="pres">
      <dgm:prSet presAssocID="{D49CB33B-8FF2-44B3-8396-E2F057458A42}" presName="parTrans" presStyleLbl="sibTrans2D1" presStyleIdx="9" presStyleCnt="10" custAng="315251" custScaleX="92261" custLinFactNeighborX="-15783" custLinFactNeighborY="-15451"/>
      <dgm:spPr>
        <a:prstGeom prst="leftRightArrow">
          <a:avLst/>
        </a:prstGeom>
      </dgm:spPr>
      <dgm:t>
        <a:bodyPr/>
        <a:lstStyle/>
        <a:p>
          <a:endParaRPr lang="en-US"/>
        </a:p>
      </dgm:t>
    </dgm:pt>
    <dgm:pt modelId="{626BA1D8-9E6D-479B-9E7A-11FF7302C8CA}" type="pres">
      <dgm:prSet presAssocID="{D49CB33B-8FF2-44B3-8396-E2F057458A42}" presName="connectorText" presStyleLbl="sibTrans2D1" presStyleIdx="9" presStyleCnt="10"/>
      <dgm:spPr/>
      <dgm:t>
        <a:bodyPr/>
        <a:lstStyle/>
        <a:p>
          <a:endParaRPr lang="en-US"/>
        </a:p>
      </dgm:t>
    </dgm:pt>
    <dgm:pt modelId="{1627254A-A5C0-4ABB-821D-13630FB3E9DF}" type="pres">
      <dgm:prSet presAssocID="{457F174D-433D-41ED-B8F2-98F075607C2E}" presName="node" presStyleLbl="node1" presStyleIdx="9" presStyleCnt="10" custScaleX="118301" custRadScaleRad="100773" custRadScaleInc="-18936">
        <dgm:presLayoutVars>
          <dgm:bulletEnabled val="1"/>
        </dgm:presLayoutVars>
      </dgm:prSet>
      <dgm:spPr/>
      <dgm:t>
        <a:bodyPr/>
        <a:lstStyle/>
        <a:p>
          <a:endParaRPr lang="en-US"/>
        </a:p>
      </dgm:t>
    </dgm:pt>
  </dgm:ptLst>
  <dgm:cxnLst>
    <dgm:cxn modelId="{5C1A180D-6D5B-4F59-9C8D-3E2AC04E7EDB}" type="presOf" srcId="{269AF8DB-B9D3-4B5B-8980-69F996744786}" destId="{0920A2F3-7715-42B1-8F8F-8E9D306013B2}" srcOrd="0" destOrd="0" presId="urn:microsoft.com/office/officeart/2005/8/layout/radial5"/>
    <dgm:cxn modelId="{6BA33642-E899-4052-9686-54B4E9848030}" type="presOf" srcId="{9842BCF4-3A38-4642-A2F8-E9D97B782E38}" destId="{A81702EC-8F6E-424D-9BEC-E11D198342F8}" srcOrd="0" destOrd="0" presId="urn:microsoft.com/office/officeart/2005/8/layout/radial5"/>
    <dgm:cxn modelId="{C4ECE774-F407-4682-B6A9-E6B4B5E227E3}" type="presOf" srcId="{3BA0ADB6-E0C6-4BF6-9456-76B47CD19E77}" destId="{635F7CF5-C391-4979-9274-E35A09AE8833}" srcOrd="0" destOrd="0" presId="urn:microsoft.com/office/officeart/2005/8/layout/radial5"/>
    <dgm:cxn modelId="{4998B362-0122-4109-B0FB-A6B8A7E4E935}" srcId="{5098605B-517E-447A-9D3C-2B87A2E68F12}" destId="{F425E611-1149-4C71-B871-0D4A8561D28A}" srcOrd="0" destOrd="0" parTransId="{3151A95B-319E-4760-A891-E4B98EF8807C}" sibTransId="{3C0A293E-586A-404A-92A2-A7B04769C046}"/>
    <dgm:cxn modelId="{A667F329-E5CA-48CA-BA2C-CBB270F1AFBB}" type="presOf" srcId="{43CA337B-7E10-4F48-A0AC-30C072DC245C}" destId="{C587C2DA-BB56-4AA6-A80A-A7F9473AC617}" srcOrd="0" destOrd="0" presId="urn:microsoft.com/office/officeart/2005/8/layout/radial5"/>
    <dgm:cxn modelId="{75511E5C-6996-40F7-8EB9-61F0C926E7B9}" type="presOf" srcId="{A71A7767-7033-42FC-A088-169B83AC3EAE}" destId="{2CBC1178-B510-4806-A2DD-AA190A4C828D}" srcOrd="0" destOrd="0" presId="urn:microsoft.com/office/officeart/2005/8/layout/radial5"/>
    <dgm:cxn modelId="{A19EB146-81DB-49E6-B6D1-F80F49DCB0B1}" type="presOf" srcId="{ACD21C19-5E6D-4B99-B6F4-52DCCDE03889}" destId="{053B54CA-81D3-47AE-9440-1B2BA030551B}" srcOrd="0" destOrd="0" presId="urn:microsoft.com/office/officeart/2005/8/layout/radial5"/>
    <dgm:cxn modelId="{B9D51F93-FB16-4F33-B0C7-AB07A45601A5}" type="presOf" srcId="{A6955388-CED3-4CED-B287-3D92489972D3}" destId="{BB7B2F74-792C-4D5D-A615-8335A5E9B224}" srcOrd="1" destOrd="0" presId="urn:microsoft.com/office/officeart/2005/8/layout/radial5"/>
    <dgm:cxn modelId="{97DAC7D5-B98C-4FEC-8688-595907E3E819}" type="presOf" srcId="{A65F0D90-B0DA-4F7A-BAD2-90498559FD27}" destId="{27918A00-3DB9-4FB0-9CB3-1B34F91BFAD6}" srcOrd="0" destOrd="0" presId="urn:microsoft.com/office/officeart/2005/8/layout/radial5"/>
    <dgm:cxn modelId="{212771F5-33ED-428B-9853-9DD7E0309165}" type="presOf" srcId="{D49CB33B-8FF2-44B3-8396-E2F057458A42}" destId="{626BA1D8-9E6D-479B-9E7A-11FF7302C8CA}" srcOrd="1" destOrd="0" presId="urn:microsoft.com/office/officeart/2005/8/layout/radial5"/>
    <dgm:cxn modelId="{1D9F5040-A89E-41E4-A3FC-CCD2CFFF2DE1}" type="presOf" srcId="{D49CB33B-8FF2-44B3-8396-E2F057458A42}" destId="{4E5E4963-3A92-4CD3-A6AB-2F1CDBB94D25}" srcOrd="0" destOrd="0" presId="urn:microsoft.com/office/officeart/2005/8/layout/radial5"/>
    <dgm:cxn modelId="{91E5FF1B-81A0-4147-B0F7-E20616C4AC2D}" type="presOf" srcId="{74DB7397-3932-4BE8-B141-9A8D99AA6434}" destId="{A6350C6B-19D1-475A-BBA0-33488369EDA6}" srcOrd="1" destOrd="0" presId="urn:microsoft.com/office/officeart/2005/8/layout/radial5"/>
    <dgm:cxn modelId="{203C7DCC-F501-42C6-9149-68A4F28D1595}" srcId="{F425E611-1149-4C71-B871-0D4A8561D28A}" destId="{F750579E-C603-436F-8577-170FC9021B73}" srcOrd="1" destOrd="0" parTransId="{269AF8DB-B9D3-4B5B-8980-69F996744786}" sibTransId="{E41A57E4-63E0-40B1-BA42-9247BBF81639}"/>
    <dgm:cxn modelId="{30A693EC-C686-402E-9C13-11C4B7A45ADE}" type="presOf" srcId="{A7FDA36B-7E8F-4F49-83FA-8DC8676D6272}" destId="{4E7A6658-01E0-4C74-A425-B2F17BA02B9E}" srcOrd="0" destOrd="0" presId="urn:microsoft.com/office/officeart/2005/8/layout/radial5"/>
    <dgm:cxn modelId="{7C1AAA6A-D86A-4D19-B58B-8A9F97BDDA4E}" srcId="{F425E611-1149-4C71-B871-0D4A8561D28A}" destId="{90F75077-7A1E-48FD-AFEF-0CA94C507AA1}" srcOrd="2" destOrd="0" parTransId="{A6955388-CED3-4CED-B287-3D92489972D3}" sibTransId="{8E5A92C4-0638-4E47-9711-B46958CFB3A9}"/>
    <dgm:cxn modelId="{22A060D9-E3D8-4E92-B8FB-732F0F3322D1}" srcId="{F425E611-1149-4C71-B871-0D4A8561D28A}" destId="{A65F0D90-B0DA-4F7A-BAD2-90498559FD27}" srcOrd="3" destOrd="0" parTransId="{9842BCF4-3A38-4642-A2F8-E9D97B782E38}" sibTransId="{3A6B2EE6-2BBA-433F-86BC-4D60E628BCE1}"/>
    <dgm:cxn modelId="{94D2F6D3-7747-479D-BE53-22F4E0E3A555}" type="presOf" srcId="{AA22F3E0-D9C2-4D04-8A4B-41FF429D9BBC}" destId="{20681A0B-C76D-40EB-B37E-624089F1FF5C}" srcOrd="0" destOrd="0" presId="urn:microsoft.com/office/officeart/2005/8/layout/radial5"/>
    <dgm:cxn modelId="{247CAE77-7A2E-4EFE-B0BE-42CEA15B832D}" srcId="{F425E611-1149-4C71-B871-0D4A8561D28A}" destId="{457F174D-433D-41ED-B8F2-98F075607C2E}" srcOrd="9" destOrd="0" parTransId="{D49CB33B-8FF2-44B3-8396-E2F057458A42}" sibTransId="{CF654622-E31B-42D7-8DF3-BE6475A0D555}"/>
    <dgm:cxn modelId="{C4B4F5F0-3BB2-4C72-B32D-49747336195F}" type="presOf" srcId="{ACD21C19-5E6D-4B99-B6F4-52DCCDE03889}" destId="{745BE0D1-22B0-433C-A700-54B518C781C3}" srcOrd="1" destOrd="0" presId="urn:microsoft.com/office/officeart/2005/8/layout/radial5"/>
    <dgm:cxn modelId="{9186F256-935D-4BE7-AC40-DD61898C068A}" type="presOf" srcId="{88100417-7E88-41F7-98A5-74000B183B1F}" destId="{BE62C7EE-F81C-480D-9808-F438AF468B1D}" srcOrd="1" destOrd="0" presId="urn:microsoft.com/office/officeart/2005/8/layout/radial5"/>
    <dgm:cxn modelId="{3F208A63-4B9B-4A93-930F-E4ED2ADA759E}" type="presOf" srcId="{A6955388-CED3-4CED-B287-3D92489972D3}" destId="{E46F5B5C-E9A8-4870-BBDD-4013D30E6E01}" srcOrd="0" destOrd="0" presId="urn:microsoft.com/office/officeart/2005/8/layout/radial5"/>
    <dgm:cxn modelId="{5DA5911A-B5BB-4571-9E01-52EA57ADDC65}" type="presOf" srcId="{90F75077-7A1E-48FD-AFEF-0CA94C507AA1}" destId="{3F2604DA-CAB3-44E3-85A2-7FA20152C849}" srcOrd="0" destOrd="0" presId="urn:microsoft.com/office/officeart/2005/8/layout/radial5"/>
    <dgm:cxn modelId="{773B23F1-F19A-4FEE-B961-780CA4771836}" type="presOf" srcId="{5D243B90-A02D-4D8C-A708-9E435E942044}" destId="{F83283B0-5000-4B13-A60F-0E0F8B0FF68D}" srcOrd="0" destOrd="0" presId="urn:microsoft.com/office/officeart/2005/8/layout/radial5"/>
    <dgm:cxn modelId="{93BCEA66-31CB-4184-82FF-F00B822A7E4C}" type="presOf" srcId="{77FD890F-2AEF-477A-9DDA-C9C3C06902EC}" destId="{686BB9FA-6E1B-4495-8FC5-F3EAED69AB7E}" srcOrd="0" destOrd="0" presId="urn:microsoft.com/office/officeart/2005/8/layout/radial5"/>
    <dgm:cxn modelId="{75EB50CB-1878-449B-9C85-EAFB93420AAE}" type="presOf" srcId="{4AE4E145-11FA-406B-A2B8-BD54415A25EF}" destId="{94E1AAB1-7D70-4252-9694-20D9C35484DD}" srcOrd="0" destOrd="0" presId="urn:microsoft.com/office/officeart/2005/8/layout/radial5"/>
    <dgm:cxn modelId="{68D578F0-FA05-4901-B8EE-7EC94A3456BF}" type="presOf" srcId="{77FD890F-2AEF-477A-9DDA-C9C3C06902EC}" destId="{E0EE667A-BC51-4004-812B-4415525FCE6B}" srcOrd="1" destOrd="0" presId="urn:microsoft.com/office/officeart/2005/8/layout/radial5"/>
    <dgm:cxn modelId="{F74F2D00-93E0-467B-8949-2C70263B0C93}" type="presOf" srcId="{F425E611-1149-4C71-B871-0D4A8561D28A}" destId="{E3ACE679-5213-40EE-B405-64AA055287B1}" srcOrd="0" destOrd="0" presId="urn:microsoft.com/office/officeart/2005/8/layout/radial5"/>
    <dgm:cxn modelId="{3D052AB2-7D78-4C50-993D-CAC112197F16}" type="presOf" srcId="{74DB7397-3932-4BE8-B141-9A8D99AA6434}" destId="{E8791659-02EF-4C96-BAF8-89C489C0BE74}" srcOrd="0" destOrd="0" presId="urn:microsoft.com/office/officeart/2005/8/layout/radial5"/>
    <dgm:cxn modelId="{F1DC63C2-30AC-4272-B1BF-71C1B094939E}" srcId="{F425E611-1149-4C71-B871-0D4A8561D28A}" destId="{AA22F3E0-D9C2-4D04-8A4B-41FF429D9BBC}" srcOrd="6" destOrd="0" parTransId="{88100417-7E88-41F7-98A5-74000B183B1F}" sibTransId="{1FF92109-36D5-4A1F-8C51-616F1DB48B70}"/>
    <dgm:cxn modelId="{30369A88-003E-4876-9576-3908164C7DE3}" type="presOf" srcId="{DA784662-2BFA-47FC-9A88-F03F1FFAA7E6}" destId="{FE01AD2B-80FD-4C1F-A578-6BA030C8691B}" srcOrd="0" destOrd="0" presId="urn:microsoft.com/office/officeart/2005/8/layout/radial5"/>
    <dgm:cxn modelId="{2EFA3A39-4237-4FC8-832A-A76148E652F5}" type="presOf" srcId="{9842BCF4-3A38-4642-A2F8-E9D97B782E38}" destId="{99D98C23-89E3-4AD7-A98B-4B766F45633D}" srcOrd="1" destOrd="0" presId="urn:microsoft.com/office/officeart/2005/8/layout/radial5"/>
    <dgm:cxn modelId="{784A571D-4BE2-4CCA-88D6-3C6FB5E1C5EB}" srcId="{F425E611-1149-4C71-B871-0D4A8561D28A}" destId="{DA784662-2BFA-47FC-9A88-F03F1FFAA7E6}" srcOrd="7" destOrd="0" parTransId="{74DB7397-3932-4BE8-B141-9A8D99AA6434}" sibTransId="{562EA25E-70DE-44B0-8077-2027DAA5B664}"/>
    <dgm:cxn modelId="{B6B89144-105A-4749-86A1-688F43A37A08}" type="presOf" srcId="{F750579E-C603-436F-8577-170FC9021B73}" destId="{DCDC1065-63B7-42FE-97D0-28924EFC2BD9}" srcOrd="0" destOrd="0" presId="urn:microsoft.com/office/officeart/2005/8/layout/radial5"/>
    <dgm:cxn modelId="{2E46EFDD-FD7B-4F21-91A2-C7FF73F95AC3}" type="presOf" srcId="{88100417-7E88-41F7-98A5-74000B183B1F}" destId="{D4D2F921-2A7F-4052-9F11-5C783A1FE0FF}" srcOrd="0" destOrd="0" presId="urn:microsoft.com/office/officeart/2005/8/layout/radial5"/>
    <dgm:cxn modelId="{79937FBE-8E25-4BB8-BFF0-FE9B1AA0E94D}" type="presOf" srcId="{457F174D-433D-41ED-B8F2-98F075607C2E}" destId="{1627254A-A5C0-4ABB-821D-13630FB3E9DF}" srcOrd="0" destOrd="0" presId="urn:microsoft.com/office/officeart/2005/8/layout/radial5"/>
    <dgm:cxn modelId="{FC823A87-62A3-4891-AA09-A56451FFDD68}" type="presOf" srcId="{5D243B90-A02D-4D8C-A708-9E435E942044}" destId="{DB4A745B-DC62-41FB-8A05-122DF25D046D}" srcOrd="1" destOrd="0" presId="urn:microsoft.com/office/officeart/2005/8/layout/radial5"/>
    <dgm:cxn modelId="{E9930115-C24A-48AC-BC96-660311C4F2B7}" type="presOf" srcId="{43CA337B-7E10-4F48-A0AC-30C072DC245C}" destId="{26D9CA28-23D0-4B33-8E02-E1FF3DC815E8}" srcOrd="1" destOrd="0" presId="urn:microsoft.com/office/officeart/2005/8/layout/radial5"/>
    <dgm:cxn modelId="{8A0753E5-66C0-4332-BFAC-9F77450D3233}" srcId="{F425E611-1149-4C71-B871-0D4A8561D28A}" destId="{4AE4E145-11FA-406B-A2B8-BD54415A25EF}" srcOrd="4" destOrd="0" parTransId="{77FD890F-2AEF-477A-9DDA-C9C3C06902EC}" sibTransId="{5FD1B8A2-11BF-4B0B-B9FE-EC6ACB9F46E4}"/>
    <dgm:cxn modelId="{3B1665F3-47BA-4BDD-ACCD-792EB385569D}" srcId="{F425E611-1149-4C71-B871-0D4A8561D28A}" destId="{A7FDA36B-7E8F-4F49-83FA-8DC8676D6272}" srcOrd="8" destOrd="0" parTransId="{5D243B90-A02D-4D8C-A708-9E435E942044}" sibTransId="{67E01176-A318-49AF-8244-F070E82DF7F6}"/>
    <dgm:cxn modelId="{8652CBF5-EA39-4768-A74C-86C5AC28235F}" srcId="{F425E611-1149-4C71-B871-0D4A8561D28A}" destId="{A71A7767-7033-42FC-A088-169B83AC3EAE}" srcOrd="0" destOrd="0" parTransId="{ACD21C19-5E6D-4B99-B6F4-52DCCDE03889}" sibTransId="{BC0DF986-1732-416C-8502-A170D044BE56}"/>
    <dgm:cxn modelId="{38AD0A62-0231-4A96-A92E-20D60DDC33A4}" type="presOf" srcId="{269AF8DB-B9D3-4B5B-8980-69F996744786}" destId="{8F1597A6-53A0-4DA0-A3F5-401FFCD31ED2}" srcOrd="1" destOrd="0" presId="urn:microsoft.com/office/officeart/2005/8/layout/radial5"/>
    <dgm:cxn modelId="{C4803452-ADF6-436A-AE0B-E80DA7C7C49F}" type="presOf" srcId="{5098605B-517E-447A-9D3C-2B87A2E68F12}" destId="{053E898D-C379-4E1E-9628-6B7F3E3F04E3}" srcOrd="0" destOrd="0" presId="urn:microsoft.com/office/officeart/2005/8/layout/radial5"/>
    <dgm:cxn modelId="{D4038B55-ACB9-4569-8E5C-2948FB1109EE}" srcId="{F425E611-1149-4C71-B871-0D4A8561D28A}" destId="{3BA0ADB6-E0C6-4BF6-9456-76B47CD19E77}" srcOrd="5" destOrd="0" parTransId="{43CA337B-7E10-4F48-A0AC-30C072DC245C}" sibTransId="{A1377A9C-9056-42C2-83B8-6EC1650F4CDB}"/>
    <dgm:cxn modelId="{22834AFE-6FC5-4629-9689-E7D10BA4F791}" type="presParOf" srcId="{053E898D-C379-4E1E-9628-6B7F3E3F04E3}" destId="{E3ACE679-5213-40EE-B405-64AA055287B1}" srcOrd="0" destOrd="0" presId="urn:microsoft.com/office/officeart/2005/8/layout/radial5"/>
    <dgm:cxn modelId="{AF01F56F-72BA-4E80-9FF7-ECC531E0C073}" type="presParOf" srcId="{053E898D-C379-4E1E-9628-6B7F3E3F04E3}" destId="{053B54CA-81D3-47AE-9440-1B2BA030551B}" srcOrd="1" destOrd="0" presId="urn:microsoft.com/office/officeart/2005/8/layout/radial5"/>
    <dgm:cxn modelId="{6FC690A6-D7DF-4301-BB9C-3C1D6F503C23}" type="presParOf" srcId="{053B54CA-81D3-47AE-9440-1B2BA030551B}" destId="{745BE0D1-22B0-433C-A700-54B518C781C3}" srcOrd="0" destOrd="0" presId="urn:microsoft.com/office/officeart/2005/8/layout/radial5"/>
    <dgm:cxn modelId="{260DB048-7A74-4103-B04D-106D90F4F2D3}" type="presParOf" srcId="{053E898D-C379-4E1E-9628-6B7F3E3F04E3}" destId="{2CBC1178-B510-4806-A2DD-AA190A4C828D}" srcOrd="2" destOrd="0" presId="urn:microsoft.com/office/officeart/2005/8/layout/radial5"/>
    <dgm:cxn modelId="{D6BE0450-604D-4E85-895A-9154DD3849D9}" type="presParOf" srcId="{053E898D-C379-4E1E-9628-6B7F3E3F04E3}" destId="{0920A2F3-7715-42B1-8F8F-8E9D306013B2}" srcOrd="3" destOrd="0" presId="urn:microsoft.com/office/officeart/2005/8/layout/radial5"/>
    <dgm:cxn modelId="{80844D06-9231-493A-A0C2-C5C04A3AE0BF}" type="presParOf" srcId="{0920A2F3-7715-42B1-8F8F-8E9D306013B2}" destId="{8F1597A6-53A0-4DA0-A3F5-401FFCD31ED2}" srcOrd="0" destOrd="0" presId="urn:microsoft.com/office/officeart/2005/8/layout/radial5"/>
    <dgm:cxn modelId="{6CE23213-0585-45F7-BE3A-155412212371}" type="presParOf" srcId="{053E898D-C379-4E1E-9628-6B7F3E3F04E3}" destId="{DCDC1065-63B7-42FE-97D0-28924EFC2BD9}" srcOrd="4" destOrd="0" presId="urn:microsoft.com/office/officeart/2005/8/layout/radial5"/>
    <dgm:cxn modelId="{307E1F6C-8046-42BC-A165-4F3745AE54DC}" type="presParOf" srcId="{053E898D-C379-4E1E-9628-6B7F3E3F04E3}" destId="{E46F5B5C-E9A8-4870-BBDD-4013D30E6E01}" srcOrd="5" destOrd="0" presId="urn:microsoft.com/office/officeart/2005/8/layout/radial5"/>
    <dgm:cxn modelId="{C4937B8C-E2AA-4C3F-8522-C1DC2E0CB6D6}" type="presParOf" srcId="{E46F5B5C-E9A8-4870-BBDD-4013D30E6E01}" destId="{BB7B2F74-792C-4D5D-A615-8335A5E9B224}" srcOrd="0" destOrd="0" presId="urn:microsoft.com/office/officeart/2005/8/layout/radial5"/>
    <dgm:cxn modelId="{53D830C4-5931-42B4-A65A-4A88C7073992}" type="presParOf" srcId="{053E898D-C379-4E1E-9628-6B7F3E3F04E3}" destId="{3F2604DA-CAB3-44E3-85A2-7FA20152C849}" srcOrd="6" destOrd="0" presId="urn:microsoft.com/office/officeart/2005/8/layout/radial5"/>
    <dgm:cxn modelId="{44B8FCB5-EAD5-4914-995F-331707015C24}" type="presParOf" srcId="{053E898D-C379-4E1E-9628-6B7F3E3F04E3}" destId="{A81702EC-8F6E-424D-9BEC-E11D198342F8}" srcOrd="7" destOrd="0" presId="urn:microsoft.com/office/officeart/2005/8/layout/radial5"/>
    <dgm:cxn modelId="{262AA8EB-DC29-433D-A66F-9A3295389CD1}" type="presParOf" srcId="{A81702EC-8F6E-424D-9BEC-E11D198342F8}" destId="{99D98C23-89E3-4AD7-A98B-4B766F45633D}" srcOrd="0" destOrd="0" presId="urn:microsoft.com/office/officeart/2005/8/layout/radial5"/>
    <dgm:cxn modelId="{E608DA23-0B92-4051-B5EF-CD0B79BB58CD}" type="presParOf" srcId="{053E898D-C379-4E1E-9628-6B7F3E3F04E3}" destId="{27918A00-3DB9-4FB0-9CB3-1B34F91BFAD6}" srcOrd="8" destOrd="0" presId="urn:microsoft.com/office/officeart/2005/8/layout/radial5"/>
    <dgm:cxn modelId="{826DD314-AB1C-464E-80CB-E8269143C99C}" type="presParOf" srcId="{053E898D-C379-4E1E-9628-6B7F3E3F04E3}" destId="{686BB9FA-6E1B-4495-8FC5-F3EAED69AB7E}" srcOrd="9" destOrd="0" presId="urn:microsoft.com/office/officeart/2005/8/layout/radial5"/>
    <dgm:cxn modelId="{D182F352-1402-4771-8ED8-C60AF85769B7}" type="presParOf" srcId="{686BB9FA-6E1B-4495-8FC5-F3EAED69AB7E}" destId="{E0EE667A-BC51-4004-812B-4415525FCE6B}" srcOrd="0" destOrd="0" presId="urn:microsoft.com/office/officeart/2005/8/layout/radial5"/>
    <dgm:cxn modelId="{DE1B6B0E-22E9-4C88-85D2-6BDF389480F7}" type="presParOf" srcId="{053E898D-C379-4E1E-9628-6B7F3E3F04E3}" destId="{94E1AAB1-7D70-4252-9694-20D9C35484DD}" srcOrd="10" destOrd="0" presId="urn:microsoft.com/office/officeart/2005/8/layout/radial5"/>
    <dgm:cxn modelId="{69FDDA8A-6072-459C-AEF9-8C6030247178}" type="presParOf" srcId="{053E898D-C379-4E1E-9628-6B7F3E3F04E3}" destId="{C587C2DA-BB56-4AA6-A80A-A7F9473AC617}" srcOrd="11" destOrd="0" presId="urn:microsoft.com/office/officeart/2005/8/layout/radial5"/>
    <dgm:cxn modelId="{5EB75F20-C0BB-41E1-A11D-488674054FA1}" type="presParOf" srcId="{C587C2DA-BB56-4AA6-A80A-A7F9473AC617}" destId="{26D9CA28-23D0-4B33-8E02-E1FF3DC815E8}" srcOrd="0" destOrd="0" presId="urn:microsoft.com/office/officeart/2005/8/layout/radial5"/>
    <dgm:cxn modelId="{C1588DC4-0697-4051-880E-A9D506C4A23B}" type="presParOf" srcId="{053E898D-C379-4E1E-9628-6B7F3E3F04E3}" destId="{635F7CF5-C391-4979-9274-E35A09AE8833}" srcOrd="12" destOrd="0" presId="urn:microsoft.com/office/officeart/2005/8/layout/radial5"/>
    <dgm:cxn modelId="{55C76468-AFCA-44AF-8F59-84CE4852BE6F}" type="presParOf" srcId="{053E898D-C379-4E1E-9628-6B7F3E3F04E3}" destId="{D4D2F921-2A7F-4052-9F11-5C783A1FE0FF}" srcOrd="13" destOrd="0" presId="urn:microsoft.com/office/officeart/2005/8/layout/radial5"/>
    <dgm:cxn modelId="{FA284C9E-ECB7-4BB2-B2F5-691D5347223A}" type="presParOf" srcId="{D4D2F921-2A7F-4052-9F11-5C783A1FE0FF}" destId="{BE62C7EE-F81C-480D-9808-F438AF468B1D}" srcOrd="0" destOrd="0" presId="urn:microsoft.com/office/officeart/2005/8/layout/radial5"/>
    <dgm:cxn modelId="{85D48919-87D0-447A-BA70-D2435FDAC5D4}" type="presParOf" srcId="{053E898D-C379-4E1E-9628-6B7F3E3F04E3}" destId="{20681A0B-C76D-40EB-B37E-624089F1FF5C}" srcOrd="14" destOrd="0" presId="urn:microsoft.com/office/officeart/2005/8/layout/radial5"/>
    <dgm:cxn modelId="{69E64C67-6530-4527-B400-2A2090C44B06}" type="presParOf" srcId="{053E898D-C379-4E1E-9628-6B7F3E3F04E3}" destId="{E8791659-02EF-4C96-BAF8-89C489C0BE74}" srcOrd="15" destOrd="0" presId="urn:microsoft.com/office/officeart/2005/8/layout/radial5"/>
    <dgm:cxn modelId="{4AEFC5DB-60BF-4085-A52A-B21A3E71B24F}" type="presParOf" srcId="{E8791659-02EF-4C96-BAF8-89C489C0BE74}" destId="{A6350C6B-19D1-475A-BBA0-33488369EDA6}" srcOrd="0" destOrd="0" presId="urn:microsoft.com/office/officeart/2005/8/layout/radial5"/>
    <dgm:cxn modelId="{873AA2AC-97EB-4ED6-A9CA-B0B07BB529B1}" type="presParOf" srcId="{053E898D-C379-4E1E-9628-6B7F3E3F04E3}" destId="{FE01AD2B-80FD-4C1F-A578-6BA030C8691B}" srcOrd="16" destOrd="0" presId="urn:microsoft.com/office/officeart/2005/8/layout/radial5"/>
    <dgm:cxn modelId="{6FCED008-194F-4D84-B9BF-6C1431A0CA36}" type="presParOf" srcId="{053E898D-C379-4E1E-9628-6B7F3E3F04E3}" destId="{F83283B0-5000-4B13-A60F-0E0F8B0FF68D}" srcOrd="17" destOrd="0" presId="urn:microsoft.com/office/officeart/2005/8/layout/radial5"/>
    <dgm:cxn modelId="{5B7AF3E5-579D-4C50-A174-21D7662EC2D5}" type="presParOf" srcId="{F83283B0-5000-4B13-A60F-0E0F8B0FF68D}" destId="{DB4A745B-DC62-41FB-8A05-122DF25D046D}" srcOrd="0" destOrd="0" presId="urn:microsoft.com/office/officeart/2005/8/layout/radial5"/>
    <dgm:cxn modelId="{53D1F9B5-BEB7-4E54-9364-C3082E8B85D2}" type="presParOf" srcId="{053E898D-C379-4E1E-9628-6B7F3E3F04E3}" destId="{4E7A6658-01E0-4C74-A425-B2F17BA02B9E}" srcOrd="18" destOrd="0" presId="urn:microsoft.com/office/officeart/2005/8/layout/radial5"/>
    <dgm:cxn modelId="{24374903-7073-4D26-B1AF-06BB05DE8812}" type="presParOf" srcId="{053E898D-C379-4E1E-9628-6B7F3E3F04E3}" destId="{4E5E4963-3A92-4CD3-A6AB-2F1CDBB94D25}" srcOrd="19" destOrd="0" presId="urn:microsoft.com/office/officeart/2005/8/layout/radial5"/>
    <dgm:cxn modelId="{9BEDE3CA-07BD-4627-BF11-48DD86194753}" type="presParOf" srcId="{4E5E4963-3A92-4CD3-A6AB-2F1CDBB94D25}" destId="{626BA1D8-9E6D-479B-9E7A-11FF7302C8CA}" srcOrd="0" destOrd="0" presId="urn:microsoft.com/office/officeart/2005/8/layout/radial5"/>
    <dgm:cxn modelId="{4EDDBA1C-5600-42A0-BE65-EB0372AA6048}" type="presParOf" srcId="{053E898D-C379-4E1E-9628-6B7F3E3F04E3}" destId="{1627254A-A5C0-4ABB-821D-13630FB3E9DF}"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CE679-5213-40EE-B405-64AA055287B1}">
      <dsp:nvSpPr>
        <dsp:cNvPr id="0" name=""/>
        <dsp:cNvSpPr/>
      </dsp:nvSpPr>
      <dsp:spPr>
        <a:xfrm>
          <a:off x="2852284" y="2283122"/>
          <a:ext cx="2547984" cy="680323"/>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latin typeface="Arial Narrow" pitchFamily="34" charset="0"/>
            </a:rPr>
            <a:t>Experience it.</a:t>
          </a:r>
          <a:endParaRPr lang="en-US" sz="2200" b="1" kern="1200" dirty="0">
            <a:solidFill>
              <a:schemeClr val="bg1"/>
            </a:solidFill>
            <a:latin typeface="Arial Narrow" pitchFamily="34" charset="0"/>
          </a:endParaRPr>
        </a:p>
      </dsp:txBody>
      <dsp:txXfrm>
        <a:off x="3225428" y="2382753"/>
        <a:ext cx="1801696" cy="481061"/>
      </dsp:txXfrm>
    </dsp:sp>
    <dsp:sp modelId="{053B54CA-81D3-47AE-9440-1B2BA030551B}">
      <dsp:nvSpPr>
        <dsp:cNvPr id="0" name=""/>
        <dsp:cNvSpPr/>
      </dsp:nvSpPr>
      <dsp:spPr>
        <a:xfrm rot="16107631">
          <a:off x="3784262" y="1325111"/>
          <a:ext cx="584882" cy="367302"/>
        </a:xfrm>
        <a:prstGeom prst="leftRightArrow">
          <a:avLst/>
        </a:prstGeom>
        <a:solidFill>
          <a:srgbClr val="FF5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Arial Narrow" pitchFamily="34" charset="0"/>
          </a:endParaRPr>
        </a:p>
      </dsp:txBody>
      <dsp:txXfrm rot="10800000">
        <a:off x="3840838" y="1453647"/>
        <a:ext cx="474691" cy="220382"/>
      </dsp:txXfrm>
    </dsp:sp>
    <dsp:sp modelId="{2CBC1178-B510-4806-A2DD-AA190A4C828D}">
      <dsp:nvSpPr>
        <dsp:cNvPr id="0" name=""/>
        <dsp:cNvSpPr/>
      </dsp:nvSpPr>
      <dsp:spPr>
        <a:xfrm>
          <a:off x="3349668" y="26528"/>
          <a:ext cx="1439821" cy="974274"/>
        </a:xfrm>
        <a:prstGeom prst="ellipse">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Arial Narrow" pitchFamily="34" charset="0"/>
            </a:rPr>
            <a:t>Internships</a:t>
          </a:r>
          <a:endParaRPr lang="en-US" sz="1500" b="1" kern="1200" dirty="0">
            <a:solidFill>
              <a:schemeClr val="bg1"/>
            </a:solidFill>
            <a:latin typeface="Arial Narrow" pitchFamily="34" charset="0"/>
          </a:endParaRPr>
        </a:p>
      </dsp:txBody>
      <dsp:txXfrm>
        <a:off x="3560525" y="169207"/>
        <a:ext cx="1018107" cy="688916"/>
      </dsp:txXfrm>
    </dsp:sp>
    <dsp:sp modelId="{0920A2F3-7715-42B1-8F8F-8E9D306013B2}">
      <dsp:nvSpPr>
        <dsp:cNvPr id="0" name=""/>
        <dsp:cNvSpPr/>
      </dsp:nvSpPr>
      <dsp:spPr>
        <a:xfrm rot="20207460">
          <a:off x="5298194" y="2076289"/>
          <a:ext cx="510309" cy="455483"/>
        </a:xfrm>
        <a:prstGeom prst="leftRightArrow">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pitchFamily="34" charset="0"/>
          </a:endParaRPr>
        </a:p>
      </dsp:txBody>
      <dsp:txXfrm>
        <a:off x="5303723" y="2194311"/>
        <a:ext cx="373664" cy="273289"/>
      </dsp:txXfrm>
    </dsp:sp>
    <dsp:sp modelId="{DCDC1065-63B7-42FE-97D0-28924EFC2BD9}">
      <dsp:nvSpPr>
        <dsp:cNvPr id="0" name=""/>
        <dsp:cNvSpPr/>
      </dsp:nvSpPr>
      <dsp:spPr>
        <a:xfrm>
          <a:off x="5821247" y="1511588"/>
          <a:ext cx="1346366" cy="1071726"/>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Arial Narrow" pitchFamily="34" charset="0"/>
            </a:rPr>
            <a:t>Job Shadowing</a:t>
          </a:r>
          <a:endParaRPr lang="en-US" sz="1500" b="1" kern="1200" dirty="0">
            <a:solidFill>
              <a:schemeClr val="bg1"/>
            </a:solidFill>
            <a:latin typeface="Arial Narrow" pitchFamily="34" charset="0"/>
          </a:endParaRPr>
        </a:p>
      </dsp:txBody>
      <dsp:txXfrm>
        <a:off x="6018418" y="1668539"/>
        <a:ext cx="952024" cy="757824"/>
      </dsp:txXfrm>
    </dsp:sp>
    <dsp:sp modelId="{E46F5B5C-E9A8-4870-BBDD-4013D30E6E01}">
      <dsp:nvSpPr>
        <dsp:cNvPr id="0" name=""/>
        <dsp:cNvSpPr/>
      </dsp:nvSpPr>
      <dsp:spPr>
        <a:xfrm rot="18675842">
          <a:off x="4652708" y="1553803"/>
          <a:ext cx="572386" cy="503833"/>
        </a:xfrm>
        <a:prstGeom prst="leftRightArrow">
          <a:avLst/>
        </a:prstGeom>
        <a:solidFill>
          <a:srgbClr val="0066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678439" y="1711378"/>
        <a:ext cx="421236" cy="302299"/>
      </dsp:txXfrm>
    </dsp:sp>
    <dsp:sp modelId="{3F2604DA-CAB3-44E3-85A2-7FA20152C849}">
      <dsp:nvSpPr>
        <dsp:cNvPr id="0" name=""/>
        <dsp:cNvSpPr/>
      </dsp:nvSpPr>
      <dsp:spPr>
        <a:xfrm>
          <a:off x="4839012" y="529419"/>
          <a:ext cx="1425170" cy="938800"/>
        </a:xfrm>
        <a:prstGeom prst="ellipse">
          <a:avLst/>
        </a:prstGeom>
        <a:solidFill>
          <a:srgbClr val="00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Arial Narrow" pitchFamily="34" charset="0"/>
            </a:rPr>
            <a:t>Externships</a:t>
          </a:r>
          <a:endParaRPr lang="en-US" sz="1500" b="1" kern="1200" dirty="0">
            <a:solidFill>
              <a:schemeClr val="bg1"/>
            </a:solidFill>
            <a:latin typeface="Arial Narrow" pitchFamily="34" charset="0"/>
          </a:endParaRPr>
        </a:p>
      </dsp:txBody>
      <dsp:txXfrm>
        <a:off x="5047723" y="666903"/>
        <a:ext cx="1007748" cy="663832"/>
      </dsp:txXfrm>
    </dsp:sp>
    <dsp:sp modelId="{A81702EC-8F6E-424D-9BEC-E11D198342F8}">
      <dsp:nvSpPr>
        <dsp:cNvPr id="0" name=""/>
        <dsp:cNvSpPr/>
      </dsp:nvSpPr>
      <dsp:spPr>
        <a:xfrm rot="3235878">
          <a:off x="4921106" y="3230209"/>
          <a:ext cx="597608" cy="420507"/>
        </a:xfrm>
        <a:prstGeom prst="leftRightArrow">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latin typeface="Arial Narrow" pitchFamily="34" charset="0"/>
          </a:endParaRPr>
        </a:p>
      </dsp:txBody>
      <dsp:txXfrm>
        <a:off x="4947046" y="3263325"/>
        <a:ext cx="471456" cy="252305"/>
      </dsp:txXfrm>
    </dsp:sp>
    <dsp:sp modelId="{27918A00-3DB9-4FB0-9CB3-1B34F91BFAD6}">
      <dsp:nvSpPr>
        <dsp:cNvPr id="0" name=""/>
        <dsp:cNvSpPr/>
      </dsp:nvSpPr>
      <dsp:spPr>
        <a:xfrm>
          <a:off x="5216796" y="3853782"/>
          <a:ext cx="1391272" cy="1071726"/>
        </a:xfrm>
        <a:prstGeom prst="ellipse">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57860">
            <a:lnSpc>
              <a:spcPct val="90000"/>
            </a:lnSpc>
            <a:spcBef>
              <a:spcPct val="0"/>
            </a:spcBef>
            <a:spcAft>
              <a:spcPct val="35000"/>
            </a:spcAft>
          </a:pPr>
          <a:r>
            <a:rPr lang="en-US" sz="1480" b="1" kern="1200" dirty="0" smtClean="0">
              <a:solidFill>
                <a:schemeClr val="bg1"/>
              </a:solidFill>
              <a:latin typeface="Arial Narrow" pitchFamily="34" charset="0"/>
            </a:rPr>
            <a:t>Peer Leadership</a:t>
          </a:r>
          <a:endParaRPr lang="en-US" sz="1480" b="1" kern="1200" dirty="0">
            <a:solidFill>
              <a:schemeClr val="bg1"/>
            </a:solidFill>
            <a:latin typeface="Arial Narrow" pitchFamily="34" charset="0"/>
          </a:endParaRPr>
        </a:p>
      </dsp:txBody>
      <dsp:txXfrm>
        <a:off x="5420543" y="4010733"/>
        <a:ext cx="983778" cy="757824"/>
      </dsp:txXfrm>
    </dsp:sp>
    <dsp:sp modelId="{686BB9FA-6E1B-4495-8FC5-F3EAED69AB7E}">
      <dsp:nvSpPr>
        <dsp:cNvPr id="0" name=""/>
        <dsp:cNvSpPr/>
      </dsp:nvSpPr>
      <dsp:spPr>
        <a:xfrm rot="5149430">
          <a:off x="3986028" y="3247910"/>
          <a:ext cx="709847" cy="455483"/>
        </a:xfrm>
        <a:prstGeom prst="leftRightArrow">
          <a:avLst/>
        </a:prstGeom>
        <a:solidFill>
          <a:srgbClr val="CC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pitchFamily="34" charset="0"/>
          </a:endParaRPr>
        </a:p>
      </dsp:txBody>
      <dsp:txXfrm>
        <a:off x="4049375" y="3270866"/>
        <a:ext cx="573202" cy="273289"/>
      </dsp:txXfrm>
    </dsp:sp>
    <dsp:sp modelId="{94E1AAB1-7D70-4252-9694-20D9C35484DD}">
      <dsp:nvSpPr>
        <dsp:cNvPr id="0" name=""/>
        <dsp:cNvSpPr/>
      </dsp:nvSpPr>
      <dsp:spPr>
        <a:xfrm>
          <a:off x="3591036" y="4004881"/>
          <a:ext cx="1550863" cy="1071726"/>
        </a:xfrm>
        <a:prstGeom prst="ellipse">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Arial Narrow" pitchFamily="34" charset="0"/>
            </a:rPr>
            <a:t>Volunteerism</a:t>
          </a:r>
          <a:endParaRPr lang="en-US" sz="1500" b="1" kern="1200" dirty="0">
            <a:solidFill>
              <a:schemeClr val="bg1"/>
            </a:solidFill>
            <a:latin typeface="Arial Narrow" pitchFamily="34" charset="0"/>
          </a:endParaRPr>
        </a:p>
      </dsp:txBody>
      <dsp:txXfrm>
        <a:off x="3818155" y="4161832"/>
        <a:ext cx="1096625" cy="757824"/>
      </dsp:txXfrm>
    </dsp:sp>
    <dsp:sp modelId="{C587C2DA-BB56-4AA6-A80A-A7F9473AC617}">
      <dsp:nvSpPr>
        <dsp:cNvPr id="0" name=""/>
        <dsp:cNvSpPr/>
      </dsp:nvSpPr>
      <dsp:spPr>
        <a:xfrm rot="2044636">
          <a:off x="5334057" y="2783179"/>
          <a:ext cx="648336" cy="455483"/>
        </a:xfrm>
        <a:prstGeom prst="leftRightArrow">
          <a:avLst/>
        </a:prstGeom>
        <a:solidFill>
          <a:srgbClr val="FF99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pitchFamily="34" charset="0"/>
          </a:endParaRPr>
        </a:p>
      </dsp:txBody>
      <dsp:txXfrm>
        <a:off x="5345789" y="2835994"/>
        <a:ext cx="511691" cy="273289"/>
      </dsp:txXfrm>
    </dsp:sp>
    <dsp:sp modelId="{635F7CF5-C391-4979-9274-E35A09AE8833}">
      <dsp:nvSpPr>
        <dsp:cNvPr id="0" name=""/>
        <dsp:cNvSpPr/>
      </dsp:nvSpPr>
      <dsp:spPr>
        <a:xfrm>
          <a:off x="6047901" y="2720465"/>
          <a:ext cx="1343644" cy="1071726"/>
        </a:xfrm>
        <a:prstGeom prst="ellipse">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Arial Narrow" pitchFamily="34" charset="0"/>
            </a:rPr>
            <a:t>Part-Time Work</a:t>
          </a:r>
          <a:endParaRPr lang="en-US" sz="1500" b="1" kern="1200" dirty="0">
            <a:solidFill>
              <a:schemeClr val="bg1"/>
            </a:solidFill>
            <a:latin typeface="Arial Narrow" pitchFamily="34" charset="0"/>
          </a:endParaRPr>
        </a:p>
      </dsp:txBody>
      <dsp:txXfrm>
        <a:off x="6244673" y="2877416"/>
        <a:ext cx="950100" cy="757824"/>
      </dsp:txXfrm>
    </dsp:sp>
    <dsp:sp modelId="{D4D2F921-2A7F-4052-9F11-5C783A1FE0FF}">
      <dsp:nvSpPr>
        <dsp:cNvPr id="0" name=""/>
        <dsp:cNvSpPr/>
      </dsp:nvSpPr>
      <dsp:spPr>
        <a:xfrm rot="7627022">
          <a:off x="3127480" y="3231959"/>
          <a:ext cx="647149" cy="455483"/>
        </a:xfrm>
        <a:prstGeom prst="leftRightArrow">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pitchFamily="34" charset="0"/>
          </a:endParaRPr>
        </a:p>
      </dsp:txBody>
      <dsp:txXfrm rot="10800000">
        <a:off x="3237031" y="3268575"/>
        <a:ext cx="510504" cy="273289"/>
      </dsp:txXfrm>
    </dsp:sp>
    <dsp:sp modelId="{20681A0B-C76D-40EB-B37E-624089F1FF5C}">
      <dsp:nvSpPr>
        <dsp:cNvPr id="0" name=""/>
        <dsp:cNvSpPr/>
      </dsp:nvSpPr>
      <dsp:spPr>
        <a:xfrm>
          <a:off x="2029921" y="3901914"/>
          <a:ext cx="1446434" cy="1071726"/>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Arial Narrow" pitchFamily="34" charset="0"/>
            </a:rPr>
            <a:t>Research</a:t>
          </a:r>
          <a:endParaRPr lang="en-US" sz="1500" b="1" kern="1200" dirty="0">
            <a:solidFill>
              <a:schemeClr val="bg1"/>
            </a:solidFill>
            <a:latin typeface="Arial Narrow" pitchFamily="34" charset="0"/>
          </a:endParaRPr>
        </a:p>
      </dsp:txBody>
      <dsp:txXfrm>
        <a:off x="2241746" y="4058865"/>
        <a:ext cx="1022784" cy="757824"/>
      </dsp:txXfrm>
    </dsp:sp>
    <dsp:sp modelId="{E8791659-02EF-4C96-BAF8-89C489C0BE74}">
      <dsp:nvSpPr>
        <dsp:cNvPr id="0" name=""/>
        <dsp:cNvSpPr/>
      </dsp:nvSpPr>
      <dsp:spPr>
        <a:xfrm rot="8900493" flipV="1">
          <a:off x="2284135" y="2785891"/>
          <a:ext cx="735010" cy="444788"/>
        </a:xfrm>
        <a:prstGeom prst="leftRightArrow">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pitchFamily="34" charset="0"/>
          </a:endParaRPr>
        </a:p>
      </dsp:txBody>
      <dsp:txXfrm rot="10800000">
        <a:off x="2407643" y="2839832"/>
        <a:ext cx="601574" cy="266872"/>
      </dsp:txXfrm>
    </dsp:sp>
    <dsp:sp modelId="{FE01AD2B-80FD-4C1F-A578-6BA030C8691B}">
      <dsp:nvSpPr>
        <dsp:cNvPr id="0" name=""/>
        <dsp:cNvSpPr/>
      </dsp:nvSpPr>
      <dsp:spPr>
        <a:xfrm>
          <a:off x="990764" y="2945807"/>
          <a:ext cx="1462724" cy="1071726"/>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Arial Narrow" pitchFamily="34" charset="0"/>
            </a:rPr>
            <a:t>Student Organizations</a:t>
          </a:r>
          <a:endParaRPr lang="en-US" sz="1400" b="1" kern="1200" dirty="0">
            <a:solidFill>
              <a:schemeClr val="bg1"/>
            </a:solidFill>
            <a:latin typeface="Arial Narrow" pitchFamily="34" charset="0"/>
          </a:endParaRPr>
        </a:p>
      </dsp:txBody>
      <dsp:txXfrm>
        <a:off x="1204975" y="3102758"/>
        <a:ext cx="1034302" cy="757824"/>
      </dsp:txXfrm>
    </dsp:sp>
    <dsp:sp modelId="{F83283B0-5000-4B13-A60F-0E0F8B0FF68D}">
      <dsp:nvSpPr>
        <dsp:cNvPr id="0" name=""/>
        <dsp:cNvSpPr/>
      </dsp:nvSpPr>
      <dsp:spPr>
        <a:xfrm rot="12348477">
          <a:off x="2385099" y="1969900"/>
          <a:ext cx="568170" cy="455483"/>
        </a:xfrm>
        <a:prstGeom prst="leftRightArrow">
          <a:avLst/>
        </a:prstGeom>
        <a:solidFill>
          <a:srgbClr val="4BACC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pitchFamily="34" charset="0"/>
          </a:endParaRPr>
        </a:p>
      </dsp:txBody>
      <dsp:txXfrm rot="10800000">
        <a:off x="2514929" y="2090742"/>
        <a:ext cx="431525" cy="273289"/>
      </dsp:txXfrm>
    </dsp:sp>
    <dsp:sp modelId="{4E7A6658-01E0-4C74-A425-B2F17BA02B9E}">
      <dsp:nvSpPr>
        <dsp:cNvPr id="0" name=""/>
        <dsp:cNvSpPr/>
      </dsp:nvSpPr>
      <dsp:spPr>
        <a:xfrm>
          <a:off x="985750" y="1511590"/>
          <a:ext cx="1365625" cy="1071726"/>
        </a:xfrm>
        <a:prstGeom prst="ellipse">
          <a:avLst/>
        </a:prstGeom>
        <a:solidFill>
          <a:srgbClr val="4BAC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Arial Narrow" pitchFamily="34" charset="0"/>
            </a:rPr>
            <a:t>Study Abroad</a:t>
          </a:r>
          <a:endParaRPr lang="en-US" sz="1500" b="1" kern="1200" dirty="0">
            <a:solidFill>
              <a:schemeClr val="bg1"/>
            </a:solidFill>
            <a:latin typeface="Arial Narrow" pitchFamily="34" charset="0"/>
          </a:endParaRPr>
        </a:p>
      </dsp:txBody>
      <dsp:txXfrm>
        <a:off x="1185741" y="1668541"/>
        <a:ext cx="965643" cy="757824"/>
      </dsp:txXfrm>
    </dsp:sp>
    <dsp:sp modelId="{4E5E4963-3A92-4CD3-A6AB-2F1CDBB94D25}">
      <dsp:nvSpPr>
        <dsp:cNvPr id="0" name=""/>
        <dsp:cNvSpPr/>
      </dsp:nvSpPr>
      <dsp:spPr>
        <a:xfrm rot="13953510">
          <a:off x="3057668" y="1580448"/>
          <a:ext cx="568507" cy="455483"/>
        </a:xfrm>
        <a:prstGeom prst="leftRightArrow">
          <a:avLst/>
        </a:prstGeom>
        <a:solidFill>
          <a:srgbClr val="9933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pitchFamily="34" charset="0"/>
          </a:endParaRPr>
        </a:p>
      </dsp:txBody>
      <dsp:txXfrm rot="10800000">
        <a:off x="3167527" y="1725791"/>
        <a:ext cx="431862" cy="273289"/>
      </dsp:txXfrm>
    </dsp:sp>
    <dsp:sp modelId="{1627254A-A5C0-4ABB-821D-13630FB3E9DF}">
      <dsp:nvSpPr>
        <dsp:cNvPr id="0" name=""/>
        <dsp:cNvSpPr/>
      </dsp:nvSpPr>
      <dsp:spPr>
        <a:xfrm>
          <a:off x="2009368" y="480090"/>
          <a:ext cx="1267862" cy="1071726"/>
        </a:xfrm>
        <a:prstGeom prst="ellipse">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Arial Narrow" pitchFamily="34" charset="0"/>
            </a:rPr>
            <a:t>Co-ops</a:t>
          </a:r>
          <a:endParaRPr lang="en-US" sz="1500" b="1" kern="1200" dirty="0">
            <a:solidFill>
              <a:schemeClr val="bg1"/>
            </a:solidFill>
            <a:latin typeface="Arial Narrow" pitchFamily="34" charset="0"/>
          </a:endParaRPr>
        </a:p>
      </dsp:txBody>
      <dsp:txXfrm>
        <a:off x="2195042" y="637041"/>
        <a:ext cx="896514" cy="75782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820"/>
          </a:xfrm>
          <a:prstGeom prst="rect">
            <a:avLst/>
          </a:prstGeom>
        </p:spPr>
        <p:txBody>
          <a:bodyPr vert="horz" lIns="91723" tIns="45862" rIns="91723" bIns="45862"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4820"/>
          </a:xfrm>
          <a:prstGeom prst="rect">
            <a:avLst/>
          </a:prstGeom>
        </p:spPr>
        <p:txBody>
          <a:bodyPr vert="horz" lIns="91723" tIns="45862" rIns="91723" bIns="45862" rtlCol="0"/>
          <a:lstStyle>
            <a:lvl1pPr algn="r">
              <a:defRPr sz="1200"/>
            </a:lvl1pPr>
          </a:lstStyle>
          <a:p>
            <a:fld id="{72D12A0E-63A0-4AA8-BDAD-424ABC6FF803}" type="datetimeFigureOut">
              <a:rPr lang="en-US" smtClean="0"/>
              <a:t>2018-09-18</a:t>
            </a:fld>
            <a:endParaRPr lang="en-US"/>
          </a:p>
        </p:txBody>
      </p:sp>
      <p:sp>
        <p:nvSpPr>
          <p:cNvPr id="4" name="Footer Placeholder 3"/>
          <p:cNvSpPr>
            <a:spLocks noGrp="1"/>
          </p:cNvSpPr>
          <p:nvPr>
            <p:ph type="ftr" sz="quarter" idx="2"/>
          </p:nvPr>
        </p:nvSpPr>
        <p:spPr>
          <a:xfrm>
            <a:off x="0" y="8829989"/>
            <a:ext cx="3038372" cy="464820"/>
          </a:xfrm>
          <a:prstGeom prst="rect">
            <a:avLst/>
          </a:prstGeom>
        </p:spPr>
        <p:txBody>
          <a:bodyPr vert="horz" lIns="91723" tIns="45862" rIns="91723" bIns="45862"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29989"/>
            <a:ext cx="3038372" cy="464820"/>
          </a:xfrm>
          <a:prstGeom prst="rect">
            <a:avLst/>
          </a:prstGeom>
        </p:spPr>
        <p:txBody>
          <a:bodyPr vert="horz" lIns="91723" tIns="45862" rIns="91723" bIns="45862" rtlCol="0" anchor="b"/>
          <a:lstStyle>
            <a:lvl1pPr algn="r">
              <a:defRPr sz="1200"/>
            </a:lvl1pPr>
          </a:lstStyle>
          <a:p>
            <a:fld id="{9B3ACD2A-A1B4-4408-8CCD-25B304BD3412}" type="slidenum">
              <a:rPr lang="en-US" smtClean="0"/>
              <a:t>‹#›</a:t>
            </a:fld>
            <a:endParaRPr lang="en-US"/>
          </a:p>
        </p:txBody>
      </p:sp>
    </p:spTree>
    <p:extLst>
      <p:ext uri="{BB962C8B-B14F-4D97-AF65-F5344CB8AC3E}">
        <p14:creationId xmlns:p14="http://schemas.microsoft.com/office/powerpoint/2010/main" val="2406786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3" tIns="46586" rIns="93173" bIns="46586" rtlCol="0"/>
          <a:lstStyle>
            <a:lvl1pPr algn="r">
              <a:defRPr sz="1200"/>
            </a:lvl1pPr>
          </a:lstStyle>
          <a:p>
            <a:fld id="{58839AB6-5490-48F6-A599-2FDBC4D83913}" type="datetimeFigureOut">
              <a:rPr lang="en-US" smtClean="0"/>
              <a:pPr/>
              <a:t>2018-09-18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6" rIns="93173"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6" rIns="93173"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6" rIns="93173" bIns="46586" rtlCol="0" anchor="b"/>
          <a:lstStyle>
            <a:lvl1pPr algn="r">
              <a:defRPr sz="1200"/>
            </a:lvl1pPr>
          </a:lstStyle>
          <a:p>
            <a:fld id="{37BD2BA2-7551-408C-955B-FAF3118D7368}" type="slidenum">
              <a:rPr lang="en-US" smtClean="0"/>
              <a:pPr/>
              <a:t>‹#›</a:t>
            </a:fld>
            <a:endParaRPr lang="en-US"/>
          </a:p>
        </p:txBody>
      </p:sp>
    </p:spTree>
    <p:extLst>
      <p:ext uri="{BB962C8B-B14F-4D97-AF65-F5344CB8AC3E}">
        <p14:creationId xmlns:p14="http://schemas.microsoft.com/office/powerpoint/2010/main" val="289160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7235">
              <a:defRPr/>
            </a:pPr>
            <a:fld id="{65956A55-7E77-425F-B783-EBB0718866E9}" type="slidenum">
              <a:rPr lang="en-US">
                <a:solidFill>
                  <a:prstClr val="black"/>
                </a:solidFill>
                <a:latin typeface="Calibri"/>
              </a:rPr>
              <a:pPr defTabSz="917235">
                <a:defRPr/>
              </a:pPr>
              <a:t>1</a:t>
            </a:fld>
            <a:endParaRPr lang="en-US" dirty="0">
              <a:solidFill>
                <a:prstClr val="black"/>
              </a:solidFill>
              <a:latin typeface="Calibri"/>
            </a:endParaRPr>
          </a:p>
        </p:txBody>
      </p:sp>
    </p:spTree>
    <p:extLst>
      <p:ext uri="{BB962C8B-B14F-4D97-AF65-F5344CB8AC3E}">
        <p14:creationId xmlns:p14="http://schemas.microsoft.com/office/powerpoint/2010/main" val="416255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D2BA2-7551-408C-955B-FAF3118D7368}" type="slidenum">
              <a:rPr lang="en-US" smtClean="0"/>
              <a:pPr/>
              <a:t>10</a:t>
            </a:fld>
            <a:endParaRPr lang="en-US"/>
          </a:p>
        </p:txBody>
      </p:sp>
    </p:spTree>
    <p:extLst>
      <p:ext uri="{BB962C8B-B14F-4D97-AF65-F5344CB8AC3E}">
        <p14:creationId xmlns:p14="http://schemas.microsoft.com/office/powerpoint/2010/main" val="331797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11</a:t>
            </a:fld>
            <a:endParaRPr lang="en-US"/>
          </a:p>
        </p:txBody>
      </p:sp>
    </p:spTree>
    <p:extLst>
      <p:ext uri="{BB962C8B-B14F-4D97-AF65-F5344CB8AC3E}">
        <p14:creationId xmlns:p14="http://schemas.microsoft.com/office/powerpoint/2010/main" val="203713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12</a:t>
            </a:fld>
            <a:endParaRPr lang="en-US"/>
          </a:p>
        </p:txBody>
      </p:sp>
    </p:spTree>
    <p:extLst>
      <p:ext uri="{BB962C8B-B14F-4D97-AF65-F5344CB8AC3E}">
        <p14:creationId xmlns:p14="http://schemas.microsoft.com/office/powerpoint/2010/main" val="129203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13</a:t>
            </a:fld>
            <a:endParaRPr lang="en-US"/>
          </a:p>
        </p:txBody>
      </p:sp>
    </p:spTree>
    <p:extLst>
      <p:ext uri="{BB962C8B-B14F-4D97-AF65-F5344CB8AC3E}">
        <p14:creationId xmlns:p14="http://schemas.microsoft.com/office/powerpoint/2010/main" val="361937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D2BA2-7551-408C-955B-FAF3118D7368}" type="slidenum">
              <a:rPr lang="en-US" smtClean="0"/>
              <a:pPr/>
              <a:t>14</a:t>
            </a:fld>
            <a:endParaRPr lang="en-US"/>
          </a:p>
        </p:txBody>
      </p:sp>
    </p:spTree>
    <p:extLst>
      <p:ext uri="{BB962C8B-B14F-4D97-AF65-F5344CB8AC3E}">
        <p14:creationId xmlns:p14="http://schemas.microsoft.com/office/powerpoint/2010/main" val="89760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15</a:t>
            </a:fld>
            <a:endParaRPr lang="en-US"/>
          </a:p>
        </p:txBody>
      </p:sp>
    </p:spTree>
    <p:extLst>
      <p:ext uri="{BB962C8B-B14F-4D97-AF65-F5344CB8AC3E}">
        <p14:creationId xmlns:p14="http://schemas.microsoft.com/office/powerpoint/2010/main" val="1778064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16</a:t>
            </a:fld>
            <a:endParaRPr lang="en-US"/>
          </a:p>
        </p:txBody>
      </p:sp>
    </p:spTree>
    <p:extLst>
      <p:ext uri="{BB962C8B-B14F-4D97-AF65-F5344CB8AC3E}">
        <p14:creationId xmlns:p14="http://schemas.microsoft.com/office/powerpoint/2010/main" val="2532868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concise summary of your education, experiences, and skills</a:t>
            </a:r>
            <a:r>
              <a:rPr lang="en-US" baseline="0" dirty="0" smtClean="0"/>
              <a:t>. Not much of a surprise, right? But that definition doesn’t really address the bigger question: </a:t>
            </a:r>
            <a:r>
              <a:rPr lang="en-US" i="1" baseline="0" dirty="0" smtClean="0"/>
              <a:t>why</a:t>
            </a:r>
            <a:r>
              <a:rPr lang="en-US" i="0" baseline="0" dirty="0" smtClean="0"/>
              <a:t> do we write a resume? </a:t>
            </a:r>
            <a:r>
              <a:rPr lang="en-US" i="1" baseline="0" dirty="0" smtClean="0"/>
              <a:t>What’s the point?</a:t>
            </a:r>
            <a:r>
              <a:rPr lang="en-US" i="0" baseline="0" dirty="0" smtClean="0"/>
              <a:t> The answer: to connect your skills, knowledge, and relevant experience </a:t>
            </a:r>
            <a:r>
              <a:rPr lang="en-US" i="0" u="sng" baseline="0" dirty="0" smtClean="0"/>
              <a:t>to the employer’s needs</a:t>
            </a:r>
            <a:r>
              <a:rPr lang="en-US" i="0" baseline="0" dirty="0" smtClean="0"/>
              <a:t>. </a:t>
            </a:r>
            <a:r>
              <a:rPr lang="en-US" i="1" baseline="0" dirty="0" smtClean="0"/>
              <a:t>This</a:t>
            </a:r>
            <a:r>
              <a:rPr lang="en-US" i="0" baseline="0" dirty="0" smtClean="0"/>
              <a:t> is the crucial thing that I want you to keep in mind as you edit your document today, and for years to come. In essence, the resume is the bridge that connects you to the position – how well-constructed is </a:t>
            </a:r>
            <a:r>
              <a:rPr lang="en-US" i="1" baseline="0" dirty="0" smtClean="0"/>
              <a:t>your</a:t>
            </a:r>
            <a:r>
              <a:rPr lang="en-US" i="0" baseline="0" dirty="0" smtClean="0"/>
              <a:t> bridge?</a:t>
            </a:r>
            <a:endParaRPr lang="en-US" dirty="0"/>
          </a:p>
        </p:txBody>
      </p:sp>
      <p:sp>
        <p:nvSpPr>
          <p:cNvPr id="4" name="Slide Number Placeholder 3"/>
          <p:cNvSpPr>
            <a:spLocks noGrp="1"/>
          </p:cNvSpPr>
          <p:nvPr>
            <p:ph type="sldNum" sz="quarter" idx="10"/>
          </p:nvPr>
        </p:nvSpPr>
        <p:spPr/>
        <p:txBody>
          <a:bodyPr/>
          <a:lstStyle/>
          <a:p>
            <a:pPr defTabSz="458617">
              <a:defRPr/>
            </a:pPr>
            <a:fld id="{37BD2BA2-7551-408C-955B-FAF3118D7368}" type="slidenum">
              <a:rPr lang="en-US">
                <a:solidFill>
                  <a:prstClr val="black"/>
                </a:solidFill>
                <a:latin typeface="Calibri"/>
              </a:rPr>
              <a:pPr defTabSz="458617">
                <a:defRPr/>
              </a:pPr>
              <a:t>17</a:t>
            </a:fld>
            <a:endParaRPr lang="en-US">
              <a:solidFill>
                <a:prstClr val="black"/>
              </a:solidFill>
              <a:latin typeface="Calibri"/>
            </a:endParaRPr>
          </a:p>
        </p:txBody>
      </p:sp>
    </p:spTree>
    <p:extLst>
      <p:ext uri="{BB962C8B-B14F-4D97-AF65-F5344CB8AC3E}">
        <p14:creationId xmlns:p14="http://schemas.microsoft.com/office/powerpoint/2010/main" val="1278268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18</a:t>
            </a:fld>
            <a:endParaRPr lang="en-US"/>
          </a:p>
        </p:txBody>
      </p:sp>
    </p:spTree>
    <p:extLst>
      <p:ext uri="{BB962C8B-B14F-4D97-AF65-F5344CB8AC3E}">
        <p14:creationId xmlns:p14="http://schemas.microsoft.com/office/powerpoint/2010/main" val="2739937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How </a:t>
            </a:r>
            <a:r>
              <a:rPr lang="en-US" baseline="0" dirty="0" smtClean="0"/>
              <a:t>long do you think employers tend to spend on their initial review of a candidate’s resume?</a:t>
            </a:r>
          </a:p>
          <a:p>
            <a:endParaRPr lang="en-US" baseline="0" dirty="0" smtClean="0"/>
          </a:p>
          <a:p>
            <a:r>
              <a:rPr lang="en-US" i="1" baseline="0" dirty="0" smtClean="0"/>
              <a:t>*Pause for responses*</a:t>
            </a:r>
          </a:p>
          <a:p>
            <a:endParaRPr lang="en-US" i="1" baseline="0" dirty="0" smtClean="0"/>
          </a:p>
          <a:p>
            <a:r>
              <a:rPr lang="en-US" i="0" baseline="0" dirty="0" smtClean="0"/>
              <a:t>The answer: Between 6 and 30 seconds! That’s a quick review, right?! So what does that mean for you as the author of your resume? Essentially, you have a </a:t>
            </a:r>
            <a:r>
              <a:rPr lang="en-US" i="1" baseline="0" dirty="0" smtClean="0"/>
              <a:t>lot</a:t>
            </a:r>
            <a:r>
              <a:rPr lang="en-US" i="0" baseline="0" dirty="0" smtClean="0"/>
              <a:t> of information to convey about yourself very, very quickly. We therefore need to make sure we’re making our documents as clean and easy to read as possible.</a:t>
            </a:r>
          </a:p>
          <a:p>
            <a:endParaRPr lang="en-US" i="1" baseline="0" dirty="0" smtClean="0"/>
          </a:p>
          <a:p>
            <a:r>
              <a:rPr lang="en-US" dirty="0" smtClean="0"/>
              <a:t>So how do we do that? Well, we start by cleaning up</a:t>
            </a:r>
            <a:r>
              <a:rPr lang="en-US" baseline="0" dirty="0" smtClean="0"/>
              <a:t> the format and appearance. This - not the content- is what’s going to give the employer the </a:t>
            </a:r>
            <a:r>
              <a:rPr lang="en-US" i="0" baseline="0" dirty="0" smtClean="0"/>
              <a:t>very </a:t>
            </a:r>
            <a:r>
              <a:rPr lang="en-US" i="1" baseline="0" dirty="0" smtClean="0"/>
              <a:t>first </a:t>
            </a:r>
            <a:r>
              <a:rPr lang="en-US" i="0" baseline="0" dirty="0" smtClean="0"/>
              <a:t> impression of your resume.</a:t>
            </a:r>
          </a:p>
          <a:p>
            <a:endParaRPr lang="en-US" i="0" baseline="0" dirty="0" smtClean="0"/>
          </a:p>
          <a:p>
            <a:r>
              <a:rPr lang="en-US" i="0" baseline="0" dirty="0" smtClean="0"/>
              <a:t>For current undergraduate students, your resume really shouldn’t exceed 1 page. This might require cutting some sections, condensing, and being as concise as possible. For graduate students, 2-3 pages is fine. For those with relevant experience prior to pursuing their degree: the “rule of thumb” is that you can add 1 page for every 10 years of </a:t>
            </a:r>
            <a:r>
              <a:rPr lang="en-US" i="1" baseline="0" dirty="0" smtClean="0"/>
              <a:t>relevant</a:t>
            </a:r>
            <a:r>
              <a:rPr lang="en-US" i="0" baseline="0" dirty="0" smtClean="0"/>
              <a:t> experience you have. Regardless of the number of pages you’re working with, each page on your resume needs to be a </a:t>
            </a:r>
            <a:r>
              <a:rPr lang="en-US" i="1" baseline="0" dirty="0" smtClean="0"/>
              <a:t>full</a:t>
            </a:r>
            <a:r>
              <a:rPr lang="en-US" i="0" baseline="0" dirty="0" smtClean="0"/>
              <a:t> page – no half- or quarter-pages, please!</a:t>
            </a:r>
          </a:p>
          <a:p>
            <a:endParaRPr lang="en-US" i="0" baseline="0" dirty="0" smtClean="0"/>
          </a:p>
          <a:p>
            <a:r>
              <a:rPr lang="en-US" i="0" baseline="0" dirty="0" smtClean="0"/>
              <a:t>Margins should be between half an inch and one inch.</a:t>
            </a:r>
          </a:p>
          <a:p>
            <a:endParaRPr lang="en-US" i="0" baseline="0" dirty="0" smtClean="0"/>
          </a:p>
          <a:p>
            <a:r>
              <a:rPr lang="en-US" i="0" baseline="0" dirty="0" smtClean="0"/>
              <a:t>Keep the font style clean and professional. We recommend Times New Roman, Arial, or Calibri – you can use something else, but, again, be sure it’s clean, professional, and easy to read.</a:t>
            </a:r>
          </a:p>
          <a:p>
            <a:endParaRPr lang="en-US" i="0" baseline="0" dirty="0" smtClean="0"/>
          </a:p>
          <a:p>
            <a:r>
              <a:rPr lang="en-US" i="0" baseline="0" dirty="0" smtClean="0"/>
              <a:t>Keep your font between size 10 and 12. Whatever size you choose, </a:t>
            </a:r>
            <a:r>
              <a:rPr lang="en-US" i="1" baseline="0" dirty="0" smtClean="0"/>
              <a:t>everything</a:t>
            </a:r>
            <a:r>
              <a:rPr lang="en-US" i="0" baseline="0" dirty="0" smtClean="0"/>
              <a:t> on the resume should be that size. The only exception to this is your name, which can be between size 14 and 18. This creates visual consistency.</a:t>
            </a:r>
          </a:p>
          <a:p>
            <a:endParaRPr lang="en-US" i="0" baseline="0" dirty="0" smtClean="0"/>
          </a:p>
          <a:p>
            <a:r>
              <a:rPr lang="en-US" i="0" baseline="0" dirty="0" smtClean="0"/>
              <a:t>Keep to single-spacing for your content, except for double-spaces between section headers.</a:t>
            </a:r>
          </a:p>
          <a:p>
            <a:endParaRPr lang="en-US" i="0" baseline="0" dirty="0" smtClean="0"/>
          </a:p>
          <a:p>
            <a:r>
              <a:rPr lang="en-US" i="0" baseline="0" dirty="0" smtClean="0"/>
              <a:t>Rather than use color, instead rely on the </a:t>
            </a:r>
            <a:r>
              <a:rPr lang="en-US" i="1" baseline="0" dirty="0" smtClean="0"/>
              <a:t>consistent</a:t>
            </a:r>
            <a:r>
              <a:rPr lang="en-US" i="0" baseline="0" dirty="0" smtClean="0"/>
              <a:t> use of bolding, italics, underlining, and/or using all caps.</a:t>
            </a:r>
          </a:p>
          <a:p>
            <a:endParaRPr lang="en-US" i="0" baseline="0" dirty="0" smtClean="0"/>
          </a:p>
          <a:p>
            <a:r>
              <a:rPr lang="en-US" i="0" baseline="0" dirty="0" smtClean="0"/>
              <a:t>And please </a:t>
            </a:r>
            <a:r>
              <a:rPr lang="en-US" i="1" baseline="0" dirty="0" smtClean="0"/>
              <a:t>avoid templates</a:t>
            </a:r>
            <a:r>
              <a:rPr lang="en-US" i="0" baseline="0" dirty="0" smtClean="0"/>
              <a:t>. Build your document from scratch – it will look much cleaner, employers will be able to find the information they need faster, and it will be much easier for you to edit and update.</a:t>
            </a:r>
          </a:p>
        </p:txBody>
      </p:sp>
      <p:sp>
        <p:nvSpPr>
          <p:cNvPr id="4" name="Slide Number Placeholder 3"/>
          <p:cNvSpPr>
            <a:spLocks noGrp="1"/>
          </p:cNvSpPr>
          <p:nvPr>
            <p:ph type="sldNum" sz="quarter" idx="10"/>
          </p:nvPr>
        </p:nvSpPr>
        <p:spPr/>
        <p:txBody>
          <a:bodyPr/>
          <a:lstStyle/>
          <a:p>
            <a:pPr defTabSz="458617">
              <a:defRPr/>
            </a:pPr>
            <a:fld id="{CE93F9B8-7F1B-460D-A663-EFF9EACDD68D}" type="slidenum">
              <a:rPr lang="en-US">
                <a:solidFill>
                  <a:prstClr val="black"/>
                </a:solidFill>
                <a:latin typeface="Calibri" panose="020F0502020204030204"/>
              </a:rPr>
              <a:pPr defTabSz="458617">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400761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Outcomes:</a:t>
            </a:r>
          </a:p>
          <a:p>
            <a:r>
              <a:rPr lang="en-US" dirty="0" smtClean="0"/>
              <a:t>Explain the purpose of a professional resume.</a:t>
            </a:r>
          </a:p>
          <a:p>
            <a:r>
              <a:rPr lang="en-US" dirty="0" smtClean="0"/>
              <a:t>Identify</a:t>
            </a:r>
            <a:r>
              <a:rPr lang="en-US" baseline="0" dirty="0" smtClean="0"/>
              <a:t> the Career Center’s career management platform, Handshake.</a:t>
            </a:r>
            <a:endParaRPr lang="en-US" dirty="0" smtClean="0"/>
          </a:p>
          <a:p>
            <a:r>
              <a:rPr lang="en-US" dirty="0" smtClean="0"/>
              <a:t>Explain the importance of networking.</a:t>
            </a:r>
            <a:endParaRPr lang="en-US" dirty="0"/>
          </a:p>
        </p:txBody>
      </p:sp>
      <p:sp>
        <p:nvSpPr>
          <p:cNvPr id="4" name="Slide Number Placeholder 3"/>
          <p:cNvSpPr>
            <a:spLocks noGrp="1"/>
          </p:cNvSpPr>
          <p:nvPr>
            <p:ph type="sldNum" sz="quarter" idx="10"/>
          </p:nvPr>
        </p:nvSpPr>
        <p:spPr/>
        <p:txBody>
          <a:bodyPr/>
          <a:lstStyle/>
          <a:p>
            <a:fld id="{37BD2BA2-7551-408C-955B-FAF3118D7368}" type="slidenum">
              <a:rPr lang="en-US" smtClean="0"/>
              <a:pPr/>
              <a:t>2</a:t>
            </a:fld>
            <a:endParaRPr lang="en-US"/>
          </a:p>
        </p:txBody>
      </p:sp>
    </p:spTree>
    <p:extLst>
      <p:ext uri="{BB962C8B-B14F-4D97-AF65-F5344CB8AC3E}">
        <p14:creationId xmlns:p14="http://schemas.microsoft.com/office/powerpoint/2010/main" val="3777486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we have the visual stuff taken care of, we can move into the content. The header, education, experience, and skills sections are all </a:t>
            </a:r>
            <a:r>
              <a:rPr lang="en-US" i="1" baseline="0" dirty="0" smtClean="0"/>
              <a:t>necessary</a:t>
            </a:r>
            <a:r>
              <a:rPr lang="en-US" i="0" baseline="0" dirty="0" smtClean="0"/>
              <a:t> components of the resume, particularly for students in STEM majors. There are a few other optional sections that we’ll touch on in just a moment. For now, we’ll start with the header…</a:t>
            </a:r>
            <a:endParaRPr lang="en-US" dirty="0"/>
          </a:p>
        </p:txBody>
      </p:sp>
      <p:sp>
        <p:nvSpPr>
          <p:cNvPr id="4" name="Slide Number Placeholder 3"/>
          <p:cNvSpPr>
            <a:spLocks noGrp="1"/>
          </p:cNvSpPr>
          <p:nvPr>
            <p:ph type="sldNum" sz="quarter" idx="10"/>
          </p:nvPr>
        </p:nvSpPr>
        <p:spPr/>
        <p:txBody>
          <a:bodyPr/>
          <a:lstStyle/>
          <a:p>
            <a:pPr defTabSz="458617">
              <a:defRPr/>
            </a:pPr>
            <a:fld id="{CE93F9B8-7F1B-460D-A663-EFF9EACDD68D}" type="slidenum">
              <a:rPr lang="en-US">
                <a:solidFill>
                  <a:prstClr val="black"/>
                </a:solidFill>
                <a:latin typeface="Calibri" panose="020F0502020204030204"/>
              </a:rPr>
              <a:pPr defTabSz="458617">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348976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resume needs to be capped with your full name, your phone number, and a </a:t>
            </a:r>
            <a:r>
              <a:rPr lang="en-US" i="1" dirty="0" smtClean="0"/>
              <a:t>professional</a:t>
            </a:r>
            <a:r>
              <a:rPr lang="en-US" i="0" dirty="0" smtClean="0"/>
              <a:t> email address. You</a:t>
            </a:r>
            <a:r>
              <a:rPr lang="en-US" i="0" baseline="0" dirty="0" smtClean="0"/>
              <a:t> can include your address if you’d like, but it’s no longer mandatory. Often, people will simply include their city, state, and zip code. You can also include the link to your LinkedIn, your </a:t>
            </a:r>
            <a:r>
              <a:rPr lang="en-US" i="0" baseline="0" dirty="0" err="1" smtClean="0"/>
              <a:t>Github</a:t>
            </a:r>
            <a:r>
              <a:rPr lang="en-US" i="0" baseline="0" dirty="0" smtClean="0"/>
              <a:t>, etc. Just remember to shorten the link, and to remove the hyperlink (the blue font and underlining).</a:t>
            </a:r>
            <a:endParaRPr lang="en-US" dirty="0"/>
          </a:p>
        </p:txBody>
      </p:sp>
      <p:sp>
        <p:nvSpPr>
          <p:cNvPr id="4" name="Slide Number Placeholder 3"/>
          <p:cNvSpPr>
            <a:spLocks noGrp="1"/>
          </p:cNvSpPr>
          <p:nvPr>
            <p:ph type="sldNum" sz="quarter" idx="10"/>
          </p:nvPr>
        </p:nvSpPr>
        <p:spPr/>
        <p:txBody>
          <a:bodyPr/>
          <a:lstStyle/>
          <a:p>
            <a:pPr defTabSz="458617">
              <a:defRPr/>
            </a:pPr>
            <a:fld id="{CE93F9B8-7F1B-460D-A663-EFF9EACDD68D}" type="slidenum">
              <a:rPr lang="en-US">
                <a:solidFill>
                  <a:prstClr val="black"/>
                </a:solidFill>
                <a:latin typeface="Calibri" panose="020F0502020204030204"/>
              </a:rPr>
              <a:pPr defTabSz="458617">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820485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22</a:t>
            </a:fld>
            <a:endParaRPr lang="en-US"/>
          </a:p>
        </p:txBody>
      </p:sp>
    </p:spTree>
    <p:extLst>
      <p:ext uri="{BB962C8B-B14F-4D97-AF65-F5344CB8AC3E}">
        <p14:creationId xmlns:p14="http://schemas.microsoft.com/office/powerpoint/2010/main" val="1661466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23</a:t>
            </a:fld>
            <a:endParaRPr lang="en-US"/>
          </a:p>
        </p:txBody>
      </p:sp>
    </p:spTree>
    <p:extLst>
      <p:ext uri="{BB962C8B-B14F-4D97-AF65-F5344CB8AC3E}">
        <p14:creationId xmlns:p14="http://schemas.microsoft.com/office/powerpoint/2010/main" val="1962011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24</a:t>
            </a:fld>
            <a:endParaRPr lang="en-US"/>
          </a:p>
        </p:txBody>
      </p:sp>
    </p:spTree>
    <p:extLst>
      <p:ext uri="{BB962C8B-B14F-4D97-AF65-F5344CB8AC3E}">
        <p14:creationId xmlns:p14="http://schemas.microsoft.com/office/powerpoint/2010/main" val="1021718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25</a:t>
            </a:fld>
            <a:endParaRPr lang="en-US"/>
          </a:p>
        </p:txBody>
      </p:sp>
    </p:spTree>
    <p:extLst>
      <p:ext uri="{BB962C8B-B14F-4D97-AF65-F5344CB8AC3E}">
        <p14:creationId xmlns:p14="http://schemas.microsoft.com/office/powerpoint/2010/main" val="1816567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26</a:t>
            </a:fld>
            <a:endParaRPr lang="en-US"/>
          </a:p>
        </p:txBody>
      </p:sp>
    </p:spTree>
    <p:extLst>
      <p:ext uri="{BB962C8B-B14F-4D97-AF65-F5344CB8AC3E}">
        <p14:creationId xmlns:p14="http://schemas.microsoft.com/office/powerpoint/2010/main" val="2237212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27</a:t>
            </a:fld>
            <a:endParaRPr lang="en-US"/>
          </a:p>
        </p:txBody>
      </p:sp>
    </p:spTree>
    <p:extLst>
      <p:ext uri="{BB962C8B-B14F-4D97-AF65-F5344CB8AC3E}">
        <p14:creationId xmlns:p14="http://schemas.microsoft.com/office/powerpoint/2010/main" val="2818893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point, y</a:t>
            </a:r>
            <a:r>
              <a:rPr lang="en-US" dirty="0" smtClean="0"/>
              <a:t>ou might have a few other sections on your resume that we haven’t talked about. Or,</a:t>
            </a:r>
            <a:r>
              <a:rPr lang="en-US" baseline="0" dirty="0" smtClean="0"/>
              <a:t> you might have a few other experiences you’re proud of that you don’t know how to include. Here are a few other considerations you might want to be thinking about:</a:t>
            </a:r>
          </a:p>
          <a:p>
            <a:endParaRPr lang="en-US" baseline="0" dirty="0" smtClean="0"/>
          </a:p>
          <a:p>
            <a:r>
              <a:rPr lang="en-US" baseline="0" dirty="0" smtClean="0"/>
              <a:t>An activities section can be a great way to demonstrate your involvement in the community, OR if your activities include professional associations, to demonstrate your involvement in the field. You can format these in a few ways: some people include these as a list (particularly if they’re not very actively involved) and others format their activities as they would a work or research experience. Whichever format you choose, just make sure you maintain consistency throughout the section. Also, avoid including very personal activities like knitting or </a:t>
            </a:r>
            <a:r>
              <a:rPr lang="en-US" baseline="0" dirty="0" err="1" smtClean="0"/>
              <a:t>rockclimbing</a:t>
            </a:r>
            <a:r>
              <a:rPr lang="en-US" baseline="0" dirty="0" smtClean="0"/>
              <a:t> – those won’t carry much weight unless you’re applying for very specific industries.</a:t>
            </a:r>
          </a:p>
          <a:p>
            <a:endParaRPr lang="en-US" baseline="0" dirty="0" smtClean="0"/>
          </a:p>
          <a:p>
            <a:r>
              <a:rPr lang="en-US" baseline="0" dirty="0" smtClean="0"/>
              <a:t>A course projects section can be a </a:t>
            </a:r>
            <a:r>
              <a:rPr lang="en-US" i="1" baseline="0" dirty="0" smtClean="0"/>
              <a:t>great</a:t>
            </a:r>
            <a:r>
              <a:rPr lang="en-US" i="0" baseline="0" dirty="0" smtClean="0"/>
              <a:t> section to include if you’re sitting here thinking “wait a minute…I don’t have relevant experience in the field yet…” A course projects section is your opportunity to demonstrate that you know how to put theory to practice. Pick 1 or 2 of the projects that are most relevant to the positions you’re applying to and format them as you would a work or research experience. For those of you that </a:t>
            </a:r>
            <a:r>
              <a:rPr lang="en-US" i="1" baseline="0" dirty="0" smtClean="0"/>
              <a:t>do</a:t>
            </a:r>
            <a:r>
              <a:rPr lang="en-US" i="0" baseline="0" dirty="0" smtClean="0"/>
              <a:t> have relevant experience in the field, I (and your professors) still encourage you to include your Capstone Design project on your resume once you’re able.</a:t>
            </a:r>
            <a:endParaRPr lang="en-US" dirty="0"/>
          </a:p>
        </p:txBody>
      </p:sp>
      <p:sp>
        <p:nvSpPr>
          <p:cNvPr id="4" name="Slide Number Placeholder 3"/>
          <p:cNvSpPr>
            <a:spLocks noGrp="1"/>
          </p:cNvSpPr>
          <p:nvPr>
            <p:ph type="sldNum" sz="quarter" idx="10"/>
          </p:nvPr>
        </p:nvSpPr>
        <p:spPr/>
        <p:txBody>
          <a:bodyPr/>
          <a:lstStyle/>
          <a:p>
            <a:pPr defTabSz="458617">
              <a:defRPr/>
            </a:pPr>
            <a:fld id="{CE93F9B8-7F1B-460D-A663-EFF9EACDD68D}" type="slidenum">
              <a:rPr lang="en-US">
                <a:solidFill>
                  <a:prstClr val="black"/>
                </a:solidFill>
                <a:latin typeface="Calibri" panose="020F0502020204030204"/>
              </a:rPr>
              <a:pPr defTabSz="458617">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427520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honors and awards section can also be a great section to include if you have more than 3</a:t>
            </a:r>
            <a:r>
              <a:rPr lang="en-US" baseline="0" dirty="0" smtClean="0"/>
              <a:t> awards that you think will help you stand out from other candidates in a meaningful way. If you have less than 3, I recommend incorporating them into the education section.</a:t>
            </a:r>
          </a:p>
          <a:p>
            <a:endParaRPr lang="en-US" baseline="0" dirty="0" smtClean="0"/>
          </a:p>
          <a:p>
            <a:r>
              <a:rPr lang="en-US" baseline="0" dirty="0" smtClean="0"/>
              <a:t>And finally, if you have a references section on your resume, please remove it. I recommend making a separate reference page (there’s an example of how to do this in the resume packet) and </a:t>
            </a:r>
            <a:r>
              <a:rPr lang="en-US" i="1" baseline="0" dirty="0" smtClean="0"/>
              <a:t>only providing it if/when requested.</a:t>
            </a:r>
            <a:endParaRPr lang="en-US" dirty="0"/>
          </a:p>
        </p:txBody>
      </p:sp>
      <p:sp>
        <p:nvSpPr>
          <p:cNvPr id="4" name="Slide Number Placeholder 3"/>
          <p:cNvSpPr>
            <a:spLocks noGrp="1"/>
          </p:cNvSpPr>
          <p:nvPr>
            <p:ph type="sldNum" sz="quarter" idx="10"/>
          </p:nvPr>
        </p:nvSpPr>
        <p:spPr/>
        <p:txBody>
          <a:bodyPr/>
          <a:lstStyle/>
          <a:p>
            <a:pPr defTabSz="458617">
              <a:defRPr/>
            </a:pPr>
            <a:fld id="{CE93F9B8-7F1B-460D-A663-EFF9EACDD68D}" type="slidenum">
              <a:rPr lang="en-US">
                <a:solidFill>
                  <a:prstClr val="black"/>
                </a:solidFill>
                <a:latin typeface="Calibri" panose="020F0502020204030204"/>
              </a:rPr>
              <a:pPr defTabSz="458617">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27573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3</a:t>
            </a:fld>
            <a:endParaRPr lang="en-US"/>
          </a:p>
        </p:txBody>
      </p:sp>
    </p:spTree>
    <p:extLst>
      <p:ext uri="{BB962C8B-B14F-4D97-AF65-F5344CB8AC3E}">
        <p14:creationId xmlns:p14="http://schemas.microsoft.com/office/powerpoint/2010/main" val="3574525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30</a:t>
            </a:fld>
            <a:endParaRPr lang="en-US"/>
          </a:p>
        </p:txBody>
      </p:sp>
    </p:spTree>
    <p:extLst>
      <p:ext uri="{BB962C8B-B14F-4D97-AF65-F5344CB8AC3E}">
        <p14:creationId xmlns:p14="http://schemas.microsoft.com/office/powerpoint/2010/main" val="1879326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D2BA2-7551-408C-955B-FAF3118D7368}" type="slidenum">
              <a:rPr lang="en-US" smtClean="0"/>
              <a:pPr/>
              <a:t>31</a:t>
            </a:fld>
            <a:endParaRPr lang="en-US"/>
          </a:p>
        </p:txBody>
      </p:sp>
    </p:spTree>
    <p:extLst>
      <p:ext uri="{BB962C8B-B14F-4D97-AF65-F5344CB8AC3E}">
        <p14:creationId xmlns:p14="http://schemas.microsoft.com/office/powerpoint/2010/main" val="2904646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32</a:t>
            </a:fld>
            <a:endParaRPr lang="en-US"/>
          </a:p>
        </p:txBody>
      </p:sp>
    </p:spTree>
    <p:extLst>
      <p:ext uri="{BB962C8B-B14F-4D97-AF65-F5344CB8AC3E}">
        <p14:creationId xmlns:p14="http://schemas.microsoft.com/office/powerpoint/2010/main" val="3312992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it’s important to follow up appropriately!</a:t>
            </a:r>
            <a:endParaRPr lang="en-US" dirty="0"/>
          </a:p>
        </p:txBody>
      </p:sp>
      <p:sp>
        <p:nvSpPr>
          <p:cNvPr id="4" name="Slide Number Placeholder 3"/>
          <p:cNvSpPr>
            <a:spLocks noGrp="1"/>
          </p:cNvSpPr>
          <p:nvPr>
            <p:ph type="sldNum" sz="quarter" idx="10"/>
          </p:nvPr>
        </p:nvSpPr>
        <p:spPr/>
        <p:txBody>
          <a:bodyPr/>
          <a:lstStyle/>
          <a:p>
            <a:fld id="{37BD2BA2-7551-408C-955B-FAF3118D7368}" type="slidenum">
              <a:rPr lang="en-US" smtClean="0"/>
              <a:pPr/>
              <a:t>33</a:t>
            </a:fld>
            <a:endParaRPr lang="en-US"/>
          </a:p>
        </p:txBody>
      </p:sp>
    </p:spTree>
    <p:extLst>
      <p:ext uri="{BB962C8B-B14F-4D97-AF65-F5344CB8AC3E}">
        <p14:creationId xmlns:p14="http://schemas.microsoft.com/office/powerpoint/2010/main" val="3216902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34</a:t>
            </a:fld>
            <a:endParaRPr lang="en-US"/>
          </a:p>
        </p:txBody>
      </p:sp>
    </p:spTree>
    <p:extLst>
      <p:ext uri="{BB962C8B-B14F-4D97-AF65-F5344CB8AC3E}">
        <p14:creationId xmlns:p14="http://schemas.microsoft.com/office/powerpoint/2010/main" val="815398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Articulate</a:t>
            </a:r>
            <a:r>
              <a:rPr lang="en-US" baseline="0" dirty="0" smtClean="0"/>
              <a:t> who you are, where you’ve been, and where you want to go</a:t>
            </a:r>
          </a:p>
          <a:p>
            <a:endParaRPr lang="en-US" baseline="0" dirty="0" smtClean="0"/>
          </a:p>
          <a:p>
            <a:r>
              <a:rPr lang="en-US" baseline="0" dirty="0" smtClean="0"/>
              <a:t>*The image is hyperlinked to an elevator pitch video.</a:t>
            </a:r>
            <a:endParaRPr lang="en-US" dirty="0"/>
          </a:p>
        </p:txBody>
      </p:sp>
      <p:sp>
        <p:nvSpPr>
          <p:cNvPr id="4" name="Slide Number Placeholder 3"/>
          <p:cNvSpPr>
            <a:spLocks noGrp="1"/>
          </p:cNvSpPr>
          <p:nvPr>
            <p:ph type="sldNum" sz="quarter" idx="10"/>
          </p:nvPr>
        </p:nvSpPr>
        <p:spPr/>
        <p:txBody>
          <a:bodyPr/>
          <a:lstStyle/>
          <a:p>
            <a:fld id="{37BD2BA2-7551-408C-955B-FAF3118D7368}" type="slidenum">
              <a:rPr lang="en-US" smtClean="0"/>
              <a:pPr/>
              <a:t>35</a:t>
            </a:fld>
            <a:endParaRPr lang="en-US"/>
          </a:p>
        </p:txBody>
      </p:sp>
    </p:spTree>
    <p:extLst>
      <p:ext uri="{BB962C8B-B14F-4D97-AF65-F5344CB8AC3E}">
        <p14:creationId xmlns:p14="http://schemas.microsoft.com/office/powerpoint/2010/main" val="1259162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Know how to relate your past work, academic and out-of-class experiences, to the career field.</a:t>
            </a:r>
          </a:p>
          <a:p>
            <a:pPr eaLnBrk="1" hangingPunct="1"/>
            <a:endParaRPr lang="en-US" dirty="0"/>
          </a:p>
          <a:p>
            <a:pPr eaLnBrk="1" hangingPunct="1"/>
            <a:r>
              <a:rPr lang="en-US" dirty="0"/>
              <a:t>Prepare a career log in advance to document career fair information (i.e., To whom have you given a resume?, Are they scheduled to return to USC ?, etc.)</a:t>
            </a:r>
          </a:p>
        </p:txBody>
      </p:sp>
      <p:sp>
        <p:nvSpPr>
          <p:cNvPr id="4" name="Slide Number Placeholder 3"/>
          <p:cNvSpPr>
            <a:spLocks noGrp="1"/>
          </p:cNvSpPr>
          <p:nvPr>
            <p:ph type="sldNum" sz="quarter" idx="10"/>
          </p:nvPr>
        </p:nvSpPr>
        <p:spPr/>
        <p:txBody>
          <a:bodyPr/>
          <a:lstStyle/>
          <a:p>
            <a:fld id="{37BD2BA2-7551-408C-955B-FAF3118D7368}" type="slidenum">
              <a:rPr lang="en-US" smtClean="0"/>
              <a:pPr/>
              <a:t>36</a:t>
            </a:fld>
            <a:endParaRPr lang="en-US"/>
          </a:p>
        </p:txBody>
      </p:sp>
    </p:spTree>
    <p:extLst>
      <p:ext uri="{BB962C8B-B14F-4D97-AF65-F5344CB8AC3E}">
        <p14:creationId xmlns:p14="http://schemas.microsoft.com/office/powerpoint/2010/main" val="2957756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Know how to relate your past work, academic and out-of-class experiences, to the career field.</a:t>
            </a:r>
          </a:p>
          <a:p>
            <a:pPr eaLnBrk="1" hangingPunct="1"/>
            <a:endParaRPr lang="en-US" dirty="0"/>
          </a:p>
          <a:p>
            <a:pPr eaLnBrk="1" hangingPunct="1"/>
            <a:r>
              <a:rPr lang="en-US" dirty="0"/>
              <a:t>Prepare a career log in advance to document career fair information (i.e., To whom have you given a resume?, Are they scheduled to return to USC ?, etc.)</a:t>
            </a:r>
          </a:p>
        </p:txBody>
      </p:sp>
      <p:sp>
        <p:nvSpPr>
          <p:cNvPr id="4" name="Slide Number Placeholder 3"/>
          <p:cNvSpPr>
            <a:spLocks noGrp="1"/>
          </p:cNvSpPr>
          <p:nvPr>
            <p:ph type="sldNum" sz="quarter" idx="10"/>
          </p:nvPr>
        </p:nvSpPr>
        <p:spPr/>
        <p:txBody>
          <a:bodyPr/>
          <a:lstStyle/>
          <a:p>
            <a:fld id="{37BD2BA2-7551-408C-955B-FAF3118D7368}" type="slidenum">
              <a:rPr lang="en-US" smtClean="0"/>
              <a:pPr/>
              <a:t>37</a:t>
            </a:fld>
            <a:endParaRPr lang="en-US"/>
          </a:p>
        </p:txBody>
      </p:sp>
    </p:spTree>
    <p:extLst>
      <p:ext uri="{BB962C8B-B14F-4D97-AF65-F5344CB8AC3E}">
        <p14:creationId xmlns:p14="http://schemas.microsoft.com/office/powerpoint/2010/main" val="3775199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38</a:t>
            </a:fld>
            <a:endParaRPr lang="en-US"/>
          </a:p>
        </p:txBody>
      </p:sp>
    </p:spTree>
    <p:extLst>
      <p:ext uri="{BB962C8B-B14F-4D97-AF65-F5344CB8AC3E}">
        <p14:creationId xmlns:p14="http://schemas.microsoft.com/office/powerpoint/2010/main" val="1624543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dirty="0"/>
              <a:t>Smile, make eye contact, and shake hands confidently and firmly. Introduce yourself with your full name, major, and graduation date.</a:t>
            </a:r>
          </a:p>
          <a:p>
            <a:pPr eaLnBrk="1" hangingPunct="1">
              <a:lnSpc>
                <a:spcPct val="80000"/>
              </a:lnSpc>
            </a:pPr>
            <a:endParaRPr lang="en-US" dirty="0"/>
          </a:p>
          <a:p>
            <a:pPr eaLnBrk="1" hangingPunct="1">
              <a:lnSpc>
                <a:spcPct val="80000"/>
              </a:lnSpc>
            </a:pPr>
            <a:r>
              <a:rPr lang="en-US" dirty="0"/>
              <a:t>Remember your body language…don’t fidget or look around. Act interested, focused, and enthusiastic. Be friendly, assertive, mature, and sincere.</a:t>
            </a:r>
          </a:p>
          <a:p>
            <a:pPr eaLnBrk="1" hangingPunct="1">
              <a:lnSpc>
                <a:spcPct val="80000"/>
              </a:lnSpc>
            </a:pPr>
            <a:endParaRPr lang="en-US" dirty="0"/>
          </a:p>
          <a:p>
            <a:pPr eaLnBrk="1" hangingPunct="1">
              <a:lnSpc>
                <a:spcPct val="80000"/>
              </a:lnSpc>
            </a:pPr>
            <a:r>
              <a:rPr lang="en-US" dirty="0"/>
              <a:t>Ask at least 2 intelligent questions of each organization, about such topics as: organizational statistics, company mission, client base, internship or co-op opportunities, summer or part-time employment,  full-time career paths, trainee programs, benefits, hiring procedures, etc. </a:t>
            </a:r>
          </a:p>
        </p:txBody>
      </p:sp>
      <p:sp>
        <p:nvSpPr>
          <p:cNvPr id="4" name="Slide Number Placeholder 3"/>
          <p:cNvSpPr>
            <a:spLocks noGrp="1"/>
          </p:cNvSpPr>
          <p:nvPr>
            <p:ph type="sldNum" sz="quarter" idx="10"/>
          </p:nvPr>
        </p:nvSpPr>
        <p:spPr/>
        <p:txBody>
          <a:bodyPr/>
          <a:lstStyle/>
          <a:p>
            <a:fld id="{37BD2BA2-7551-408C-955B-FAF3118D7368}" type="slidenum">
              <a:rPr lang="en-US" smtClean="0"/>
              <a:pPr/>
              <a:t>39</a:t>
            </a:fld>
            <a:endParaRPr lang="en-US"/>
          </a:p>
        </p:txBody>
      </p:sp>
    </p:spTree>
    <p:extLst>
      <p:ext uri="{BB962C8B-B14F-4D97-AF65-F5344CB8AC3E}">
        <p14:creationId xmlns:p14="http://schemas.microsoft.com/office/powerpoint/2010/main" val="258438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D2BA2-7551-408C-955B-FAF3118D7368}" type="slidenum">
              <a:rPr lang="en-US" smtClean="0"/>
              <a:pPr/>
              <a:t>4</a:t>
            </a:fld>
            <a:endParaRPr lang="en-US"/>
          </a:p>
        </p:txBody>
      </p:sp>
    </p:spTree>
    <p:extLst>
      <p:ext uri="{BB962C8B-B14F-4D97-AF65-F5344CB8AC3E}">
        <p14:creationId xmlns:p14="http://schemas.microsoft.com/office/powerpoint/2010/main" val="3760571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40</a:t>
            </a:fld>
            <a:endParaRPr lang="en-US"/>
          </a:p>
        </p:txBody>
      </p:sp>
    </p:spTree>
    <p:extLst>
      <p:ext uri="{BB962C8B-B14F-4D97-AF65-F5344CB8AC3E}">
        <p14:creationId xmlns:p14="http://schemas.microsoft.com/office/powerpoint/2010/main" val="2939120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41</a:t>
            </a:fld>
            <a:endParaRPr lang="en-US"/>
          </a:p>
        </p:txBody>
      </p:sp>
    </p:spTree>
    <p:extLst>
      <p:ext uri="{BB962C8B-B14F-4D97-AF65-F5344CB8AC3E}">
        <p14:creationId xmlns:p14="http://schemas.microsoft.com/office/powerpoint/2010/main" val="3810689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D2BA2-7551-408C-955B-FAF3118D7368}" type="slidenum">
              <a:rPr lang="en-US" smtClean="0"/>
              <a:pPr/>
              <a:t>42</a:t>
            </a:fld>
            <a:endParaRPr lang="en-US"/>
          </a:p>
        </p:txBody>
      </p:sp>
    </p:spTree>
    <p:extLst>
      <p:ext uri="{BB962C8B-B14F-4D97-AF65-F5344CB8AC3E}">
        <p14:creationId xmlns:p14="http://schemas.microsoft.com/office/powerpoint/2010/main" val="1906370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D2BA2-7551-408C-955B-FAF3118D7368}" type="slidenum">
              <a:rPr lang="en-US" smtClean="0"/>
              <a:pPr/>
              <a:t>43</a:t>
            </a:fld>
            <a:endParaRPr lang="en-US"/>
          </a:p>
        </p:txBody>
      </p:sp>
    </p:spTree>
    <p:extLst>
      <p:ext uri="{BB962C8B-B14F-4D97-AF65-F5344CB8AC3E}">
        <p14:creationId xmlns:p14="http://schemas.microsoft.com/office/powerpoint/2010/main" val="901090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44</a:t>
            </a:fld>
            <a:endParaRPr lang="en-US"/>
          </a:p>
        </p:txBody>
      </p:sp>
    </p:spTree>
    <p:extLst>
      <p:ext uri="{BB962C8B-B14F-4D97-AF65-F5344CB8AC3E}">
        <p14:creationId xmlns:p14="http://schemas.microsoft.com/office/powerpoint/2010/main" val="1553507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45</a:t>
            </a:fld>
            <a:endParaRPr lang="en-US"/>
          </a:p>
        </p:txBody>
      </p:sp>
    </p:spTree>
    <p:extLst>
      <p:ext uri="{BB962C8B-B14F-4D97-AF65-F5344CB8AC3E}">
        <p14:creationId xmlns:p14="http://schemas.microsoft.com/office/powerpoint/2010/main" val="766477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46</a:t>
            </a:fld>
            <a:endParaRPr lang="en-US"/>
          </a:p>
        </p:txBody>
      </p:sp>
    </p:spTree>
    <p:extLst>
      <p:ext uri="{BB962C8B-B14F-4D97-AF65-F5344CB8AC3E}">
        <p14:creationId xmlns:p14="http://schemas.microsoft.com/office/powerpoint/2010/main" val="1336600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47</a:t>
            </a:fld>
            <a:endParaRPr lang="en-US"/>
          </a:p>
        </p:txBody>
      </p:sp>
    </p:spTree>
    <p:extLst>
      <p:ext uri="{BB962C8B-B14F-4D97-AF65-F5344CB8AC3E}">
        <p14:creationId xmlns:p14="http://schemas.microsoft.com/office/powerpoint/2010/main" val="142292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5</a:t>
            </a:fld>
            <a:endParaRPr lang="en-US"/>
          </a:p>
        </p:txBody>
      </p:sp>
    </p:spTree>
    <p:extLst>
      <p:ext uri="{BB962C8B-B14F-4D97-AF65-F5344CB8AC3E}">
        <p14:creationId xmlns:p14="http://schemas.microsoft.com/office/powerpoint/2010/main" val="37305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6</a:t>
            </a:fld>
            <a:endParaRPr lang="en-US"/>
          </a:p>
        </p:txBody>
      </p:sp>
    </p:spTree>
    <p:extLst>
      <p:ext uri="{BB962C8B-B14F-4D97-AF65-F5344CB8AC3E}">
        <p14:creationId xmlns:p14="http://schemas.microsoft.com/office/powerpoint/2010/main" val="413146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7</a:t>
            </a:fld>
            <a:endParaRPr lang="en-US"/>
          </a:p>
        </p:txBody>
      </p:sp>
    </p:spTree>
    <p:extLst>
      <p:ext uri="{BB962C8B-B14F-4D97-AF65-F5344CB8AC3E}">
        <p14:creationId xmlns:p14="http://schemas.microsoft.com/office/powerpoint/2010/main" val="155718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8</a:t>
            </a:fld>
            <a:endParaRPr lang="en-US"/>
          </a:p>
        </p:txBody>
      </p:sp>
    </p:spTree>
    <p:extLst>
      <p:ext uri="{BB962C8B-B14F-4D97-AF65-F5344CB8AC3E}">
        <p14:creationId xmlns:p14="http://schemas.microsoft.com/office/powerpoint/2010/main" val="400304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D2BA2-7551-408C-955B-FAF3118D7368}" type="slidenum">
              <a:rPr lang="en-US" smtClean="0"/>
              <a:pPr/>
              <a:t>9</a:t>
            </a:fld>
            <a:endParaRPr lang="en-US"/>
          </a:p>
        </p:txBody>
      </p:sp>
    </p:spTree>
    <p:extLst>
      <p:ext uri="{BB962C8B-B14F-4D97-AF65-F5344CB8AC3E}">
        <p14:creationId xmlns:p14="http://schemas.microsoft.com/office/powerpoint/2010/main" val="262777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8ECF33-C7BE-49D5-A781-9CDD13D550D4}"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9F89-BEAC-4647-A8D3-80B4EEFD58C5}" type="slidenum">
              <a:rPr lang="en-US" smtClean="0"/>
              <a:pPr/>
              <a:t>‹#›</a:t>
            </a:fld>
            <a:endParaRPr lang="en-US"/>
          </a:p>
        </p:txBody>
      </p:sp>
    </p:spTree>
    <p:extLst>
      <p:ext uri="{BB962C8B-B14F-4D97-AF65-F5344CB8AC3E}">
        <p14:creationId xmlns:p14="http://schemas.microsoft.com/office/powerpoint/2010/main" val="177356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ECF33-C7BE-49D5-A781-9CDD13D550D4}"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9F89-BEAC-4647-A8D3-80B4EEFD58C5}" type="slidenum">
              <a:rPr lang="en-US" smtClean="0"/>
              <a:pPr/>
              <a:t>‹#›</a:t>
            </a:fld>
            <a:endParaRPr lang="en-US"/>
          </a:p>
        </p:txBody>
      </p:sp>
    </p:spTree>
    <p:extLst>
      <p:ext uri="{BB962C8B-B14F-4D97-AF65-F5344CB8AC3E}">
        <p14:creationId xmlns:p14="http://schemas.microsoft.com/office/powerpoint/2010/main" val="321749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ECF33-C7BE-49D5-A781-9CDD13D550D4}"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9F89-BEAC-4647-A8D3-80B4EEFD58C5}" type="slidenum">
              <a:rPr lang="en-US" smtClean="0"/>
              <a:pPr/>
              <a:t>‹#›</a:t>
            </a:fld>
            <a:endParaRPr lang="en-US"/>
          </a:p>
        </p:txBody>
      </p:sp>
    </p:spTree>
    <p:extLst>
      <p:ext uri="{BB962C8B-B14F-4D97-AF65-F5344CB8AC3E}">
        <p14:creationId xmlns:p14="http://schemas.microsoft.com/office/powerpoint/2010/main" val="297637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195CB3A3-8E14-7E42-A8AC-95A0B0D0AFD5}" type="datetimeFigureOut">
              <a:rPr lang="en-US" smtClean="0"/>
              <a:pPr/>
              <a:t>2018-09-18</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C61C19FD-333E-A24E-801C-154877842436}" type="slidenum">
              <a:rPr lang="en-US" smtClean="0"/>
              <a:pPr/>
              <a:t>‹#›</a:t>
            </a:fld>
            <a:endParaRPr lang="en-US"/>
          </a:p>
        </p:txBody>
      </p:sp>
    </p:spTree>
    <p:extLst>
      <p:ext uri="{BB962C8B-B14F-4D97-AF65-F5344CB8AC3E}">
        <p14:creationId xmlns:p14="http://schemas.microsoft.com/office/powerpoint/2010/main" val="282428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D32B61-C22F-4F9F-B8CE-EA41E943640C}"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E1864-4BA3-4555-BB1A-92F3640B6B68}" type="slidenum">
              <a:rPr lang="en-US" smtClean="0"/>
              <a:pPr/>
              <a:t>‹#›</a:t>
            </a:fld>
            <a:endParaRPr lang="en-US"/>
          </a:p>
        </p:txBody>
      </p:sp>
    </p:spTree>
    <p:extLst>
      <p:ext uri="{BB962C8B-B14F-4D97-AF65-F5344CB8AC3E}">
        <p14:creationId xmlns:p14="http://schemas.microsoft.com/office/powerpoint/2010/main" val="241802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32B61-C22F-4F9F-B8CE-EA41E943640C}"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E1864-4BA3-4555-BB1A-92F3640B6B68}" type="slidenum">
              <a:rPr lang="en-US" smtClean="0"/>
              <a:pPr/>
              <a:t>‹#›</a:t>
            </a:fld>
            <a:endParaRPr lang="en-US"/>
          </a:p>
        </p:txBody>
      </p:sp>
    </p:spTree>
    <p:extLst>
      <p:ext uri="{BB962C8B-B14F-4D97-AF65-F5344CB8AC3E}">
        <p14:creationId xmlns:p14="http://schemas.microsoft.com/office/powerpoint/2010/main" val="3877110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32B61-C22F-4F9F-B8CE-EA41E943640C}"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E1864-4BA3-4555-BB1A-92F3640B6B68}" type="slidenum">
              <a:rPr lang="en-US" smtClean="0"/>
              <a:pPr/>
              <a:t>‹#›</a:t>
            </a:fld>
            <a:endParaRPr lang="en-US"/>
          </a:p>
        </p:txBody>
      </p:sp>
    </p:spTree>
    <p:extLst>
      <p:ext uri="{BB962C8B-B14F-4D97-AF65-F5344CB8AC3E}">
        <p14:creationId xmlns:p14="http://schemas.microsoft.com/office/powerpoint/2010/main" val="2237079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D32B61-C22F-4F9F-B8CE-EA41E943640C}" type="datetimeFigureOut">
              <a:rPr lang="en-US" smtClean="0"/>
              <a:pPr/>
              <a:t>2018-09-18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E1864-4BA3-4555-BB1A-92F3640B6B68}" type="slidenum">
              <a:rPr lang="en-US" smtClean="0"/>
              <a:pPr/>
              <a:t>‹#›</a:t>
            </a:fld>
            <a:endParaRPr lang="en-US"/>
          </a:p>
        </p:txBody>
      </p:sp>
    </p:spTree>
    <p:extLst>
      <p:ext uri="{BB962C8B-B14F-4D97-AF65-F5344CB8AC3E}">
        <p14:creationId xmlns:p14="http://schemas.microsoft.com/office/powerpoint/2010/main" val="1060459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D32B61-C22F-4F9F-B8CE-EA41E943640C}" type="datetimeFigureOut">
              <a:rPr lang="en-US" smtClean="0"/>
              <a:pPr/>
              <a:t>2018-09-18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E1864-4BA3-4555-BB1A-92F3640B6B68}" type="slidenum">
              <a:rPr lang="en-US" smtClean="0"/>
              <a:pPr/>
              <a:t>‹#›</a:t>
            </a:fld>
            <a:endParaRPr lang="en-US"/>
          </a:p>
        </p:txBody>
      </p:sp>
    </p:spTree>
    <p:extLst>
      <p:ext uri="{BB962C8B-B14F-4D97-AF65-F5344CB8AC3E}">
        <p14:creationId xmlns:p14="http://schemas.microsoft.com/office/powerpoint/2010/main" val="4197229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D32B61-C22F-4F9F-B8CE-EA41E943640C}" type="datetimeFigureOut">
              <a:rPr lang="en-US" smtClean="0"/>
              <a:pPr/>
              <a:t>2018-09-18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E1864-4BA3-4555-BB1A-92F3640B6B68}" type="slidenum">
              <a:rPr lang="en-US" smtClean="0"/>
              <a:pPr/>
              <a:t>‹#›</a:t>
            </a:fld>
            <a:endParaRPr lang="en-US"/>
          </a:p>
        </p:txBody>
      </p:sp>
    </p:spTree>
    <p:extLst>
      <p:ext uri="{BB962C8B-B14F-4D97-AF65-F5344CB8AC3E}">
        <p14:creationId xmlns:p14="http://schemas.microsoft.com/office/powerpoint/2010/main" val="4106694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32B61-C22F-4F9F-B8CE-EA41E943640C}" type="datetimeFigureOut">
              <a:rPr lang="en-US" smtClean="0"/>
              <a:pPr/>
              <a:t>2018-09-18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E1864-4BA3-4555-BB1A-92F3640B6B68}" type="slidenum">
              <a:rPr lang="en-US" smtClean="0"/>
              <a:pPr/>
              <a:t>‹#›</a:t>
            </a:fld>
            <a:endParaRPr lang="en-US"/>
          </a:p>
        </p:txBody>
      </p:sp>
    </p:spTree>
    <p:extLst>
      <p:ext uri="{BB962C8B-B14F-4D97-AF65-F5344CB8AC3E}">
        <p14:creationId xmlns:p14="http://schemas.microsoft.com/office/powerpoint/2010/main" val="216580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ECF33-C7BE-49D5-A781-9CDD13D550D4}"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9F89-BEAC-4647-A8D3-80B4EEFD58C5}" type="slidenum">
              <a:rPr lang="en-US" smtClean="0"/>
              <a:pPr/>
              <a:t>‹#›</a:t>
            </a:fld>
            <a:endParaRPr lang="en-US"/>
          </a:p>
        </p:txBody>
      </p:sp>
    </p:spTree>
    <p:extLst>
      <p:ext uri="{BB962C8B-B14F-4D97-AF65-F5344CB8AC3E}">
        <p14:creationId xmlns:p14="http://schemas.microsoft.com/office/powerpoint/2010/main" val="3330315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32B61-C22F-4F9F-B8CE-EA41E943640C}" type="datetimeFigureOut">
              <a:rPr lang="en-US" smtClean="0"/>
              <a:pPr/>
              <a:t>2018-09-18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E1864-4BA3-4555-BB1A-92F3640B6B68}" type="slidenum">
              <a:rPr lang="en-US" smtClean="0"/>
              <a:pPr/>
              <a:t>‹#›</a:t>
            </a:fld>
            <a:endParaRPr lang="en-US"/>
          </a:p>
        </p:txBody>
      </p:sp>
    </p:spTree>
    <p:extLst>
      <p:ext uri="{BB962C8B-B14F-4D97-AF65-F5344CB8AC3E}">
        <p14:creationId xmlns:p14="http://schemas.microsoft.com/office/powerpoint/2010/main" val="398891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32B61-C22F-4F9F-B8CE-EA41E943640C}" type="datetimeFigureOut">
              <a:rPr lang="en-US" smtClean="0"/>
              <a:pPr/>
              <a:t>2018-09-18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E1864-4BA3-4555-BB1A-92F3640B6B68}" type="slidenum">
              <a:rPr lang="en-US" smtClean="0"/>
              <a:pPr/>
              <a:t>‹#›</a:t>
            </a:fld>
            <a:endParaRPr lang="en-US"/>
          </a:p>
        </p:txBody>
      </p:sp>
    </p:spTree>
    <p:extLst>
      <p:ext uri="{BB962C8B-B14F-4D97-AF65-F5344CB8AC3E}">
        <p14:creationId xmlns:p14="http://schemas.microsoft.com/office/powerpoint/2010/main" val="3346946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32B61-C22F-4F9F-B8CE-EA41E943640C}"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E1864-4BA3-4555-BB1A-92F3640B6B68}" type="slidenum">
              <a:rPr lang="en-US" smtClean="0"/>
              <a:pPr/>
              <a:t>‹#›</a:t>
            </a:fld>
            <a:endParaRPr lang="en-US"/>
          </a:p>
        </p:txBody>
      </p:sp>
    </p:spTree>
    <p:extLst>
      <p:ext uri="{BB962C8B-B14F-4D97-AF65-F5344CB8AC3E}">
        <p14:creationId xmlns:p14="http://schemas.microsoft.com/office/powerpoint/2010/main" val="2449186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32B61-C22F-4F9F-B8CE-EA41E943640C}"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E1864-4BA3-4555-BB1A-92F3640B6B68}" type="slidenum">
              <a:rPr lang="en-US" smtClean="0"/>
              <a:pPr/>
              <a:t>‹#›</a:t>
            </a:fld>
            <a:endParaRPr lang="en-US"/>
          </a:p>
        </p:txBody>
      </p:sp>
    </p:spTree>
    <p:extLst>
      <p:ext uri="{BB962C8B-B14F-4D97-AF65-F5344CB8AC3E}">
        <p14:creationId xmlns:p14="http://schemas.microsoft.com/office/powerpoint/2010/main" val="1783675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445295-E112-4C87-A710-9178C28F4D57}"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B3DBE-99EF-4DCB-BD8B-04667C927312}" type="slidenum">
              <a:rPr lang="en-US" smtClean="0"/>
              <a:pPr/>
              <a:t>‹#›</a:t>
            </a:fld>
            <a:endParaRPr lang="en-US"/>
          </a:p>
        </p:txBody>
      </p:sp>
    </p:spTree>
    <p:extLst>
      <p:ext uri="{BB962C8B-B14F-4D97-AF65-F5344CB8AC3E}">
        <p14:creationId xmlns:p14="http://schemas.microsoft.com/office/powerpoint/2010/main" val="428286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45295-E112-4C87-A710-9178C28F4D57}"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B3DBE-99EF-4DCB-BD8B-04667C927312}" type="slidenum">
              <a:rPr lang="en-US" smtClean="0"/>
              <a:pPr/>
              <a:t>‹#›</a:t>
            </a:fld>
            <a:endParaRPr lang="en-US"/>
          </a:p>
        </p:txBody>
      </p:sp>
    </p:spTree>
    <p:extLst>
      <p:ext uri="{BB962C8B-B14F-4D97-AF65-F5344CB8AC3E}">
        <p14:creationId xmlns:p14="http://schemas.microsoft.com/office/powerpoint/2010/main" val="183785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445295-E112-4C87-A710-9178C28F4D57}"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B3DBE-99EF-4DCB-BD8B-04667C927312}" type="slidenum">
              <a:rPr lang="en-US" smtClean="0"/>
              <a:pPr/>
              <a:t>‹#›</a:t>
            </a:fld>
            <a:endParaRPr lang="en-US"/>
          </a:p>
        </p:txBody>
      </p:sp>
    </p:spTree>
    <p:extLst>
      <p:ext uri="{BB962C8B-B14F-4D97-AF65-F5344CB8AC3E}">
        <p14:creationId xmlns:p14="http://schemas.microsoft.com/office/powerpoint/2010/main" val="2386957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445295-E112-4C87-A710-9178C28F4D57}" type="datetimeFigureOut">
              <a:rPr lang="en-US" smtClean="0"/>
              <a:pPr/>
              <a:t>2018-09-18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B3DBE-99EF-4DCB-BD8B-04667C927312}" type="slidenum">
              <a:rPr lang="en-US" smtClean="0"/>
              <a:pPr/>
              <a:t>‹#›</a:t>
            </a:fld>
            <a:endParaRPr lang="en-US"/>
          </a:p>
        </p:txBody>
      </p:sp>
    </p:spTree>
    <p:extLst>
      <p:ext uri="{BB962C8B-B14F-4D97-AF65-F5344CB8AC3E}">
        <p14:creationId xmlns:p14="http://schemas.microsoft.com/office/powerpoint/2010/main" val="802165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445295-E112-4C87-A710-9178C28F4D57}" type="datetimeFigureOut">
              <a:rPr lang="en-US" smtClean="0"/>
              <a:pPr/>
              <a:t>2018-09-18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B3DBE-99EF-4DCB-BD8B-04667C927312}" type="slidenum">
              <a:rPr lang="en-US" smtClean="0"/>
              <a:pPr/>
              <a:t>‹#›</a:t>
            </a:fld>
            <a:endParaRPr lang="en-US"/>
          </a:p>
        </p:txBody>
      </p:sp>
    </p:spTree>
    <p:extLst>
      <p:ext uri="{BB962C8B-B14F-4D97-AF65-F5344CB8AC3E}">
        <p14:creationId xmlns:p14="http://schemas.microsoft.com/office/powerpoint/2010/main" val="1639546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445295-E112-4C87-A710-9178C28F4D57}" type="datetimeFigureOut">
              <a:rPr lang="en-US" smtClean="0"/>
              <a:pPr/>
              <a:t>2018-09-18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B3DBE-99EF-4DCB-BD8B-04667C927312}" type="slidenum">
              <a:rPr lang="en-US" smtClean="0"/>
              <a:pPr/>
              <a:t>‹#›</a:t>
            </a:fld>
            <a:endParaRPr lang="en-US"/>
          </a:p>
        </p:txBody>
      </p:sp>
    </p:spTree>
    <p:extLst>
      <p:ext uri="{BB962C8B-B14F-4D97-AF65-F5344CB8AC3E}">
        <p14:creationId xmlns:p14="http://schemas.microsoft.com/office/powerpoint/2010/main" val="193471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ECF33-C7BE-49D5-A781-9CDD13D550D4}"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9F89-BEAC-4647-A8D3-80B4EEFD58C5}" type="slidenum">
              <a:rPr lang="en-US" smtClean="0"/>
              <a:pPr/>
              <a:t>‹#›</a:t>
            </a:fld>
            <a:endParaRPr lang="en-US"/>
          </a:p>
        </p:txBody>
      </p:sp>
    </p:spTree>
    <p:extLst>
      <p:ext uri="{BB962C8B-B14F-4D97-AF65-F5344CB8AC3E}">
        <p14:creationId xmlns:p14="http://schemas.microsoft.com/office/powerpoint/2010/main" val="3746676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45295-E112-4C87-A710-9178C28F4D57}" type="datetimeFigureOut">
              <a:rPr lang="en-US" smtClean="0"/>
              <a:pPr/>
              <a:t>2018-09-18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BB3DBE-99EF-4DCB-BD8B-04667C927312}" type="slidenum">
              <a:rPr lang="en-US" smtClean="0"/>
              <a:pPr/>
              <a:t>‹#›</a:t>
            </a:fld>
            <a:endParaRPr lang="en-US"/>
          </a:p>
        </p:txBody>
      </p:sp>
    </p:spTree>
    <p:extLst>
      <p:ext uri="{BB962C8B-B14F-4D97-AF65-F5344CB8AC3E}">
        <p14:creationId xmlns:p14="http://schemas.microsoft.com/office/powerpoint/2010/main" val="2394069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45295-E112-4C87-A710-9178C28F4D57}" type="datetimeFigureOut">
              <a:rPr lang="en-US" smtClean="0"/>
              <a:pPr/>
              <a:t>2018-09-18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B3DBE-99EF-4DCB-BD8B-04667C927312}" type="slidenum">
              <a:rPr lang="en-US" smtClean="0"/>
              <a:pPr/>
              <a:t>‹#›</a:t>
            </a:fld>
            <a:endParaRPr lang="en-US"/>
          </a:p>
        </p:txBody>
      </p:sp>
    </p:spTree>
    <p:extLst>
      <p:ext uri="{BB962C8B-B14F-4D97-AF65-F5344CB8AC3E}">
        <p14:creationId xmlns:p14="http://schemas.microsoft.com/office/powerpoint/2010/main" val="3232417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45295-E112-4C87-A710-9178C28F4D57}" type="datetimeFigureOut">
              <a:rPr lang="en-US" smtClean="0"/>
              <a:pPr/>
              <a:t>2018-09-18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B3DBE-99EF-4DCB-BD8B-04667C927312}" type="slidenum">
              <a:rPr lang="en-US" smtClean="0"/>
              <a:pPr/>
              <a:t>‹#›</a:t>
            </a:fld>
            <a:endParaRPr lang="en-US"/>
          </a:p>
        </p:txBody>
      </p:sp>
    </p:spTree>
    <p:extLst>
      <p:ext uri="{BB962C8B-B14F-4D97-AF65-F5344CB8AC3E}">
        <p14:creationId xmlns:p14="http://schemas.microsoft.com/office/powerpoint/2010/main" val="3427364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45295-E112-4C87-A710-9178C28F4D57}"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B3DBE-99EF-4DCB-BD8B-04667C927312}" type="slidenum">
              <a:rPr lang="en-US" smtClean="0"/>
              <a:pPr/>
              <a:t>‹#›</a:t>
            </a:fld>
            <a:endParaRPr lang="en-US"/>
          </a:p>
        </p:txBody>
      </p:sp>
    </p:spTree>
    <p:extLst>
      <p:ext uri="{BB962C8B-B14F-4D97-AF65-F5344CB8AC3E}">
        <p14:creationId xmlns:p14="http://schemas.microsoft.com/office/powerpoint/2010/main" val="2190168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45295-E112-4C87-A710-9178C28F4D57}"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B3DBE-99EF-4DCB-BD8B-04667C927312}" type="slidenum">
              <a:rPr lang="en-US" smtClean="0"/>
              <a:pPr/>
              <a:t>‹#›</a:t>
            </a:fld>
            <a:endParaRPr lang="en-US"/>
          </a:p>
        </p:txBody>
      </p:sp>
    </p:spTree>
    <p:extLst>
      <p:ext uri="{BB962C8B-B14F-4D97-AF65-F5344CB8AC3E}">
        <p14:creationId xmlns:p14="http://schemas.microsoft.com/office/powerpoint/2010/main" val="1410114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C1F59-6BEF-4735-B1E1-95535C066D66}"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extLst>
      <p:ext uri="{BB962C8B-B14F-4D97-AF65-F5344CB8AC3E}">
        <p14:creationId xmlns:p14="http://schemas.microsoft.com/office/powerpoint/2010/main" val="1329566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C1F59-6BEF-4735-B1E1-95535C066D66}"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extLst>
      <p:ext uri="{BB962C8B-B14F-4D97-AF65-F5344CB8AC3E}">
        <p14:creationId xmlns:p14="http://schemas.microsoft.com/office/powerpoint/2010/main" val="590487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C1F59-6BEF-4735-B1E1-95535C066D66}"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extLst>
      <p:ext uri="{BB962C8B-B14F-4D97-AF65-F5344CB8AC3E}">
        <p14:creationId xmlns:p14="http://schemas.microsoft.com/office/powerpoint/2010/main" val="3492996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2C1F59-6BEF-4735-B1E1-95535C066D66}" type="datetimeFigureOut">
              <a:rPr lang="en-US" smtClean="0"/>
              <a:pPr/>
              <a:t>2018-09-18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14A0-C7F2-469D-85B3-33CB82B3E414}" type="slidenum">
              <a:rPr lang="en-US" smtClean="0"/>
              <a:pPr/>
              <a:t>‹#›</a:t>
            </a:fld>
            <a:endParaRPr lang="en-US"/>
          </a:p>
        </p:txBody>
      </p:sp>
    </p:spTree>
    <p:extLst>
      <p:ext uri="{BB962C8B-B14F-4D97-AF65-F5344CB8AC3E}">
        <p14:creationId xmlns:p14="http://schemas.microsoft.com/office/powerpoint/2010/main" val="3412915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C1F59-6BEF-4735-B1E1-95535C066D66}" type="datetimeFigureOut">
              <a:rPr lang="en-US" smtClean="0"/>
              <a:pPr/>
              <a:t>2018-09-18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B14A0-C7F2-469D-85B3-33CB82B3E414}" type="slidenum">
              <a:rPr lang="en-US" smtClean="0"/>
              <a:pPr/>
              <a:t>‹#›</a:t>
            </a:fld>
            <a:endParaRPr lang="en-US"/>
          </a:p>
        </p:txBody>
      </p:sp>
    </p:spTree>
    <p:extLst>
      <p:ext uri="{BB962C8B-B14F-4D97-AF65-F5344CB8AC3E}">
        <p14:creationId xmlns:p14="http://schemas.microsoft.com/office/powerpoint/2010/main" val="367651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8ECF33-C7BE-49D5-A781-9CDD13D550D4}" type="datetimeFigureOut">
              <a:rPr lang="en-US" smtClean="0"/>
              <a:pPr/>
              <a:t>2018-09-18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59F89-BEAC-4647-A8D3-80B4EEFD58C5}" type="slidenum">
              <a:rPr lang="en-US" smtClean="0"/>
              <a:pPr/>
              <a:t>‹#›</a:t>
            </a:fld>
            <a:endParaRPr lang="en-US"/>
          </a:p>
        </p:txBody>
      </p:sp>
    </p:spTree>
    <p:extLst>
      <p:ext uri="{BB962C8B-B14F-4D97-AF65-F5344CB8AC3E}">
        <p14:creationId xmlns:p14="http://schemas.microsoft.com/office/powerpoint/2010/main" val="851618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C1F59-6BEF-4735-B1E1-95535C066D66}" type="datetimeFigureOut">
              <a:rPr lang="en-US" smtClean="0"/>
              <a:pPr/>
              <a:t>2018-09-18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B14A0-C7F2-469D-85B3-33CB82B3E414}" type="slidenum">
              <a:rPr lang="en-US" smtClean="0"/>
              <a:pPr/>
              <a:t>‹#›</a:t>
            </a:fld>
            <a:endParaRPr lang="en-US"/>
          </a:p>
        </p:txBody>
      </p:sp>
    </p:spTree>
    <p:extLst>
      <p:ext uri="{BB962C8B-B14F-4D97-AF65-F5344CB8AC3E}">
        <p14:creationId xmlns:p14="http://schemas.microsoft.com/office/powerpoint/2010/main" val="137180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C1F59-6BEF-4735-B1E1-95535C066D66}" type="datetimeFigureOut">
              <a:rPr lang="en-US" smtClean="0"/>
              <a:pPr/>
              <a:t>2018-09-18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B14A0-C7F2-469D-85B3-33CB82B3E414}" type="slidenum">
              <a:rPr lang="en-US" smtClean="0"/>
              <a:pPr/>
              <a:t>‹#›</a:t>
            </a:fld>
            <a:endParaRPr lang="en-US"/>
          </a:p>
        </p:txBody>
      </p:sp>
    </p:spTree>
    <p:extLst>
      <p:ext uri="{BB962C8B-B14F-4D97-AF65-F5344CB8AC3E}">
        <p14:creationId xmlns:p14="http://schemas.microsoft.com/office/powerpoint/2010/main" val="3566167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C1F59-6BEF-4735-B1E1-95535C066D66}" type="datetimeFigureOut">
              <a:rPr lang="en-US" smtClean="0"/>
              <a:pPr/>
              <a:t>2018-09-18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14A0-C7F2-469D-85B3-33CB82B3E414}" type="slidenum">
              <a:rPr lang="en-US" smtClean="0"/>
              <a:pPr/>
              <a:t>‹#›</a:t>
            </a:fld>
            <a:endParaRPr lang="en-US"/>
          </a:p>
        </p:txBody>
      </p:sp>
    </p:spTree>
    <p:extLst>
      <p:ext uri="{BB962C8B-B14F-4D97-AF65-F5344CB8AC3E}">
        <p14:creationId xmlns:p14="http://schemas.microsoft.com/office/powerpoint/2010/main" val="3025738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C1F59-6BEF-4735-B1E1-95535C066D66}" type="datetimeFigureOut">
              <a:rPr lang="en-US" smtClean="0"/>
              <a:pPr/>
              <a:t>2018-09-18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14A0-C7F2-469D-85B3-33CB82B3E414}" type="slidenum">
              <a:rPr lang="en-US" smtClean="0"/>
              <a:pPr/>
              <a:t>‹#›</a:t>
            </a:fld>
            <a:endParaRPr lang="en-US"/>
          </a:p>
        </p:txBody>
      </p:sp>
    </p:spTree>
    <p:extLst>
      <p:ext uri="{BB962C8B-B14F-4D97-AF65-F5344CB8AC3E}">
        <p14:creationId xmlns:p14="http://schemas.microsoft.com/office/powerpoint/2010/main" val="1735718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C1F59-6BEF-4735-B1E1-95535C066D66}"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extLst>
      <p:ext uri="{BB962C8B-B14F-4D97-AF65-F5344CB8AC3E}">
        <p14:creationId xmlns:p14="http://schemas.microsoft.com/office/powerpoint/2010/main" val="3614385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C1F59-6BEF-4735-B1E1-95535C066D66}" type="datetimeFigureOut">
              <a:rPr lang="en-US" smtClean="0"/>
              <a:pPr/>
              <a:t>2018-09-18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extLst>
      <p:ext uri="{BB962C8B-B14F-4D97-AF65-F5344CB8AC3E}">
        <p14:creationId xmlns:p14="http://schemas.microsoft.com/office/powerpoint/2010/main" val="206046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8ECF33-C7BE-49D5-A781-9CDD13D550D4}" type="datetimeFigureOut">
              <a:rPr lang="en-US" smtClean="0"/>
              <a:pPr/>
              <a:t>2018-09-18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D59F89-BEAC-4647-A8D3-80B4EEFD58C5}" type="slidenum">
              <a:rPr lang="en-US" smtClean="0"/>
              <a:pPr/>
              <a:t>‹#›</a:t>
            </a:fld>
            <a:endParaRPr lang="en-US"/>
          </a:p>
        </p:txBody>
      </p:sp>
    </p:spTree>
    <p:extLst>
      <p:ext uri="{BB962C8B-B14F-4D97-AF65-F5344CB8AC3E}">
        <p14:creationId xmlns:p14="http://schemas.microsoft.com/office/powerpoint/2010/main" val="279793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8ECF33-C7BE-49D5-A781-9CDD13D550D4}" type="datetimeFigureOut">
              <a:rPr lang="en-US" smtClean="0"/>
              <a:pPr/>
              <a:t>2018-09-18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D59F89-BEAC-4647-A8D3-80B4EEFD58C5}" type="slidenum">
              <a:rPr lang="en-US" smtClean="0"/>
              <a:pPr/>
              <a:t>‹#›</a:t>
            </a:fld>
            <a:endParaRPr lang="en-US"/>
          </a:p>
        </p:txBody>
      </p:sp>
    </p:spTree>
    <p:extLst>
      <p:ext uri="{BB962C8B-B14F-4D97-AF65-F5344CB8AC3E}">
        <p14:creationId xmlns:p14="http://schemas.microsoft.com/office/powerpoint/2010/main" val="99443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ECF33-C7BE-49D5-A781-9CDD13D550D4}" type="datetimeFigureOut">
              <a:rPr lang="en-US" smtClean="0"/>
              <a:pPr/>
              <a:t>2018-09-18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D59F89-BEAC-4647-A8D3-80B4EEFD58C5}" type="slidenum">
              <a:rPr lang="en-US" smtClean="0"/>
              <a:pPr/>
              <a:t>‹#›</a:t>
            </a:fld>
            <a:endParaRPr lang="en-US"/>
          </a:p>
        </p:txBody>
      </p:sp>
    </p:spTree>
    <p:extLst>
      <p:ext uri="{BB962C8B-B14F-4D97-AF65-F5344CB8AC3E}">
        <p14:creationId xmlns:p14="http://schemas.microsoft.com/office/powerpoint/2010/main" val="318713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ECF33-C7BE-49D5-A781-9CDD13D550D4}" type="datetimeFigureOut">
              <a:rPr lang="en-US" smtClean="0"/>
              <a:pPr/>
              <a:t>2018-09-18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59F89-BEAC-4647-A8D3-80B4EEFD58C5}" type="slidenum">
              <a:rPr lang="en-US" smtClean="0"/>
              <a:pPr/>
              <a:t>‹#›</a:t>
            </a:fld>
            <a:endParaRPr lang="en-US"/>
          </a:p>
        </p:txBody>
      </p:sp>
    </p:spTree>
    <p:extLst>
      <p:ext uri="{BB962C8B-B14F-4D97-AF65-F5344CB8AC3E}">
        <p14:creationId xmlns:p14="http://schemas.microsoft.com/office/powerpoint/2010/main" val="248009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ECF33-C7BE-49D5-A781-9CDD13D550D4}" type="datetimeFigureOut">
              <a:rPr lang="en-US" smtClean="0"/>
              <a:pPr/>
              <a:t>2018-09-18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59F89-BEAC-4647-A8D3-80B4EEFD58C5}" type="slidenum">
              <a:rPr lang="en-US" smtClean="0"/>
              <a:pPr/>
              <a:t>‹#›</a:t>
            </a:fld>
            <a:endParaRPr lang="en-US"/>
          </a:p>
        </p:txBody>
      </p:sp>
    </p:spTree>
    <p:extLst>
      <p:ext uri="{BB962C8B-B14F-4D97-AF65-F5344CB8AC3E}">
        <p14:creationId xmlns:p14="http://schemas.microsoft.com/office/powerpoint/2010/main" val="343697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ECF33-C7BE-49D5-A781-9CDD13D550D4}" type="datetimeFigureOut">
              <a:rPr lang="en-US" smtClean="0"/>
              <a:pPr/>
              <a:t>2018-09-18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59F89-BEAC-4647-A8D3-80B4EEFD58C5}" type="slidenum">
              <a:rPr lang="en-US" smtClean="0"/>
              <a:pPr/>
              <a:t>‹#›</a:t>
            </a:fld>
            <a:endParaRPr lang="en-US"/>
          </a:p>
        </p:txBody>
      </p:sp>
    </p:spTree>
    <p:extLst>
      <p:ext uri="{BB962C8B-B14F-4D97-AF65-F5344CB8AC3E}">
        <p14:creationId xmlns:p14="http://schemas.microsoft.com/office/powerpoint/2010/main" val="8518116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685"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32B61-C22F-4F9F-B8CE-EA41E943640C}" type="datetimeFigureOut">
              <a:rPr lang="en-US" smtClean="0"/>
              <a:pPr/>
              <a:t>2018-09-18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E1864-4BA3-4555-BB1A-92F3640B6B68}" type="slidenum">
              <a:rPr lang="en-US" smtClean="0"/>
              <a:pPr/>
              <a:t>‹#›</a:t>
            </a:fld>
            <a:endParaRPr lang="en-US"/>
          </a:p>
        </p:txBody>
      </p:sp>
    </p:spTree>
    <p:extLst>
      <p:ext uri="{BB962C8B-B14F-4D97-AF65-F5344CB8AC3E}">
        <p14:creationId xmlns:p14="http://schemas.microsoft.com/office/powerpoint/2010/main" val="26585334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45295-E112-4C87-A710-9178C28F4D57}" type="datetimeFigureOut">
              <a:rPr lang="en-US" smtClean="0"/>
              <a:pPr/>
              <a:t>2018-09-18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B3DBE-99EF-4DCB-BD8B-04667C927312}" type="slidenum">
              <a:rPr lang="en-US" smtClean="0"/>
              <a:pPr/>
              <a:t>‹#›</a:t>
            </a:fld>
            <a:endParaRPr lang="en-US"/>
          </a:p>
        </p:txBody>
      </p:sp>
    </p:spTree>
    <p:extLst>
      <p:ext uri="{BB962C8B-B14F-4D97-AF65-F5344CB8AC3E}">
        <p14:creationId xmlns:p14="http://schemas.microsoft.com/office/powerpoint/2010/main" val="36020354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2C1F59-6BEF-4735-B1E1-95535C066D66}" type="datetimeFigureOut">
              <a:rPr lang="en-US" smtClean="0"/>
              <a:pPr/>
              <a:t>2018-09-18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CB14A0-C7F2-469D-85B3-33CB82B3E414}" type="slidenum">
              <a:rPr lang="en-US" smtClean="0"/>
              <a:pPr/>
              <a:t>‹#›</a:t>
            </a:fld>
            <a:endParaRPr lang="en-US"/>
          </a:p>
        </p:txBody>
      </p:sp>
    </p:spTree>
    <p:extLst>
      <p:ext uri="{BB962C8B-B14F-4D97-AF65-F5344CB8AC3E}">
        <p14:creationId xmlns:p14="http://schemas.microsoft.com/office/powerpoint/2010/main" val="42596999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36.xml"/><Relationship Id="rId4" Type="http://schemas.openxmlformats.org/officeDocument/2006/relationships/hyperlink" Target="https://sc.joinhandshake.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hyperlink" Target="https://www.candidcareer.com/video-elevator+pitch,ed5fdd900a274930252f,UnivSouthCarolina" TargetMode="External"/><Relationship Id="rId2" Type="http://schemas.openxmlformats.org/officeDocument/2006/relationships/notesSlide" Target="../notesSlides/notesSlide35.xml"/><Relationship Id="rId1" Type="http://schemas.openxmlformats.org/officeDocument/2006/relationships/slideLayout" Target="../slideLayouts/slideLayout36.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6651" y="2764126"/>
            <a:ext cx="7315200"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Arial"/>
                <a:cs typeface="Arial"/>
              </a:rPr>
              <a:t>Prepare for the Fair:</a:t>
            </a:r>
            <a:endParaRPr lang="en-US" sz="3200" dirty="0">
              <a:solidFill>
                <a:prstClr val="black"/>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a:cs typeface="Arial"/>
              </a:rPr>
              <a:t>Gamecocks Get Hired! </a:t>
            </a:r>
            <a:r>
              <a:rPr lang="en-US" sz="2800" dirty="0" smtClean="0">
                <a:solidFill>
                  <a:prstClr val="black"/>
                </a:solidFill>
                <a:latin typeface="Arial"/>
                <a:cs typeface="Arial"/>
              </a:rPr>
              <a:t>STEM Majors Fair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a:cs typeface="Arial"/>
              </a:rPr>
              <a:t>Fall</a:t>
            </a:r>
            <a:r>
              <a:rPr kumimoji="0" lang="en-US" sz="2800" b="0" i="0" u="none" strike="noStrike" kern="1200" cap="none" spc="0" normalizeH="0" noProof="0" dirty="0" smtClean="0">
                <a:ln>
                  <a:noFill/>
                </a:ln>
                <a:solidFill>
                  <a:prstClr val="black"/>
                </a:solidFill>
                <a:effectLst/>
                <a:uLnTx/>
                <a:uFillTx/>
                <a:latin typeface="Arial"/>
                <a:cs typeface="Arial"/>
              </a:rPr>
              <a:t> 2018</a:t>
            </a:r>
            <a:r>
              <a:rPr lang="en-US" sz="3200" dirty="0" smtClean="0">
                <a:solidFill>
                  <a:prstClr val="black"/>
                </a:solidFill>
                <a:latin typeface="Arial"/>
                <a:cs typeface="Arial"/>
              </a:rPr>
              <a:t/>
            </a:r>
            <a:br>
              <a:rPr lang="en-US" sz="3200" dirty="0" smtClean="0">
                <a:solidFill>
                  <a:prstClr val="black"/>
                </a:solidFill>
                <a:latin typeface="Arial"/>
                <a:cs typeface="Arial"/>
              </a:rPr>
            </a:br>
            <a:endParaRPr lang="en-US" sz="3200" dirty="0" smtClean="0">
              <a:solidFill>
                <a:prstClr val="black"/>
              </a:solidFill>
              <a:latin typeface="Arial"/>
              <a:cs typeface="Arial"/>
            </a:endParaRPr>
          </a:p>
          <a:p>
            <a:pPr lvl="0" algn="ctr" defTabSz="914400">
              <a:defRPr/>
            </a:pPr>
            <a:r>
              <a:rPr lang="en-US" sz="2000" b="1" dirty="0" smtClean="0">
                <a:solidFill>
                  <a:prstClr val="black"/>
                </a:solidFill>
                <a:latin typeface="Arial"/>
                <a:cs typeface="Arial"/>
              </a:rPr>
              <a:t>Katie </a:t>
            </a:r>
            <a:r>
              <a:rPr lang="en-US" sz="2000" b="1" dirty="0" err="1" smtClean="0">
                <a:solidFill>
                  <a:prstClr val="black"/>
                </a:solidFill>
                <a:latin typeface="Arial"/>
                <a:cs typeface="Arial"/>
              </a:rPr>
              <a:t>Kinniburgh</a:t>
            </a:r>
            <a:endParaRPr lang="en-US" sz="2000" b="1" dirty="0">
              <a:solidFill>
                <a:prstClr val="black"/>
              </a:solidFill>
              <a:latin typeface="Arial"/>
              <a:cs typeface="Arial"/>
            </a:endParaRPr>
          </a:p>
          <a:p>
            <a:pPr lvl="0" algn="ctr" defTabSz="914400">
              <a:defRPr/>
            </a:pPr>
            <a:r>
              <a:rPr lang="en-US" dirty="0" smtClean="0">
                <a:solidFill>
                  <a:prstClr val="black"/>
                </a:solidFill>
                <a:latin typeface="Arial"/>
                <a:cs typeface="Arial"/>
              </a:rPr>
              <a:t>Career Development Coach</a:t>
            </a:r>
          </a:p>
          <a:p>
            <a:pPr lvl="0" algn="ctr" defTabSz="914400">
              <a:defRPr/>
            </a:pPr>
            <a:r>
              <a:rPr lang="en-US" dirty="0" smtClean="0">
                <a:solidFill>
                  <a:prstClr val="black"/>
                </a:solidFill>
                <a:latin typeface="Arial"/>
                <a:cs typeface="Arial"/>
              </a:rPr>
              <a:t>College of Engineering &amp; Computing Career Center</a:t>
            </a:r>
            <a:endParaRPr lang="en-US" dirty="0">
              <a:solidFill>
                <a:prstClr val="black"/>
              </a:solidFill>
              <a:latin typeface="Arial"/>
              <a:cs typeface="Arial"/>
            </a:endParaRPr>
          </a:p>
        </p:txBody>
      </p:sp>
      <p:cxnSp>
        <p:nvCxnSpPr>
          <p:cNvPr id="6" name="Straight Connector 5"/>
          <p:cNvCxnSpPr/>
          <p:nvPr/>
        </p:nvCxnSpPr>
        <p:spPr>
          <a:xfrm>
            <a:off x="685800" y="304800"/>
            <a:ext cx="838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srcRect l="16584" t="58498" r="65862" b="33059"/>
          <a:stretch/>
        </p:blipFill>
        <p:spPr>
          <a:xfrm>
            <a:off x="1486688" y="580268"/>
            <a:ext cx="6715125" cy="1466850"/>
          </a:xfrm>
          <a:prstGeom prst="rect">
            <a:avLst/>
          </a:prstGeom>
        </p:spPr>
      </p:pic>
    </p:spTree>
    <p:extLst>
      <p:ext uri="{BB962C8B-B14F-4D97-AF65-F5344CB8AC3E}">
        <p14:creationId xmlns:p14="http://schemas.microsoft.com/office/powerpoint/2010/main" val="3164960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148" y="636738"/>
            <a:ext cx="4913175" cy="4524315"/>
          </a:xfrm>
          <a:prstGeom prst="rect">
            <a:avLst/>
          </a:prstGeom>
          <a:noFill/>
        </p:spPr>
        <p:txBody>
          <a:bodyPr wrap="square" rtlCol="0">
            <a:spAutoFit/>
          </a:bodyPr>
          <a:lstStyle/>
          <a:p>
            <a:pPr algn="ctr"/>
            <a:r>
              <a:rPr lang="en-US" sz="4800" b="1" dirty="0" smtClean="0">
                <a:latin typeface="+mj-lt"/>
                <a:cs typeface="Arial"/>
              </a:rPr>
              <a:t>Computing majors who graduated in 2017 reported starting salaries that averaged </a:t>
            </a:r>
          </a:p>
          <a:p>
            <a:pPr algn="ctr"/>
            <a:r>
              <a:rPr lang="en-US" sz="4800" b="1" dirty="0" smtClean="0">
                <a:latin typeface="+mj-lt"/>
                <a:cs typeface="Arial"/>
              </a:rPr>
              <a:t>$66K. </a:t>
            </a:r>
            <a:endParaRPr lang="en-US" sz="4800" b="1" dirty="0">
              <a:latin typeface="+mj-lt"/>
              <a:cs typeface="Arial"/>
            </a:endParaRPr>
          </a:p>
        </p:txBody>
      </p:sp>
      <p:sp>
        <p:nvSpPr>
          <p:cNvPr id="3" name="TextBox 2"/>
          <p:cNvSpPr txBox="1"/>
          <p:nvPr/>
        </p:nvSpPr>
        <p:spPr>
          <a:xfrm>
            <a:off x="6018518" y="1911927"/>
            <a:ext cx="2888932" cy="2585323"/>
          </a:xfrm>
          <a:prstGeom prst="rect">
            <a:avLst/>
          </a:prstGeom>
          <a:noFill/>
          <a:ln>
            <a:solidFill>
              <a:schemeClr val="tx1"/>
            </a:solidFill>
          </a:ln>
        </p:spPr>
        <p:txBody>
          <a:bodyPr wrap="none" rtlCol="0">
            <a:spAutoFit/>
          </a:bodyPr>
          <a:lstStyle/>
          <a:p>
            <a:pPr lvl="0" algn="ctr"/>
            <a:r>
              <a:rPr lang="en-US" sz="5400" b="1" i="1" u="sng" dirty="0">
                <a:solidFill>
                  <a:prstClr val="black"/>
                </a:solidFill>
                <a:effectLst>
                  <a:outerShdw blurRad="38100" dist="38100" dir="2700000" algn="tl">
                    <a:srgbClr val="000000">
                      <a:alpha val="43137"/>
                    </a:srgbClr>
                  </a:outerShdw>
                </a:effectLst>
                <a:latin typeface="Calibri Light"/>
                <a:cs typeface="Arial"/>
              </a:rPr>
              <a:t>iClicker:</a:t>
            </a:r>
            <a:r>
              <a:rPr lang="en-US" sz="5400" b="1" dirty="0">
                <a:solidFill>
                  <a:prstClr val="black"/>
                </a:solidFill>
                <a:latin typeface="Calibri Light"/>
                <a:cs typeface="Arial"/>
              </a:rPr>
              <a:t> </a:t>
            </a:r>
          </a:p>
          <a:p>
            <a:pPr lvl="0" algn="ctr"/>
            <a:r>
              <a:rPr lang="en-US" sz="5400" b="1" dirty="0">
                <a:solidFill>
                  <a:prstClr val="black"/>
                </a:solidFill>
                <a:latin typeface="Calibri Light"/>
                <a:cs typeface="Arial"/>
              </a:rPr>
              <a:t>A for </a:t>
            </a:r>
            <a:r>
              <a:rPr lang="en-US" sz="5400" b="1" dirty="0" smtClean="0">
                <a:solidFill>
                  <a:prstClr val="black"/>
                </a:solidFill>
                <a:latin typeface="Calibri Light"/>
                <a:cs typeface="Arial"/>
              </a:rPr>
              <a:t>Fact</a:t>
            </a:r>
            <a:endParaRPr lang="en-US" sz="5400" b="1" dirty="0">
              <a:solidFill>
                <a:prstClr val="black"/>
              </a:solidFill>
              <a:latin typeface="Calibri Light"/>
              <a:cs typeface="Arial"/>
            </a:endParaRPr>
          </a:p>
          <a:p>
            <a:pPr lvl="0" algn="ctr"/>
            <a:r>
              <a:rPr lang="en-US" sz="5400" b="1" dirty="0">
                <a:solidFill>
                  <a:prstClr val="black"/>
                </a:solidFill>
                <a:latin typeface="Calibri Light"/>
                <a:cs typeface="Arial"/>
              </a:rPr>
              <a:t>B for </a:t>
            </a:r>
            <a:r>
              <a:rPr lang="en-US" sz="5400" b="1" dirty="0" smtClean="0">
                <a:solidFill>
                  <a:prstClr val="black"/>
                </a:solidFill>
                <a:latin typeface="Calibri Light"/>
                <a:cs typeface="Arial"/>
              </a:rPr>
              <a:t>Crap</a:t>
            </a:r>
            <a:endParaRPr lang="en-US" sz="5400" b="1" dirty="0">
              <a:solidFill>
                <a:prstClr val="black"/>
              </a:solidFill>
              <a:latin typeface="Calibri Light"/>
              <a:cs typeface="Arial"/>
            </a:endParaRPr>
          </a:p>
        </p:txBody>
      </p:sp>
    </p:spTree>
    <p:extLst>
      <p:ext uri="{BB962C8B-B14F-4D97-AF65-F5344CB8AC3E}">
        <p14:creationId xmlns:p14="http://schemas.microsoft.com/office/powerpoint/2010/main" val="1697937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296" y="-3"/>
            <a:ext cx="8421703" cy="685539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700" b="1" dirty="0" smtClean="0">
                <a:ln w="5715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a:cs typeface="Impact"/>
              </a:rPr>
              <a:t>FACT</a:t>
            </a:r>
            <a:endParaRPr lang="en-US" sz="23900" spc="50" dirty="0">
              <a:ln w="57150">
                <a:solidFill>
                  <a:sysClr val="windowText" lastClr="000000"/>
                </a:solidFill>
                <a:prstDash val="solid"/>
              </a:ln>
              <a:solidFill>
                <a:schemeClr val="bg1"/>
              </a:solidFill>
              <a:effectLst>
                <a:outerShdw blurRad="76200" dist="50800" dir="5400000" algn="tl" rotWithShape="0">
                  <a:srgbClr val="000000">
                    <a:alpha val="65000"/>
                  </a:srgbClr>
                </a:outerShdw>
              </a:effectLst>
              <a:latin typeface="Impact"/>
              <a:cs typeface="Impact"/>
            </a:endParaRPr>
          </a:p>
        </p:txBody>
      </p:sp>
    </p:spTree>
    <p:extLst>
      <p:ext uri="{BB962C8B-B14F-4D97-AF65-F5344CB8AC3E}">
        <p14:creationId xmlns:p14="http://schemas.microsoft.com/office/powerpoint/2010/main" val="1346578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9606" y="595460"/>
            <a:ext cx="4989375" cy="5262979"/>
          </a:xfrm>
          <a:prstGeom prst="rect">
            <a:avLst/>
          </a:prstGeom>
          <a:noFill/>
        </p:spPr>
        <p:txBody>
          <a:bodyPr wrap="square" rtlCol="0">
            <a:spAutoFit/>
          </a:bodyPr>
          <a:lstStyle/>
          <a:p>
            <a:pPr algn="ctr"/>
            <a:r>
              <a:rPr lang="en-US" sz="4800" b="1" dirty="0" smtClean="0">
                <a:latin typeface="+mj-lt"/>
                <a:cs typeface="Arial"/>
              </a:rPr>
              <a:t>Students who participated in an internship/co-op had starting salaries that were $7K higher than their peers. </a:t>
            </a:r>
            <a:endParaRPr lang="en-US" sz="4800" b="1" dirty="0">
              <a:latin typeface="+mj-lt"/>
              <a:cs typeface="Arial"/>
            </a:endParaRPr>
          </a:p>
        </p:txBody>
      </p:sp>
      <p:sp>
        <p:nvSpPr>
          <p:cNvPr id="3" name="TextBox 2"/>
          <p:cNvSpPr txBox="1"/>
          <p:nvPr/>
        </p:nvSpPr>
        <p:spPr>
          <a:xfrm>
            <a:off x="6184772" y="2216727"/>
            <a:ext cx="2888932" cy="2585323"/>
          </a:xfrm>
          <a:prstGeom prst="rect">
            <a:avLst/>
          </a:prstGeom>
          <a:noFill/>
          <a:ln>
            <a:solidFill>
              <a:schemeClr val="tx1"/>
            </a:solidFill>
          </a:ln>
        </p:spPr>
        <p:txBody>
          <a:bodyPr wrap="none" rtlCol="0">
            <a:spAutoFit/>
          </a:bodyPr>
          <a:lstStyle/>
          <a:p>
            <a:pPr lvl="0" algn="ctr"/>
            <a:r>
              <a:rPr lang="en-US" sz="5400" b="1" i="1" u="sng" dirty="0">
                <a:solidFill>
                  <a:prstClr val="black"/>
                </a:solidFill>
                <a:effectLst>
                  <a:outerShdw blurRad="38100" dist="38100" dir="2700000" algn="tl">
                    <a:srgbClr val="000000">
                      <a:alpha val="43137"/>
                    </a:srgbClr>
                  </a:outerShdw>
                </a:effectLst>
                <a:latin typeface="Calibri Light"/>
                <a:cs typeface="Arial"/>
              </a:rPr>
              <a:t>iClicker:</a:t>
            </a:r>
            <a:r>
              <a:rPr lang="en-US" sz="5400" b="1" dirty="0">
                <a:solidFill>
                  <a:prstClr val="black"/>
                </a:solidFill>
                <a:latin typeface="Calibri Light"/>
                <a:cs typeface="Arial"/>
              </a:rPr>
              <a:t> </a:t>
            </a:r>
          </a:p>
          <a:p>
            <a:pPr lvl="0" algn="ctr"/>
            <a:r>
              <a:rPr lang="en-US" sz="5400" b="1" dirty="0">
                <a:solidFill>
                  <a:prstClr val="black"/>
                </a:solidFill>
                <a:latin typeface="Calibri Light"/>
                <a:cs typeface="Arial"/>
              </a:rPr>
              <a:t>A for </a:t>
            </a:r>
            <a:r>
              <a:rPr lang="en-US" sz="5400" b="1" dirty="0" smtClean="0">
                <a:solidFill>
                  <a:prstClr val="black"/>
                </a:solidFill>
                <a:latin typeface="Calibri Light"/>
                <a:cs typeface="Arial"/>
              </a:rPr>
              <a:t>Fact</a:t>
            </a:r>
            <a:endParaRPr lang="en-US" sz="5400" b="1" dirty="0">
              <a:solidFill>
                <a:prstClr val="black"/>
              </a:solidFill>
              <a:latin typeface="Calibri Light"/>
              <a:cs typeface="Arial"/>
            </a:endParaRPr>
          </a:p>
          <a:p>
            <a:pPr lvl="0" algn="ctr"/>
            <a:r>
              <a:rPr lang="en-US" sz="5400" b="1" dirty="0">
                <a:solidFill>
                  <a:prstClr val="black"/>
                </a:solidFill>
                <a:latin typeface="Calibri Light"/>
                <a:cs typeface="Arial"/>
              </a:rPr>
              <a:t>B for </a:t>
            </a:r>
            <a:r>
              <a:rPr lang="en-US" sz="5400" b="1" dirty="0" smtClean="0">
                <a:solidFill>
                  <a:prstClr val="black"/>
                </a:solidFill>
                <a:latin typeface="Calibri Light"/>
                <a:cs typeface="Arial"/>
              </a:rPr>
              <a:t>Crap</a:t>
            </a:r>
            <a:endParaRPr lang="en-US" sz="5400" b="1" dirty="0">
              <a:solidFill>
                <a:prstClr val="black"/>
              </a:solidFill>
              <a:latin typeface="Calibri Light"/>
              <a:cs typeface="Arial"/>
            </a:endParaRPr>
          </a:p>
        </p:txBody>
      </p:sp>
    </p:spTree>
    <p:extLst>
      <p:ext uri="{BB962C8B-B14F-4D97-AF65-F5344CB8AC3E}">
        <p14:creationId xmlns:p14="http://schemas.microsoft.com/office/powerpoint/2010/main" val="3328290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296" y="-3"/>
            <a:ext cx="8421703" cy="685539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700" b="1" dirty="0" smtClean="0">
                <a:ln w="5715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a:cs typeface="Impact"/>
              </a:rPr>
              <a:t>FACT</a:t>
            </a:r>
            <a:endParaRPr lang="en-US" sz="23900" spc="50" dirty="0">
              <a:ln w="57150">
                <a:solidFill>
                  <a:sysClr val="windowText" lastClr="000000"/>
                </a:solidFill>
                <a:prstDash val="solid"/>
              </a:ln>
              <a:solidFill>
                <a:schemeClr val="bg1"/>
              </a:solidFill>
              <a:effectLst>
                <a:outerShdw blurRad="76200" dist="50800" dir="5400000" algn="tl" rotWithShape="0">
                  <a:srgbClr val="000000">
                    <a:alpha val="65000"/>
                  </a:srgbClr>
                </a:outerShdw>
              </a:effectLst>
              <a:latin typeface="Impact"/>
              <a:cs typeface="Impact"/>
            </a:endParaRPr>
          </a:p>
        </p:txBody>
      </p:sp>
    </p:spTree>
    <p:extLst>
      <p:ext uri="{BB962C8B-B14F-4D97-AF65-F5344CB8AC3E}">
        <p14:creationId xmlns:p14="http://schemas.microsoft.com/office/powerpoint/2010/main" val="918978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69" y="365126"/>
            <a:ext cx="7886700" cy="1325563"/>
          </a:xfrm>
        </p:spPr>
        <p:txBody>
          <a:bodyPr/>
          <a:lstStyle/>
          <a:p>
            <a:r>
              <a:rPr lang="en-US" dirty="0" smtClean="0"/>
              <a:t> </a:t>
            </a:r>
            <a:r>
              <a:rPr lang="en-US" sz="4400" b="1" dirty="0" smtClean="0"/>
              <a:t>Experiential Education</a:t>
            </a:r>
            <a:endParaRPr lang="en-US" sz="4400" b="1" dirty="0"/>
          </a:p>
        </p:txBody>
      </p:sp>
      <p:sp>
        <p:nvSpPr>
          <p:cNvPr id="3" name="Content Placeholder 2"/>
          <p:cNvSpPr>
            <a:spLocks noGrp="1"/>
          </p:cNvSpPr>
          <p:nvPr>
            <p:ph idx="1"/>
          </p:nvPr>
        </p:nvSpPr>
        <p:spPr>
          <a:xfrm>
            <a:off x="914400" y="2408987"/>
            <a:ext cx="7886700" cy="3267913"/>
          </a:xfrm>
        </p:spPr>
        <p:txBody>
          <a:bodyPr>
            <a:normAutofit/>
          </a:bodyPr>
          <a:lstStyle/>
          <a:p>
            <a:pPr marL="0" indent="0">
              <a:buNone/>
            </a:pPr>
            <a:r>
              <a:rPr lang="en-US" sz="3200" dirty="0" smtClean="0"/>
              <a:t>Any type of hands-on experience in which you can </a:t>
            </a:r>
            <a:r>
              <a:rPr lang="en-US" sz="3200" b="1" dirty="0" smtClean="0"/>
              <a:t>apply ideas and theory from the classroom to real world situations</a:t>
            </a:r>
            <a:r>
              <a:rPr lang="en-US" sz="3200" dirty="0" smtClean="0"/>
              <a:t>. Experiential education also engages students in </a:t>
            </a:r>
            <a:r>
              <a:rPr lang="en-US" sz="3200" b="1" dirty="0" smtClean="0"/>
              <a:t>deliberate reflection</a:t>
            </a:r>
            <a:r>
              <a:rPr lang="en-US" sz="3200" dirty="0" smtClean="0"/>
              <a:t> through learning objectives.</a:t>
            </a:r>
            <a:endParaRPr lang="en-US" sz="3200" dirty="0"/>
          </a:p>
        </p:txBody>
      </p:sp>
    </p:spTree>
    <p:extLst>
      <p:ext uri="{BB962C8B-B14F-4D97-AF65-F5344CB8AC3E}">
        <p14:creationId xmlns:p14="http://schemas.microsoft.com/office/powerpoint/2010/main" val="3315683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69" y="293207"/>
            <a:ext cx="7886700" cy="1325563"/>
          </a:xfrm>
        </p:spPr>
        <p:txBody>
          <a:bodyPr>
            <a:normAutofit/>
          </a:bodyPr>
          <a:lstStyle/>
          <a:p>
            <a:pPr algn="ctr"/>
            <a:r>
              <a:rPr lang="en-US" sz="3200" b="1" dirty="0" smtClean="0"/>
              <a:t>What does Experiential Education look like?</a:t>
            </a:r>
            <a:endParaRPr lang="en-US" sz="3200" b="1" dirty="0"/>
          </a:p>
        </p:txBody>
      </p:sp>
      <p:graphicFrame>
        <p:nvGraphicFramePr>
          <p:cNvPr id="3" name="Content Placeholder 12"/>
          <p:cNvGraphicFramePr>
            <a:graphicFrameLocks/>
          </p:cNvGraphicFramePr>
          <p:nvPr>
            <p:extLst>
              <p:ext uri="{D42A27DB-BD31-4B8C-83A1-F6EECF244321}">
                <p14:modId xmlns:p14="http://schemas.microsoft.com/office/powerpoint/2010/main" val="1417325252"/>
              </p:ext>
            </p:extLst>
          </p:nvPr>
        </p:nvGraphicFramePr>
        <p:xfrm>
          <a:off x="567218" y="1379306"/>
          <a:ext cx="8153401" cy="5592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427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6" y="365126"/>
            <a:ext cx="7886700" cy="1325563"/>
          </a:xfrm>
        </p:spPr>
        <p:txBody>
          <a:bodyPr>
            <a:normAutofit/>
          </a:bodyPr>
          <a:lstStyle/>
          <a:p>
            <a:r>
              <a:rPr lang="en-US" sz="4400" b="1" dirty="0" smtClean="0"/>
              <a:t>What is a resume?</a:t>
            </a:r>
            <a:endParaRPr lang="en-US" sz="4400" b="1" dirty="0"/>
          </a:p>
        </p:txBody>
      </p:sp>
      <p:sp>
        <p:nvSpPr>
          <p:cNvPr id="3" name="Content Placeholder 2"/>
          <p:cNvSpPr>
            <a:spLocks noGrp="1"/>
          </p:cNvSpPr>
          <p:nvPr>
            <p:ph idx="1"/>
          </p:nvPr>
        </p:nvSpPr>
        <p:spPr/>
        <p:txBody>
          <a:bodyPr/>
          <a:lstStyle/>
          <a:p>
            <a:endParaRPr lang="en-US"/>
          </a:p>
        </p:txBody>
      </p:sp>
      <p:pic>
        <p:nvPicPr>
          <p:cNvPr id="5" name="Picture 2" descr="Image result for confused little girl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31032" y="2141454"/>
            <a:ext cx="6468547" cy="294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851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286" y="365126"/>
            <a:ext cx="7886700" cy="1325563"/>
          </a:xfrm>
        </p:spPr>
        <p:txBody>
          <a:bodyPr>
            <a:normAutofit/>
          </a:bodyPr>
          <a:lstStyle/>
          <a:p>
            <a:r>
              <a:rPr lang="en-US" sz="4400" b="1" dirty="0"/>
              <a:t>What is a resume?</a:t>
            </a:r>
          </a:p>
        </p:txBody>
      </p:sp>
      <p:sp>
        <p:nvSpPr>
          <p:cNvPr id="3" name="Content Placeholder 2"/>
          <p:cNvSpPr>
            <a:spLocks noGrp="1"/>
          </p:cNvSpPr>
          <p:nvPr>
            <p:ph idx="1"/>
          </p:nvPr>
        </p:nvSpPr>
        <p:spPr>
          <a:xfrm>
            <a:off x="731285" y="1479479"/>
            <a:ext cx="6174011" cy="3124052"/>
          </a:xfrm>
        </p:spPr>
        <p:txBody>
          <a:bodyPr>
            <a:normAutofit/>
          </a:bodyPr>
          <a:lstStyle/>
          <a:p>
            <a:pPr marL="0" indent="0">
              <a:buNone/>
            </a:pPr>
            <a:r>
              <a:rPr lang="en-US" sz="3200" b="1" dirty="0" smtClean="0"/>
              <a:t>A </a:t>
            </a:r>
            <a:r>
              <a:rPr lang="en-US" sz="3200" b="1" dirty="0"/>
              <a:t>s</a:t>
            </a:r>
            <a:r>
              <a:rPr lang="en-US" sz="3200" b="1" dirty="0" smtClean="0"/>
              <a:t>ummary </a:t>
            </a:r>
            <a:r>
              <a:rPr lang="en-US" sz="3200" b="1" dirty="0"/>
              <a:t>of your </a:t>
            </a:r>
            <a:r>
              <a:rPr lang="en-US" sz="3200" b="1" dirty="0" smtClean="0"/>
              <a:t>qualifications:</a:t>
            </a:r>
            <a:r>
              <a:rPr lang="en-US" sz="3200" dirty="0" smtClean="0"/>
              <a:t/>
            </a:r>
            <a:br>
              <a:rPr lang="en-US" sz="3200" dirty="0" smtClean="0"/>
            </a:br>
            <a:r>
              <a:rPr lang="en-US" sz="2000" dirty="0" smtClean="0"/>
              <a:t>  </a:t>
            </a:r>
            <a:endParaRPr lang="en-US" sz="2000" dirty="0"/>
          </a:p>
          <a:p>
            <a:pPr lvl="1"/>
            <a:r>
              <a:rPr lang="en-US" sz="3200" dirty="0" smtClean="0"/>
              <a:t>Education</a:t>
            </a:r>
            <a:endParaRPr lang="en-US" sz="2000" dirty="0"/>
          </a:p>
          <a:p>
            <a:pPr lvl="1"/>
            <a:r>
              <a:rPr lang="en-US" sz="3200" dirty="0" smtClean="0"/>
              <a:t>Experiences</a:t>
            </a:r>
            <a:endParaRPr lang="en-US" sz="2000" dirty="0"/>
          </a:p>
          <a:p>
            <a:pPr lvl="1"/>
            <a:r>
              <a:rPr lang="en-US" sz="3200" dirty="0" smtClean="0"/>
              <a:t>Skills</a:t>
            </a:r>
            <a:endParaRPr lang="en-US" sz="3200" dirty="0"/>
          </a:p>
          <a:p>
            <a:pPr marL="342900" lvl="1" indent="0">
              <a:buNone/>
            </a:pPr>
            <a:endParaRPr lang="en-US" sz="3200" dirty="0" smtClean="0"/>
          </a:p>
        </p:txBody>
      </p:sp>
      <p:sp>
        <p:nvSpPr>
          <p:cNvPr id="5" name="TextBox 4"/>
          <p:cNvSpPr txBox="1"/>
          <p:nvPr/>
        </p:nvSpPr>
        <p:spPr>
          <a:xfrm>
            <a:off x="777270" y="5359645"/>
            <a:ext cx="7840716" cy="95410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70C0"/>
                </a:solidFill>
                <a:effectLst/>
                <a:uLnTx/>
                <a:uFillTx/>
                <a:latin typeface="Calibri"/>
                <a:ea typeface="+mn-ea"/>
                <a:cs typeface="+mn-cs"/>
              </a:rPr>
              <a:t>To </a:t>
            </a:r>
            <a:r>
              <a:rPr kumimoji="0" lang="en-US" sz="2800" b="0" i="0" u="none" strike="noStrike" kern="1200" cap="none" spc="0" normalizeH="0" baseline="0" noProof="0" dirty="0">
                <a:ln>
                  <a:noFill/>
                </a:ln>
                <a:solidFill>
                  <a:srgbClr val="0070C0"/>
                </a:solidFill>
                <a:effectLst/>
                <a:uLnTx/>
                <a:uFillTx/>
                <a:latin typeface="Calibri"/>
                <a:ea typeface="+mn-ea"/>
                <a:cs typeface="+mn-cs"/>
              </a:rPr>
              <a:t>connect your </a:t>
            </a:r>
            <a:r>
              <a:rPr kumimoji="0" lang="en-US" sz="2800" b="0" i="0" u="none" strike="noStrike" kern="1200" cap="none" spc="0" normalizeH="0" baseline="0" noProof="0" dirty="0" smtClean="0">
                <a:ln>
                  <a:noFill/>
                </a:ln>
                <a:solidFill>
                  <a:srgbClr val="0070C0"/>
                </a:solidFill>
                <a:effectLst/>
                <a:uLnTx/>
                <a:uFillTx/>
                <a:latin typeface="Calibri"/>
                <a:ea typeface="+mn-ea"/>
                <a:cs typeface="+mn-cs"/>
              </a:rPr>
              <a:t>skills, knowledge</a:t>
            </a:r>
            <a:r>
              <a:rPr kumimoji="0" lang="en-US" sz="2800" b="0" i="0" u="none" strike="noStrike" kern="1200" cap="none" spc="0" normalizeH="0" baseline="0" noProof="0" dirty="0">
                <a:ln>
                  <a:noFill/>
                </a:ln>
                <a:solidFill>
                  <a:srgbClr val="0070C0"/>
                </a:solidFill>
                <a:effectLst/>
                <a:uLnTx/>
                <a:uFillTx/>
                <a:latin typeface="Calibri"/>
                <a:ea typeface="+mn-ea"/>
                <a:cs typeface="+mn-cs"/>
              </a:rPr>
              <a:t>, and relevant experience </a:t>
            </a:r>
            <a:r>
              <a:rPr kumimoji="0" lang="en-US" sz="2800" b="0" i="0" u="none" strike="noStrike" kern="1200" cap="none" spc="0" normalizeH="0" baseline="0" noProof="0" dirty="0" smtClean="0">
                <a:ln>
                  <a:noFill/>
                </a:ln>
                <a:solidFill>
                  <a:srgbClr val="0070C0"/>
                </a:solidFill>
                <a:effectLst/>
                <a:uLnTx/>
                <a:uFillTx/>
                <a:latin typeface="Calibri"/>
                <a:ea typeface="+mn-ea"/>
                <a:cs typeface="+mn-cs"/>
              </a:rPr>
              <a:t>to </a:t>
            </a:r>
            <a:r>
              <a:rPr kumimoji="0" lang="en-US" sz="2800" b="0" i="0" u="none" strike="noStrike" kern="1200" cap="none" spc="0" normalizeH="0" baseline="0" noProof="0" dirty="0">
                <a:ln>
                  <a:noFill/>
                </a:ln>
                <a:solidFill>
                  <a:srgbClr val="0070C0"/>
                </a:solidFill>
                <a:effectLst/>
                <a:uLnTx/>
                <a:uFillTx/>
                <a:latin typeface="Calibri"/>
                <a:ea typeface="+mn-ea"/>
                <a:cs typeface="+mn-cs"/>
              </a:rPr>
              <a:t>the employer’s </a:t>
            </a:r>
            <a:r>
              <a:rPr kumimoji="0" lang="en-US" sz="2800" b="0" i="0" u="none" strike="noStrike" kern="1200" cap="none" spc="0" normalizeH="0" baseline="0" noProof="0" dirty="0" smtClean="0">
                <a:ln>
                  <a:noFill/>
                </a:ln>
                <a:solidFill>
                  <a:srgbClr val="0070C0"/>
                </a:solidFill>
                <a:effectLst/>
                <a:uLnTx/>
                <a:uFillTx/>
                <a:latin typeface="Calibri"/>
                <a:ea typeface="+mn-ea"/>
                <a:cs typeface="+mn-cs"/>
              </a:rPr>
              <a:t>needs.</a:t>
            </a:r>
            <a:endParaRPr kumimoji="0" lang="en-US" sz="2800" b="0" i="0" u="none" strike="noStrike" kern="1200" cap="none" spc="0" normalizeH="0" baseline="0" noProof="0" dirty="0">
              <a:ln>
                <a:noFill/>
              </a:ln>
              <a:solidFill>
                <a:srgbClr val="0070C0"/>
              </a:solidFill>
              <a:effectLst/>
              <a:uLnTx/>
              <a:uFillTx/>
              <a:latin typeface="Calibri"/>
              <a:ea typeface="+mn-ea"/>
              <a:cs typeface="+mn-cs"/>
            </a:endParaRPr>
          </a:p>
        </p:txBody>
      </p:sp>
      <p:pic>
        <p:nvPicPr>
          <p:cNvPr id="1026" name="Picture 2" descr="Image result for whats the point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7476" y="2362721"/>
            <a:ext cx="3752744" cy="287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26" y="365126"/>
            <a:ext cx="7886700" cy="1325563"/>
          </a:xfrm>
        </p:spPr>
        <p:txBody>
          <a:bodyPr>
            <a:normAutofit/>
          </a:bodyPr>
          <a:lstStyle/>
          <a:p>
            <a:r>
              <a:rPr lang="en-US" sz="4400" b="1" dirty="0" smtClean="0"/>
              <a:t>Pop Quiz!</a:t>
            </a:r>
            <a:endParaRPr lang="en-US" sz="4400" b="1" dirty="0"/>
          </a:p>
        </p:txBody>
      </p:sp>
      <p:sp>
        <p:nvSpPr>
          <p:cNvPr id="3" name="Content Placeholder 2"/>
          <p:cNvSpPr>
            <a:spLocks noGrp="1"/>
          </p:cNvSpPr>
          <p:nvPr>
            <p:ph idx="1"/>
          </p:nvPr>
        </p:nvSpPr>
        <p:spPr>
          <a:xfrm>
            <a:off x="712626" y="1825625"/>
            <a:ext cx="7886700" cy="4351338"/>
          </a:xfrm>
        </p:spPr>
        <p:txBody>
          <a:bodyPr>
            <a:normAutofit/>
          </a:bodyPr>
          <a:lstStyle/>
          <a:p>
            <a:pPr marL="0" indent="0">
              <a:buNone/>
            </a:pPr>
            <a:r>
              <a:rPr lang="en-US" sz="2800" dirty="0"/>
              <a:t>What is the initial amount of time an employer takes to review an applicant’s resume?</a:t>
            </a:r>
          </a:p>
          <a:p>
            <a:pPr marL="0" indent="0">
              <a:buNone/>
            </a:pPr>
            <a:r>
              <a:rPr lang="en-US" sz="1800" dirty="0"/>
              <a:t> </a:t>
            </a:r>
          </a:p>
          <a:p>
            <a:r>
              <a:rPr lang="en-US" sz="2800" b="1" dirty="0"/>
              <a:t>Answer:</a:t>
            </a:r>
          </a:p>
          <a:p>
            <a:pPr lvl="1"/>
            <a:r>
              <a:rPr lang="en-US" sz="2400" dirty="0" smtClean="0"/>
              <a:t>6 </a:t>
            </a:r>
            <a:r>
              <a:rPr lang="en-US" sz="2400" dirty="0"/>
              <a:t>seconds </a:t>
            </a:r>
            <a:r>
              <a:rPr lang="en-US" sz="2400" i="1" dirty="0"/>
              <a:t>minimum</a:t>
            </a:r>
          </a:p>
          <a:p>
            <a:pPr lvl="1"/>
            <a:r>
              <a:rPr lang="en-US" sz="2400" dirty="0" smtClean="0"/>
              <a:t>30 </a:t>
            </a:r>
            <a:r>
              <a:rPr lang="en-US" sz="2400" dirty="0"/>
              <a:t>seconds </a:t>
            </a:r>
            <a:r>
              <a:rPr lang="en-US" sz="2400" i="1" dirty="0"/>
              <a:t>maximum</a:t>
            </a:r>
            <a:endParaRPr lang="en-US" sz="2400" dirty="0"/>
          </a:p>
          <a:p>
            <a:pPr marL="0" indent="0">
              <a:buNone/>
            </a:pPr>
            <a:endParaRPr lang="en-US" sz="2800" i="1" dirty="0"/>
          </a:p>
          <a:p>
            <a:pPr marL="0" indent="0">
              <a:buNone/>
            </a:pPr>
            <a:endParaRPr lang="en-US" sz="1800" i="1" dirty="0"/>
          </a:p>
        </p:txBody>
      </p:sp>
      <p:graphicFrame>
        <p:nvGraphicFramePr>
          <p:cNvPr id="4" name="Table 3"/>
          <p:cNvGraphicFramePr>
            <a:graphicFrameLocks noGrp="1"/>
          </p:cNvGraphicFramePr>
          <p:nvPr>
            <p:extLst/>
          </p:nvPr>
        </p:nvGraphicFramePr>
        <p:xfrm>
          <a:off x="1607976" y="5018205"/>
          <a:ext cx="6096000" cy="11582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738526078"/>
                    </a:ext>
                  </a:extLst>
                </a:gridCol>
                <a:gridCol w="3048000">
                  <a:extLst>
                    <a:ext uri="{9D8B030D-6E8A-4147-A177-3AD203B41FA5}">
                      <a16:colId xmlns:a16="http://schemas.microsoft.com/office/drawing/2014/main" xmlns="" val="4114013134"/>
                    </a:ext>
                  </a:extLst>
                </a:gridCol>
              </a:tblGrid>
              <a:tr h="0">
                <a:tc>
                  <a:txBody>
                    <a:bodyPr/>
                    <a:lstStyle/>
                    <a:p>
                      <a:r>
                        <a:rPr lang="en-US" sz="1600" dirty="0" smtClean="0"/>
                        <a:t>YOUR</a:t>
                      </a:r>
                      <a:r>
                        <a:rPr lang="en-US" sz="1600" baseline="0" dirty="0" smtClean="0"/>
                        <a:t> RESUME</a:t>
                      </a:r>
                      <a:endParaRPr lang="en-US" sz="1600" dirty="0"/>
                    </a:p>
                  </a:txBody>
                  <a:tcPr>
                    <a:solidFill>
                      <a:srgbClr val="660000"/>
                    </a:solidFill>
                  </a:tcPr>
                </a:tc>
                <a:tc>
                  <a:txBody>
                    <a:bodyPr/>
                    <a:lstStyle/>
                    <a:p>
                      <a:r>
                        <a:rPr lang="en-US" sz="1600" dirty="0" smtClean="0"/>
                        <a:t>YOU</a:t>
                      </a:r>
                      <a:endParaRPr lang="en-US" sz="1600" dirty="0"/>
                    </a:p>
                  </a:txBody>
                  <a:tcPr>
                    <a:solidFill>
                      <a:srgbClr val="660000"/>
                    </a:solidFill>
                  </a:tcPr>
                </a:tc>
                <a:extLst>
                  <a:ext uri="{0D108BD9-81ED-4DB2-BD59-A6C34878D82A}">
                    <a16:rowId xmlns:a16="http://schemas.microsoft.com/office/drawing/2014/main" xmlns="" val="1532692066"/>
                  </a:ext>
                </a:extLst>
              </a:tr>
              <a:tr h="370840">
                <a:tc>
                  <a:txBody>
                    <a:bodyPr/>
                    <a:lstStyle/>
                    <a:p>
                      <a:pPr marL="285750" indent="-285750">
                        <a:buFont typeface="Arial" panose="020B0604020202020204" pitchFamily="34" charset="0"/>
                        <a:buChar char="•"/>
                      </a:pPr>
                      <a:r>
                        <a:rPr lang="en-US" sz="1600" dirty="0" smtClean="0"/>
                        <a:t>Neat</a:t>
                      </a:r>
                    </a:p>
                    <a:p>
                      <a:pPr marL="285750" indent="-285750">
                        <a:buFont typeface="Arial" panose="020B0604020202020204" pitchFamily="34" charset="0"/>
                        <a:buChar char="•"/>
                      </a:pPr>
                      <a:r>
                        <a:rPr lang="en-US" sz="1600" dirty="0" smtClean="0"/>
                        <a:t>Organized</a:t>
                      </a:r>
                    </a:p>
                    <a:p>
                      <a:pPr marL="285750" indent="-285750">
                        <a:buFont typeface="Arial" panose="020B0604020202020204" pitchFamily="34" charset="0"/>
                        <a:buChar char="•"/>
                      </a:pPr>
                      <a:r>
                        <a:rPr lang="en-US" sz="1600" dirty="0" smtClean="0"/>
                        <a:t>Error-free</a:t>
                      </a:r>
                      <a:endParaRPr lang="en-US" sz="1600" dirty="0"/>
                    </a:p>
                  </a:txBody>
                  <a:tcPr>
                    <a:solidFill>
                      <a:srgbClr val="FFDDDD"/>
                    </a:solidFill>
                  </a:tcPr>
                </a:tc>
                <a:tc>
                  <a:txBody>
                    <a:bodyPr/>
                    <a:lstStyle/>
                    <a:p>
                      <a:pPr marL="285750" indent="-285750">
                        <a:buFont typeface="Arial" panose="020B0604020202020204" pitchFamily="34" charset="0"/>
                        <a:buChar char="•"/>
                      </a:pPr>
                      <a:r>
                        <a:rPr lang="en-US" sz="1600" dirty="0" smtClean="0"/>
                        <a:t>Neat</a:t>
                      </a:r>
                    </a:p>
                    <a:p>
                      <a:pPr marL="285750" indent="-285750">
                        <a:buFont typeface="Arial" panose="020B0604020202020204" pitchFamily="34" charset="0"/>
                        <a:buChar char="•"/>
                      </a:pPr>
                      <a:r>
                        <a:rPr lang="en-US" sz="1600" dirty="0" smtClean="0"/>
                        <a:t>Organized</a:t>
                      </a:r>
                    </a:p>
                    <a:p>
                      <a:pPr marL="285750" indent="-285750">
                        <a:buFont typeface="Arial" panose="020B0604020202020204" pitchFamily="34" charset="0"/>
                        <a:buChar char="•"/>
                      </a:pPr>
                      <a:r>
                        <a:rPr lang="en-US" sz="1600" dirty="0" smtClean="0"/>
                        <a:t>Detail-Oriented</a:t>
                      </a:r>
                      <a:endParaRPr lang="en-US" sz="1600" dirty="0"/>
                    </a:p>
                  </a:txBody>
                  <a:tcPr>
                    <a:solidFill>
                      <a:srgbClr val="FFDDDD"/>
                    </a:solidFill>
                  </a:tcPr>
                </a:tc>
                <a:extLst>
                  <a:ext uri="{0D108BD9-81ED-4DB2-BD59-A6C34878D82A}">
                    <a16:rowId xmlns:a16="http://schemas.microsoft.com/office/drawing/2014/main" xmlns="" val="1397172008"/>
                  </a:ext>
                </a:extLst>
              </a:tr>
            </a:tbl>
          </a:graphicData>
        </a:graphic>
      </p:graphicFrame>
    </p:spTree>
    <p:extLst>
      <p:ext uri="{BB962C8B-B14F-4D97-AF65-F5344CB8AC3E}">
        <p14:creationId xmlns:p14="http://schemas.microsoft.com/office/powerpoint/2010/main" val="54514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25" y="365126"/>
            <a:ext cx="7886700" cy="1325563"/>
          </a:xfrm>
        </p:spPr>
        <p:txBody>
          <a:bodyPr>
            <a:normAutofit/>
          </a:bodyPr>
          <a:lstStyle/>
          <a:p>
            <a:r>
              <a:rPr lang="en-US" sz="4400" b="1" dirty="0" smtClean="0"/>
              <a:t>Resume Appearance</a:t>
            </a:r>
            <a:endParaRPr lang="en-US" sz="4400" b="1" dirty="0"/>
          </a:p>
        </p:txBody>
      </p:sp>
      <p:sp>
        <p:nvSpPr>
          <p:cNvPr id="3" name="Content Placeholder 2"/>
          <p:cNvSpPr>
            <a:spLocks noGrp="1"/>
          </p:cNvSpPr>
          <p:nvPr>
            <p:ph idx="1"/>
          </p:nvPr>
        </p:nvSpPr>
        <p:spPr>
          <a:xfrm>
            <a:off x="712625" y="1551398"/>
            <a:ext cx="7886700" cy="4922974"/>
          </a:xfrm>
        </p:spPr>
        <p:txBody>
          <a:bodyPr>
            <a:normAutofit fontScale="92500" lnSpcReduction="10000"/>
          </a:bodyPr>
          <a:lstStyle/>
          <a:p>
            <a:pPr marL="0" indent="0">
              <a:buNone/>
            </a:pPr>
            <a:r>
              <a:rPr lang="en-US" sz="2800" b="1" dirty="0" smtClean="0"/>
              <a:t>Page length: </a:t>
            </a:r>
            <a:r>
              <a:rPr lang="en-US" sz="2800" dirty="0" smtClean="0"/>
              <a:t>1 page </a:t>
            </a:r>
            <a:br>
              <a:rPr lang="en-US" sz="2800" dirty="0" smtClean="0"/>
            </a:br>
            <a:endParaRPr lang="en-US" sz="2800" dirty="0" smtClean="0"/>
          </a:p>
          <a:p>
            <a:pPr marL="0" indent="0">
              <a:buNone/>
            </a:pPr>
            <a:r>
              <a:rPr lang="en-US" sz="2800" b="1" dirty="0" smtClean="0"/>
              <a:t>Margins:</a:t>
            </a:r>
            <a:r>
              <a:rPr lang="en-US" sz="2800" dirty="0" smtClean="0"/>
              <a:t> 0.5-1 inch</a:t>
            </a:r>
            <a:br>
              <a:rPr lang="en-US" sz="2800" dirty="0" smtClean="0"/>
            </a:br>
            <a:endParaRPr lang="en-US" sz="2800" dirty="0" smtClean="0"/>
          </a:p>
          <a:p>
            <a:pPr marL="0" indent="0">
              <a:buNone/>
            </a:pPr>
            <a:r>
              <a:rPr lang="en-US" sz="2800" b="1" dirty="0" smtClean="0"/>
              <a:t>Font Style: </a:t>
            </a:r>
            <a:r>
              <a:rPr lang="en-US" sz="2800" dirty="0" smtClean="0"/>
              <a:t>Times New Roman, Arial, Calibri</a:t>
            </a:r>
            <a:br>
              <a:rPr lang="en-US" sz="2800" dirty="0" smtClean="0"/>
            </a:br>
            <a:endParaRPr lang="en-US" sz="2800" dirty="0" smtClean="0"/>
          </a:p>
          <a:p>
            <a:pPr marL="0" indent="0">
              <a:buNone/>
            </a:pPr>
            <a:r>
              <a:rPr lang="en-US" sz="2800" b="1" dirty="0" smtClean="0"/>
              <a:t>Font Size:</a:t>
            </a:r>
            <a:r>
              <a:rPr lang="en-US" sz="2800" dirty="0" smtClean="0"/>
              <a:t> 10-12 </a:t>
            </a:r>
            <a:r>
              <a:rPr lang="en-US" sz="2800" dirty="0" err="1" smtClean="0"/>
              <a:t>pt</a:t>
            </a:r>
            <a:r>
              <a:rPr lang="en-US" sz="2800" dirty="0" smtClean="0"/>
              <a:t/>
            </a:r>
            <a:br>
              <a:rPr lang="en-US" sz="2800" dirty="0" smtClean="0"/>
            </a:br>
            <a:endParaRPr lang="en-US" sz="2800" dirty="0" smtClean="0"/>
          </a:p>
          <a:p>
            <a:pPr marL="0" indent="0">
              <a:buNone/>
            </a:pPr>
            <a:r>
              <a:rPr lang="en-US" sz="2800" b="1" dirty="0" smtClean="0"/>
              <a:t>Spacing:</a:t>
            </a:r>
          </a:p>
          <a:p>
            <a:pPr marL="342900" lvl="1" indent="0">
              <a:buNone/>
            </a:pPr>
            <a:r>
              <a:rPr lang="en-US" sz="2800" dirty="0" smtClean="0"/>
              <a:t>Single-spacing between bullets</a:t>
            </a:r>
          </a:p>
          <a:p>
            <a:pPr marL="342900" lvl="1" indent="0">
              <a:buNone/>
            </a:pPr>
            <a:r>
              <a:rPr lang="en-US" sz="2800" dirty="0" smtClean="0"/>
              <a:t>Double-spacing between headings</a:t>
            </a:r>
            <a:br>
              <a:rPr lang="en-US" sz="2800" dirty="0" smtClean="0"/>
            </a:br>
            <a:endParaRPr lang="en-US" sz="2800" dirty="0" smtClean="0"/>
          </a:p>
          <a:p>
            <a:pPr marL="0" indent="0">
              <a:buNone/>
            </a:pPr>
            <a:r>
              <a:rPr lang="en-US" sz="2800" b="1" dirty="0" smtClean="0"/>
              <a:t>Emphasis:</a:t>
            </a:r>
            <a:r>
              <a:rPr lang="en-US" sz="2800" dirty="0" smtClean="0"/>
              <a:t> </a:t>
            </a:r>
            <a:r>
              <a:rPr lang="en-US" sz="2800" b="1" dirty="0" smtClean="0"/>
              <a:t>Bold</a:t>
            </a:r>
            <a:r>
              <a:rPr lang="en-US" sz="2800" dirty="0" smtClean="0"/>
              <a:t>, </a:t>
            </a:r>
            <a:r>
              <a:rPr lang="en-US" sz="2800" i="1" dirty="0" smtClean="0"/>
              <a:t>italics</a:t>
            </a:r>
            <a:r>
              <a:rPr lang="en-US" sz="2800" dirty="0" smtClean="0"/>
              <a:t>, UPPER CASE, </a:t>
            </a:r>
            <a:r>
              <a:rPr lang="en-US" sz="2800" u="sng" dirty="0" smtClean="0"/>
              <a:t>underline</a:t>
            </a:r>
          </a:p>
        </p:txBody>
      </p:sp>
    </p:spTree>
    <p:extLst>
      <p:ext uri="{BB962C8B-B14F-4D97-AF65-F5344CB8AC3E}">
        <p14:creationId xmlns:p14="http://schemas.microsoft.com/office/powerpoint/2010/main" val="163817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365126"/>
            <a:ext cx="7886700" cy="1325563"/>
          </a:xfrm>
        </p:spPr>
        <p:txBody>
          <a:bodyPr>
            <a:normAutofit/>
          </a:bodyPr>
          <a:lstStyle/>
          <a:p>
            <a:r>
              <a:rPr lang="en-US" sz="4400" b="1" dirty="0" smtClean="0"/>
              <a:t>Our Agenda for this Evening:</a:t>
            </a:r>
            <a:endParaRPr lang="en-US" sz="4400" b="1" dirty="0"/>
          </a:p>
        </p:txBody>
      </p:sp>
      <p:sp>
        <p:nvSpPr>
          <p:cNvPr id="3" name="Content Placeholder 2"/>
          <p:cNvSpPr>
            <a:spLocks noGrp="1"/>
          </p:cNvSpPr>
          <p:nvPr>
            <p:ph idx="1"/>
          </p:nvPr>
        </p:nvSpPr>
        <p:spPr>
          <a:xfrm>
            <a:off x="781050" y="1690689"/>
            <a:ext cx="7886700" cy="4351338"/>
          </a:xfrm>
        </p:spPr>
        <p:txBody>
          <a:bodyPr>
            <a:normAutofit/>
          </a:bodyPr>
          <a:lstStyle/>
          <a:p>
            <a:pPr marL="0" indent="0">
              <a:buNone/>
            </a:pPr>
            <a:r>
              <a:rPr lang="en-US" sz="2800" dirty="0" smtClean="0"/>
              <a:t>What is the </a:t>
            </a:r>
            <a:r>
              <a:rPr lang="en-US" sz="2800" b="1" dirty="0" smtClean="0"/>
              <a:t>Career Center</a:t>
            </a:r>
            <a:r>
              <a:rPr lang="en-US" sz="2800" dirty="0" smtClean="0"/>
              <a:t>?</a:t>
            </a:r>
          </a:p>
          <a:p>
            <a:pPr marL="0" indent="0">
              <a:buNone/>
            </a:pPr>
            <a:endParaRPr lang="en-US" sz="2800" dirty="0"/>
          </a:p>
          <a:p>
            <a:pPr marL="0" indent="0">
              <a:buNone/>
            </a:pPr>
            <a:r>
              <a:rPr lang="en-US" sz="2800" dirty="0" smtClean="0"/>
              <a:t>What is </a:t>
            </a:r>
            <a:r>
              <a:rPr lang="en-US" sz="2800" b="1" dirty="0" smtClean="0"/>
              <a:t>Handshake</a:t>
            </a:r>
            <a:r>
              <a:rPr lang="en-US" sz="2800" dirty="0" smtClean="0"/>
              <a:t>?</a:t>
            </a:r>
          </a:p>
          <a:p>
            <a:pPr marL="0" indent="0">
              <a:buNone/>
            </a:pPr>
            <a:endParaRPr lang="en-US" sz="2800" dirty="0"/>
          </a:p>
          <a:p>
            <a:pPr marL="0" indent="0">
              <a:buNone/>
            </a:pPr>
            <a:r>
              <a:rPr lang="en-US" sz="2800" dirty="0" smtClean="0"/>
              <a:t>How Do I Write A </a:t>
            </a:r>
            <a:r>
              <a:rPr lang="en-US" sz="2800" b="1" dirty="0" smtClean="0"/>
              <a:t>Professional Resume</a:t>
            </a:r>
            <a:r>
              <a:rPr lang="en-US" sz="2800" dirty="0" smtClean="0"/>
              <a:t>?</a:t>
            </a:r>
          </a:p>
          <a:p>
            <a:pPr marL="0" indent="0">
              <a:buNone/>
            </a:pPr>
            <a:endParaRPr lang="en-US" sz="2800" dirty="0"/>
          </a:p>
          <a:p>
            <a:pPr marL="0" indent="0">
              <a:buNone/>
            </a:pPr>
            <a:r>
              <a:rPr lang="en-US" sz="2800" dirty="0" smtClean="0"/>
              <a:t>How Do I </a:t>
            </a:r>
            <a:r>
              <a:rPr lang="en-US" sz="2800" b="1" dirty="0" smtClean="0"/>
              <a:t>Prepare</a:t>
            </a:r>
            <a:r>
              <a:rPr lang="en-US" sz="2800" dirty="0" smtClean="0"/>
              <a:t> for the </a:t>
            </a:r>
            <a:r>
              <a:rPr lang="en-US" sz="2800" b="1" dirty="0" smtClean="0"/>
              <a:t>Gamecocks Get Hired: STEM Majors Fair</a:t>
            </a:r>
            <a:r>
              <a:rPr lang="en-US" sz="2800" dirty="0" smtClean="0"/>
              <a:t>?</a:t>
            </a:r>
          </a:p>
        </p:txBody>
      </p:sp>
    </p:spTree>
    <p:extLst>
      <p:ext uri="{BB962C8B-B14F-4D97-AF65-F5344CB8AC3E}">
        <p14:creationId xmlns:p14="http://schemas.microsoft.com/office/powerpoint/2010/main" val="418835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6"/>
            <a:ext cx="7886700" cy="1325563"/>
          </a:xfrm>
        </p:spPr>
        <p:txBody>
          <a:bodyPr>
            <a:normAutofit/>
          </a:bodyPr>
          <a:lstStyle/>
          <a:p>
            <a:r>
              <a:rPr lang="en-US" sz="4400" b="1" dirty="0" smtClean="0"/>
              <a:t>Resume Components</a:t>
            </a:r>
            <a:endParaRPr lang="en-US" sz="4400" b="1" dirty="0"/>
          </a:p>
        </p:txBody>
      </p:sp>
      <p:sp>
        <p:nvSpPr>
          <p:cNvPr id="3" name="Content Placeholder 2"/>
          <p:cNvSpPr>
            <a:spLocks noGrp="1"/>
          </p:cNvSpPr>
          <p:nvPr>
            <p:ph sz="half" idx="1"/>
          </p:nvPr>
        </p:nvSpPr>
        <p:spPr>
          <a:xfrm>
            <a:off x="685800" y="1825625"/>
            <a:ext cx="3886200" cy="4351338"/>
          </a:xfrm>
        </p:spPr>
        <p:txBody>
          <a:bodyPr/>
          <a:lstStyle/>
          <a:p>
            <a:pPr marL="0" indent="0">
              <a:buNone/>
            </a:pPr>
            <a:r>
              <a:rPr lang="en-US" sz="2800" dirty="0" smtClean="0"/>
              <a:t>Header (Your identifying information)</a:t>
            </a:r>
          </a:p>
          <a:p>
            <a:pPr marL="0" indent="0">
              <a:buNone/>
            </a:pPr>
            <a:r>
              <a:rPr lang="en-US" sz="1400" dirty="0"/>
              <a:t> </a:t>
            </a:r>
            <a:endParaRPr lang="en-US" sz="1400" dirty="0" smtClean="0"/>
          </a:p>
          <a:p>
            <a:pPr marL="0" indent="0">
              <a:buNone/>
            </a:pPr>
            <a:r>
              <a:rPr lang="en-US" sz="2800" dirty="0" smtClean="0"/>
              <a:t>Education</a:t>
            </a:r>
            <a:br>
              <a:rPr lang="en-US" sz="2800" dirty="0" smtClean="0"/>
            </a:br>
            <a:r>
              <a:rPr lang="en-US" sz="1400" dirty="0" smtClean="0"/>
              <a:t> </a:t>
            </a:r>
          </a:p>
          <a:p>
            <a:pPr marL="0" indent="0">
              <a:buNone/>
            </a:pPr>
            <a:r>
              <a:rPr lang="en-US" sz="2800" dirty="0" smtClean="0"/>
              <a:t>Experience</a:t>
            </a:r>
            <a:br>
              <a:rPr lang="en-US" sz="2800" dirty="0" smtClean="0"/>
            </a:br>
            <a:r>
              <a:rPr lang="en-US" sz="1400" dirty="0" smtClean="0"/>
              <a:t> </a:t>
            </a:r>
          </a:p>
          <a:p>
            <a:pPr marL="0" indent="0">
              <a:buNone/>
            </a:pPr>
            <a:r>
              <a:rPr lang="en-US" sz="2800" dirty="0"/>
              <a:t>Skills</a:t>
            </a:r>
          </a:p>
          <a:p>
            <a:endParaRPr lang="en-US" sz="2800" dirty="0"/>
          </a:p>
          <a:p>
            <a:endParaRPr lang="en-US" dirty="0"/>
          </a:p>
        </p:txBody>
      </p:sp>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909" y="2710354"/>
            <a:ext cx="4552591" cy="303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99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95" y="365126"/>
            <a:ext cx="7886700" cy="1325563"/>
          </a:xfrm>
        </p:spPr>
        <p:txBody>
          <a:bodyPr>
            <a:normAutofit/>
          </a:bodyPr>
          <a:lstStyle/>
          <a:p>
            <a:r>
              <a:rPr lang="en-US" sz="4400" b="1" dirty="0" smtClean="0"/>
              <a:t>Header</a:t>
            </a:r>
            <a:endParaRPr lang="en-US" sz="4400" b="1" dirty="0"/>
          </a:p>
        </p:txBody>
      </p:sp>
      <p:sp>
        <p:nvSpPr>
          <p:cNvPr id="3" name="Content Placeholder 2"/>
          <p:cNvSpPr>
            <a:spLocks noGrp="1"/>
          </p:cNvSpPr>
          <p:nvPr>
            <p:ph idx="1"/>
          </p:nvPr>
        </p:nvSpPr>
        <p:spPr>
          <a:xfrm>
            <a:off x="703295" y="1610182"/>
            <a:ext cx="7886700" cy="4351338"/>
          </a:xfrm>
        </p:spPr>
        <p:txBody>
          <a:bodyPr>
            <a:normAutofit/>
          </a:bodyPr>
          <a:lstStyle/>
          <a:p>
            <a:pPr marL="0" indent="0">
              <a:buNone/>
            </a:pPr>
            <a:r>
              <a:rPr lang="en-US" sz="2400" dirty="0" smtClean="0"/>
              <a:t>Cap the top of your resume with…</a:t>
            </a:r>
          </a:p>
          <a:p>
            <a:pPr lvl="1"/>
            <a:r>
              <a:rPr lang="en-US" sz="2000" dirty="0" smtClean="0"/>
              <a:t>Full name</a:t>
            </a:r>
          </a:p>
          <a:p>
            <a:pPr lvl="1"/>
            <a:r>
              <a:rPr lang="en-US" sz="2000" dirty="0" smtClean="0"/>
              <a:t>Phone numbers</a:t>
            </a:r>
          </a:p>
          <a:p>
            <a:pPr lvl="1"/>
            <a:r>
              <a:rPr lang="en-US" sz="2000" dirty="0" smtClean="0"/>
              <a:t>Email address</a:t>
            </a:r>
          </a:p>
          <a:p>
            <a:pPr marL="0" indent="0">
              <a:buNone/>
            </a:pPr>
            <a:r>
              <a:rPr lang="en-US" sz="2400" dirty="0" smtClean="0"/>
              <a:t>Optional:</a:t>
            </a:r>
          </a:p>
          <a:p>
            <a:pPr lvl="1"/>
            <a:r>
              <a:rPr lang="en-US" sz="2400" dirty="0"/>
              <a:t>Your address (home or local</a:t>
            </a:r>
            <a:r>
              <a:rPr lang="en-US" sz="2400" dirty="0" smtClean="0"/>
              <a:t>)</a:t>
            </a:r>
          </a:p>
          <a:p>
            <a:pPr lvl="1"/>
            <a:r>
              <a:rPr lang="en-US" sz="2400" dirty="0" smtClean="0"/>
              <a:t>Personal </a:t>
            </a:r>
            <a:r>
              <a:rPr lang="en-US" sz="2400" dirty="0"/>
              <a:t>website (if appropriate)</a:t>
            </a:r>
          </a:p>
          <a:p>
            <a:endParaRPr lang="en-US" sz="2800" dirty="0"/>
          </a:p>
          <a:p>
            <a:endParaRPr lang="en-US" sz="2700" dirty="0" smtClean="0"/>
          </a:p>
        </p:txBody>
      </p:sp>
      <p:sp>
        <p:nvSpPr>
          <p:cNvPr id="6" name="TextBox 5"/>
          <p:cNvSpPr txBox="1"/>
          <p:nvPr/>
        </p:nvSpPr>
        <p:spPr>
          <a:xfrm>
            <a:off x="1088879" y="4466544"/>
            <a:ext cx="7501116" cy="1261884"/>
          </a:xfrm>
          <a:prstGeom prst="rect">
            <a:avLst/>
          </a:prstGeom>
          <a:solidFill>
            <a:schemeClr val="accent1">
              <a:lumMod val="20000"/>
              <a:lumOff val="80000"/>
            </a:schemeClr>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Anita Job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Columbia, SC 29206</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803) 555-1212</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Anita.job@sc.edu</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1078852" y="5823021"/>
            <a:ext cx="7511143" cy="769441"/>
          </a:xfrm>
          <a:prstGeom prst="rect">
            <a:avLst/>
          </a:prstGeom>
          <a:solidFill>
            <a:schemeClr val="accent1">
              <a:lumMod val="20000"/>
              <a:lumOff val="80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Anita Job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Columbia, SC 29206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803) 555-1212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Anita.job@sc.edu</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7569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25" y="365126"/>
            <a:ext cx="7886700" cy="1325563"/>
          </a:xfrm>
        </p:spPr>
        <p:txBody>
          <a:bodyPr>
            <a:normAutofit/>
          </a:bodyPr>
          <a:lstStyle/>
          <a:p>
            <a:r>
              <a:rPr lang="en-US" sz="4400" b="1" dirty="0" smtClean="0"/>
              <a:t>Education</a:t>
            </a:r>
            <a:endParaRPr lang="en-US" sz="4400" b="1" dirty="0"/>
          </a:p>
        </p:txBody>
      </p:sp>
      <p:sp>
        <p:nvSpPr>
          <p:cNvPr id="3" name="Content Placeholder 2"/>
          <p:cNvSpPr>
            <a:spLocks noGrp="1"/>
          </p:cNvSpPr>
          <p:nvPr>
            <p:ph idx="1"/>
          </p:nvPr>
        </p:nvSpPr>
        <p:spPr>
          <a:xfrm>
            <a:off x="712625" y="1825624"/>
            <a:ext cx="7886700" cy="4491199"/>
          </a:xfrm>
        </p:spPr>
        <p:txBody>
          <a:bodyPr>
            <a:normAutofit fontScale="92500" lnSpcReduction="10000"/>
          </a:bodyPr>
          <a:lstStyle/>
          <a:p>
            <a:pPr marL="0" indent="0">
              <a:buNone/>
            </a:pPr>
            <a:r>
              <a:rPr lang="en-US" u="sng" dirty="0" smtClean="0"/>
              <a:t>MUST INCLUDE:</a:t>
            </a:r>
          </a:p>
          <a:p>
            <a:r>
              <a:rPr lang="en-US" b="1" dirty="0" smtClean="0"/>
              <a:t>Name of the school or university </a:t>
            </a:r>
            <a:r>
              <a:rPr lang="en-US" dirty="0" smtClean="0"/>
              <a:t>where you earned a degree</a:t>
            </a:r>
          </a:p>
          <a:p>
            <a:r>
              <a:rPr lang="en-US" b="1" dirty="0" smtClean="0"/>
              <a:t>City and state </a:t>
            </a:r>
            <a:r>
              <a:rPr lang="en-US" dirty="0" smtClean="0"/>
              <a:t>in which the school is located</a:t>
            </a:r>
          </a:p>
          <a:p>
            <a:r>
              <a:rPr lang="en-US" b="1" dirty="0" smtClean="0"/>
              <a:t>Expected graduate date</a:t>
            </a:r>
            <a:r>
              <a:rPr lang="en-US" dirty="0" smtClean="0"/>
              <a:t> (Month Year)</a:t>
            </a:r>
          </a:p>
          <a:p>
            <a:r>
              <a:rPr lang="en-US" b="1" dirty="0" smtClean="0"/>
              <a:t>Degree</a:t>
            </a:r>
            <a:r>
              <a:rPr lang="en-US" dirty="0" smtClean="0"/>
              <a:t> (Bachelor of…)</a:t>
            </a:r>
          </a:p>
          <a:p>
            <a:r>
              <a:rPr lang="en-US" b="1" dirty="0" smtClean="0"/>
              <a:t>Major, minor, or cognate</a:t>
            </a:r>
          </a:p>
          <a:p>
            <a:r>
              <a:rPr lang="en-US" b="1" dirty="0" smtClean="0"/>
              <a:t>GPA</a:t>
            </a:r>
            <a:r>
              <a:rPr lang="en-US" dirty="0" smtClean="0"/>
              <a:t> if above a 3.0 (cumulative or major)</a:t>
            </a:r>
          </a:p>
          <a:p>
            <a:endParaRPr lang="en-US" dirty="0"/>
          </a:p>
          <a:p>
            <a:pPr marL="0" indent="0">
              <a:buNone/>
            </a:pPr>
            <a:r>
              <a:rPr lang="en-US" u="sng" dirty="0" smtClean="0"/>
              <a:t>MAY ALSO INCLUDE:</a:t>
            </a:r>
          </a:p>
          <a:p>
            <a:r>
              <a:rPr lang="en-US" dirty="0" smtClean="0"/>
              <a:t>Awards/Honors/Scholarships (consider a separate section if ≥3)</a:t>
            </a:r>
          </a:p>
          <a:p>
            <a:pPr lvl="1"/>
            <a:r>
              <a:rPr lang="en-US" sz="1600" dirty="0" smtClean="0"/>
              <a:t>Dean’s List, President’s List, Scholarship Programs, Honors College, Capstone Scholars</a:t>
            </a:r>
          </a:p>
          <a:p>
            <a:r>
              <a:rPr lang="en-US" dirty="0" smtClean="0"/>
              <a:t>Study abroad experiences</a:t>
            </a:r>
          </a:p>
          <a:p>
            <a:r>
              <a:rPr lang="en-US" dirty="0" smtClean="0"/>
              <a:t>Relevant coursework</a:t>
            </a:r>
          </a:p>
        </p:txBody>
      </p:sp>
      <p:sp>
        <p:nvSpPr>
          <p:cNvPr id="5" name="TextBox 4"/>
          <p:cNvSpPr txBox="1"/>
          <p:nvPr/>
        </p:nvSpPr>
        <p:spPr>
          <a:xfrm>
            <a:off x="3364303" y="658575"/>
            <a:ext cx="5549596" cy="738664"/>
          </a:xfrm>
          <a:prstGeom prst="rect">
            <a:avLst/>
          </a:prstGeom>
          <a:solidFill>
            <a:schemeClr val="accent1">
              <a:lumMod val="20000"/>
              <a:lumOff val="80000"/>
            </a:schemeClr>
          </a:solidFill>
          <a:ln w="28575">
            <a:solidFill>
              <a:schemeClr val="tx1"/>
            </a:solidFill>
          </a:ln>
          <a:effectLst>
            <a:outerShdw blurRad="50800" dist="38100" algn="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University of South Carolina: Columbia, SC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May 2019</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Bachelor of </a:t>
            </a:r>
            <a:r>
              <a:rPr kumimoji="0" lang="en-US" sz="14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Science</a:t>
            </a:r>
            <a:r>
              <a:rPr lang="en-US" sz="1400" dirty="0" smtClean="0">
                <a:solidFill>
                  <a:prstClr val="black"/>
                </a:solidFill>
                <a:latin typeface="Arial" panose="020B0604020202020204" pitchFamily="34" charset="0"/>
                <a:cs typeface="Arial" panose="020B0604020202020204" pitchFamily="34" charset="0"/>
              </a:rPr>
              <a:t>:</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Integrated</a:t>
            </a:r>
            <a:r>
              <a:rPr kumimoji="0" lang="en-US" sz="14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Information Technology</a:t>
            </a: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Arial" panose="020B0604020202020204" pitchFamily="34" charset="0"/>
                <a:cs typeface="Arial" panose="020B0604020202020204" pitchFamily="34" charset="0"/>
              </a:rPr>
              <a:t>GPA: 3.72;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Dean’s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List: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 semesters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8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365126"/>
            <a:ext cx="7886700" cy="1325563"/>
          </a:xfrm>
        </p:spPr>
        <p:txBody>
          <a:bodyPr>
            <a:normAutofit/>
          </a:bodyPr>
          <a:lstStyle/>
          <a:p>
            <a:r>
              <a:rPr lang="en-US" sz="4400" b="1" dirty="0" smtClean="0"/>
              <a:t>Skills</a:t>
            </a:r>
            <a:endParaRPr lang="en-US" sz="4400" b="1" dirty="0"/>
          </a:p>
        </p:txBody>
      </p:sp>
      <p:sp>
        <p:nvSpPr>
          <p:cNvPr id="3" name="Content Placeholder 2"/>
          <p:cNvSpPr>
            <a:spLocks noGrp="1"/>
          </p:cNvSpPr>
          <p:nvPr>
            <p:ph idx="1"/>
          </p:nvPr>
        </p:nvSpPr>
        <p:spPr>
          <a:xfrm>
            <a:off x="714375" y="1690689"/>
            <a:ext cx="7886700" cy="4351338"/>
          </a:xfrm>
        </p:spPr>
        <p:txBody>
          <a:bodyPr>
            <a:normAutofit/>
          </a:bodyPr>
          <a:lstStyle/>
          <a:p>
            <a:r>
              <a:rPr lang="en-US" sz="2400" i="1" dirty="0" smtClean="0"/>
              <a:t>Optional</a:t>
            </a:r>
            <a:r>
              <a:rPr lang="en-US" sz="2400" dirty="0"/>
              <a:t> </a:t>
            </a:r>
            <a:r>
              <a:rPr lang="en-US" sz="2400" dirty="0" smtClean="0"/>
              <a:t>(but valuable!)</a:t>
            </a:r>
            <a:br>
              <a:rPr lang="en-US" sz="2400" dirty="0" smtClean="0"/>
            </a:br>
            <a:r>
              <a:rPr lang="en-US" sz="2000" dirty="0" smtClean="0"/>
              <a:t> </a:t>
            </a:r>
            <a:endParaRPr lang="en-US" sz="2800" dirty="0" smtClean="0"/>
          </a:p>
          <a:p>
            <a:r>
              <a:rPr lang="en-US" sz="2400" dirty="0" smtClean="0"/>
              <a:t>Focus on “hard skills”</a:t>
            </a:r>
            <a:br>
              <a:rPr lang="en-US" sz="2400" dirty="0" smtClean="0"/>
            </a:br>
            <a:r>
              <a:rPr lang="en-US" sz="1600" dirty="0" smtClean="0"/>
              <a:t> </a:t>
            </a:r>
          </a:p>
          <a:p>
            <a:r>
              <a:rPr lang="en-US" sz="2400" dirty="0" smtClean="0"/>
              <a:t>Possible categories include:</a:t>
            </a:r>
          </a:p>
          <a:p>
            <a:pPr marL="0" indent="0">
              <a:buNone/>
            </a:pPr>
            <a:endParaRPr lang="en-US" sz="2600" dirty="0" smtClean="0"/>
          </a:p>
          <a:p>
            <a:r>
              <a:rPr lang="en-US" sz="2400" dirty="0" smtClean="0"/>
              <a:t>List product names and numbers if possible</a:t>
            </a:r>
            <a:r>
              <a:rPr lang="en-US" sz="2000" dirty="0"/>
              <a:t/>
            </a:r>
            <a:br>
              <a:rPr lang="en-US" sz="2000" dirty="0"/>
            </a:br>
            <a:r>
              <a:rPr lang="en-US" sz="2800" dirty="0" smtClean="0"/>
              <a:t> </a:t>
            </a:r>
          </a:p>
          <a:p>
            <a:pPr marL="0" indent="0">
              <a:buNone/>
            </a:pPr>
            <a:r>
              <a:rPr lang="en-US" sz="2000" dirty="0" smtClean="0"/>
              <a:t>  *  Students seeking positions in technology should break this list down</a:t>
            </a:r>
          </a:p>
          <a:p>
            <a:pPr marL="0" indent="0">
              <a:buNone/>
            </a:pPr>
            <a:endParaRPr lang="en-US" sz="2600" dirty="0" smtClean="0"/>
          </a:p>
        </p:txBody>
      </p:sp>
      <p:graphicFrame>
        <p:nvGraphicFramePr>
          <p:cNvPr id="6" name="Table 5"/>
          <p:cNvGraphicFramePr>
            <a:graphicFrameLocks noGrp="1"/>
          </p:cNvGraphicFramePr>
          <p:nvPr>
            <p:extLst/>
          </p:nvPr>
        </p:nvGraphicFramePr>
        <p:xfrm>
          <a:off x="964163" y="5191921"/>
          <a:ext cx="6096000" cy="8229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4069649471"/>
                    </a:ext>
                  </a:extLst>
                </a:gridCol>
                <a:gridCol w="3048000">
                  <a:extLst>
                    <a:ext uri="{9D8B030D-6E8A-4147-A177-3AD203B41FA5}">
                      <a16:colId xmlns:a16="http://schemas.microsoft.com/office/drawing/2014/main" xmlns="" val="3712158505"/>
                    </a:ext>
                  </a:extLst>
                </a:gridCol>
              </a:tblGrid>
              <a:tr h="370840">
                <a:tc>
                  <a:txBody>
                    <a:bodyPr/>
                    <a:lstStyle/>
                    <a:p>
                      <a:pPr marL="285750" indent="-285750">
                        <a:buFont typeface="Arial" panose="020B0604020202020204" pitchFamily="34" charset="0"/>
                        <a:buChar char="•"/>
                      </a:pPr>
                      <a:r>
                        <a:rPr lang="en-US" sz="1600" b="0" dirty="0" smtClean="0">
                          <a:solidFill>
                            <a:schemeClr val="tx1"/>
                          </a:solidFill>
                        </a:rPr>
                        <a:t>Programming</a:t>
                      </a:r>
                      <a:r>
                        <a:rPr lang="en-US" sz="1600" b="0" baseline="0" dirty="0" smtClean="0">
                          <a:solidFill>
                            <a:schemeClr val="tx1"/>
                          </a:solidFill>
                        </a:rPr>
                        <a:t> languages</a:t>
                      </a:r>
                    </a:p>
                    <a:p>
                      <a:pPr marL="285750" indent="-285750">
                        <a:buFont typeface="Arial" panose="020B0604020202020204" pitchFamily="34" charset="0"/>
                        <a:buChar char="•"/>
                      </a:pPr>
                      <a:r>
                        <a:rPr lang="en-US" sz="1600" b="0" baseline="0" dirty="0" smtClean="0">
                          <a:solidFill>
                            <a:schemeClr val="tx1"/>
                          </a:solidFill>
                        </a:rPr>
                        <a:t>Hardware</a:t>
                      </a:r>
                    </a:p>
                    <a:p>
                      <a:pPr marL="285750" indent="-285750">
                        <a:buFont typeface="Arial" panose="020B0604020202020204" pitchFamily="34" charset="0"/>
                        <a:buChar char="•"/>
                      </a:pPr>
                      <a:r>
                        <a:rPr lang="en-US" sz="1600" b="0" baseline="0" dirty="0" smtClean="0">
                          <a:solidFill>
                            <a:schemeClr val="tx1"/>
                          </a:solidFill>
                        </a:rPr>
                        <a:t>Software</a:t>
                      </a:r>
                      <a:endParaRPr lang="en-US" sz="1600" b="0" dirty="0">
                        <a:solidFill>
                          <a:schemeClr val="tx1"/>
                        </a:solidFill>
                      </a:endParaRPr>
                    </a:p>
                  </a:txBody>
                  <a:tcPr>
                    <a:noFill/>
                  </a:tcPr>
                </a:tc>
                <a:tc>
                  <a:txBody>
                    <a:bodyPr/>
                    <a:lstStyle/>
                    <a:p>
                      <a:pPr marL="285750" indent="-285750">
                        <a:buFont typeface="Arial" panose="020B0604020202020204" pitchFamily="34" charset="0"/>
                        <a:buChar char="•"/>
                      </a:pPr>
                      <a:r>
                        <a:rPr lang="en-US" sz="1600" b="0" dirty="0" smtClean="0">
                          <a:solidFill>
                            <a:schemeClr val="tx1"/>
                          </a:solidFill>
                        </a:rPr>
                        <a:t>Operating systems</a:t>
                      </a:r>
                    </a:p>
                    <a:p>
                      <a:pPr marL="285750" indent="-285750">
                        <a:buFont typeface="Arial" panose="020B0604020202020204" pitchFamily="34" charset="0"/>
                        <a:buChar char="•"/>
                      </a:pPr>
                      <a:r>
                        <a:rPr lang="en-US" sz="1600" b="0" dirty="0" smtClean="0">
                          <a:solidFill>
                            <a:schemeClr val="tx1"/>
                          </a:solidFill>
                        </a:rPr>
                        <a:t>Databases</a:t>
                      </a:r>
                    </a:p>
                    <a:p>
                      <a:pPr marL="285750" indent="-285750">
                        <a:buFont typeface="Arial" panose="020B0604020202020204" pitchFamily="34" charset="0"/>
                        <a:buChar char="•"/>
                      </a:pPr>
                      <a:r>
                        <a:rPr lang="en-US" sz="1600" b="0" dirty="0" smtClean="0">
                          <a:solidFill>
                            <a:schemeClr val="tx1"/>
                          </a:solidFill>
                        </a:rPr>
                        <a:t>Web Technologies</a:t>
                      </a:r>
                      <a:endParaRPr lang="en-US" sz="1600" b="0" dirty="0">
                        <a:solidFill>
                          <a:schemeClr val="tx1"/>
                        </a:solidFill>
                      </a:endParaRPr>
                    </a:p>
                  </a:txBody>
                  <a:tcPr>
                    <a:noFill/>
                  </a:tcPr>
                </a:tc>
                <a:extLst>
                  <a:ext uri="{0D108BD9-81ED-4DB2-BD59-A6C34878D82A}">
                    <a16:rowId xmlns:a16="http://schemas.microsoft.com/office/drawing/2014/main" xmlns="" val="2603204782"/>
                  </a:ext>
                </a:extLst>
              </a:tr>
            </a:tbl>
          </a:graphicData>
        </a:graphic>
      </p:graphicFrame>
      <p:graphicFrame>
        <p:nvGraphicFramePr>
          <p:cNvPr id="7" name="Table 6"/>
          <p:cNvGraphicFramePr>
            <a:graphicFrameLocks noGrp="1"/>
          </p:cNvGraphicFramePr>
          <p:nvPr>
            <p:extLst/>
          </p:nvPr>
        </p:nvGraphicFramePr>
        <p:xfrm>
          <a:off x="964163" y="3495518"/>
          <a:ext cx="7636911" cy="370840"/>
        </p:xfrm>
        <a:graphic>
          <a:graphicData uri="http://schemas.openxmlformats.org/drawingml/2006/table">
            <a:tbl>
              <a:tblPr firstRow="1" bandRow="1">
                <a:tableStyleId>{5C22544A-7EE6-4342-B048-85BDC9FD1C3A}</a:tableStyleId>
              </a:tblPr>
              <a:tblGrid>
                <a:gridCol w="2545637">
                  <a:extLst>
                    <a:ext uri="{9D8B030D-6E8A-4147-A177-3AD203B41FA5}">
                      <a16:colId xmlns:a16="http://schemas.microsoft.com/office/drawing/2014/main" xmlns="" val="2123318779"/>
                    </a:ext>
                  </a:extLst>
                </a:gridCol>
                <a:gridCol w="2545637">
                  <a:extLst>
                    <a:ext uri="{9D8B030D-6E8A-4147-A177-3AD203B41FA5}">
                      <a16:colId xmlns:a16="http://schemas.microsoft.com/office/drawing/2014/main" xmlns="" val="3949134110"/>
                    </a:ext>
                  </a:extLst>
                </a:gridCol>
                <a:gridCol w="2545637">
                  <a:extLst>
                    <a:ext uri="{9D8B030D-6E8A-4147-A177-3AD203B41FA5}">
                      <a16:colId xmlns:a16="http://schemas.microsoft.com/office/drawing/2014/main" xmlns="" val="428187201"/>
                    </a:ext>
                  </a:extLst>
                </a:gridCol>
              </a:tblGrid>
              <a:tr h="370840">
                <a:tc>
                  <a:txBody>
                    <a:bodyPr/>
                    <a:lstStyle/>
                    <a:p>
                      <a:pPr marL="285750" indent="-285750">
                        <a:buFont typeface="Arial" panose="020B0604020202020204" pitchFamily="34" charset="0"/>
                        <a:buChar char="•"/>
                      </a:pPr>
                      <a:r>
                        <a:rPr lang="en-US" sz="1800" b="0" dirty="0" smtClean="0">
                          <a:solidFill>
                            <a:schemeClr val="tx1"/>
                          </a:solidFill>
                        </a:rPr>
                        <a:t>Computers</a:t>
                      </a:r>
                      <a:endParaRPr lang="en-US" sz="1800" b="0" dirty="0">
                        <a:solidFill>
                          <a:schemeClr val="tx1"/>
                        </a:solidFill>
                      </a:endParaRPr>
                    </a:p>
                  </a:txBody>
                  <a:tcPr>
                    <a:noFill/>
                  </a:tcPr>
                </a:tc>
                <a:tc>
                  <a:txBody>
                    <a:bodyPr/>
                    <a:lstStyle/>
                    <a:p>
                      <a:pPr marL="285750" indent="-285750">
                        <a:buFont typeface="Arial" panose="020B0604020202020204" pitchFamily="34" charset="0"/>
                        <a:buChar char="•"/>
                      </a:pPr>
                      <a:r>
                        <a:rPr lang="en-US" sz="1800" b="0" dirty="0" smtClean="0">
                          <a:solidFill>
                            <a:schemeClr val="tx1"/>
                          </a:solidFill>
                        </a:rPr>
                        <a:t>Technology</a:t>
                      </a:r>
                      <a:endParaRPr lang="en-US" sz="1800" b="0" dirty="0">
                        <a:solidFill>
                          <a:schemeClr val="tx1"/>
                        </a:solidFill>
                      </a:endParaRPr>
                    </a:p>
                  </a:txBody>
                  <a:tcPr>
                    <a:noFill/>
                  </a:tcPr>
                </a:tc>
                <a:tc>
                  <a:txBody>
                    <a:bodyPr/>
                    <a:lstStyle/>
                    <a:p>
                      <a:pPr marL="285750" indent="-285750">
                        <a:buFont typeface="Arial" panose="020B0604020202020204" pitchFamily="34" charset="0"/>
                        <a:buChar char="•"/>
                      </a:pPr>
                      <a:r>
                        <a:rPr lang="en-US" sz="1800" b="0" dirty="0" smtClean="0">
                          <a:solidFill>
                            <a:schemeClr val="tx1"/>
                          </a:solidFill>
                        </a:rPr>
                        <a:t>Language</a:t>
                      </a:r>
                      <a:endParaRPr lang="en-US" sz="1800" b="0" dirty="0">
                        <a:solidFill>
                          <a:schemeClr val="tx1"/>
                        </a:solidFill>
                      </a:endParaRPr>
                    </a:p>
                  </a:txBody>
                  <a:tcPr>
                    <a:noFill/>
                  </a:tcPr>
                </a:tc>
                <a:extLst>
                  <a:ext uri="{0D108BD9-81ED-4DB2-BD59-A6C34878D82A}">
                    <a16:rowId xmlns:a16="http://schemas.microsoft.com/office/drawing/2014/main" xmlns="" val="3636347807"/>
                  </a:ext>
                </a:extLst>
              </a:tr>
            </a:tbl>
          </a:graphicData>
        </a:graphic>
      </p:graphicFrame>
      <p:pic>
        <p:nvPicPr>
          <p:cNvPr id="8" name="Picture 2" descr="http://businessinsavannah.com/sites/default/files/field/photos/mpg_-_how_to_write_a_resu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540" y="514756"/>
            <a:ext cx="3647818" cy="23790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18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2095500"/>
            <a:ext cx="7503074" cy="2677656"/>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b="1" u="sng" dirty="0" smtClean="0">
                <a:latin typeface="Arial" panose="020B0604020202020204" pitchFamily="34" charset="0"/>
                <a:cs typeface="Arial" panose="020B0604020202020204" pitchFamily="34" charset="0"/>
              </a:rPr>
              <a:t>SKILLS</a:t>
            </a:r>
          </a:p>
          <a:p>
            <a:r>
              <a:rPr lang="en-US" sz="2400" b="1" dirty="0" smtClean="0">
                <a:latin typeface="Arial" panose="020B0604020202020204" pitchFamily="34" charset="0"/>
                <a:cs typeface="Arial" panose="020B0604020202020204" pitchFamily="34" charset="0"/>
              </a:rPr>
              <a:t>Computer</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Languages: C++, Java, HTML, CSS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Applications: Eclipse, Putty, </a:t>
            </a:r>
            <a:r>
              <a:rPr lang="en-US" sz="2400" dirty="0" err="1" smtClean="0">
                <a:latin typeface="Arial" panose="020B0604020202020204" pitchFamily="34" charset="0"/>
                <a:cs typeface="Arial" panose="020B0604020202020204" pitchFamily="34" charset="0"/>
              </a:rPr>
              <a:t>Matlab</a:t>
            </a: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Machines: Unix, Linux, Solaris</a:t>
            </a:r>
          </a:p>
          <a:p>
            <a:r>
              <a:rPr lang="en-US" sz="2400" b="1" dirty="0" smtClean="0">
                <a:latin typeface="Arial" panose="020B0604020202020204" pitchFamily="34" charset="0"/>
                <a:cs typeface="Arial" panose="020B0604020202020204" pitchFamily="34" charset="0"/>
              </a:rPr>
              <a:t>Languages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French (Fluent), Spanish (Fluent), German (Written)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176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964" y="365126"/>
            <a:ext cx="7886700" cy="1325563"/>
          </a:xfrm>
        </p:spPr>
        <p:txBody>
          <a:bodyPr>
            <a:normAutofit/>
          </a:bodyPr>
          <a:lstStyle/>
          <a:p>
            <a:r>
              <a:rPr lang="en-US" sz="4400" b="1" dirty="0" smtClean="0"/>
              <a:t>Experience</a:t>
            </a:r>
            <a:endParaRPr lang="en-US" sz="4400" b="1" dirty="0"/>
          </a:p>
        </p:txBody>
      </p:sp>
      <p:sp>
        <p:nvSpPr>
          <p:cNvPr id="3" name="Content Placeholder 2"/>
          <p:cNvSpPr>
            <a:spLocks noGrp="1"/>
          </p:cNvSpPr>
          <p:nvPr>
            <p:ph idx="1"/>
          </p:nvPr>
        </p:nvSpPr>
        <p:spPr>
          <a:xfrm>
            <a:off x="693963" y="1831781"/>
            <a:ext cx="8132795" cy="4351338"/>
          </a:xfrm>
        </p:spPr>
        <p:txBody>
          <a:bodyPr/>
          <a:lstStyle/>
          <a:p>
            <a:pPr marL="0" indent="0">
              <a:buNone/>
            </a:pPr>
            <a:r>
              <a:rPr lang="en-US" dirty="0" smtClean="0"/>
              <a:t>Can be labeled as…</a:t>
            </a:r>
          </a:p>
          <a:p>
            <a:pPr marL="0" indent="0">
              <a:buNone/>
            </a:pPr>
            <a:endParaRPr lang="en-US" dirty="0" smtClean="0"/>
          </a:p>
          <a:p>
            <a:pPr marL="342900" lvl="1" indent="0">
              <a:buNone/>
            </a:pPr>
            <a:endParaRPr lang="en-US" dirty="0"/>
          </a:p>
          <a:p>
            <a:pPr marL="0" indent="0">
              <a:buNone/>
            </a:pPr>
            <a:endParaRPr lang="en-US" dirty="0" smtClean="0"/>
          </a:p>
          <a:p>
            <a:pPr marL="0" indent="0">
              <a:buNone/>
            </a:pPr>
            <a:r>
              <a:rPr lang="en-US" dirty="0" smtClean="0"/>
              <a:t>Always include:</a:t>
            </a:r>
          </a:p>
          <a:p>
            <a:pPr lvl="1"/>
            <a:r>
              <a:rPr lang="en-US" dirty="0" smtClean="0"/>
              <a:t>Employer Name</a:t>
            </a:r>
          </a:p>
          <a:p>
            <a:pPr lvl="1"/>
            <a:r>
              <a:rPr lang="en-US" dirty="0" smtClean="0"/>
              <a:t>Employer Location (City, State OR School)</a:t>
            </a:r>
          </a:p>
          <a:p>
            <a:pPr lvl="1"/>
            <a:r>
              <a:rPr lang="en-US" dirty="0" smtClean="0"/>
              <a:t>Your position title</a:t>
            </a:r>
          </a:p>
          <a:p>
            <a:pPr lvl="1"/>
            <a:r>
              <a:rPr lang="en-US" dirty="0" smtClean="0"/>
              <a:t>Dates of employment</a:t>
            </a:r>
          </a:p>
          <a:p>
            <a:pPr lvl="1"/>
            <a:r>
              <a:rPr lang="en-US" dirty="0" smtClean="0"/>
              <a:t>Bulleted list of accomplishments/contributions </a:t>
            </a:r>
            <a:r>
              <a:rPr lang="en-US" b="1" dirty="0" smtClean="0"/>
              <a:t>beginning with an ACTION VERB</a:t>
            </a:r>
            <a:endParaRPr lang="en-US" dirty="0"/>
          </a:p>
        </p:txBody>
      </p:sp>
      <p:graphicFrame>
        <p:nvGraphicFramePr>
          <p:cNvPr id="4" name="Table 3"/>
          <p:cNvGraphicFramePr>
            <a:graphicFrameLocks noGrp="1"/>
          </p:cNvGraphicFramePr>
          <p:nvPr>
            <p:extLst/>
          </p:nvPr>
        </p:nvGraphicFramePr>
        <p:xfrm>
          <a:off x="867746" y="2255417"/>
          <a:ext cx="8154956" cy="579120"/>
        </p:xfrm>
        <a:graphic>
          <a:graphicData uri="http://schemas.openxmlformats.org/drawingml/2006/table">
            <a:tbl>
              <a:tblPr firstRow="1" bandRow="1">
                <a:tableStyleId>{5C22544A-7EE6-4342-B048-85BDC9FD1C3A}</a:tableStyleId>
              </a:tblPr>
              <a:tblGrid>
                <a:gridCol w="2038739">
                  <a:extLst>
                    <a:ext uri="{9D8B030D-6E8A-4147-A177-3AD203B41FA5}">
                      <a16:colId xmlns:a16="http://schemas.microsoft.com/office/drawing/2014/main" xmlns="" val="1631500014"/>
                    </a:ext>
                  </a:extLst>
                </a:gridCol>
                <a:gridCol w="2038739">
                  <a:extLst>
                    <a:ext uri="{9D8B030D-6E8A-4147-A177-3AD203B41FA5}">
                      <a16:colId xmlns:a16="http://schemas.microsoft.com/office/drawing/2014/main" xmlns="" val="2709424540"/>
                    </a:ext>
                  </a:extLst>
                </a:gridCol>
                <a:gridCol w="2038739">
                  <a:extLst>
                    <a:ext uri="{9D8B030D-6E8A-4147-A177-3AD203B41FA5}">
                      <a16:colId xmlns:a16="http://schemas.microsoft.com/office/drawing/2014/main" xmlns="" val="3257979787"/>
                    </a:ext>
                  </a:extLst>
                </a:gridCol>
                <a:gridCol w="2038739">
                  <a:extLst>
                    <a:ext uri="{9D8B030D-6E8A-4147-A177-3AD203B41FA5}">
                      <a16:colId xmlns:a16="http://schemas.microsoft.com/office/drawing/2014/main" xmlns="" val="743193132"/>
                    </a:ext>
                  </a:extLst>
                </a:gridCol>
              </a:tblGrid>
              <a:tr h="370840">
                <a:tc>
                  <a:txBody>
                    <a:bodyPr/>
                    <a:lstStyle/>
                    <a:p>
                      <a:pPr marL="0" indent="0">
                        <a:buFont typeface="Arial" panose="020B0604020202020204" pitchFamily="34" charset="0"/>
                        <a:buNone/>
                      </a:pPr>
                      <a:r>
                        <a:rPr lang="en-US" sz="1600" b="1" dirty="0" smtClean="0">
                          <a:solidFill>
                            <a:schemeClr val="tx1"/>
                          </a:solidFill>
                        </a:rPr>
                        <a:t>Work</a:t>
                      </a:r>
                      <a:r>
                        <a:rPr lang="en-US" sz="1600" b="1" baseline="0" dirty="0" smtClean="0">
                          <a:solidFill>
                            <a:schemeClr val="tx1"/>
                          </a:solidFill>
                        </a:rPr>
                        <a:t> </a:t>
                      </a:r>
                      <a:br>
                        <a:rPr lang="en-US" sz="1600" b="1" baseline="0" dirty="0" smtClean="0">
                          <a:solidFill>
                            <a:schemeClr val="tx1"/>
                          </a:solidFill>
                        </a:rPr>
                      </a:br>
                      <a:r>
                        <a:rPr lang="en-US" sz="1600" b="1" dirty="0" smtClean="0">
                          <a:solidFill>
                            <a:schemeClr val="tx1"/>
                          </a:solidFill>
                        </a:rPr>
                        <a:t>Experience</a:t>
                      </a:r>
                      <a:endParaRPr lang="en-US" sz="1600" b="1" dirty="0">
                        <a:solidFill>
                          <a:schemeClr val="tx1"/>
                        </a:solidFill>
                      </a:endParaRPr>
                    </a:p>
                  </a:txBody>
                  <a:tcPr>
                    <a:noFill/>
                  </a:tcPr>
                </a:tc>
                <a:tc>
                  <a:txBody>
                    <a:bodyPr/>
                    <a:lstStyle/>
                    <a:p>
                      <a:pPr marL="0" indent="0">
                        <a:buFont typeface="Arial" panose="020B0604020202020204" pitchFamily="34" charset="0"/>
                        <a:buNone/>
                      </a:pPr>
                      <a:r>
                        <a:rPr lang="en-US" sz="1600" b="1" dirty="0" smtClean="0">
                          <a:solidFill>
                            <a:schemeClr val="tx1"/>
                          </a:solidFill>
                        </a:rPr>
                        <a:t>Relevant </a:t>
                      </a:r>
                    </a:p>
                    <a:p>
                      <a:pPr marL="0" indent="0">
                        <a:buFont typeface="Arial" panose="020B0604020202020204" pitchFamily="34" charset="0"/>
                        <a:buNone/>
                      </a:pPr>
                      <a:r>
                        <a:rPr lang="en-US" sz="1600" b="1" dirty="0" smtClean="0">
                          <a:solidFill>
                            <a:schemeClr val="tx1"/>
                          </a:solidFill>
                        </a:rPr>
                        <a:t>Experience</a:t>
                      </a:r>
                      <a:endParaRPr lang="en-US" sz="1600" b="1" dirty="0">
                        <a:solidFill>
                          <a:schemeClr val="tx1"/>
                        </a:solidFill>
                      </a:endParaRPr>
                    </a:p>
                  </a:txBody>
                  <a:tcPr>
                    <a:noFill/>
                  </a:tcPr>
                </a:tc>
                <a:tc>
                  <a:txBody>
                    <a:bodyPr/>
                    <a:lstStyle/>
                    <a:p>
                      <a:pPr marL="0" indent="0">
                        <a:buFont typeface="Arial" panose="020B0604020202020204" pitchFamily="34" charset="0"/>
                        <a:buNone/>
                      </a:pPr>
                      <a:r>
                        <a:rPr lang="en-US" sz="1600" b="1" dirty="0" smtClean="0">
                          <a:solidFill>
                            <a:schemeClr val="tx1"/>
                          </a:solidFill>
                        </a:rPr>
                        <a:t>Leadership</a:t>
                      </a:r>
                    </a:p>
                    <a:p>
                      <a:pPr marL="0" indent="0">
                        <a:buFont typeface="Arial" panose="020B0604020202020204" pitchFamily="34" charset="0"/>
                        <a:buNone/>
                      </a:pPr>
                      <a:r>
                        <a:rPr lang="en-US" sz="1600" b="1" dirty="0" smtClean="0">
                          <a:solidFill>
                            <a:schemeClr val="tx1"/>
                          </a:solidFill>
                        </a:rPr>
                        <a:t>Experience</a:t>
                      </a:r>
                      <a:endParaRPr lang="en-US" sz="1600" b="1" dirty="0">
                        <a:solidFill>
                          <a:schemeClr val="tx1"/>
                        </a:solidFill>
                      </a:endParaRPr>
                    </a:p>
                  </a:txBody>
                  <a:tcPr>
                    <a:noFill/>
                  </a:tcPr>
                </a:tc>
                <a:tc>
                  <a:txBody>
                    <a:bodyPr/>
                    <a:lstStyle/>
                    <a:p>
                      <a:pPr marL="0" indent="0">
                        <a:buFont typeface="Arial" panose="020B0604020202020204" pitchFamily="34" charset="0"/>
                        <a:buNone/>
                      </a:pPr>
                      <a:r>
                        <a:rPr lang="en-US" sz="1600" b="1" dirty="0" smtClean="0">
                          <a:solidFill>
                            <a:schemeClr val="tx1"/>
                          </a:solidFill>
                        </a:rPr>
                        <a:t>Course</a:t>
                      </a:r>
                    </a:p>
                    <a:p>
                      <a:pPr marL="0" indent="0">
                        <a:buFont typeface="Arial" panose="020B0604020202020204" pitchFamily="34" charset="0"/>
                        <a:buNone/>
                      </a:pPr>
                      <a:r>
                        <a:rPr lang="en-US" sz="1600" b="1" dirty="0" smtClean="0">
                          <a:solidFill>
                            <a:schemeClr val="tx1"/>
                          </a:solidFill>
                        </a:rPr>
                        <a:t>Projects</a:t>
                      </a:r>
                      <a:endParaRPr lang="en-US" sz="1600" b="1" dirty="0">
                        <a:solidFill>
                          <a:schemeClr val="tx1"/>
                        </a:solidFill>
                      </a:endParaRPr>
                    </a:p>
                  </a:txBody>
                  <a:tcPr>
                    <a:noFill/>
                  </a:tcPr>
                </a:tc>
                <a:extLst>
                  <a:ext uri="{0D108BD9-81ED-4DB2-BD59-A6C34878D82A}">
                    <a16:rowId xmlns:a16="http://schemas.microsoft.com/office/drawing/2014/main" xmlns="" val="3786566245"/>
                  </a:ext>
                </a:extLst>
              </a:tr>
            </a:tbl>
          </a:graphicData>
        </a:graphic>
      </p:graphicFrame>
    </p:spTree>
    <p:extLst>
      <p:ext uri="{BB962C8B-B14F-4D97-AF65-F5344CB8AC3E}">
        <p14:creationId xmlns:p14="http://schemas.microsoft.com/office/powerpoint/2010/main" val="4064723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26" y="365126"/>
            <a:ext cx="7886700" cy="1325563"/>
          </a:xfrm>
        </p:spPr>
        <p:txBody>
          <a:bodyPr>
            <a:normAutofit/>
          </a:bodyPr>
          <a:lstStyle/>
          <a:p>
            <a:r>
              <a:rPr lang="en-US" sz="4400" b="1" dirty="0" smtClean="0"/>
              <a:t>Building Your Bullet Points</a:t>
            </a:r>
            <a:endParaRPr lang="en-US" sz="4400" b="1" dirty="0"/>
          </a:p>
        </p:txBody>
      </p:sp>
      <p:sp>
        <p:nvSpPr>
          <p:cNvPr id="3" name="Content Placeholder 2"/>
          <p:cNvSpPr>
            <a:spLocks noGrp="1"/>
          </p:cNvSpPr>
          <p:nvPr>
            <p:ph idx="1"/>
          </p:nvPr>
        </p:nvSpPr>
        <p:spPr>
          <a:xfrm>
            <a:off x="712626" y="1825625"/>
            <a:ext cx="7886700" cy="4351338"/>
          </a:xfrm>
        </p:spPr>
        <p:txBody>
          <a:bodyPr>
            <a:normAutofit/>
          </a:bodyPr>
          <a:lstStyle/>
          <a:p>
            <a:r>
              <a:rPr lang="en-US" sz="2400" dirty="0" smtClean="0"/>
              <a:t>Describe your accomplishments*</a:t>
            </a:r>
          </a:p>
          <a:p>
            <a:r>
              <a:rPr lang="en-US" sz="2400" dirty="0" smtClean="0"/>
              <a:t>Use short, concise sentences</a:t>
            </a:r>
          </a:p>
          <a:p>
            <a:r>
              <a:rPr lang="en-US" sz="2400" dirty="0" smtClean="0"/>
              <a:t>Describe “soft” (transferrable) skills you utilized</a:t>
            </a:r>
          </a:p>
          <a:p>
            <a:pPr lvl="1"/>
            <a:r>
              <a:rPr lang="en-US" dirty="0" smtClean="0"/>
              <a:t>Communication</a:t>
            </a:r>
          </a:p>
          <a:p>
            <a:pPr lvl="1"/>
            <a:r>
              <a:rPr lang="en-US" dirty="0" smtClean="0"/>
              <a:t>Teamwork</a:t>
            </a:r>
          </a:p>
          <a:p>
            <a:pPr lvl="1"/>
            <a:r>
              <a:rPr lang="en-US" dirty="0" smtClean="0"/>
              <a:t>Customer service</a:t>
            </a:r>
          </a:p>
          <a:p>
            <a:r>
              <a:rPr lang="en-US" sz="2400" dirty="0" smtClean="0"/>
              <a:t>Quantify: Use numbers, percentages, dollar amounts</a:t>
            </a:r>
            <a:r>
              <a:rPr lang="en-US" sz="2000" dirty="0" smtClean="0"/>
              <a:t/>
            </a:r>
            <a:br>
              <a:rPr lang="en-US" sz="2000" dirty="0" smtClean="0"/>
            </a:br>
            <a:endParaRPr lang="en-US" sz="2000" dirty="0" smtClean="0"/>
          </a:p>
          <a:p>
            <a:pPr marL="0" indent="0">
              <a:buNone/>
            </a:pPr>
            <a:endParaRPr lang="en-US" sz="2000" b="1" dirty="0"/>
          </a:p>
        </p:txBody>
      </p:sp>
      <p:graphicFrame>
        <p:nvGraphicFramePr>
          <p:cNvPr id="5" name="Table 4"/>
          <p:cNvGraphicFramePr>
            <a:graphicFrameLocks noGrp="1"/>
          </p:cNvGraphicFramePr>
          <p:nvPr>
            <p:extLst>
              <p:ext uri="{D42A27DB-BD31-4B8C-83A1-F6EECF244321}">
                <p14:modId xmlns:p14="http://schemas.microsoft.com/office/powerpoint/2010/main" val="1664945729"/>
              </p:ext>
            </p:extLst>
          </p:nvPr>
        </p:nvGraphicFramePr>
        <p:xfrm>
          <a:off x="1607976" y="5187405"/>
          <a:ext cx="6096000" cy="5181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1467065668"/>
                    </a:ext>
                  </a:extLst>
                </a:gridCol>
                <a:gridCol w="1219200">
                  <a:extLst>
                    <a:ext uri="{9D8B030D-6E8A-4147-A177-3AD203B41FA5}">
                      <a16:colId xmlns:a16="http://schemas.microsoft.com/office/drawing/2014/main" xmlns="" val="2715805547"/>
                    </a:ext>
                  </a:extLst>
                </a:gridCol>
                <a:gridCol w="1219200">
                  <a:extLst>
                    <a:ext uri="{9D8B030D-6E8A-4147-A177-3AD203B41FA5}">
                      <a16:colId xmlns:a16="http://schemas.microsoft.com/office/drawing/2014/main" xmlns="" val="2661293189"/>
                    </a:ext>
                  </a:extLst>
                </a:gridCol>
                <a:gridCol w="1219200">
                  <a:extLst>
                    <a:ext uri="{9D8B030D-6E8A-4147-A177-3AD203B41FA5}">
                      <a16:colId xmlns:a16="http://schemas.microsoft.com/office/drawing/2014/main" xmlns="" val="1129512349"/>
                    </a:ext>
                  </a:extLst>
                </a:gridCol>
                <a:gridCol w="1219200">
                  <a:extLst>
                    <a:ext uri="{9D8B030D-6E8A-4147-A177-3AD203B41FA5}">
                      <a16:colId xmlns:a16="http://schemas.microsoft.com/office/drawing/2014/main" xmlns="" val="2750173756"/>
                    </a:ext>
                  </a:extLst>
                </a:gridCol>
              </a:tblGrid>
              <a:tr h="370840">
                <a:tc>
                  <a:txBody>
                    <a:bodyPr/>
                    <a:lstStyle/>
                    <a:p>
                      <a:pPr algn="ctr"/>
                      <a:r>
                        <a:rPr lang="en-US" sz="2800" dirty="0" smtClean="0">
                          <a:solidFill>
                            <a:schemeClr val="tx1"/>
                          </a:solidFill>
                        </a:rPr>
                        <a:t>TASK</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SKILL</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SCOPE</a:t>
                      </a:r>
                      <a:endParaRPr lang="en-US" sz="2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21072253"/>
                  </a:ext>
                </a:extLst>
              </a:tr>
            </a:tbl>
          </a:graphicData>
        </a:graphic>
      </p:graphicFrame>
    </p:spTree>
    <p:extLst>
      <p:ext uri="{BB962C8B-B14F-4D97-AF65-F5344CB8AC3E}">
        <p14:creationId xmlns:p14="http://schemas.microsoft.com/office/powerpoint/2010/main" val="2940871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9636" y="2076450"/>
            <a:ext cx="8113863" cy="2585323"/>
          </a:xfrm>
          <a:prstGeom prst="rect">
            <a:avLst/>
          </a:prstGeom>
          <a:solidFill>
            <a:schemeClr val="accent5">
              <a:lumMod val="20000"/>
              <a:lumOff val="80000"/>
            </a:schemeClr>
          </a:solidFill>
          <a:ln w="3175">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YMCA, Columbia, SC</a:t>
            </a:r>
          </a:p>
          <a:p>
            <a:r>
              <a:rPr lang="en-US" i="1" dirty="0" smtClean="0">
                <a:latin typeface="Arial" panose="020B0604020202020204" pitchFamily="34" charset="0"/>
                <a:cs typeface="Arial" panose="020B0604020202020204" pitchFamily="34" charset="0"/>
              </a:rPr>
              <a:t>Childcare Coordinator/Volunteer Counselor</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May 2017 – August 2017</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Facilitated bi-weekly meetings with five counselors to plan weeklong summer camps for community children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Provided educational activities for approximately 60 fifth-grade students to increase skills in reading and math</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Supported childcare function for families in need of daycare assistance</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Identified caretakers and matched them with families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Successfully coordinated over 75 placements for the summer program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4863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287" y="357028"/>
            <a:ext cx="7886700" cy="1325563"/>
          </a:xfrm>
        </p:spPr>
        <p:txBody>
          <a:bodyPr>
            <a:normAutofit/>
          </a:bodyPr>
          <a:lstStyle/>
          <a:p>
            <a:r>
              <a:rPr lang="en-US" sz="4400" b="1" dirty="0" smtClean="0"/>
              <a:t>What about…</a:t>
            </a:r>
            <a:endParaRPr lang="en-US" sz="4400" b="1" dirty="0"/>
          </a:p>
        </p:txBody>
      </p:sp>
      <p:sp>
        <p:nvSpPr>
          <p:cNvPr id="3" name="Content Placeholder 2"/>
          <p:cNvSpPr>
            <a:spLocks noGrp="1"/>
          </p:cNvSpPr>
          <p:nvPr>
            <p:ph idx="1"/>
          </p:nvPr>
        </p:nvSpPr>
        <p:spPr>
          <a:xfrm>
            <a:off x="731287" y="1825625"/>
            <a:ext cx="7886700" cy="4351338"/>
          </a:xfrm>
        </p:spPr>
        <p:txBody>
          <a:bodyPr>
            <a:normAutofit/>
          </a:bodyPr>
          <a:lstStyle/>
          <a:p>
            <a:pPr marL="0" indent="0">
              <a:buNone/>
            </a:pPr>
            <a:r>
              <a:rPr lang="en-US" sz="2500" b="1" dirty="0" smtClean="0"/>
              <a:t>An Objective?</a:t>
            </a:r>
          </a:p>
          <a:p>
            <a:pPr lvl="1"/>
            <a:r>
              <a:rPr lang="en-US" sz="2200" dirty="0" smtClean="0"/>
              <a:t>Optional - when in doubt, leave it out!</a:t>
            </a:r>
          </a:p>
          <a:p>
            <a:pPr marL="0" indent="0">
              <a:buNone/>
            </a:pPr>
            <a:endParaRPr lang="en-US" sz="2500" b="1" dirty="0"/>
          </a:p>
          <a:p>
            <a:pPr marL="0" indent="0">
              <a:buNone/>
            </a:pPr>
            <a:r>
              <a:rPr lang="en-US" sz="2500" b="1" dirty="0" smtClean="0"/>
              <a:t>An Interests/Activities Section?</a:t>
            </a:r>
          </a:p>
          <a:p>
            <a:pPr lvl="1"/>
            <a:r>
              <a:rPr lang="en-US" sz="2200" dirty="0" smtClean="0"/>
              <a:t>Format like an experience OR include as a list</a:t>
            </a:r>
          </a:p>
          <a:p>
            <a:pPr marL="342900" lvl="1" indent="0">
              <a:buNone/>
            </a:pPr>
            <a:endParaRPr lang="en-US" sz="2200" dirty="0"/>
          </a:p>
          <a:p>
            <a:pPr marL="342900" lvl="1" indent="0">
              <a:buNone/>
            </a:pPr>
            <a:endParaRPr lang="en-US" sz="1050" dirty="0" smtClean="0"/>
          </a:p>
          <a:p>
            <a:pPr marL="0" indent="0">
              <a:buNone/>
            </a:pPr>
            <a:r>
              <a:rPr lang="en-US" sz="2500" b="1" dirty="0" smtClean="0"/>
              <a:t>A Course Projects Section?</a:t>
            </a:r>
          </a:p>
          <a:p>
            <a:pPr lvl="1"/>
            <a:r>
              <a:rPr lang="en-US" sz="2200" dirty="0" smtClean="0"/>
              <a:t>Include if relevant work experience is limited</a:t>
            </a:r>
          </a:p>
          <a:p>
            <a:pPr lvl="1"/>
            <a:r>
              <a:rPr lang="en-US" sz="2200" dirty="0" smtClean="0"/>
              <a:t>Even if relevant work experience is </a:t>
            </a:r>
            <a:r>
              <a:rPr lang="en-US" sz="2200" i="1" dirty="0" smtClean="0"/>
              <a:t>not </a:t>
            </a:r>
            <a:r>
              <a:rPr lang="en-US" sz="2200" dirty="0" smtClean="0"/>
              <a:t>limited, it’s usually good to include your Capstone project!</a:t>
            </a:r>
          </a:p>
        </p:txBody>
      </p:sp>
    </p:spTree>
    <p:extLst>
      <p:ext uri="{BB962C8B-B14F-4D97-AF65-F5344CB8AC3E}">
        <p14:creationId xmlns:p14="http://schemas.microsoft.com/office/powerpoint/2010/main" val="774820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287" y="357028"/>
            <a:ext cx="7886700" cy="1325563"/>
          </a:xfrm>
        </p:spPr>
        <p:txBody>
          <a:bodyPr>
            <a:normAutofit/>
          </a:bodyPr>
          <a:lstStyle/>
          <a:p>
            <a:r>
              <a:rPr lang="en-US" sz="4400" b="1" dirty="0" smtClean="0"/>
              <a:t>What about…</a:t>
            </a:r>
            <a:endParaRPr lang="en-US" sz="4400" b="1" dirty="0"/>
          </a:p>
        </p:txBody>
      </p:sp>
      <p:sp>
        <p:nvSpPr>
          <p:cNvPr id="3" name="Content Placeholder 2"/>
          <p:cNvSpPr>
            <a:spLocks noGrp="1"/>
          </p:cNvSpPr>
          <p:nvPr>
            <p:ph idx="1"/>
          </p:nvPr>
        </p:nvSpPr>
        <p:spPr>
          <a:xfrm>
            <a:off x="731287" y="1825625"/>
            <a:ext cx="7886700" cy="4351338"/>
          </a:xfrm>
        </p:spPr>
        <p:txBody>
          <a:bodyPr>
            <a:normAutofit/>
          </a:bodyPr>
          <a:lstStyle/>
          <a:p>
            <a:pPr marL="0" indent="0">
              <a:buNone/>
            </a:pPr>
            <a:endParaRPr lang="en-US" sz="2500" dirty="0"/>
          </a:p>
          <a:p>
            <a:pPr marL="0" indent="0">
              <a:buNone/>
            </a:pPr>
            <a:r>
              <a:rPr lang="en-US" sz="2500" b="1" dirty="0" smtClean="0"/>
              <a:t>An Honors and Awards Section?</a:t>
            </a:r>
          </a:p>
          <a:p>
            <a:pPr lvl="1"/>
            <a:r>
              <a:rPr lang="en-US" sz="2200" dirty="0" smtClean="0"/>
              <a:t>Include in the Education section (&lt;3)</a:t>
            </a:r>
          </a:p>
          <a:p>
            <a:pPr lvl="1"/>
            <a:r>
              <a:rPr lang="en-US" sz="2200" dirty="0" smtClean="0"/>
              <a:t>Include in a separate Honors &amp; Awards section (&gt;3)</a:t>
            </a:r>
          </a:p>
          <a:p>
            <a:endParaRPr lang="en-US" sz="2500" dirty="0"/>
          </a:p>
          <a:p>
            <a:pPr marL="0" indent="0">
              <a:buNone/>
            </a:pPr>
            <a:r>
              <a:rPr lang="en-US" sz="2500" b="1" dirty="0" smtClean="0"/>
              <a:t>References?</a:t>
            </a:r>
          </a:p>
          <a:p>
            <a:pPr lvl="1"/>
            <a:r>
              <a:rPr lang="en-US" sz="2200" dirty="0" smtClean="0"/>
              <a:t>Do not include on your resume!</a:t>
            </a:r>
          </a:p>
          <a:p>
            <a:pPr lvl="1"/>
            <a:r>
              <a:rPr lang="en-US" sz="2200" dirty="0" smtClean="0"/>
              <a:t>Create a separate reference page of 3-5 references (who you have asked!) and only provide it if requested</a:t>
            </a:r>
          </a:p>
        </p:txBody>
      </p:sp>
    </p:spTree>
    <p:extLst>
      <p:ext uri="{BB962C8B-B14F-4D97-AF65-F5344CB8AC3E}">
        <p14:creationId xmlns:p14="http://schemas.microsoft.com/office/powerpoint/2010/main" val="3871115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Our Mission</a:t>
            </a:r>
            <a:endParaRPr lang="en-US" sz="4400" b="1" dirty="0"/>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r>
              <a:rPr lang="en-US" sz="3600" dirty="0" smtClean="0"/>
              <a:t>The mission of the University of South Carolina Career Center is to </a:t>
            </a:r>
            <a:r>
              <a:rPr lang="en-US" sz="3600" b="1" i="1" dirty="0">
                <a:solidFill>
                  <a:srgbClr val="971A31"/>
                </a:solidFill>
              </a:rPr>
              <a:t>educate</a:t>
            </a:r>
            <a:r>
              <a:rPr lang="en-US" sz="3600" dirty="0" smtClean="0"/>
              <a:t> and </a:t>
            </a:r>
            <a:r>
              <a:rPr lang="en-US" sz="3600" b="1" i="1" dirty="0">
                <a:solidFill>
                  <a:srgbClr val="971A31"/>
                </a:solidFill>
              </a:rPr>
              <a:t>empower</a:t>
            </a:r>
            <a:r>
              <a:rPr lang="en-US" sz="3600" dirty="0" smtClean="0"/>
              <a:t> students in their development of lifelong career management skills.</a:t>
            </a:r>
            <a:endParaRPr lang="en-US" sz="3600" dirty="0"/>
          </a:p>
        </p:txBody>
      </p:sp>
    </p:spTree>
    <p:extLst>
      <p:ext uri="{BB962C8B-B14F-4D97-AF65-F5344CB8AC3E}">
        <p14:creationId xmlns:p14="http://schemas.microsoft.com/office/powerpoint/2010/main" val="1763811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26" y="357028"/>
            <a:ext cx="7886700" cy="1325563"/>
          </a:xfrm>
        </p:spPr>
        <p:txBody>
          <a:bodyPr>
            <a:normAutofit/>
          </a:bodyPr>
          <a:lstStyle/>
          <a:p>
            <a:r>
              <a:rPr lang="en-US" sz="4400" b="1" dirty="0" smtClean="0"/>
              <a:t>Let’s Review…</a:t>
            </a:r>
            <a:endParaRPr lang="en-US" sz="4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4531718"/>
              </p:ext>
            </p:extLst>
          </p:nvPr>
        </p:nvGraphicFramePr>
        <p:xfrm>
          <a:off x="955384" y="1836704"/>
          <a:ext cx="7886700" cy="411480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xmlns="" val="379021242"/>
                    </a:ext>
                  </a:extLst>
                </a:gridCol>
                <a:gridCol w="3943350">
                  <a:extLst>
                    <a:ext uri="{9D8B030D-6E8A-4147-A177-3AD203B41FA5}">
                      <a16:colId xmlns:a16="http://schemas.microsoft.com/office/drawing/2014/main" xmlns="" val="757825943"/>
                    </a:ext>
                  </a:extLst>
                </a:gridCol>
              </a:tblGrid>
              <a:tr h="370840">
                <a:tc>
                  <a:txBody>
                    <a:bodyPr/>
                    <a:lstStyle/>
                    <a:p>
                      <a:pPr algn="ctr"/>
                      <a:r>
                        <a:rPr lang="en-US" sz="2400" dirty="0" smtClean="0"/>
                        <a:t>Resume DO’s</a:t>
                      </a:r>
                      <a:endParaRPr lang="en-US" sz="2400" dirty="0"/>
                    </a:p>
                  </a:txBody>
                  <a:tcPr>
                    <a:solidFill>
                      <a:schemeClr val="accent5">
                        <a:lumMod val="50000"/>
                      </a:schemeClr>
                    </a:solidFill>
                  </a:tcPr>
                </a:tc>
                <a:tc>
                  <a:txBody>
                    <a:bodyPr/>
                    <a:lstStyle/>
                    <a:p>
                      <a:pPr algn="ctr"/>
                      <a:r>
                        <a:rPr lang="en-US" sz="2400" dirty="0" smtClean="0"/>
                        <a:t>Resume</a:t>
                      </a:r>
                      <a:r>
                        <a:rPr lang="en-US" sz="2400" baseline="0" dirty="0" smtClean="0"/>
                        <a:t> DON’Ts</a:t>
                      </a:r>
                      <a:endParaRPr lang="en-US" sz="2400" dirty="0"/>
                    </a:p>
                  </a:txBody>
                  <a:tcPr>
                    <a:solidFill>
                      <a:schemeClr val="accent5">
                        <a:lumMod val="50000"/>
                      </a:schemeClr>
                    </a:solidFill>
                  </a:tcPr>
                </a:tc>
                <a:extLst>
                  <a:ext uri="{0D108BD9-81ED-4DB2-BD59-A6C34878D82A}">
                    <a16:rowId xmlns:a16="http://schemas.microsoft.com/office/drawing/2014/main" xmlns="" val="929422924"/>
                  </a:ext>
                </a:extLst>
              </a:tr>
              <a:tr h="370840">
                <a:tc>
                  <a:txBody>
                    <a:bodyPr/>
                    <a:lstStyle/>
                    <a:p>
                      <a:pPr algn="ctr"/>
                      <a:endParaRPr lang="en-US" sz="1800" dirty="0" smtClean="0"/>
                    </a:p>
                    <a:p>
                      <a:pPr algn="ctr"/>
                      <a:r>
                        <a:rPr lang="en-US" sz="1800" dirty="0" smtClean="0"/>
                        <a:t>Use</a:t>
                      </a:r>
                      <a:r>
                        <a:rPr lang="en-US" sz="1800" baseline="0" dirty="0" smtClean="0"/>
                        <a:t> action verbs</a:t>
                      </a:r>
                    </a:p>
                    <a:p>
                      <a:pPr algn="ctr"/>
                      <a:endParaRPr lang="en-US" sz="1800" baseline="0" dirty="0" smtClean="0"/>
                    </a:p>
                  </a:txBody>
                  <a:tcPr>
                    <a:solidFill>
                      <a:schemeClr val="accent5">
                        <a:lumMod val="20000"/>
                        <a:lumOff val="80000"/>
                      </a:schemeClr>
                    </a:solidFill>
                  </a:tcPr>
                </a:tc>
                <a:tc>
                  <a:txBody>
                    <a:bodyPr/>
                    <a:lstStyle/>
                    <a:p>
                      <a:pPr algn="ctr"/>
                      <a:endParaRPr lang="en-US" sz="1800" dirty="0" smtClean="0"/>
                    </a:p>
                    <a:p>
                      <a:pPr algn="ctr"/>
                      <a:r>
                        <a:rPr lang="en-US" sz="1800" dirty="0" smtClean="0"/>
                        <a:t>Use pronouns (I, me, my, etc.)</a:t>
                      </a:r>
                      <a:endParaRPr lang="en-US" sz="1800" dirty="0"/>
                    </a:p>
                  </a:txBody>
                  <a:tcPr>
                    <a:solidFill>
                      <a:schemeClr val="accent5">
                        <a:lumMod val="20000"/>
                        <a:lumOff val="80000"/>
                      </a:schemeClr>
                    </a:solidFill>
                  </a:tcPr>
                </a:tc>
                <a:extLst>
                  <a:ext uri="{0D108BD9-81ED-4DB2-BD59-A6C34878D82A}">
                    <a16:rowId xmlns:a16="http://schemas.microsoft.com/office/drawing/2014/main" xmlns="" val="3074143335"/>
                  </a:ext>
                </a:extLst>
              </a:tr>
              <a:tr h="370840">
                <a:tc>
                  <a:txBody>
                    <a:bodyPr/>
                    <a:lstStyle/>
                    <a:p>
                      <a:pPr algn="ctr"/>
                      <a:endParaRPr lang="en-US" sz="1800" dirty="0" smtClean="0"/>
                    </a:p>
                    <a:p>
                      <a:pPr algn="ctr"/>
                      <a:r>
                        <a:rPr lang="en-US" sz="1800" dirty="0" smtClean="0"/>
                        <a:t>Use concise sentences</a:t>
                      </a:r>
                    </a:p>
                    <a:p>
                      <a:pPr algn="ctr"/>
                      <a:endParaRPr lang="en-US" sz="1800" dirty="0"/>
                    </a:p>
                  </a:txBody>
                  <a:tcPr>
                    <a:solidFill>
                      <a:schemeClr val="accent5">
                        <a:lumMod val="20000"/>
                        <a:lumOff val="80000"/>
                      </a:schemeClr>
                    </a:solidFill>
                  </a:tcPr>
                </a:tc>
                <a:tc>
                  <a:txBody>
                    <a:bodyPr/>
                    <a:lstStyle/>
                    <a:p>
                      <a:pPr algn="ctr"/>
                      <a:endParaRPr lang="en-US" sz="1800" dirty="0" smtClean="0"/>
                    </a:p>
                    <a:p>
                      <a:pPr algn="ctr"/>
                      <a:r>
                        <a:rPr lang="en-US" sz="1800" dirty="0" smtClean="0"/>
                        <a:t>Include</a:t>
                      </a:r>
                      <a:r>
                        <a:rPr lang="en-US" sz="1800" baseline="0" dirty="0" smtClean="0"/>
                        <a:t> references</a:t>
                      </a:r>
                      <a:endParaRPr lang="en-US" sz="1800" dirty="0"/>
                    </a:p>
                  </a:txBody>
                  <a:tcPr>
                    <a:solidFill>
                      <a:schemeClr val="accent5">
                        <a:lumMod val="20000"/>
                        <a:lumOff val="80000"/>
                      </a:schemeClr>
                    </a:solidFill>
                  </a:tcPr>
                </a:tc>
                <a:extLst>
                  <a:ext uri="{0D108BD9-81ED-4DB2-BD59-A6C34878D82A}">
                    <a16:rowId xmlns:a16="http://schemas.microsoft.com/office/drawing/2014/main" xmlns="" val="3921480640"/>
                  </a:ext>
                </a:extLst>
              </a:tr>
              <a:tr h="370840">
                <a:tc>
                  <a:txBody>
                    <a:bodyPr/>
                    <a:lstStyle/>
                    <a:p>
                      <a:pPr algn="ctr"/>
                      <a:endParaRPr lang="en-US" sz="1800" dirty="0" smtClean="0"/>
                    </a:p>
                    <a:p>
                      <a:pPr algn="ctr"/>
                      <a:r>
                        <a:rPr lang="en-US" sz="1800" dirty="0" smtClean="0"/>
                        <a:t>Keep resume to 1 page</a:t>
                      </a:r>
                    </a:p>
                    <a:p>
                      <a:pPr algn="ctr"/>
                      <a:endParaRPr lang="en-US" sz="1800" dirty="0"/>
                    </a:p>
                  </a:txBody>
                  <a:tcPr>
                    <a:solidFill>
                      <a:schemeClr val="accent5">
                        <a:lumMod val="20000"/>
                        <a:lumOff val="80000"/>
                      </a:schemeClr>
                    </a:solidFill>
                  </a:tcPr>
                </a:tc>
                <a:tc>
                  <a:txBody>
                    <a:bodyPr/>
                    <a:lstStyle/>
                    <a:p>
                      <a:pPr algn="ctr"/>
                      <a:endParaRPr lang="en-US" sz="1800" dirty="0" smtClean="0"/>
                    </a:p>
                    <a:p>
                      <a:pPr algn="ctr"/>
                      <a:r>
                        <a:rPr lang="en-US" sz="1800" dirty="0" smtClean="0"/>
                        <a:t>Include personal information (age, marital</a:t>
                      </a:r>
                      <a:r>
                        <a:rPr lang="en-US" sz="1800" baseline="0" dirty="0" smtClean="0"/>
                        <a:t> status</a:t>
                      </a:r>
                      <a:r>
                        <a:rPr lang="en-US" sz="1800" dirty="0" smtClean="0"/>
                        <a:t>,</a:t>
                      </a:r>
                      <a:r>
                        <a:rPr lang="en-US" sz="1800" baseline="0" dirty="0" smtClean="0"/>
                        <a:t> gender identity)</a:t>
                      </a:r>
                      <a:endParaRPr lang="en-US" sz="1800" dirty="0"/>
                    </a:p>
                  </a:txBody>
                  <a:tcPr>
                    <a:solidFill>
                      <a:schemeClr val="accent5">
                        <a:lumMod val="20000"/>
                        <a:lumOff val="80000"/>
                      </a:schemeClr>
                    </a:solidFill>
                  </a:tcPr>
                </a:tc>
                <a:extLst>
                  <a:ext uri="{0D108BD9-81ED-4DB2-BD59-A6C34878D82A}">
                    <a16:rowId xmlns:a16="http://schemas.microsoft.com/office/drawing/2014/main" xmlns="" val="3873734390"/>
                  </a:ext>
                </a:extLst>
              </a:tr>
              <a:tr h="370840">
                <a:tc>
                  <a:txBody>
                    <a:bodyPr/>
                    <a:lstStyle/>
                    <a:p>
                      <a:pPr algn="ctr"/>
                      <a:endParaRPr lang="en-US" sz="1800" dirty="0" smtClean="0"/>
                    </a:p>
                    <a:p>
                      <a:pPr algn="ctr"/>
                      <a:r>
                        <a:rPr lang="en-US" sz="1800" dirty="0" smtClean="0"/>
                        <a:t>PROOFREAD!</a:t>
                      </a:r>
                    </a:p>
                    <a:p>
                      <a:pPr algn="ctr"/>
                      <a:endParaRPr lang="en-US" sz="1800" dirty="0"/>
                    </a:p>
                  </a:txBody>
                  <a:tcPr>
                    <a:solidFill>
                      <a:schemeClr val="accent5">
                        <a:lumMod val="20000"/>
                        <a:lumOff val="80000"/>
                      </a:schemeClr>
                    </a:solidFill>
                  </a:tcPr>
                </a:tc>
                <a:tc>
                  <a:txBody>
                    <a:bodyPr/>
                    <a:lstStyle/>
                    <a:p>
                      <a:pPr algn="ctr"/>
                      <a:endParaRPr lang="en-US" sz="1800" dirty="0" smtClean="0"/>
                    </a:p>
                    <a:p>
                      <a:pPr algn="ctr"/>
                      <a:r>
                        <a:rPr lang="en-US" sz="1800" dirty="0" smtClean="0"/>
                        <a:t>Include nonessential information</a:t>
                      </a:r>
                      <a:endParaRPr lang="en-US" sz="1800" dirty="0"/>
                    </a:p>
                  </a:txBody>
                  <a:tcPr>
                    <a:solidFill>
                      <a:schemeClr val="accent5">
                        <a:lumMod val="20000"/>
                        <a:lumOff val="80000"/>
                      </a:schemeClr>
                    </a:solidFill>
                  </a:tcPr>
                </a:tc>
                <a:extLst>
                  <a:ext uri="{0D108BD9-81ED-4DB2-BD59-A6C34878D82A}">
                    <a16:rowId xmlns:a16="http://schemas.microsoft.com/office/drawing/2014/main" xmlns="" val="1038270266"/>
                  </a:ext>
                </a:extLst>
              </a:tr>
            </a:tbl>
          </a:graphicData>
        </a:graphic>
      </p:graphicFrame>
    </p:spTree>
    <p:extLst>
      <p:ext uri="{BB962C8B-B14F-4D97-AF65-F5344CB8AC3E}">
        <p14:creationId xmlns:p14="http://schemas.microsoft.com/office/powerpoint/2010/main" val="2413135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233"/>
            <a:ext cx="7886700" cy="1325563"/>
          </a:xfrm>
        </p:spPr>
        <p:txBody>
          <a:bodyPr>
            <a:normAutofit/>
          </a:bodyPr>
          <a:lstStyle/>
          <a:p>
            <a:pPr algn="ctr"/>
            <a:r>
              <a:rPr lang="en-US" sz="5400" b="1" dirty="0" smtClean="0"/>
              <a:t>What is </a:t>
            </a:r>
            <a:endParaRPr lang="en-US" sz="5400" b="1" dirty="0"/>
          </a:p>
        </p:txBody>
      </p:sp>
      <p:sp>
        <p:nvSpPr>
          <p:cNvPr id="3" name="Content Placeholder 2"/>
          <p:cNvSpPr>
            <a:spLocks noGrp="1"/>
          </p:cNvSpPr>
          <p:nvPr>
            <p:ph idx="1"/>
          </p:nvPr>
        </p:nvSpPr>
        <p:spPr>
          <a:xfrm>
            <a:off x="926601" y="3024802"/>
            <a:ext cx="7886700" cy="3164534"/>
          </a:xfrm>
        </p:spPr>
        <p:txBody>
          <a:bodyPr>
            <a:normAutofit/>
          </a:bodyPr>
          <a:lstStyle/>
          <a:p>
            <a:pPr marL="0" indent="0" algn="ctr">
              <a:buNone/>
            </a:pPr>
            <a:endParaRPr lang="en-US" sz="3200" dirty="0" smtClean="0">
              <a:cs typeface="Arial" pitchFamily="34" charset="0"/>
            </a:endParaRPr>
          </a:p>
          <a:p>
            <a:pPr marL="0" indent="0" algn="ctr">
              <a:buNone/>
            </a:pPr>
            <a:r>
              <a:rPr lang="en-US" sz="3200" dirty="0" smtClean="0">
                <a:cs typeface="Arial" pitchFamily="34" charset="0"/>
              </a:rPr>
              <a:t>The </a:t>
            </a:r>
            <a:r>
              <a:rPr lang="en-US" sz="3200" dirty="0">
                <a:cs typeface="Arial" pitchFamily="34" charset="0"/>
              </a:rPr>
              <a:t>USC Handshake database allows students to search for </a:t>
            </a:r>
            <a:r>
              <a:rPr lang="en-US" sz="3200" b="1" dirty="0">
                <a:ln w="6350">
                  <a:solidFill>
                    <a:schemeClr val="bg2">
                      <a:lumMod val="25000"/>
                      <a:alpha val="50000"/>
                    </a:schemeClr>
                  </a:solidFill>
                </a:ln>
                <a:solidFill>
                  <a:srgbClr val="B8D010"/>
                </a:solidFill>
                <a:cs typeface="Arial" pitchFamily="34" charset="0"/>
              </a:rPr>
              <a:t>jobs</a:t>
            </a:r>
            <a:r>
              <a:rPr lang="en-US" sz="3200" dirty="0">
                <a:ln>
                  <a:solidFill>
                    <a:schemeClr val="bg2">
                      <a:lumMod val="25000"/>
                      <a:alpha val="50000"/>
                    </a:schemeClr>
                  </a:solidFill>
                </a:ln>
                <a:solidFill>
                  <a:srgbClr val="B8D010"/>
                </a:solidFill>
                <a:cs typeface="Arial" pitchFamily="34" charset="0"/>
              </a:rPr>
              <a:t>, </a:t>
            </a:r>
            <a:r>
              <a:rPr lang="en-US" sz="3200" b="1" dirty="0">
                <a:solidFill>
                  <a:srgbClr val="FABE16"/>
                </a:solidFill>
                <a:cs typeface="Arial" pitchFamily="34" charset="0"/>
              </a:rPr>
              <a:t>internships</a:t>
            </a:r>
            <a:r>
              <a:rPr lang="en-US" sz="3200" dirty="0">
                <a:solidFill>
                  <a:srgbClr val="FCBC34"/>
                </a:solidFill>
                <a:cs typeface="Arial" pitchFamily="34" charset="0"/>
              </a:rPr>
              <a:t>, </a:t>
            </a:r>
            <a:r>
              <a:rPr lang="en-US" sz="3200" dirty="0" smtClean="0">
                <a:cs typeface="Arial" pitchFamily="34" charset="0"/>
              </a:rPr>
              <a:t>and</a:t>
            </a:r>
            <a:r>
              <a:rPr lang="en-US" sz="3200" dirty="0" smtClean="0">
                <a:solidFill>
                  <a:srgbClr val="FCBC34"/>
                </a:solidFill>
                <a:cs typeface="Arial" pitchFamily="34" charset="0"/>
              </a:rPr>
              <a:t> </a:t>
            </a:r>
            <a:r>
              <a:rPr lang="en-US" sz="3200" b="1" dirty="0" smtClean="0">
                <a:solidFill>
                  <a:srgbClr val="52C3D9"/>
                </a:solidFill>
                <a:cs typeface="Arial" pitchFamily="34" charset="0"/>
              </a:rPr>
              <a:t>co-ops</a:t>
            </a:r>
            <a:r>
              <a:rPr lang="en-US" sz="3200" dirty="0">
                <a:solidFill>
                  <a:srgbClr val="52C3D9"/>
                </a:solidFill>
                <a:cs typeface="Arial" pitchFamily="34" charset="0"/>
              </a:rPr>
              <a:t>.</a:t>
            </a:r>
            <a:r>
              <a:rPr lang="en-US" sz="3200" dirty="0">
                <a:cs typeface="Arial" pitchFamily="34" charset="0"/>
              </a:rPr>
              <a:t>  </a:t>
            </a:r>
            <a:endParaRPr lang="en-US" sz="1600" b="1" dirty="0">
              <a:cs typeface="Arial" pitchFamily="34" charset="0"/>
            </a:endParaRPr>
          </a:p>
        </p:txBody>
      </p:sp>
      <p:pic>
        <p:nvPicPr>
          <p:cNvPr id="4" name="Picture 2" descr="Image result for handshake career softw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3893" y="1216915"/>
            <a:ext cx="5296213" cy="9391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07667" y="1433377"/>
            <a:ext cx="719191" cy="923330"/>
          </a:xfrm>
          <a:prstGeom prst="rect">
            <a:avLst/>
          </a:prstGeom>
          <a:noFill/>
        </p:spPr>
        <p:txBody>
          <a:bodyPr wrap="square" rtlCol="0">
            <a:spAutoFit/>
          </a:bodyPr>
          <a:lstStyle/>
          <a:p>
            <a:r>
              <a:rPr lang="en-US" sz="5400" b="1" dirty="0" smtClean="0"/>
              <a:t>?</a:t>
            </a:r>
            <a:endParaRPr lang="en-US" sz="5400" dirty="0"/>
          </a:p>
        </p:txBody>
      </p:sp>
      <p:sp>
        <p:nvSpPr>
          <p:cNvPr id="6" name="TextBox 5"/>
          <p:cNvSpPr txBox="1"/>
          <p:nvPr/>
        </p:nvSpPr>
        <p:spPr>
          <a:xfrm>
            <a:off x="2363055" y="2177398"/>
            <a:ext cx="4417887" cy="461665"/>
          </a:xfrm>
          <a:prstGeom prst="rect">
            <a:avLst/>
          </a:prstGeom>
          <a:noFill/>
        </p:spPr>
        <p:txBody>
          <a:bodyPr wrap="square" rtlCol="0">
            <a:spAutoFit/>
          </a:bodyPr>
          <a:lstStyle/>
          <a:p>
            <a:pPr algn="ctr"/>
            <a:r>
              <a:rPr lang="en-US" sz="2400" dirty="0" smtClean="0"/>
              <a:t>Every job starts with a handshake.</a:t>
            </a:r>
            <a:endParaRPr lang="en-US" sz="2400" dirty="0"/>
          </a:p>
        </p:txBody>
      </p:sp>
      <p:sp>
        <p:nvSpPr>
          <p:cNvPr id="7" name="TextBox 6"/>
          <p:cNvSpPr txBox="1"/>
          <p:nvPr/>
        </p:nvSpPr>
        <p:spPr>
          <a:xfrm>
            <a:off x="926601" y="5595217"/>
            <a:ext cx="7886700" cy="1015663"/>
          </a:xfrm>
          <a:prstGeom prst="rect">
            <a:avLst/>
          </a:prstGeom>
          <a:noFill/>
        </p:spPr>
        <p:txBody>
          <a:bodyPr wrap="square" rtlCol="0">
            <a:spAutoFit/>
          </a:bodyPr>
          <a:lstStyle/>
          <a:p>
            <a:r>
              <a:rPr lang="en-US" sz="1400" b="1" u="sng" dirty="0" smtClean="0"/>
              <a:t>To activate your account:</a:t>
            </a:r>
          </a:p>
          <a:p>
            <a:r>
              <a:rPr lang="en-US" dirty="0"/>
              <a:t>	</a:t>
            </a:r>
            <a:r>
              <a:rPr lang="en-US" sz="1400" dirty="0" smtClean="0"/>
              <a:t>- Go </a:t>
            </a:r>
            <a:r>
              <a:rPr lang="en-US" sz="1400" smtClean="0"/>
              <a:t>to </a:t>
            </a:r>
            <a:r>
              <a:rPr lang="en-US" sz="1400" smtClean="0">
                <a:hlinkClick r:id="rId4"/>
              </a:rPr>
              <a:t>https://sc.joinhandshake.com</a:t>
            </a:r>
            <a:endParaRPr lang="en-US" sz="1400" dirty="0" smtClean="0"/>
          </a:p>
          <a:p>
            <a:r>
              <a:rPr lang="en-US" sz="1400" dirty="0"/>
              <a:t>	</a:t>
            </a:r>
            <a:r>
              <a:rPr lang="en-US" sz="1400" dirty="0" smtClean="0"/>
              <a:t>- Enter your @mailbox or @email.sc.edu email address, then click U of SC Student Log-In</a:t>
            </a:r>
          </a:p>
          <a:p>
            <a:r>
              <a:rPr lang="en-US" sz="1400" dirty="0"/>
              <a:t>	</a:t>
            </a:r>
            <a:r>
              <a:rPr lang="en-US" sz="1400" dirty="0" smtClean="0"/>
              <a:t>- On the next screen, type in your network name and university password</a:t>
            </a:r>
            <a:endParaRPr lang="en-US" sz="1400" dirty="0"/>
          </a:p>
        </p:txBody>
      </p:sp>
    </p:spTree>
    <p:extLst>
      <p:ext uri="{BB962C8B-B14F-4D97-AF65-F5344CB8AC3E}">
        <p14:creationId xmlns:p14="http://schemas.microsoft.com/office/powerpoint/2010/main" val="188768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t>Handshake Resume Approval</a:t>
            </a:r>
            <a:endParaRPr lang="en-US" sz="4400" b="1" dirty="0"/>
          </a:p>
        </p:txBody>
      </p:sp>
      <p:sp>
        <p:nvSpPr>
          <p:cNvPr id="3" name="Text Placeholder 2"/>
          <p:cNvSpPr>
            <a:spLocks noGrp="1"/>
          </p:cNvSpPr>
          <p:nvPr>
            <p:ph type="body" idx="1"/>
          </p:nvPr>
        </p:nvSpPr>
        <p:spPr/>
        <p:txBody>
          <a:bodyPr>
            <a:normAutofit/>
          </a:bodyPr>
          <a:lstStyle/>
          <a:p>
            <a:pPr algn="ctr"/>
            <a:r>
              <a:rPr lang="en-US" sz="3200" dirty="0" smtClean="0"/>
              <a:t>Approved</a:t>
            </a:r>
            <a:endParaRPr lang="en-US" sz="3200" dirty="0"/>
          </a:p>
        </p:txBody>
      </p:sp>
      <p:sp>
        <p:nvSpPr>
          <p:cNvPr id="4" name="Content Placeholder 3"/>
          <p:cNvSpPr>
            <a:spLocks noGrp="1"/>
          </p:cNvSpPr>
          <p:nvPr>
            <p:ph sz="half" idx="2"/>
          </p:nvPr>
        </p:nvSpPr>
        <p:spPr>
          <a:xfrm>
            <a:off x="629842" y="2505075"/>
            <a:ext cx="3868340" cy="1902538"/>
          </a:xfrm>
        </p:spPr>
        <p:txBody>
          <a:bodyPr/>
          <a:lstStyle/>
          <a:p>
            <a:r>
              <a:rPr lang="en-US" dirty="0"/>
              <a:t>Can look at posted </a:t>
            </a:r>
            <a:r>
              <a:rPr lang="en-US" dirty="0" smtClean="0"/>
              <a:t>positions</a:t>
            </a:r>
          </a:p>
          <a:p>
            <a:r>
              <a:rPr lang="en-US" dirty="0" smtClean="0"/>
              <a:t>Can be searched for by employers</a:t>
            </a:r>
            <a:endParaRPr lang="en-US" dirty="0"/>
          </a:p>
          <a:p>
            <a:r>
              <a:rPr lang="en-US" b="1" dirty="0" smtClean="0"/>
              <a:t>Can apply for any position posted</a:t>
            </a:r>
          </a:p>
        </p:txBody>
      </p:sp>
      <p:sp>
        <p:nvSpPr>
          <p:cNvPr id="5" name="Text Placeholder 4"/>
          <p:cNvSpPr>
            <a:spLocks noGrp="1"/>
          </p:cNvSpPr>
          <p:nvPr>
            <p:ph type="body" sz="quarter" idx="3"/>
          </p:nvPr>
        </p:nvSpPr>
        <p:spPr/>
        <p:txBody>
          <a:bodyPr>
            <a:normAutofit/>
          </a:bodyPr>
          <a:lstStyle/>
          <a:p>
            <a:pPr algn="ctr"/>
            <a:r>
              <a:rPr lang="en-US" sz="3200" dirty="0" smtClean="0"/>
              <a:t>Not Approved</a:t>
            </a:r>
            <a:endParaRPr lang="en-US" sz="3200" dirty="0"/>
          </a:p>
        </p:txBody>
      </p:sp>
      <p:sp>
        <p:nvSpPr>
          <p:cNvPr id="6" name="Content Placeholder 5"/>
          <p:cNvSpPr>
            <a:spLocks noGrp="1"/>
          </p:cNvSpPr>
          <p:nvPr>
            <p:ph sz="quarter" idx="4"/>
          </p:nvPr>
        </p:nvSpPr>
        <p:spPr>
          <a:xfrm>
            <a:off x="4629150" y="2505075"/>
            <a:ext cx="3887391" cy="1902538"/>
          </a:xfrm>
        </p:spPr>
        <p:txBody>
          <a:bodyPr/>
          <a:lstStyle/>
          <a:p>
            <a:r>
              <a:rPr lang="en-US" dirty="0" smtClean="0"/>
              <a:t>Can look at posted positions</a:t>
            </a:r>
          </a:p>
          <a:p>
            <a:r>
              <a:rPr lang="en-US" dirty="0" smtClean="0"/>
              <a:t>Can be searched for by employers</a:t>
            </a:r>
          </a:p>
          <a:p>
            <a:r>
              <a:rPr lang="en-US" b="1" dirty="0" smtClean="0"/>
              <a:t>Cannot apply for ANYTHING</a:t>
            </a:r>
            <a:endParaRPr lang="en-US" b="1" dirty="0"/>
          </a:p>
        </p:txBody>
      </p:sp>
      <p:sp>
        <p:nvSpPr>
          <p:cNvPr id="7" name="TextBox 6"/>
          <p:cNvSpPr txBox="1"/>
          <p:nvPr/>
        </p:nvSpPr>
        <p:spPr>
          <a:xfrm>
            <a:off x="1516629" y="4849402"/>
            <a:ext cx="6113124" cy="1200329"/>
          </a:xfrm>
          <a:prstGeom prst="rect">
            <a:avLst/>
          </a:prstGeom>
          <a:noFill/>
        </p:spPr>
        <p:txBody>
          <a:bodyPr wrap="square" rtlCol="0">
            <a:spAutoFit/>
          </a:bodyPr>
          <a:lstStyle/>
          <a:p>
            <a:pPr algn="ctr"/>
            <a:r>
              <a:rPr lang="en-US" sz="2400" dirty="0" smtClean="0">
                <a:solidFill>
                  <a:srgbClr val="660000"/>
                </a:solidFill>
              </a:rPr>
              <a:t>* To obtain </a:t>
            </a:r>
            <a:r>
              <a:rPr lang="en-US" sz="2400" i="1" dirty="0" smtClean="0">
                <a:solidFill>
                  <a:srgbClr val="660000"/>
                </a:solidFill>
              </a:rPr>
              <a:t>Approved</a:t>
            </a:r>
            <a:r>
              <a:rPr lang="en-US" sz="2400" dirty="0" smtClean="0">
                <a:solidFill>
                  <a:srgbClr val="660000"/>
                </a:solidFill>
              </a:rPr>
              <a:t> access to Handshake, you will need to upload your resume to your Handshake profile. </a:t>
            </a:r>
            <a:r>
              <a:rPr lang="en-US" sz="2400" b="1" dirty="0" smtClean="0">
                <a:solidFill>
                  <a:srgbClr val="660000"/>
                </a:solidFill>
              </a:rPr>
              <a:t>Please do this </a:t>
            </a:r>
            <a:r>
              <a:rPr lang="en-US" sz="2400" b="1" i="1" dirty="0" smtClean="0">
                <a:solidFill>
                  <a:srgbClr val="660000"/>
                </a:solidFill>
              </a:rPr>
              <a:t>early</a:t>
            </a:r>
            <a:r>
              <a:rPr lang="en-US" sz="2400" b="1" dirty="0" smtClean="0">
                <a:solidFill>
                  <a:srgbClr val="660000"/>
                </a:solidFill>
              </a:rPr>
              <a:t>!</a:t>
            </a:r>
            <a:endParaRPr lang="en-US" sz="2400" b="1" dirty="0">
              <a:solidFill>
                <a:srgbClr val="660000"/>
              </a:solidFill>
            </a:endParaRPr>
          </a:p>
        </p:txBody>
      </p:sp>
    </p:spTree>
    <p:extLst>
      <p:ext uri="{BB962C8B-B14F-4D97-AF65-F5344CB8AC3E}">
        <p14:creationId xmlns:p14="http://schemas.microsoft.com/office/powerpoint/2010/main" val="4249671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44" y="370656"/>
            <a:ext cx="7886700" cy="1325563"/>
          </a:xfrm>
        </p:spPr>
        <p:txBody>
          <a:bodyPr>
            <a:normAutofit/>
          </a:bodyPr>
          <a:lstStyle/>
          <a:p>
            <a:r>
              <a:rPr lang="en-US" sz="4400" b="1" dirty="0" smtClean="0"/>
              <a:t>The Importance of Networking</a:t>
            </a:r>
            <a:endParaRPr lang="en-US" sz="4400" b="1" dirty="0"/>
          </a:p>
        </p:txBody>
      </p:sp>
      <p:sp>
        <p:nvSpPr>
          <p:cNvPr id="3" name="Content Placeholder 2"/>
          <p:cNvSpPr>
            <a:spLocks noGrp="1"/>
          </p:cNvSpPr>
          <p:nvPr>
            <p:ph idx="1"/>
          </p:nvPr>
        </p:nvSpPr>
        <p:spPr>
          <a:xfrm>
            <a:off x="710843" y="1696218"/>
            <a:ext cx="8089343" cy="4780782"/>
          </a:xfrm>
        </p:spPr>
        <p:txBody>
          <a:bodyPr>
            <a:normAutofit lnSpcReduction="10000"/>
          </a:bodyPr>
          <a:lstStyle/>
          <a:p>
            <a:r>
              <a:rPr lang="en-US" sz="2800" dirty="0" smtClean="0"/>
              <a:t>80% of job vacancies: never advertised</a:t>
            </a:r>
            <a:r>
              <a:rPr lang="en-US" sz="2800" dirty="0"/>
              <a:t/>
            </a:r>
            <a:br>
              <a:rPr lang="en-US" sz="2800" dirty="0"/>
            </a:br>
            <a:endParaRPr lang="en-US" sz="2800" dirty="0" smtClean="0"/>
          </a:p>
          <a:p>
            <a:r>
              <a:rPr lang="en-US" sz="2800" dirty="0" smtClean="0"/>
              <a:t>The overall time needed to</a:t>
            </a:r>
            <a:br>
              <a:rPr lang="en-US" sz="2800" dirty="0" smtClean="0"/>
            </a:br>
            <a:r>
              <a:rPr lang="en-US" sz="2800" dirty="0" smtClean="0"/>
              <a:t>find a job can be drastically</a:t>
            </a:r>
            <a:br>
              <a:rPr lang="en-US" sz="2800" dirty="0" smtClean="0"/>
            </a:br>
            <a:r>
              <a:rPr lang="en-US" sz="2800" dirty="0" smtClean="0"/>
              <a:t>reduced.</a:t>
            </a:r>
          </a:p>
          <a:p>
            <a:pPr lvl="1"/>
            <a:r>
              <a:rPr lang="en-US" sz="2400" dirty="0" smtClean="0"/>
              <a:t>4-6 months if networking</a:t>
            </a:r>
          </a:p>
          <a:p>
            <a:pPr lvl="1"/>
            <a:r>
              <a:rPr lang="en-US" sz="2400" dirty="0" smtClean="0"/>
              <a:t>6-9 months if not networking</a:t>
            </a:r>
            <a:br>
              <a:rPr lang="en-US" sz="2400" dirty="0" smtClean="0"/>
            </a:br>
            <a:endParaRPr lang="en-US" sz="2400" dirty="0" smtClean="0"/>
          </a:p>
          <a:p>
            <a:r>
              <a:rPr lang="en-US" sz="2800" dirty="0" smtClean="0"/>
              <a:t>Learn about occupations, employers, and industries of interest</a:t>
            </a:r>
            <a:br>
              <a:rPr lang="en-US" sz="2800" dirty="0" smtClean="0"/>
            </a:br>
            <a:endParaRPr lang="en-US" sz="2800" dirty="0" smtClean="0"/>
          </a:p>
          <a:p>
            <a:r>
              <a:rPr lang="en-US" sz="2800" dirty="0" smtClean="0"/>
              <a:t>START EARLY!</a:t>
            </a:r>
          </a:p>
        </p:txBody>
      </p:sp>
      <p:pic>
        <p:nvPicPr>
          <p:cNvPr id="3074" name="Picture 2" descr="Image result for netwo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796" y="2058169"/>
            <a:ext cx="3866391" cy="253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91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44" y="370656"/>
            <a:ext cx="7886700" cy="1325563"/>
          </a:xfrm>
        </p:spPr>
        <p:txBody>
          <a:bodyPr>
            <a:normAutofit/>
          </a:bodyPr>
          <a:lstStyle/>
          <a:p>
            <a:r>
              <a:rPr lang="en-US" sz="4400" b="1" dirty="0" smtClean="0"/>
              <a:t>Researching Employers</a:t>
            </a:r>
            <a:endParaRPr lang="en-US" sz="4400" b="1" dirty="0"/>
          </a:p>
        </p:txBody>
      </p:sp>
      <p:sp>
        <p:nvSpPr>
          <p:cNvPr id="3" name="Content Placeholder 2"/>
          <p:cNvSpPr>
            <a:spLocks noGrp="1"/>
          </p:cNvSpPr>
          <p:nvPr>
            <p:ph idx="1"/>
          </p:nvPr>
        </p:nvSpPr>
        <p:spPr>
          <a:xfrm>
            <a:off x="710844" y="1825625"/>
            <a:ext cx="7886700" cy="4351338"/>
          </a:xfrm>
        </p:spPr>
        <p:txBody>
          <a:bodyPr>
            <a:normAutofit/>
          </a:bodyPr>
          <a:lstStyle/>
          <a:p>
            <a:r>
              <a:rPr lang="en-US" sz="2800" dirty="0" smtClean="0"/>
              <a:t>Review the list of employers attending the fair</a:t>
            </a:r>
          </a:p>
          <a:p>
            <a:pPr lvl="1"/>
            <a:r>
              <a:rPr lang="en-US" sz="2400" dirty="0" smtClean="0"/>
              <a:t>Handshake</a:t>
            </a:r>
          </a:p>
          <a:p>
            <a:pPr lvl="1"/>
            <a:r>
              <a:rPr lang="en-US" sz="2400" dirty="0" smtClean="0"/>
              <a:t>Fairs app</a:t>
            </a:r>
            <a:br>
              <a:rPr lang="en-US" sz="2400" dirty="0" smtClean="0"/>
            </a:br>
            <a:endParaRPr lang="en-US" sz="2400" dirty="0" smtClean="0"/>
          </a:p>
          <a:p>
            <a:r>
              <a:rPr lang="en-US" sz="2800" dirty="0" smtClean="0"/>
              <a:t>Visit employer web sites</a:t>
            </a:r>
            <a:br>
              <a:rPr lang="en-US" sz="2800" dirty="0" smtClean="0"/>
            </a:br>
            <a:endParaRPr lang="en-US" sz="2800" dirty="0" smtClean="0"/>
          </a:p>
          <a:p>
            <a:r>
              <a:rPr lang="en-US" sz="2800" dirty="0" smtClean="0"/>
              <a:t>Narrow your focus and prioritize the number of employers you want to connect with</a:t>
            </a:r>
            <a:endParaRPr lang="en-US" sz="2800" dirty="0"/>
          </a:p>
        </p:txBody>
      </p:sp>
      <p:sp>
        <p:nvSpPr>
          <p:cNvPr id="4" name="TextBox 3"/>
          <p:cNvSpPr txBox="1"/>
          <p:nvPr/>
        </p:nvSpPr>
        <p:spPr>
          <a:xfrm>
            <a:off x="5734050" y="6234113"/>
            <a:ext cx="3219450" cy="369332"/>
          </a:xfrm>
          <a:prstGeom prst="rect">
            <a:avLst/>
          </a:prstGeom>
          <a:noFill/>
        </p:spPr>
        <p:txBody>
          <a:bodyPr wrap="square" rtlCol="0">
            <a:spAutoFit/>
          </a:bodyPr>
          <a:lstStyle/>
          <a:p>
            <a:pPr algn="r"/>
            <a:r>
              <a:rPr lang="en-US" i="1" dirty="0" smtClean="0"/>
              <a:t>Before the Fair</a:t>
            </a:r>
            <a:endParaRPr lang="en-US" i="1" dirty="0"/>
          </a:p>
        </p:txBody>
      </p:sp>
    </p:spTree>
    <p:extLst>
      <p:ext uri="{BB962C8B-B14F-4D97-AF65-F5344CB8AC3E}">
        <p14:creationId xmlns:p14="http://schemas.microsoft.com/office/powerpoint/2010/main" val="1749846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69" y="370656"/>
            <a:ext cx="7886700" cy="1325563"/>
          </a:xfrm>
        </p:spPr>
        <p:txBody>
          <a:bodyPr>
            <a:normAutofit/>
          </a:bodyPr>
          <a:lstStyle/>
          <a:p>
            <a:r>
              <a:rPr lang="en-US" sz="4400" b="1" dirty="0" smtClean="0"/>
              <a:t>Prepare your Pitch</a:t>
            </a:r>
            <a:endParaRPr lang="en-US" sz="4400" b="1" dirty="0"/>
          </a:p>
        </p:txBody>
      </p:sp>
      <p:pic>
        <p:nvPicPr>
          <p:cNvPr id="4098" name="Picture 2" descr="Image result for elevator image">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29074" y="2218506"/>
            <a:ext cx="3958195" cy="26744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0569" y="1696219"/>
            <a:ext cx="7991368"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Elevator Pitch: </a:t>
            </a:r>
            <a:br>
              <a:rPr lang="en-US" sz="2400" dirty="0" smtClean="0"/>
            </a:br>
            <a:r>
              <a:rPr lang="en-US" sz="2400" dirty="0" smtClean="0"/>
              <a:t>Marketing message for</a:t>
            </a:r>
            <a:br>
              <a:rPr lang="en-US" sz="2400" dirty="0" smtClean="0"/>
            </a:br>
            <a:r>
              <a:rPr lang="en-US" sz="2400" dirty="0" smtClean="0"/>
              <a:t>your</a:t>
            </a:r>
            <a:r>
              <a:rPr lang="en-US" sz="2400" dirty="0"/>
              <a:t> </a:t>
            </a:r>
            <a:r>
              <a:rPr lang="en-US" sz="2400" dirty="0" smtClean="0"/>
              <a:t>professional self</a:t>
            </a:r>
            <a:br>
              <a:rPr lang="en-US" sz="2400" dirty="0" smtClean="0"/>
            </a:br>
            <a:endParaRPr lang="en-US" sz="2400" dirty="0" smtClean="0"/>
          </a:p>
          <a:p>
            <a:pPr marL="285750" indent="-285750">
              <a:buFont typeface="Arial" panose="020B0604020202020204" pitchFamily="34" charset="0"/>
              <a:buChar char="•"/>
            </a:pPr>
            <a:r>
              <a:rPr lang="en-US" sz="2400" dirty="0" smtClean="0"/>
              <a:t>Your qualifications</a:t>
            </a:r>
            <a:br>
              <a:rPr lang="en-US" sz="2400" dirty="0" smtClean="0"/>
            </a:br>
            <a:r>
              <a:rPr lang="en-US" sz="2400" dirty="0" smtClean="0"/>
              <a:t>+ Your interests/goals </a:t>
            </a:r>
            <a:br>
              <a:rPr lang="en-US" sz="2400" dirty="0" smtClean="0"/>
            </a:br>
            <a:r>
              <a:rPr lang="en-US" sz="2400" dirty="0" smtClean="0"/>
              <a:t>= Your Pitch</a:t>
            </a:r>
            <a:br>
              <a:rPr lang="en-US" sz="2400" dirty="0" smtClean="0"/>
            </a:br>
            <a:endParaRPr lang="en-US" sz="2400" dirty="0" smtClean="0"/>
          </a:p>
          <a:p>
            <a:pPr marL="285750" indent="-285750">
              <a:buFont typeface="Arial" panose="020B0604020202020204" pitchFamily="34" charset="0"/>
              <a:buChar char="•"/>
            </a:pPr>
            <a:r>
              <a:rPr lang="en-US" sz="2400" dirty="0"/>
              <a:t>30-60 </a:t>
            </a:r>
            <a:r>
              <a:rPr lang="en-US" sz="2400" dirty="0" smtClean="0"/>
              <a:t>seconds</a:t>
            </a:r>
            <a:br>
              <a:rPr lang="en-US" sz="2400" dirty="0" smtClean="0"/>
            </a:br>
            <a:endParaRPr lang="en-US" sz="2400" dirty="0" smtClean="0"/>
          </a:p>
          <a:p>
            <a:pPr marL="285750" indent="-285750">
              <a:buFont typeface="Arial" panose="020B0604020202020204" pitchFamily="34" charset="0"/>
              <a:buChar char="•"/>
            </a:pPr>
            <a:r>
              <a:rPr lang="en-US" sz="2400" dirty="0" smtClean="0"/>
              <a:t>Practice, practice, practice!</a:t>
            </a:r>
            <a:endParaRPr lang="en-US" sz="2400" dirty="0"/>
          </a:p>
          <a:p>
            <a:pPr marL="285750" indent="-285750">
              <a:buFont typeface="Arial" panose="020B0604020202020204" pitchFamily="34" charset="0"/>
              <a:buChar char="•"/>
            </a:pPr>
            <a:endParaRPr lang="en-US" sz="2400" dirty="0" smtClean="0"/>
          </a:p>
        </p:txBody>
      </p:sp>
      <p:sp>
        <p:nvSpPr>
          <p:cNvPr id="5" name="TextBox 4"/>
          <p:cNvSpPr txBox="1"/>
          <p:nvPr/>
        </p:nvSpPr>
        <p:spPr>
          <a:xfrm>
            <a:off x="5734050" y="6234113"/>
            <a:ext cx="3219450" cy="369332"/>
          </a:xfrm>
          <a:prstGeom prst="rect">
            <a:avLst/>
          </a:prstGeom>
          <a:noFill/>
        </p:spPr>
        <p:txBody>
          <a:bodyPr wrap="square" rtlCol="0">
            <a:spAutoFit/>
          </a:bodyPr>
          <a:lstStyle/>
          <a:p>
            <a:pPr algn="r"/>
            <a:r>
              <a:rPr lang="en-US" i="1" dirty="0" smtClean="0"/>
              <a:t>Before the Fair</a:t>
            </a:r>
            <a:endParaRPr lang="en-US" i="1" dirty="0"/>
          </a:p>
        </p:txBody>
      </p:sp>
    </p:spTree>
    <p:extLst>
      <p:ext uri="{BB962C8B-B14F-4D97-AF65-F5344CB8AC3E}">
        <p14:creationId xmlns:p14="http://schemas.microsoft.com/office/powerpoint/2010/main" val="1021360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42" y="391205"/>
            <a:ext cx="8176303" cy="1325563"/>
          </a:xfrm>
        </p:spPr>
        <p:txBody>
          <a:bodyPr>
            <a:normAutofit/>
          </a:bodyPr>
          <a:lstStyle/>
          <a:p>
            <a:r>
              <a:rPr lang="en-US" sz="4400" b="1" dirty="0" smtClean="0"/>
              <a:t>Prepare to Make a Good Impression</a:t>
            </a:r>
            <a:endParaRPr lang="en-US" sz="4400" b="1" dirty="0"/>
          </a:p>
        </p:txBody>
      </p:sp>
      <p:sp>
        <p:nvSpPr>
          <p:cNvPr id="3" name="Content Placeholder 2"/>
          <p:cNvSpPr>
            <a:spLocks noGrp="1"/>
          </p:cNvSpPr>
          <p:nvPr>
            <p:ph idx="1"/>
          </p:nvPr>
        </p:nvSpPr>
        <p:spPr>
          <a:xfrm>
            <a:off x="710841" y="1825625"/>
            <a:ext cx="8176303" cy="4351338"/>
          </a:xfrm>
        </p:spPr>
        <p:txBody>
          <a:bodyPr>
            <a:noAutofit/>
          </a:bodyPr>
          <a:lstStyle/>
          <a:p>
            <a:r>
              <a:rPr lang="en-US" sz="2800" dirty="0" smtClean="0"/>
              <a:t>Bring 20+ copies of well-written, critiqued resume</a:t>
            </a:r>
            <a:br>
              <a:rPr lang="en-US" sz="2800" dirty="0" smtClean="0"/>
            </a:br>
            <a:endParaRPr lang="en-US" sz="2800" dirty="0" smtClean="0"/>
          </a:p>
          <a:p>
            <a:r>
              <a:rPr lang="en-US" sz="2800" dirty="0"/>
              <a:t>Practice your elevator </a:t>
            </a:r>
            <a:r>
              <a:rPr lang="en-US" sz="2800" dirty="0" smtClean="0"/>
              <a:t>pitch until it sounds natural</a:t>
            </a:r>
            <a:br>
              <a:rPr lang="en-US" sz="2800" dirty="0" smtClean="0"/>
            </a:br>
            <a:endParaRPr lang="en-US" sz="2800" dirty="0" smtClean="0"/>
          </a:p>
          <a:p>
            <a:r>
              <a:rPr lang="en-US" sz="2800" dirty="0" smtClean="0"/>
              <a:t>Develop a list of questions for employers </a:t>
            </a:r>
            <a:r>
              <a:rPr lang="en-US" sz="2800" i="1" dirty="0" smtClean="0"/>
              <a:t>based on your research</a:t>
            </a:r>
            <a:br>
              <a:rPr lang="en-US" sz="2800" i="1" dirty="0" smtClean="0"/>
            </a:br>
            <a:endParaRPr lang="en-US" sz="2800" dirty="0" smtClean="0"/>
          </a:p>
          <a:p>
            <a:r>
              <a:rPr lang="en-US" sz="2800" dirty="0" smtClean="0"/>
              <a:t>Prepare a “Career Fair Employer Log” to use for note-taking during the fair</a:t>
            </a:r>
            <a:endParaRPr lang="en-US" sz="2800" dirty="0"/>
          </a:p>
        </p:txBody>
      </p:sp>
      <p:sp>
        <p:nvSpPr>
          <p:cNvPr id="4" name="TextBox 3"/>
          <p:cNvSpPr txBox="1"/>
          <p:nvPr/>
        </p:nvSpPr>
        <p:spPr>
          <a:xfrm>
            <a:off x="5734050" y="6234113"/>
            <a:ext cx="3219450" cy="369332"/>
          </a:xfrm>
          <a:prstGeom prst="rect">
            <a:avLst/>
          </a:prstGeom>
          <a:noFill/>
        </p:spPr>
        <p:txBody>
          <a:bodyPr wrap="square" rtlCol="0">
            <a:spAutoFit/>
          </a:bodyPr>
          <a:lstStyle/>
          <a:p>
            <a:pPr algn="r"/>
            <a:r>
              <a:rPr lang="en-US" i="1" dirty="0" smtClean="0"/>
              <a:t>Before the Fair</a:t>
            </a:r>
            <a:endParaRPr lang="en-US" i="1" dirty="0"/>
          </a:p>
        </p:txBody>
      </p:sp>
    </p:spTree>
    <p:extLst>
      <p:ext uri="{BB962C8B-B14F-4D97-AF65-F5344CB8AC3E}">
        <p14:creationId xmlns:p14="http://schemas.microsoft.com/office/powerpoint/2010/main" val="662187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91" y="380931"/>
            <a:ext cx="7886700" cy="1325563"/>
          </a:xfrm>
        </p:spPr>
        <p:txBody>
          <a:bodyPr>
            <a:normAutofit/>
          </a:bodyPr>
          <a:lstStyle/>
          <a:p>
            <a:r>
              <a:rPr lang="en-US" sz="4400" b="1" dirty="0" smtClean="0"/>
              <a:t>Career Fair Employer Log</a:t>
            </a:r>
            <a:endParaRPr lang="en-US" sz="4400" b="1" dirty="0"/>
          </a:p>
        </p:txBody>
      </p:sp>
      <p:pic>
        <p:nvPicPr>
          <p:cNvPr id="6" name="Picture 5"/>
          <p:cNvPicPr>
            <a:picLocks noChangeAspect="1"/>
          </p:cNvPicPr>
          <p:nvPr/>
        </p:nvPicPr>
        <p:blipFill>
          <a:blip r:embed="rId3"/>
          <a:stretch>
            <a:fillRect/>
          </a:stretch>
        </p:blipFill>
        <p:spPr>
          <a:xfrm>
            <a:off x="731391" y="2049394"/>
            <a:ext cx="3949619" cy="3094106"/>
          </a:xfrm>
          <a:prstGeom prst="rect">
            <a:avLst/>
          </a:prstGeom>
        </p:spPr>
      </p:pic>
      <p:pic>
        <p:nvPicPr>
          <p:cNvPr id="7" name="Picture 6"/>
          <p:cNvPicPr>
            <a:picLocks noChangeAspect="1"/>
          </p:cNvPicPr>
          <p:nvPr/>
        </p:nvPicPr>
        <p:blipFill>
          <a:blip r:embed="rId4"/>
          <a:stretch>
            <a:fillRect/>
          </a:stretch>
        </p:blipFill>
        <p:spPr>
          <a:xfrm>
            <a:off x="4732869" y="2049394"/>
            <a:ext cx="3982229" cy="3094106"/>
          </a:xfrm>
          <a:prstGeom prst="rect">
            <a:avLst/>
          </a:prstGeom>
        </p:spPr>
      </p:pic>
      <p:sp>
        <p:nvSpPr>
          <p:cNvPr id="8" name="TextBox 7"/>
          <p:cNvSpPr txBox="1"/>
          <p:nvPr/>
        </p:nvSpPr>
        <p:spPr>
          <a:xfrm>
            <a:off x="5734050" y="6234113"/>
            <a:ext cx="3219450" cy="369332"/>
          </a:xfrm>
          <a:prstGeom prst="rect">
            <a:avLst/>
          </a:prstGeom>
          <a:noFill/>
        </p:spPr>
        <p:txBody>
          <a:bodyPr wrap="square" rtlCol="0">
            <a:spAutoFit/>
          </a:bodyPr>
          <a:lstStyle/>
          <a:p>
            <a:pPr algn="r"/>
            <a:r>
              <a:rPr lang="en-US" i="1" dirty="0" smtClean="0"/>
              <a:t>Before the Fair</a:t>
            </a:r>
            <a:endParaRPr lang="en-US" i="1" dirty="0"/>
          </a:p>
        </p:txBody>
      </p:sp>
    </p:spTree>
    <p:extLst>
      <p:ext uri="{BB962C8B-B14F-4D97-AF65-F5344CB8AC3E}">
        <p14:creationId xmlns:p14="http://schemas.microsoft.com/office/powerpoint/2010/main" val="1241092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91" y="365126"/>
            <a:ext cx="7886700" cy="1325563"/>
          </a:xfrm>
        </p:spPr>
        <p:txBody>
          <a:bodyPr>
            <a:normAutofit/>
          </a:bodyPr>
          <a:lstStyle/>
          <a:p>
            <a:r>
              <a:rPr lang="en-US" sz="4400" b="1" dirty="0" smtClean="0"/>
              <a:t>Think Ahead!</a:t>
            </a:r>
            <a:endParaRPr lang="en-US" sz="4400" b="1" dirty="0"/>
          </a:p>
        </p:txBody>
      </p:sp>
      <p:sp>
        <p:nvSpPr>
          <p:cNvPr id="3" name="Content Placeholder 2"/>
          <p:cNvSpPr>
            <a:spLocks noGrp="1"/>
          </p:cNvSpPr>
          <p:nvPr>
            <p:ph idx="1"/>
          </p:nvPr>
        </p:nvSpPr>
        <p:spPr>
          <a:xfrm>
            <a:off x="731391" y="1812176"/>
            <a:ext cx="7886700" cy="4351338"/>
          </a:xfrm>
        </p:spPr>
        <p:txBody>
          <a:bodyPr>
            <a:normAutofit/>
          </a:bodyPr>
          <a:lstStyle/>
          <a:p>
            <a:r>
              <a:rPr lang="en-US" sz="2800" dirty="0" smtClean="0"/>
              <a:t>Be prepared for potential bad</a:t>
            </a:r>
            <a:br>
              <a:rPr lang="en-US" sz="2800" dirty="0" smtClean="0"/>
            </a:br>
            <a:r>
              <a:rPr lang="en-US" sz="2800" dirty="0" smtClean="0"/>
              <a:t> weather</a:t>
            </a:r>
            <a:br>
              <a:rPr lang="en-US" sz="2800" dirty="0" smtClean="0"/>
            </a:br>
            <a:endParaRPr lang="en-US" sz="2800" dirty="0" smtClean="0"/>
          </a:p>
          <a:p>
            <a:r>
              <a:rPr lang="en-US" sz="2800" dirty="0" smtClean="0"/>
              <a:t>Consider time for travel/parking</a:t>
            </a:r>
          </a:p>
          <a:p>
            <a:pPr lvl="1"/>
            <a:r>
              <a:rPr lang="en-US" sz="2500" dirty="0" smtClean="0"/>
              <a:t>Allow ample time for delays!</a:t>
            </a:r>
            <a:br>
              <a:rPr lang="en-US" sz="2500" dirty="0" smtClean="0"/>
            </a:br>
            <a:endParaRPr lang="en-US" sz="2500" dirty="0" smtClean="0"/>
          </a:p>
          <a:p>
            <a:r>
              <a:rPr lang="en-US" sz="2800" dirty="0" smtClean="0"/>
              <a:t>Talk to professors about class</a:t>
            </a:r>
            <a:br>
              <a:rPr lang="en-US" sz="2800" dirty="0" smtClean="0"/>
            </a:br>
            <a:r>
              <a:rPr lang="en-US" sz="2800" dirty="0" smtClean="0"/>
              <a:t>conflicts</a:t>
            </a:r>
            <a:endParaRPr lang="en-US" sz="2800" dirty="0"/>
          </a:p>
        </p:txBody>
      </p:sp>
      <p:pic>
        <p:nvPicPr>
          <p:cNvPr id="4" name="Picture 8" descr="C:\Documents and Settings\bervine\Local Settings\Temporary Internet Files\Content.IE5\1GBVBKMR\MCj038259800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34050" y="1690689"/>
            <a:ext cx="2782614" cy="3896562"/>
          </a:xfrm>
          <a:prstGeom prst="rect">
            <a:avLst/>
          </a:prstGeom>
          <a:noFill/>
          <a:ln w="9525">
            <a:noFill/>
            <a:miter lim="800000"/>
            <a:headEnd/>
            <a:tailEnd/>
          </a:ln>
        </p:spPr>
      </p:pic>
      <p:sp>
        <p:nvSpPr>
          <p:cNvPr id="5" name="TextBox 4"/>
          <p:cNvSpPr txBox="1"/>
          <p:nvPr/>
        </p:nvSpPr>
        <p:spPr>
          <a:xfrm>
            <a:off x="5734050" y="6234113"/>
            <a:ext cx="3219450" cy="369332"/>
          </a:xfrm>
          <a:prstGeom prst="rect">
            <a:avLst/>
          </a:prstGeom>
          <a:noFill/>
        </p:spPr>
        <p:txBody>
          <a:bodyPr wrap="square" rtlCol="0">
            <a:spAutoFit/>
          </a:bodyPr>
          <a:lstStyle/>
          <a:p>
            <a:pPr algn="r"/>
            <a:r>
              <a:rPr lang="en-US" i="1" dirty="0" smtClean="0"/>
              <a:t>Before the Fair</a:t>
            </a:r>
            <a:endParaRPr lang="en-US" i="1" dirty="0"/>
          </a:p>
        </p:txBody>
      </p:sp>
    </p:spTree>
    <p:extLst>
      <p:ext uri="{BB962C8B-B14F-4D97-AF65-F5344CB8AC3E}">
        <p14:creationId xmlns:p14="http://schemas.microsoft.com/office/powerpoint/2010/main" val="73714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43" y="365126"/>
            <a:ext cx="7886700" cy="1325563"/>
          </a:xfrm>
        </p:spPr>
        <p:txBody>
          <a:bodyPr>
            <a:normAutofit/>
          </a:bodyPr>
          <a:lstStyle/>
          <a:p>
            <a:r>
              <a:rPr lang="en-US" sz="4400" b="1" dirty="0" smtClean="0"/>
              <a:t>Make a Good Impression</a:t>
            </a:r>
            <a:endParaRPr lang="en-US" sz="4400" b="1" dirty="0"/>
          </a:p>
        </p:txBody>
      </p:sp>
      <p:sp>
        <p:nvSpPr>
          <p:cNvPr id="3" name="Content Placeholder 2"/>
          <p:cNvSpPr>
            <a:spLocks noGrp="1"/>
          </p:cNvSpPr>
          <p:nvPr>
            <p:ph idx="1"/>
          </p:nvPr>
        </p:nvSpPr>
        <p:spPr>
          <a:xfrm>
            <a:off x="710842" y="1601788"/>
            <a:ext cx="8109307" cy="4632325"/>
          </a:xfrm>
        </p:spPr>
        <p:txBody>
          <a:bodyPr>
            <a:normAutofit fontScale="85000" lnSpcReduction="20000"/>
          </a:bodyPr>
          <a:lstStyle/>
          <a:p>
            <a:r>
              <a:rPr lang="en-US" sz="2800" dirty="0" smtClean="0"/>
              <a:t>Arrive early</a:t>
            </a:r>
            <a:br>
              <a:rPr lang="en-US" sz="2800" dirty="0" smtClean="0"/>
            </a:br>
            <a:endParaRPr lang="en-US" sz="2800" dirty="0" smtClean="0"/>
          </a:p>
          <a:p>
            <a:r>
              <a:rPr lang="en-US" sz="2800" dirty="0" smtClean="0"/>
              <a:t>Behave professionally</a:t>
            </a:r>
            <a:br>
              <a:rPr lang="en-US" sz="2800" dirty="0" smtClean="0"/>
            </a:br>
            <a:endParaRPr lang="en-US" sz="2800" dirty="0" smtClean="0"/>
          </a:p>
          <a:p>
            <a:r>
              <a:rPr lang="en-US" sz="2800" dirty="0" smtClean="0"/>
              <a:t>Establish rapport with the</a:t>
            </a:r>
            <a:br>
              <a:rPr lang="en-US" sz="2800" dirty="0" smtClean="0"/>
            </a:br>
            <a:r>
              <a:rPr lang="en-US" sz="2800" dirty="0" smtClean="0"/>
              <a:t>recruiters</a:t>
            </a:r>
            <a:br>
              <a:rPr lang="en-US" sz="2800" dirty="0" smtClean="0"/>
            </a:br>
            <a:endParaRPr lang="en-US" sz="2800" dirty="0" smtClean="0"/>
          </a:p>
          <a:p>
            <a:r>
              <a:rPr lang="en-US" sz="2800" dirty="0" smtClean="0"/>
              <a:t>Remember your body</a:t>
            </a:r>
            <a:br>
              <a:rPr lang="en-US" sz="2800" dirty="0" smtClean="0"/>
            </a:br>
            <a:r>
              <a:rPr lang="en-US" sz="2800" dirty="0" smtClean="0"/>
              <a:t>language</a:t>
            </a:r>
            <a:br>
              <a:rPr lang="en-US" sz="2800" dirty="0" smtClean="0"/>
            </a:br>
            <a:endParaRPr lang="en-US" sz="2800" dirty="0" smtClean="0"/>
          </a:p>
          <a:p>
            <a:r>
              <a:rPr lang="en-US" sz="2800" dirty="0" smtClean="0"/>
              <a:t>LISTEN to the recruiter</a:t>
            </a:r>
            <a:br>
              <a:rPr lang="en-US" sz="2800" dirty="0" smtClean="0"/>
            </a:br>
            <a:endParaRPr lang="en-US" sz="2800" dirty="0" smtClean="0"/>
          </a:p>
          <a:p>
            <a:r>
              <a:rPr lang="en-US" sz="2800" dirty="0" smtClean="0"/>
              <a:t>Don’t ramble</a:t>
            </a:r>
            <a:br>
              <a:rPr lang="en-US" sz="2800" dirty="0" smtClean="0"/>
            </a:br>
            <a:endParaRPr lang="en-US" sz="2800" dirty="0" smtClean="0"/>
          </a:p>
          <a:p>
            <a:r>
              <a:rPr lang="en-US" sz="2800" dirty="0" smtClean="0"/>
              <a:t>Ask at least </a:t>
            </a:r>
            <a:r>
              <a:rPr lang="en-US" sz="2800" b="1" u="sng" dirty="0" smtClean="0"/>
              <a:t>TWO</a:t>
            </a:r>
            <a:r>
              <a:rPr lang="en-US" sz="2800" dirty="0" smtClean="0"/>
              <a:t> intelligent questions of each organization</a:t>
            </a:r>
            <a:endParaRPr lang="en-US" sz="2800" dirty="0"/>
          </a:p>
        </p:txBody>
      </p:sp>
      <p:pic>
        <p:nvPicPr>
          <p:cNvPr id="1026" name="Picture 2" descr="Image result for good im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451" y="1825625"/>
            <a:ext cx="4179092" cy="27860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34050" y="6234113"/>
            <a:ext cx="3219450" cy="369332"/>
          </a:xfrm>
          <a:prstGeom prst="rect">
            <a:avLst/>
          </a:prstGeom>
          <a:noFill/>
        </p:spPr>
        <p:txBody>
          <a:bodyPr wrap="square" rtlCol="0">
            <a:spAutoFit/>
          </a:bodyPr>
          <a:lstStyle/>
          <a:p>
            <a:pPr algn="r"/>
            <a:r>
              <a:rPr lang="en-US" i="1" dirty="0" smtClean="0"/>
              <a:t>During the Fair</a:t>
            </a:r>
            <a:endParaRPr lang="en-US" i="1" dirty="0"/>
          </a:p>
        </p:txBody>
      </p:sp>
    </p:spTree>
    <p:extLst>
      <p:ext uri="{BB962C8B-B14F-4D97-AF65-F5344CB8AC3E}">
        <p14:creationId xmlns:p14="http://schemas.microsoft.com/office/powerpoint/2010/main" val="252711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464" y="365126"/>
            <a:ext cx="7785886" cy="1325563"/>
          </a:xfrm>
        </p:spPr>
        <p:txBody>
          <a:bodyPr>
            <a:normAutofit/>
          </a:bodyPr>
          <a:lstStyle/>
          <a:p>
            <a:r>
              <a:rPr lang="en-US" sz="4400" b="1" dirty="0" smtClean="0"/>
              <a:t>How does the Career Center help?</a:t>
            </a:r>
            <a:endParaRPr lang="en-US" sz="4400" b="1" dirty="0"/>
          </a:p>
        </p:txBody>
      </p:sp>
      <p:sp>
        <p:nvSpPr>
          <p:cNvPr id="5" name="Content Placeholder 4"/>
          <p:cNvSpPr>
            <a:spLocks noGrp="1"/>
          </p:cNvSpPr>
          <p:nvPr>
            <p:ph idx="1"/>
          </p:nvPr>
        </p:nvSpPr>
        <p:spPr>
          <a:xfrm>
            <a:off x="729464" y="1825625"/>
            <a:ext cx="4058293" cy="2695004"/>
          </a:xfrm>
        </p:spPr>
        <p:txBody>
          <a:bodyPr>
            <a:normAutofit lnSpcReduction="10000"/>
          </a:bodyPr>
          <a:lstStyle/>
          <a:p>
            <a:pPr>
              <a:buFont typeface="Wingdings" panose="05000000000000000000" pitchFamily="2" charset="2"/>
              <a:buChar char="ü"/>
            </a:pPr>
            <a:r>
              <a:rPr lang="en-US" sz="2800" dirty="0" smtClean="0"/>
              <a:t>  Resume Reviews</a:t>
            </a:r>
          </a:p>
          <a:p>
            <a:pPr>
              <a:buFont typeface="Wingdings" panose="05000000000000000000" pitchFamily="2" charset="2"/>
              <a:buChar char="ü"/>
            </a:pPr>
            <a:r>
              <a:rPr lang="en-US" sz="2800" dirty="0" smtClean="0"/>
              <a:t>  Major &amp; Career</a:t>
            </a:r>
            <a:br>
              <a:rPr lang="en-US" sz="2800" dirty="0" smtClean="0"/>
            </a:br>
            <a:r>
              <a:rPr lang="en-US" sz="2800" dirty="0" smtClean="0"/>
              <a:t>   Exploration</a:t>
            </a:r>
          </a:p>
          <a:p>
            <a:pPr>
              <a:buFont typeface="Wingdings" panose="05000000000000000000" pitchFamily="2" charset="2"/>
              <a:buChar char="ü"/>
            </a:pPr>
            <a:r>
              <a:rPr lang="en-US" sz="2800" dirty="0" smtClean="0"/>
              <a:t>  Handshake</a:t>
            </a:r>
          </a:p>
          <a:p>
            <a:pPr>
              <a:buFont typeface="Wingdings" panose="05000000000000000000" pitchFamily="2" charset="2"/>
              <a:buChar char="ü"/>
            </a:pPr>
            <a:r>
              <a:rPr lang="en-US" sz="2800" dirty="0"/>
              <a:t> </a:t>
            </a:r>
            <a:r>
              <a:rPr lang="en-US" sz="2800" dirty="0" smtClean="0"/>
              <a:t> Internship &amp; Co-op </a:t>
            </a:r>
            <a:br>
              <a:rPr lang="en-US" sz="2800" dirty="0" smtClean="0"/>
            </a:br>
            <a:r>
              <a:rPr lang="en-US" sz="2800" dirty="0" smtClean="0"/>
              <a:t>   Search</a:t>
            </a:r>
          </a:p>
        </p:txBody>
      </p:sp>
      <p:pic>
        <p:nvPicPr>
          <p:cNvPr id="1026" name="Picture 2" descr="Career Center T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442" y="4106702"/>
            <a:ext cx="5073930" cy="26639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87757" y="1810804"/>
            <a:ext cx="3501561" cy="2677656"/>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t>Mock Interviews</a:t>
            </a:r>
          </a:p>
          <a:p>
            <a:pPr marL="457200" indent="-457200">
              <a:buFont typeface="Wingdings" panose="05000000000000000000" pitchFamily="2" charset="2"/>
              <a:buChar char="ü"/>
            </a:pPr>
            <a:r>
              <a:rPr lang="en-US" sz="2800" dirty="0"/>
              <a:t>Company Research</a:t>
            </a:r>
          </a:p>
          <a:p>
            <a:pPr marL="457200" indent="-457200">
              <a:buFont typeface="Wingdings" panose="05000000000000000000" pitchFamily="2" charset="2"/>
              <a:buChar char="ü"/>
            </a:pPr>
            <a:r>
              <a:rPr lang="en-US" sz="2800" dirty="0"/>
              <a:t>Salary Negotiation</a:t>
            </a:r>
          </a:p>
          <a:p>
            <a:pPr marL="457200" indent="-457200">
              <a:buFont typeface="Wingdings" panose="05000000000000000000" pitchFamily="2" charset="2"/>
              <a:buChar char="ü"/>
            </a:pPr>
            <a:r>
              <a:rPr lang="en-US" sz="2800" dirty="0"/>
              <a:t>Professional Development</a:t>
            </a:r>
          </a:p>
          <a:p>
            <a:endParaRPr lang="en-US" sz="2800" dirty="0"/>
          </a:p>
        </p:txBody>
      </p:sp>
    </p:spTree>
    <p:extLst>
      <p:ext uri="{BB962C8B-B14F-4D97-AF65-F5344CB8AC3E}">
        <p14:creationId xmlns:p14="http://schemas.microsoft.com/office/powerpoint/2010/main" val="3491848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40" y="365126"/>
            <a:ext cx="7886700" cy="1325563"/>
          </a:xfrm>
        </p:spPr>
        <p:txBody>
          <a:bodyPr>
            <a:normAutofit/>
          </a:bodyPr>
          <a:lstStyle/>
          <a:p>
            <a:r>
              <a:rPr lang="en-US" sz="4400" b="1" dirty="0" smtClean="0"/>
              <a:t>Suit Up!</a:t>
            </a:r>
            <a:endParaRPr lang="en-US" sz="4400" b="1" dirty="0"/>
          </a:p>
        </p:txBody>
      </p:sp>
      <p:pic>
        <p:nvPicPr>
          <p:cNvPr id="4" name="Picture 2" descr="https://media2.giphy.com/media/dcAniYLbN0rcY/200.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4509" y="1690690"/>
            <a:ext cx="6861561" cy="37494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34050" y="6234113"/>
            <a:ext cx="3219450" cy="369332"/>
          </a:xfrm>
          <a:prstGeom prst="rect">
            <a:avLst/>
          </a:prstGeom>
          <a:noFill/>
        </p:spPr>
        <p:txBody>
          <a:bodyPr wrap="square" rtlCol="0">
            <a:spAutoFit/>
          </a:bodyPr>
          <a:lstStyle/>
          <a:p>
            <a:pPr algn="r"/>
            <a:r>
              <a:rPr lang="en-US" i="1" dirty="0" smtClean="0"/>
              <a:t>Before the Fair</a:t>
            </a:r>
            <a:endParaRPr lang="en-US" i="1" dirty="0"/>
          </a:p>
        </p:txBody>
      </p:sp>
    </p:spTree>
    <p:extLst>
      <p:ext uri="{BB962C8B-B14F-4D97-AF65-F5344CB8AC3E}">
        <p14:creationId xmlns:p14="http://schemas.microsoft.com/office/powerpoint/2010/main" val="2152870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6390443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44" y="365126"/>
            <a:ext cx="7886700" cy="1325563"/>
          </a:xfrm>
        </p:spPr>
        <p:txBody>
          <a:bodyPr>
            <a:normAutofit/>
          </a:bodyPr>
          <a:lstStyle/>
          <a:p>
            <a:r>
              <a:rPr lang="en-US" sz="4400" b="1" dirty="0" smtClean="0"/>
              <a:t>Always Follow Up</a:t>
            </a:r>
            <a:endParaRPr lang="en-US" sz="4400" b="1" dirty="0"/>
          </a:p>
        </p:txBody>
      </p:sp>
      <p:sp>
        <p:nvSpPr>
          <p:cNvPr id="3" name="Content Placeholder 2"/>
          <p:cNvSpPr>
            <a:spLocks noGrp="1"/>
          </p:cNvSpPr>
          <p:nvPr>
            <p:ph idx="1"/>
          </p:nvPr>
        </p:nvSpPr>
        <p:spPr>
          <a:xfrm>
            <a:off x="710844" y="1825625"/>
            <a:ext cx="7886700" cy="4351338"/>
          </a:xfrm>
        </p:spPr>
        <p:txBody>
          <a:bodyPr>
            <a:normAutofit/>
          </a:bodyPr>
          <a:lstStyle/>
          <a:p>
            <a:r>
              <a:rPr lang="en-US" sz="2800" dirty="0" smtClean="0"/>
              <a:t>If conducting </a:t>
            </a:r>
            <a:r>
              <a:rPr lang="en-US" sz="2800" b="1" dirty="0" smtClean="0"/>
              <a:t>Day-After Interviews</a:t>
            </a:r>
            <a:r>
              <a:rPr lang="en-US" sz="2800" dirty="0" smtClean="0"/>
              <a:t>, submit your application materials </a:t>
            </a:r>
            <a:r>
              <a:rPr lang="en-US" sz="2800" b="1" dirty="0" smtClean="0"/>
              <a:t>well before the deadline</a:t>
            </a:r>
            <a:r>
              <a:rPr lang="en-US" sz="2800" dirty="0" smtClean="0"/>
              <a:t>!</a:t>
            </a:r>
            <a:br>
              <a:rPr lang="en-US" sz="2800" dirty="0" smtClean="0"/>
            </a:br>
            <a:endParaRPr lang="en-US" sz="2800" dirty="0"/>
          </a:p>
          <a:p>
            <a:r>
              <a:rPr lang="en-US" sz="2800" dirty="0" smtClean="0"/>
              <a:t>Mail or email </a:t>
            </a:r>
            <a:r>
              <a:rPr lang="en-US" sz="2800" b="1" dirty="0" smtClean="0"/>
              <a:t>thank-you note </a:t>
            </a:r>
            <a:r>
              <a:rPr lang="en-US" sz="2800" dirty="0" smtClean="0"/>
              <a:t>(and resume) to selected employers as soon as possible</a:t>
            </a:r>
            <a:br>
              <a:rPr lang="en-US" sz="2800" dirty="0" smtClean="0"/>
            </a:br>
            <a:endParaRPr lang="en-US" sz="2800" dirty="0" smtClean="0"/>
          </a:p>
          <a:p>
            <a:r>
              <a:rPr lang="en-US" sz="2800" b="1" dirty="0" smtClean="0"/>
              <a:t>Follow up </a:t>
            </a:r>
            <a:r>
              <a:rPr lang="en-US" sz="2800" dirty="0" smtClean="0"/>
              <a:t>with a phone call approximately 2 weeks later</a:t>
            </a:r>
          </a:p>
        </p:txBody>
      </p:sp>
      <p:sp>
        <p:nvSpPr>
          <p:cNvPr id="4" name="TextBox 3"/>
          <p:cNvSpPr txBox="1"/>
          <p:nvPr/>
        </p:nvSpPr>
        <p:spPr>
          <a:xfrm>
            <a:off x="5734050" y="6234113"/>
            <a:ext cx="3219450" cy="369332"/>
          </a:xfrm>
          <a:prstGeom prst="rect">
            <a:avLst/>
          </a:prstGeom>
          <a:noFill/>
        </p:spPr>
        <p:txBody>
          <a:bodyPr wrap="square" rtlCol="0">
            <a:spAutoFit/>
          </a:bodyPr>
          <a:lstStyle/>
          <a:p>
            <a:pPr algn="r"/>
            <a:r>
              <a:rPr lang="en-US" i="1" dirty="0" smtClean="0"/>
              <a:t>After the Fair</a:t>
            </a:r>
            <a:endParaRPr lang="en-US" i="1" dirty="0"/>
          </a:p>
        </p:txBody>
      </p:sp>
    </p:spTree>
    <p:extLst>
      <p:ext uri="{BB962C8B-B14F-4D97-AF65-F5344CB8AC3E}">
        <p14:creationId xmlns:p14="http://schemas.microsoft.com/office/powerpoint/2010/main" val="3213667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9250" y="286429"/>
            <a:ext cx="5943600" cy="6325689"/>
          </a:xfrm>
          <a:prstGeom prst="rect">
            <a:avLst/>
          </a:prstGeom>
        </p:spPr>
      </p:pic>
    </p:spTree>
    <p:extLst>
      <p:ext uri="{BB962C8B-B14F-4D97-AF65-F5344CB8AC3E}">
        <p14:creationId xmlns:p14="http://schemas.microsoft.com/office/powerpoint/2010/main" val="2228766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73718" y="990600"/>
            <a:ext cx="6679670" cy="4624387"/>
          </a:xfrm>
          <a:prstGeom prst="rect">
            <a:avLst/>
          </a:prstGeom>
        </p:spPr>
      </p:pic>
    </p:spTree>
    <p:extLst>
      <p:ext uri="{BB962C8B-B14F-4D97-AF65-F5344CB8AC3E}">
        <p14:creationId xmlns:p14="http://schemas.microsoft.com/office/powerpoint/2010/main" val="25220108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153" y="352063"/>
            <a:ext cx="7886700" cy="1325563"/>
          </a:xfrm>
        </p:spPr>
        <p:txBody>
          <a:bodyPr>
            <a:normAutofit/>
          </a:bodyPr>
          <a:lstStyle/>
          <a:p>
            <a:r>
              <a:rPr lang="en-US" sz="4400" b="1" dirty="0" smtClean="0"/>
              <a:t>Ready to Show What You Know?</a:t>
            </a:r>
            <a:endParaRPr lang="en-US" sz="4400" b="1" dirty="0"/>
          </a:p>
        </p:txBody>
      </p:sp>
      <p:sp>
        <p:nvSpPr>
          <p:cNvPr id="3" name="Content Placeholder 2"/>
          <p:cNvSpPr>
            <a:spLocks noGrp="1"/>
          </p:cNvSpPr>
          <p:nvPr>
            <p:ph idx="1"/>
          </p:nvPr>
        </p:nvSpPr>
        <p:spPr>
          <a:xfrm>
            <a:off x="733153" y="5341234"/>
            <a:ext cx="7886700" cy="849087"/>
          </a:xfrm>
        </p:spPr>
        <p:txBody>
          <a:bodyPr>
            <a:noAutofit/>
          </a:bodyPr>
          <a:lstStyle/>
          <a:p>
            <a:pPr marL="0" indent="0" algn="ctr">
              <a:buNone/>
            </a:pPr>
            <a:r>
              <a:rPr lang="en-US" sz="2400" i="1" dirty="0" smtClean="0"/>
              <a:t>In your web browser, go to</a:t>
            </a:r>
          </a:p>
          <a:p>
            <a:pPr marL="0" indent="0" algn="ctr">
              <a:buNone/>
            </a:pPr>
            <a:r>
              <a:rPr lang="en-US" sz="4000" b="1" i="1" dirty="0" smtClean="0"/>
              <a:t>kahoot.it</a:t>
            </a:r>
            <a:endParaRPr lang="en-US" sz="4000" b="1" i="1" dirty="0"/>
          </a:p>
        </p:txBody>
      </p:sp>
      <p:pic>
        <p:nvPicPr>
          <p:cNvPr id="1026" name="Picture 2" descr="Image result for kaho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496" y="1677626"/>
            <a:ext cx="5666014" cy="318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5534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18" y="347697"/>
            <a:ext cx="7886700" cy="1325563"/>
          </a:xfrm>
        </p:spPr>
        <p:txBody>
          <a:bodyPr>
            <a:normAutofit/>
          </a:bodyPr>
          <a:lstStyle/>
          <a:p>
            <a:r>
              <a:rPr lang="en-US" sz="4400" b="1" dirty="0" smtClean="0"/>
              <a:t>Come visit us!</a:t>
            </a:r>
            <a:endParaRPr lang="en-US" sz="4400" b="1" dirty="0"/>
          </a:p>
        </p:txBody>
      </p:sp>
      <p:sp>
        <p:nvSpPr>
          <p:cNvPr id="3" name="Content Placeholder 2"/>
          <p:cNvSpPr>
            <a:spLocks noGrp="1"/>
          </p:cNvSpPr>
          <p:nvPr>
            <p:ph idx="1"/>
          </p:nvPr>
        </p:nvSpPr>
        <p:spPr>
          <a:xfrm>
            <a:off x="740618" y="1825624"/>
            <a:ext cx="7886700" cy="4689475"/>
          </a:xfrm>
        </p:spPr>
        <p:txBody>
          <a:bodyPr>
            <a:normAutofit lnSpcReduction="10000"/>
          </a:bodyPr>
          <a:lstStyle/>
          <a:p>
            <a:pPr marL="0" indent="0" algn="ctr">
              <a:buNone/>
            </a:pPr>
            <a:r>
              <a:rPr lang="en-US" sz="2800" b="1" dirty="0" smtClean="0"/>
              <a:t>College of Engineering &amp; Computing Career Center</a:t>
            </a:r>
          </a:p>
          <a:p>
            <a:pPr marL="0" indent="0" algn="ctr">
              <a:buNone/>
            </a:pPr>
            <a:r>
              <a:rPr lang="en-US" sz="2400" dirty="0" smtClean="0"/>
              <a:t>Swearingen 3A57 | 803-777-1949</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1050" b="1" dirty="0" smtClean="0"/>
              <a:t> </a:t>
            </a:r>
            <a:br>
              <a:rPr lang="en-US" sz="1050" b="1" dirty="0" smtClean="0"/>
            </a:br>
            <a:endParaRPr lang="en-US" sz="1050" b="1" dirty="0" smtClean="0"/>
          </a:p>
          <a:p>
            <a:pPr marL="0" indent="0" algn="ctr">
              <a:buNone/>
            </a:pPr>
            <a:r>
              <a:rPr lang="en-US" sz="2400" b="1" dirty="0" smtClean="0"/>
              <a:t>Drop-Ins</a:t>
            </a:r>
            <a:r>
              <a:rPr lang="en-US" sz="2400" dirty="0" smtClean="0"/>
              <a:t>: Monday-Friday, 1-4pm, </a:t>
            </a:r>
            <a:r>
              <a:rPr lang="en-US" sz="2400" b="1" dirty="0" smtClean="0"/>
              <a:t>SWGN 3D19</a:t>
            </a:r>
          </a:p>
          <a:p>
            <a:pPr marL="0" indent="0" algn="ctr">
              <a:buNone/>
            </a:pPr>
            <a:r>
              <a:rPr lang="en-US" sz="2400" b="1" dirty="0" smtClean="0"/>
              <a:t>Appointments:</a:t>
            </a:r>
            <a:r>
              <a:rPr lang="en-US" sz="2400" dirty="0" smtClean="0"/>
              <a:t> Sign up on Handshake, </a:t>
            </a:r>
            <a:r>
              <a:rPr lang="en-US" sz="2400" b="1" dirty="0" smtClean="0"/>
              <a:t>SWGN 3A57</a:t>
            </a:r>
          </a:p>
          <a:p>
            <a:pPr marL="0" indent="0" algn="ctr">
              <a:buNone/>
            </a:pPr>
            <a:endParaRPr lang="en-US" dirty="0" smtClean="0"/>
          </a:p>
          <a:p>
            <a:pPr marL="0" indent="0">
              <a:buNone/>
            </a:pPr>
            <a:endParaRPr lang="en-US" dirty="0"/>
          </a:p>
        </p:txBody>
      </p:sp>
      <p:pic>
        <p:nvPicPr>
          <p:cNvPr id="5" name="Picture 4" descr="swearing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406" y="2816307"/>
            <a:ext cx="3109123" cy="23699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36655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18" y="365126"/>
            <a:ext cx="7886700" cy="1325563"/>
          </a:xfrm>
        </p:spPr>
        <p:txBody>
          <a:bodyPr>
            <a:normAutofit/>
          </a:bodyPr>
          <a:lstStyle/>
          <a:p>
            <a:r>
              <a:rPr lang="en-US" sz="5400" b="1" dirty="0" smtClean="0"/>
              <a:t>Thank you!	</a:t>
            </a:r>
            <a:endParaRPr lang="en-US" sz="5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0498" y="2255694"/>
            <a:ext cx="2481943" cy="4315013"/>
          </a:xfrm>
        </p:spPr>
      </p:pic>
      <p:sp>
        <p:nvSpPr>
          <p:cNvPr id="5" name="Cloud 4"/>
          <p:cNvSpPr/>
          <p:nvPr/>
        </p:nvSpPr>
        <p:spPr>
          <a:xfrm>
            <a:off x="2136710" y="1690689"/>
            <a:ext cx="2771192" cy="1642187"/>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51918" y="2719874"/>
            <a:ext cx="177282" cy="1586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22506" y="2878494"/>
            <a:ext cx="177282" cy="1586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93094" y="3030894"/>
            <a:ext cx="177282" cy="1586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75249" y="2196654"/>
            <a:ext cx="1894114" cy="523220"/>
          </a:xfrm>
          <a:prstGeom prst="rect">
            <a:avLst/>
          </a:prstGeom>
          <a:noFill/>
        </p:spPr>
        <p:txBody>
          <a:bodyPr wrap="square" rtlCol="0">
            <a:spAutoFit/>
          </a:bodyPr>
          <a:lstStyle/>
          <a:p>
            <a:r>
              <a:rPr lang="en-US" sz="2800" b="1" dirty="0"/>
              <a:t>Q</a:t>
            </a:r>
            <a:r>
              <a:rPr lang="en-US" sz="2800" b="1" dirty="0" smtClean="0"/>
              <a:t>uestions?</a:t>
            </a:r>
            <a:endParaRPr lang="en-US" sz="2800" b="1" dirty="0"/>
          </a:p>
        </p:txBody>
      </p:sp>
    </p:spTree>
    <p:extLst>
      <p:ext uri="{BB962C8B-B14F-4D97-AF65-F5344CB8AC3E}">
        <p14:creationId xmlns:p14="http://schemas.microsoft.com/office/powerpoint/2010/main" val="2753776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b="1" dirty="0" smtClean="0">
                <a:effectLst>
                  <a:outerShdw blurRad="38100" dist="38100" dir="2700000" algn="tl">
                    <a:srgbClr val="000000">
                      <a:alpha val="43137"/>
                    </a:srgbClr>
                  </a:outerShdw>
                </a:effectLst>
              </a:rPr>
              <a:t>Pop Quiz!</a:t>
            </a:r>
            <a:endParaRPr lang="en-US" sz="4400" b="1" dirty="0">
              <a:effectLst>
                <a:outerShdw blurRad="38100" dist="38100" dir="2700000" algn="tl">
                  <a:srgbClr val="000000">
                    <a:alpha val="43137"/>
                  </a:srgbClr>
                </a:outerShdw>
              </a:effectLst>
            </a:endParaRPr>
          </a:p>
        </p:txBody>
      </p:sp>
      <p:pic>
        <p:nvPicPr>
          <p:cNvPr id="4" name="Picture 2" descr="https://images.funagain.com/cover/huge/14052.jpg"/>
          <p:cNvPicPr>
            <a:picLocks noGrp="1" noChangeAspect="1" noChangeArrowheads="1"/>
          </p:cNvPicPr>
          <p:nvPr>
            <p:ph idx="1"/>
          </p:nvPr>
        </p:nvPicPr>
        <p:blipFill>
          <a:blip r:embed="rId3"/>
          <a:srcRect b="12770"/>
          <a:stretch>
            <a:fillRect/>
          </a:stretch>
        </p:blipFill>
        <p:spPr bwMode="auto">
          <a:xfrm>
            <a:off x="2001737" y="1690689"/>
            <a:ext cx="5140526" cy="4484080"/>
          </a:xfrm>
          <a:prstGeom prst="rect">
            <a:avLst/>
          </a:prstGeom>
          <a:noFill/>
        </p:spPr>
      </p:pic>
    </p:spTree>
    <p:extLst>
      <p:ext uri="{BB962C8B-B14F-4D97-AF65-F5344CB8AC3E}">
        <p14:creationId xmlns:p14="http://schemas.microsoft.com/office/powerpoint/2010/main" val="1804335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383" y="1413166"/>
            <a:ext cx="4529275" cy="4616648"/>
          </a:xfrm>
          <a:prstGeom prst="rect">
            <a:avLst/>
          </a:prstGeom>
          <a:noFill/>
        </p:spPr>
        <p:txBody>
          <a:bodyPr wrap="square" rtlCol="0">
            <a:spAutoFit/>
          </a:bodyPr>
          <a:lstStyle/>
          <a:p>
            <a:pPr algn="ctr"/>
            <a:r>
              <a:rPr lang="en-US" sz="4800" b="1" dirty="0" smtClean="0">
                <a:latin typeface="+mj-lt"/>
                <a:cs typeface="Arial"/>
              </a:rPr>
              <a:t>Today’s </a:t>
            </a:r>
            <a:r>
              <a:rPr lang="en-US" sz="4800" b="1" dirty="0" smtClean="0">
                <a:latin typeface="+mj-lt"/>
                <a:cs typeface="Arial"/>
              </a:rPr>
              <a:t>college students will have 12 to 15 jobs over the span of their career</a:t>
            </a:r>
            <a:r>
              <a:rPr lang="en-US" sz="4800" b="1" dirty="0" smtClean="0">
                <a:latin typeface="+mj-lt"/>
                <a:cs typeface="Arial"/>
              </a:rPr>
              <a:t>.</a:t>
            </a:r>
          </a:p>
          <a:p>
            <a:pPr algn="ctr"/>
            <a:endParaRPr lang="en-US" sz="5400" b="1" dirty="0">
              <a:latin typeface="+mj-lt"/>
              <a:cs typeface="Arial"/>
            </a:endParaRPr>
          </a:p>
        </p:txBody>
      </p:sp>
      <p:sp>
        <p:nvSpPr>
          <p:cNvPr id="5" name="TextBox 4"/>
          <p:cNvSpPr txBox="1"/>
          <p:nvPr/>
        </p:nvSpPr>
        <p:spPr>
          <a:xfrm>
            <a:off x="6009281" y="2068945"/>
            <a:ext cx="2888932" cy="2585323"/>
          </a:xfrm>
          <a:prstGeom prst="rect">
            <a:avLst/>
          </a:prstGeom>
          <a:noFill/>
          <a:ln>
            <a:solidFill>
              <a:schemeClr val="tx1"/>
            </a:solidFill>
          </a:ln>
        </p:spPr>
        <p:txBody>
          <a:bodyPr wrap="none" rtlCol="0">
            <a:spAutoFit/>
          </a:bodyPr>
          <a:lstStyle/>
          <a:p>
            <a:pPr lvl="0" algn="ctr"/>
            <a:r>
              <a:rPr lang="en-US" sz="5400" b="1" i="1" u="sng" dirty="0">
                <a:solidFill>
                  <a:prstClr val="black"/>
                </a:solidFill>
                <a:effectLst>
                  <a:outerShdw blurRad="38100" dist="38100" dir="2700000" algn="tl">
                    <a:srgbClr val="000000">
                      <a:alpha val="43137"/>
                    </a:srgbClr>
                  </a:outerShdw>
                </a:effectLst>
                <a:latin typeface="Calibri Light"/>
                <a:cs typeface="Arial"/>
              </a:rPr>
              <a:t>iClicker:</a:t>
            </a:r>
            <a:r>
              <a:rPr lang="en-US" sz="5400" b="1" dirty="0">
                <a:solidFill>
                  <a:prstClr val="black"/>
                </a:solidFill>
                <a:latin typeface="Calibri Light"/>
                <a:cs typeface="Arial"/>
              </a:rPr>
              <a:t> </a:t>
            </a:r>
          </a:p>
          <a:p>
            <a:pPr lvl="0" algn="ctr"/>
            <a:r>
              <a:rPr lang="en-US" sz="5400" b="1" dirty="0">
                <a:solidFill>
                  <a:prstClr val="black"/>
                </a:solidFill>
                <a:latin typeface="Calibri Light"/>
                <a:cs typeface="Arial"/>
              </a:rPr>
              <a:t>A for </a:t>
            </a:r>
            <a:r>
              <a:rPr lang="en-US" sz="5400" b="1" dirty="0" smtClean="0">
                <a:solidFill>
                  <a:prstClr val="black"/>
                </a:solidFill>
                <a:latin typeface="Calibri Light"/>
                <a:cs typeface="Arial"/>
              </a:rPr>
              <a:t>Fact</a:t>
            </a:r>
            <a:endParaRPr lang="en-US" sz="5400" b="1" dirty="0">
              <a:solidFill>
                <a:prstClr val="black"/>
              </a:solidFill>
              <a:latin typeface="Calibri Light"/>
              <a:cs typeface="Arial"/>
            </a:endParaRPr>
          </a:p>
          <a:p>
            <a:pPr lvl="0" algn="ctr"/>
            <a:r>
              <a:rPr lang="en-US" sz="5400" b="1" dirty="0">
                <a:solidFill>
                  <a:prstClr val="black"/>
                </a:solidFill>
                <a:latin typeface="Calibri Light"/>
                <a:cs typeface="Arial"/>
              </a:rPr>
              <a:t>B for </a:t>
            </a:r>
            <a:r>
              <a:rPr lang="en-US" sz="5400" b="1" dirty="0" smtClean="0">
                <a:solidFill>
                  <a:prstClr val="black"/>
                </a:solidFill>
                <a:latin typeface="Calibri Light"/>
                <a:cs typeface="Arial"/>
              </a:rPr>
              <a:t>Crap</a:t>
            </a:r>
            <a:endParaRPr lang="en-US" sz="5400" b="1" dirty="0">
              <a:solidFill>
                <a:prstClr val="black"/>
              </a:solidFill>
              <a:latin typeface="Calibri Light"/>
              <a:cs typeface="Arial"/>
            </a:endParaRPr>
          </a:p>
        </p:txBody>
      </p:sp>
    </p:spTree>
    <p:extLst>
      <p:ext uri="{BB962C8B-B14F-4D97-AF65-F5344CB8AC3E}">
        <p14:creationId xmlns:p14="http://schemas.microsoft.com/office/powerpoint/2010/main" val="3957596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296" y="-3"/>
            <a:ext cx="8421703" cy="685539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700" b="1" dirty="0" smtClean="0">
                <a:ln w="5715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a:cs typeface="Impact"/>
              </a:rPr>
              <a:t>FACT</a:t>
            </a:r>
            <a:endParaRPr lang="en-US" sz="23900" spc="50" dirty="0">
              <a:ln w="57150">
                <a:solidFill>
                  <a:sysClr val="windowText" lastClr="000000"/>
                </a:solidFill>
                <a:prstDash val="solid"/>
              </a:ln>
              <a:solidFill>
                <a:schemeClr val="bg1"/>
              </a:solidFill>
              <a:effectLst>
                <a:outerShdw blurRad="76200" dist="50800" dir="5400000" algn="tl" rotWithShape="0">
                  <a:srgbClr val="000000">
                    <a:alpha val="65000"/>
                  </a:srgbClr>
                </a:outerShdw>
              </a:effectLst>
              <a:latin typeface="Impact"/>
              <a:cs typeface="Impact"/>
            </a:endParaRPr>
          </a:p>
        </p:txBody>
      </p:sp>
    </p:spTree>
    <p:extLst>
      <p:ext uri="{BB962C8B-B14F-4D97-AF65-F5344CB8AC3E}">
        <p14:creationId xmlns:p14="http://schemas.microsoft.com/office/powerpoint/2010/main" val="3179138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283" y="1079501"/>
            <a:ext cx="4972050" cy="4524315"/>
          </a:xfrm>
          <a:prstGeom prst="rect">
            <a:avLst/>
          </a:prstGeom>
          <a:noFill/>
        </p:spPr>
        <p:txBody>
          <a:bodyPr wrap="square" rtlCol="0">
            <a:spAutoFit/>
          </a:bodyPr>
          <a:lstStyle/>
          <a:p>
            <a:pPr algn="ctr"/>
            <a:r>
              <a:rPr lang="en-US" sz="4800" b="1" dirty="0" smtClean="0">
                <a:latin typeface="+mj-lt"/>
                <a:cs typeface="Arial"/>
              </a:rPr>
              <a:t>Employers don’t expect students to have any career-related experience before they graduate</a:t>
            </a:r>
            <a:r>
              <a:rPr lang="en-US" sz="4800" b="1" dirty="0" smtClean="0">
                <a:latin typeface="+mj-lt"/>
                <a:cs typeface="Arial"/>
              </a:rPr>
              <a:t>.</a:t>
            </a:r>
          </a:p>
        </p:txBody>
      </p:sp>
      <p:sp>
        <p:nvSpPr>
          <p:cNvPr id="4" name="TextBox 3"/>
          <p:cNvSpPr txBox="1"/>
          <p:nvPr/>
        </p:nvSpPr>
        <p:spPr>
          <a:xfrm>
            <a:off x="6184772" y="2216727"/>
            <a:ext cx="2888932" cy="2585323"/>
          </a:xfrm>
          <a:prstGeom prst="rect">
            <a:avLst/>
          </a:prstGeom>
          <a:noFill/>
          <a:ln>
            <a:solidFill>
              <a:schemeClr val="tx1"/>
            </a:solidFill>
          </a:ln>
        </p:spPr>
        <p:txBody>
          <a:bodyPr wrap="none" rtlCol="0">
            <a:spAutoFit/>
          </a:bodyPr>
          <a:lstStyle/>
          <a:p>
            <a:pPr lvl="0" algn="ctr"/>
            <a:r>
              <a:rPr lang="en-US" sz="5400" b="1" i="1" u="sng" dirty="0">
                <a:solidFill>
                  <a:prstClr val="black"/>
                </a:solidFill>
                <a:effectLst>
                  <a:outerShdw blurRad="38100" dist="38100" dir="2700000" algn="tl">
                    <a:srgbClr val="000000">
                      <a:alpha val="43137"/>
                    </a:srgbClr>
                  </a:outerShdw>
                </a:effectLst>
                <a:latin typeface="Calibri Light"/>
                <a:cs typeface="Arial"/>
              </a:rPr>
              <a:t>iClicker:</a:t>
            </a:r>
            <a:r>
              <a:rPr lang="en-US" sz="5400" b="1" dirty="0">
                <a:solidFill>
                  <a:prstClr val="black"/>
                </a:solidFill>
                <a:latin typeface="Calibri Light"/>
                <a:cs typeface="Arial"/>
              </a:rPr>
              <a:t> </a:t>
            </a:r>
          </a:p>
          <a:p>
            <a:pPr lvl="0" algn="ctr"/>
            <a:r>
              <a:rPr lang="en-US" sz="5400" b="1" dirty="0">
                <a:solidFill>
                  <a:prstClr val="black"/>
                </a:solidFill>
                <a:latin typeface="Calibri Light"/>
                <a:cs typeface="Arial"/>
              </a:rPr>
              <a:t>A for </a:t>
            </a:r>
            <a:r>
              <a:rPr lang="en-US" sz="5400" b="1" dirty="0" smtClean="0">
                <a:solidFill>
                  <a:prstClr val="black"/>
                </a:solidFill>
                <a:latin typeface="Calibri Light"/>
                <a:cs typeface="Arial"/>
              </a:rPr>
              <a:t>Fact</a:t>
            </a:r>
            <a:endParaRPr lang="en-US" sz="5400" b="1" dirty="0">
              <a:solidFill>
                <a:prstClr val="black"/>
              </a:solidFill>
              <a:latin typeface="Calibri Light"/>
              <a:cs typeface="Arial"/>
            </a:endParaRPr>
          </a:p>
          <a:p>
            <a:pPr lvl="0" algn="ctr"/>
            <a:r>
              <a:rPr lang="en-US" sz="5400" b="1" dirty="0">
                <a:solidFill>
                  <a:prstClr val="black"/>
                </a:solidFill>
                <a:latin typeface="Calibri Light"/>
                <a:cs typeface="Arial"/>
              </a:rPr>
              <a:t>B for </a:t>
            </a:r>
            <a:r>
              <a:rPr lang="en-US" sz="5400" b="1" dirty="0" smtClean="0">
                <a:solidFill>
                  <a:prstClr val="black"/>
                </a:solidFill>
                <a:latin typeface="Calibri Light"/>
                <a:cs typeface="Arial"/>
              </a:rPr>
              <a:t>Crap</a:t>
            </a:r>
            <a:endParaRPr lang="en-US" sz="5400" b="1" dirty="0">
              <a:solidFill>
                <a:prstClr val="black"/>
              </a:solidFill>
              <a:latin typeface="Calibri Light"/>
              <a:cs typeface="Arial"/>
            </a:endParaRPr>
          </a:p>
        </p:txBody>
      </p:sp>
    </p:spTree>
    <p:extLst>
      <p:ext uri="{BB962C8B-B14F-4D97-AF65-F5344CB8AC3E}">
        <p14:creationId xmlns:p14="http://schemas.microsoft.com/office/powerpoint/2010/main" val="1001169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297" y="4214"/>
            <a:ext cx="8421703" cy="685539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700" b="1" dirty="0" smtClean="0">
                <a:ln w="12700">
                  <a:solidFill>
                    <a:sysClr val="windowText" lastClr="000000"/>
                  </a:solidFill>
                  <a:prstDash val="solid"/>
                </a:ln>
                <a:solidFill>
                  <a:srgbClr val="C00000"/>
                </a:solidFill>
                <a:effectLst>
                  <a:outerShdw blurRad="41275" dist="20320" dir="1800000" algn="tl" rotWithShape="0">
                    <a:srgbClr val="000000">
                      <a:alpha val="40000"/>
                    </a:srgbClr>
                  </a:outerShdw>
                </a:effectLst>
                <a:latin typeface="Impact"/>
                <a:cs typeface="Impact"/>
              </a:rPr>
              <a:t>CRAP</a:t>
            </a:r>
            <a:endParaRPr lang="en-US" sz="16600" b="1" dirty="0">
              <a:ln w="12700">
                <a:solidFill>
                  <a:sysClr val="windowText" lastClr="000000"/>
                </a:solidFill>
                <a:prstDash val="solid"/>
              </a:ln>
              <a:solidFill>
                <a:srgbClr val="C00000"/>
              </a:solidFill>
              <a:effectLst>
                <a:outerShdw blurRad="41275" dist="20320" dir="1800000" algn="tl" rotWithShape="0">
                  <a:srgbClr val="000000">
                    <a:alpha val="40000"/>
                  </a:srgbClr>
                </a:outerShdw>
              </a:effectLst>
              <a:latin typeface="Impact"/>
              <a:cs typeface="Impact"/>
            </a:endParaRPr>
          </a:p>
        </p:txBody>
      </p:sp>
    </p:spTree>
    <p:extLst>
      <p:ext uri="{BB962C8B-B14F-4D97-AF65-F5344CB8AC3E}">
        <p14:creationId xmlns:p14="http://schemas.microsoft.com/office/powerpoint/2010/main" val="1344755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USC Career Center Template 1</Template>
  <TotalTime>4620</TotalTime>
  <Words>2409</Words>
  <Application>Microsoft Office PowerPoint</Application>
  <PresentationFormat>On-screen Show (4:3)</PresentationFormat>
  <Paragraphs>414</Paragraphs>
  <Slides>47</Slides>
  <Notes>47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47</vt:i4>
      </vt:variant>
    </vt:vector>
  </HeadingPairs>
  <TitlesOfParts>
    <vt:vector size="57" baseType="lpstr">
      <vt:lpstr>Arial</vt:lpstr>
      <vt:lpstr>Arial Narrow</vt:lpstr>
      <vt:lpstr>Calibri</vt:lpstr>
      <vt:lpstr>Calibri Light</vt:lpstr>
      <vt:lpstr>Impact</vt:lpstr>
      <vt:lpstr>Wingdings</vt:lpstr>
      <vt:lpstr>2_Custom Design</vt:lpstr>
      <vt:lpstr>1_Custom Design</vt:lpstr>
      <vt:lpstr>Custom Design</vt:lpstr>
      <vt:lpstr>Office Theme</vt:lpstr>
      <vt:lpstr>PowerPoint Presentation</vt:lpstr>
      <vt:lpstr>Our Agenda for this Evening:</vt:lpstr>
      <vt:lpstr>Our Mission</vt:lpstr>
      <vt:lpstr>How does the Career Center help?</vt:lpstr>
      <vt:lpstr>Pop 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Experiential Education</vt:lpstr>
      <vt:lpstr>What does Experiential Education look like?</vt:lpstr>
      <vt:lpstr>What is a resume?</vt:lpstr>
      <vt:lpstr>What is a resume?</vt:lpstr>
      <vt:lpstr>Pop Quiz!</vt:lpstr>
      <vt:lpstr>Resume Appearance</vt:lpstr>
      <vt:lpstr>Resume Components</vt:lpstr>
      <vt:lpstr>Header</vt:lpstr>
      <vt:lpstr>Education</vt:lpstr>
      <vt:lpstr>Skills</vt:lpstr>
      <vt:lpstr>PowerPoint Presentation</vt:lpstr>
      <vt:lpstr>Experience</vt:lpstr>
      <vt:lpstr>Building Your Bullet Points</vt:lpstr>
      <vt:lpstr>PowerPoint Presentation</vt:lpstr>
      <vt:lpstr>What about…</vt:lpstr>
      <vt:lpstr>What about…</vt:lpstr>
      <vt:lpstr>Let’s Review…</vt:lpstr>
      <vt:lpstr>What is </vt:lpstr>
      <vt:lpstr>Handshake Resume Approval</vt:lpstr>
      <vt:lpstr>The Importance of Networking</vt:lpstr>
      <vt:lpstr>Researching Employers</vt:lpstr>
      <vt:lpstr>Prepare your Pitch</vt:lpstr>
      <vt:lpstr>Prepare to Make a Good Impression</vt:lpstr>
      <vt:lpstr>Career Fair Employer Log</vt:lpstr>
      <vt:lpstr>Think Ahead!</vt:lpstr>
      <vt:lpstr>Make a Good Impression</vt:lpstr>
      <vt:lpstr>Suit Up!</vt:lpstr>
      <vt:lpstr>PowerPoint Presentation</vt:lpstr>
      <vt:lpstr>Always Follow Up</vt:lpstr>
      <vt:lpstr>PowerPoint Presentation</vt:lpstr>
      <vt:lpstr>PowerPoint Presentation</vt:lpstr>
      <vt:lpstr>Ready to Show What You Know?</vt:lpstr>
      <vt:lpstr>Come visit us!</vt:lpstr>
      <vt:lpstr>Thank you!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Derrick Steward</dc:creator>
  <cp:lastModifiedBy>Marco Valtorta</cp:lastModifiedBy>
  <cp:revision>217</cp:revision>
  <cp:lastPrinted>2016-05-12T14:34:17Z</cp:lastPrinted>
  <dcterms:created xsi:type="dcterms:W3CDTF">2013-09-26T19:10:17Z</dcterms:created>
  <dcterms:modified xsi:type="dcterms:W3CDTF">2018-09-18T21:13:58Z</dcterms:modified>
</cp:coreProperties>
</file>