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7010400" cy="9296400"/>
  <p:defaultTextStyle>
    <a:defPPr>
      <a:defRPr lang="en-US"/>
    </a:defPPr>
    <a:lvl1pPr marL="0" algn="l" defTabSz="413828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69141" algn="l" defTabSz="413828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38282" algn="l" defTabSz="413828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07422" algn="l" defTabSz="413828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276563" algn="l" defTabSz="413828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345704" algn="l" defTabSz="413828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414845" algn="l" defTabSz="413828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483987" algn="l" defTabSz="413828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553128" algn="l" defTabSz="413828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3E1C"/>
    <a:srgbClr val="149F09"/>
    <a:srgbClr val="F6F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64" autoAdjust="0"/>
  </p:normalViewPr>
  <p:slideViewPr>
    <p:cSldViewPr>
      <p:cViewPr>
        <p:scale>
          <a:sx n="33" d="100"/>
          <a:sy n="33" d="100"/>
        </p:scale>
        <p:origin x="-132" y="82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19CFD-CF88-4C40-9124-AA54C6DBDF6E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C088B-A51A-4B71-97E2-9AB024CFD7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834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8BB29A-E5F0-4901-9F77-6BA804250BDF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019842-77CC-4E5A-A0E5-877BA72892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113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38282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2069141" algn="l" defTabSz="4138282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4138282" algn="l" defTabSz="4138282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6207422" algn="l" defTabSz="4138282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8276563" algn="l" defTabSz="4138282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10345704" algn="l" defTabSz="4138282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12414845" algn="l" defTabSz="4138282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14483987" algn="l" defTabSz="4138282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6553128" algn="l" defTabSz="4138282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19842-77CC-4E5A-A0E5-877BA728920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69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38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07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76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45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14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83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553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559081" y="5273040"/>
            <a:ext cx="35547302" cy="1123492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1946" y="5273040"/>
            <a:ext cx="105925618" cy="1123492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6914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3828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2074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27656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3457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41484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48398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55312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1943" y="30723840"/>
            <a:ext cx="70736458" cy="86898480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0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69924" y="30723840"/>
            <a:ext cx="70736462" cy="86898480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0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2"/>
            <a:ext cx="19392902" cy="3070858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69141" indent="0">
              <a:buNone/>
              <a:defRPr sz="9000" b="1"/>
            </a:lvl2pPr>
            <a:lvl3pPr marL="4138282" indent="0">
              <a:buNone/>
              <a:defRPr sz="8200" b="1"/>
            </a:lvl3pPr>
            <a:lvl4pPr marL="6207422" indent="0">
              <a:buNone/>
              <a:defRPr sz="7200" b="1"/>
            </a:lvl4pPr>
            <a:lvl5pPr marL="8276563" indent="0">
              <a:buNone/>
              <a:defRPr sz="7200" b="1"/>
            </a:lvl5pPr>
            <a:lvl6pPr marL="10345704" indent="0">
              <a:buNone/>
              <a:defRPr sz="7200" b="1"/>
            </a:lvl6pPr>
            <a:lvl7pPr marL="12414845" indent="0">
              <a:buNone/>
              <a:defRPr sz="7200" b="1"/>
            </a:lvl7pPr>
            <a:lvl8pPr marL="14483987" indent="0">
              <a:buNone/>
              <a:defRPr sz="7200" b="1"/>
            </a:lvl8pPr>
            <a:lvl9pPr marL="16553128" indent="0">
              <a:buNone/>
              <a:defRPr sz="7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2" cy="18966182"/>
          </a:xfrm>
        </p:spPr>
        <p:txBody>
          <a:bodyPr/>
          <a:lstStyle>
            <a:lvl1pPr>
              <a:defRPr sz="10900"/>
            </a:lvl1pPr>
            <a:lvl2pPr>
              <a:defRPr sz="90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69141" indent="0">
              <a:buNone/>
              <a:defRPr sz="9000" b="1"/>
            </a:lvl2pPr>
            <a:lvl3pPr marL="4138282" indent="0">
              <a:buNone/>
              <a:defRPr sz="8200" b="1"/>
            </a:lvl3pPr>
            <a:lvl4pPr marL="6207422" indent="0">
              <a:buNone/>
              <a:defRPr sz="7200" b="1"/>
            </a:lvl4pPr>
            <a:lvl5pPr marL="8276563" indent="0">
              <a:buNone/>
              <a:defRPr sz="7200" b="1"/>
            </a:lvl5pPr>
            <a:lvl6pPr marL="10345704" indent="0">
              <a:buNone/>
              <a:defRPr sz="7200" b="1"/>
            </a:lvl6pPr>
            <a:lvl7pPr marL="12414845" indent="0">
              <a:buNone/>
              <a:defRPr sz="7200" b="1"/>
            </a:lvl7pPr>
            <a:lvl8pPr marL="14483987" indent="0">
              <a:buNone/>
              <a:defRPr sz="7200" b="1"/>
            </a:lvl8pPr>
            <a:lvl9pPr marL="16553128" indent="0">
              <a:buNone/>
              <a:defRPr sz="7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0900"/>
            </a:lvl1pPr>
            <a:lvl2pPr>
              <a:defRPr sz="90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4" y="1310640"/>
            <a:ext cx="14439902" cy="55778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4500"/>
            </a:lvl1pPr>
            <a:lvl2pPr>
              <a:defRPr sz="12700"/>
            </a:lvl2pPr>
            <a:lvl3pPr>
              <a:defRPr sz="109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4" y="6888483"/>
            <a:ext cx="14439902" cy="22517102"/>
          </a:xfrm>
        </p:spPr>
        <p:txBody>
          <a:bodyPr/>
          <a:lstStyle>
            <a:lvl1pPr marL="0" indent="0">
              <a:buNone/>
              <a:defRPr sz="6400"/>
            </a:lvl1pPr>
            <a:lvl2pPr marL="2069141" indent="0">
              <a:buNone/>
              <a:defRPr sz="5400"/>
            </a:lvl2pPr>
            <a:lvl3pPr marL="4138282" indent="0">
              <a:buNone/>
              <a:defRPr sz="4600"/>
            </a:lvl3pPr>
            <a:lvl4pPr marL="6207422" indent="0">
              <a:buNone/>
              <a:defRPr sz="4100"/>
            </a:lvl4pPr>
            <a:lvl5pPr marL="8276563" indent="0">
              <a:buNone/>
              <a:defRPr sz="4100"/>
            </a:lvl5pPr>
            <a:lvl6pPr marL="10345704" indent="0">
              <a:buNone/>
              <a:defRPr sz="4100"/>
            </a:lvl6pPr>
            <a:lvl7pPr marL="12414845" indent="0">
              <a:buNone/>
              <a:defRPr sz="4100"/>
            </a:lvl7pPr>
            <a:lvl8pPr marL="14483987" indent="0">
              <a:buNone/>
              <a:defRPr sz="4100"/>
            </a:lvl8pPr>
            <a:lvl9pPr marL="16553128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4500"/>
            </a:lvl1pPr>
            <a:lvl2pPr marL="2069141" indent="0">
              <a:buNone/>
              <a:defRPr sz="12700"/>
            </a:lvl2pPr>
            <a:lvl3pPr marL="4138282" indent="0">
              <a:buNone/>
              <a:defRPr sz="10900"/>
            </a:lvl3pPr>
            <a:lvl4pPr marL="6207422" indent="0">
              <a:buNone/>
              <a:defRPr sz="9000"/>
            </a:lvl4pPr>
            <a:lvl5pPr marL="8276563" indent="0">
              <a:buNone/>
              <a:defRPr sz="9000"/>
            </a:lvl5pPr>
            <a:lvl6pPr marL="10345704" indent="0">
              <a:buNone/>
              <a:defRPr sz="9000"/>
            </a:lvl6pPr>
            <a:lvl7pPr marL="12414845" indent="0">
              <a:buNone/>
              <a:defRPr sz="9000"/>
            </a:lvl7pPr>
            <a:lvl8pPr marL="14483987" indent="0">
              <a:buNone/>
              <a:defRPr sz="9000"/>
            </a:lvl8pPr>
            <a:lvl9pPr marL="16553128" indent="0">
              <a:buNone/>
              <a:defRPr sz="9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400"/>
            </a:lvl1pPr>
            <a:lvl2pPr marL="2069141" indent="0">
              <a:buNone/>
              <a:defRPr sz="5400"/>
            </a:lvl2pPr>
            <a:lvl3pPr marL="4138282" indent="0">
              <a:buNone/>
              <a:defRPr sz="4600"/>
            </a:lvl3pPr>
            <a:lvl4pPr marL="6207422" indent="0">
              <a:buNone/>
              <a:defRPr sz="4100"/>
            </a:lvl4pPr>
            <a:lvl5pPr marL="8276563" indent="0">
              <a:buNone/>
              <a:defRPr sz="4100"/>
            </a:lvl5pPr>
            <a:lvl6pPr marL="10345704" indent="0">
              <a:buNone/>
              <a:defRPr sz="4100"/>
            </a:lvl6pPr>
            <a:lvl7pPr marL="12414845" indent="0">
              <a:buNone/>
              <a:defRPr sz="4100"/>
            </a:lvl7pPr>
            <a:lvl8pPr marL="14483987" indent="0">
              <a:buNone/>
              <a:defRPr sz="4100"/>
            </a:lvl8pPr>
            <a:lvl9pPr marL="16553128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13828" tIns="206914" rIns="413828" bIns="2069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13828" tIns="206914" rIns="413828" bIns="2069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13828" tIns="206914" rIns="413828" bIns="206914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0FB61-0CF2-4B16-938E-7087BA11BDA9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13828" tIns="206914" rIns="413828" bIns="206914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13828" tIns="206914" rIns="413828" bIns="206914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C8B1B-2E0E-49C0-9D1F-8755929066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38282" rtl="0" eaLnBrk="1" latinLnBrk="0" hangingPunct="1">
        <a:spcBef>
          <a:spcPct val="0"/>
        </a:spcBef>
        <a:buNone/>
        <a:defRPr sz="1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1856" indent="-1551856" algn="l" defTabSz="4138282" rtl="0" eaLnBrk="1" latinLnBrk="0" hangingPunct="1">
        <a:spcBef>
          <a:spcPct val="20000"/>
        </a:spcBef>
        <a:buFont typeface="Arial" pitchFamily="34" charset="0"/>
        <a:buChar char="•"/>
        <a:defRPr sz="145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354" indent="-1293214" algn="l" defTabSz="4138282" rtl="0" eaLnBrk="1" latinLnBrk="0" hangingPunct="1">
        <a:spcBef>
          <a:spcPct val="20000"/>
        </a:spcBef>
        <a:buFont typeface="Arial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72852" indent="-1034570" algn="l" defTabSz="4138282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241993" indent="-1034570" algn="l" defTabSz="4138282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311134" indent="-1034570" algn="l" defTabSz="4138282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80274" indent="-1034570" algn="l" defTabSz="4138282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449416" indent="-1034570" algn="l" defTabSz="4138282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518557" indent="-1034570" algn="l" defTabSz="4138282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587698" indent="-1034570" algn="l" defTabSz="4138282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382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69141" algn="l" defTabSz="41382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38282" algn="l" defTabSz="41382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07422" algn="l" defTabSz="41382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276563" algn="l" defTabSz="41382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704" algn="l" defTabSz="41382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414845" algn="l" defTabSz="41382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483987" algn="l" defTabSz="41382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553128" algn="l" defTabSz="413828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money.usnews.com/careers/best-jobs/computer-systems-analyst" TargetMode="External"/><Relationship Id="rId3" Type="http://schemas.openxmlformats.org/officeDocument/2006/relationships/hyperlink" Target="http://web.sa.sc.edu/swe/" TargetMode="External"/><Relationship Id="rId7" Type="http://schemas.openxmlformats.org/officeDocument/2006/relationships/hyperlink" Target="http://money.usnews.com/careers/best-jobs/software-develop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sc.edu/career/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jpeg"/><Relationship Id="rId9" Type="http://schemas.openxmlformats.org/officeDocument/2006/relationships/hyperlink" Target="http://money.usnews.com/careers/best-jobs/web-develop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1" y="1307473"/>
            <a:ext cx="34239200" cy="1772793"/>
          </a:xfrm>
          <a:prstGeom prst="rect">
            <a:avLst/>
          </a:prstGeom>
          <a:noFill/>
          <a:effectLst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GB" altLang="zh-CN" sz="10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Department of Computer Science and Engineering</a:t>
            </a:r>
            <a:endParaRPr lang="en-GB" altLang="zh-CN" sz="10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19200" y="640080"/>
            <a:ext cx="41656000" cy="2834640"/>
          </a:xfrm>
          <a:prstGeom prst="round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" tIns="54864" rIns="109728" bIns="54864"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04800" y="6096000"/>
            <a:ext cx="15011400" cy="26670000"/>
            <a:chOff x="1600200" y="5936159"/>
            <a:chExt cx="7696200" cy="23670578"/>
          </a:xfrm>
        </p:grpSpPr>
        <p:sp>
          <p:nvSpPr>
            <p:cNvPr id="11" name="TextBox 10"/>
            <p:cNvSpPr txBox="1"/>
            <p:nvPr/>
          </p:nvSpPr>
          <p:spPr>
            <a:xfrm>
              <a:off x="1600200" y="5936159"/>
              <a:ext cx="7696200" cy="831978"/>
            </a:xfrm>
            <a:prstGeom prst="rect">
              <a:avLst/>
            </a:prstGeom>
            <a:solidFill>
              <a:srgbClr val="800000"/>
            </a:solidFill>
            <a:ln>
              <a:solidFill>
                <a:schemeClr val="accent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300" b="1" dirty="0" smtClean="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  <a:cs typeface="Arial" pitchFamily="34" charset="0"/>
                </a:rPr>
                <a:t>Undergraduate Programs</a:t>
              </a:r>
              <a:endParaRPr lang="en-US" sz="53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00200" y="6705600"/>
              <a:ext cx="7696200" cy="22901137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838200" y="5867400"/>
            <a:ext cx="42443400" cy="0"/>
          </a:xfrm>
          <a:prstGeom prst="line">
            <a:avLst/>
          </a:prstGeom>
          <a:ln w="2857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9832300" y="22831485"/>
            <a:ext cx="13449300" cy="452431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219200" y="7239000"/>
            <a:ext cx="13487400" cy="772519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Computer Engineering</a:t>
            </a:r>
            <a:endParaRPr lang="en-US" sz="4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29413201" y="6065462"/>
            <a:ext cx="14018030" cy="15575338"/>
            <a:chOff x="1461782" y="5988259"/>
            <a:chExt cx="7724891" cy="3680993"/>
          </a:xfrm>
        </p:grpSpPr>
        <p:sp>
          <p:nvSpPr>
            <p:cNvPr id="144" name="TextBox 143"/>
            <p:cNvSpPr txBox="1"/>
            <p:nvPr/>
          </p:nvSpPr>
          <p:spPr>
            <a:xfrm>
              <a:off x="1461782" y="5988259"/>
              <a:ext cx="7724891" cy="214578"/>
            </a:xfrm>
            <a:prstGeom prst="rect">
              <a:avLst/>
            </a:prstGeom>
            <a:solidFill>
              <a:srgbClr val="800000"/>
            </a:solidFill>
            <a:ln>
              <a:solidFill>
                <a:schemeClr val="accent2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300" b="1" dirty="0" smtClean="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  <a:cs typeface="Arial" pitchFamily="34" charset="0"/>
                </a:rPr>
                <a:t>Student Organizations</a:t>
              </a:r>
              <a:endParaRPr lang="en-US" sz="53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657743" y="6459361"/>
              <a:ext cx="7432868" cy="320989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30632400" y="7543797"/>
            <a:ext cx="12573000" cy="12882099"/>
            <a:chOff x="22631400" y="8392197"/>
            <a:chExt cx="7058541" cy="10100084"/>
          </a:xfrm>
        </p:grpSpPr>
        <p:sp>
          <p:nvSpPr>
            <p:cNvPr id="149" name="TextBox 148"/>
            <p:cNvSpPr txBox="1"/>
            <p:nvPr/>
          </p:nvSpPr>
          <p:spPr>
            <a:xfrm>
              <a:off x="22685666" y="8392197"/>
              <a:ext cx="7004275" cy="5067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22631400" y="17953672"/>
              <a:ext cx="6583680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§"/>
              </a:pPr>
              <a:endParaRPr lang="en-US" sz="3600" b="1" i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5316200" y="6096000"/>
            <a:ext cx="14249400" cy="907941"/>
          </a:xfrm>
          <a:prstGeom prst="rect">
            <a:avLst/>
          </a:prstGeom>
          <a:solidFill>
            <a:srgbClr val="800000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3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US News Best 100 Jobs 2014</a:t>
            </a:r>
            <a:endParaRPr lang="en-US" sz="53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447800" y="10461010"/>
            <a:ext cx="13411200" cy="775597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Computer Information Systems</a:t>
            </a:r>
            <a:endParaRPr lang="en-US" sz="4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0052939" y="8164044"/>
            <a:ext cx="14371661" cy="13899190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marL="571500" indent="-571500" algn="just">
              <a:buFont typeface="Wingdings" pitchFamily="2" charset="2"/>
              <a:buChar char="§"/>
            </a:pPr>
            <a:r>
              <a:rPr lang="en-US" sz="4000" dirty="0" smtClean="0">
                <a:cs typeface="Arial" pitchFamily="34" charset="0"/>
              </a:rPr>
              <a:t>ACM (Association for Computing Machinery)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Student Member Lounge 2A17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Regular Meetings  with Pizza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Lock Picking tutorial </a:t>
            </a:r>
            <a:r>
              <a:rPr lang="en-US" sz="3600" dirty="0" smtClean="0">
                <a:cs typeface="Arial" pitchFamily="34" charset="0"/>
                <a:sym typeface="Wingdings" panose="05000000000000000000" pitchFamily="2" charset="2"/>
              </a:rPr>
              <a:t> Computer Security                        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  <a:sym typeface="Wingdings" panose="05000000000000000000" pitchFamily="2" charset="2"/>
              </a:rPr>
              <a:t>Duke Energy Information Sessions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  <a:sym typeface="Wingdings" panose="05000000000000000000" pitchFamily="2" charset="2"/>
              </a:rPr>
              <a:t>Code-A-Thon sponsored by Boeing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  <a:sym typeface="Wingdings" panose="05000000000000000000" pitchFamily="2" charset="2"/>
              </a:rPr>
              <a:t>Fix-IT Day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First Meeting September </a:t>
            </a:r>
            <a:r>
              <a:rPr lang="en-US" sz="3600" dirty="0" smtClean="0">
                <a:cs typeface="Arial" pitchFamily="34" charset="0"/>
              </a:rPr>
              <a:t>3  </a:t>
            </a:r>
            <a:r>
              <a:rPr lang="en-US" sz="3600" dirty="0">
                <a:cs typeface="Arial" pitchFamily="34" charset="0"/>
              </a:rPr>
              <a:t>@ </a:t>
            </a:r>
            <a:r>
              <a:rPr lang="en-US" sz="3600" dirty="0" smtClean="0">
                <a:cs typeface="Arial" pitchFamily="34" charset="0"/>
              </a:rPr>
              <a:t>7:00PM, 2A17</a:t>
            </a:r>
            <a:endParaRPr lang="en-US" sz="3600" dirty="0">
              <a:cs typeface="Arial" pitchFamily="34" charset="0"/>
            </a:endParaRPr>
          </a:p>
          <a:p>
            <a:pPr lvl="1" algn="just"/>
            <a:endParaRPr lang="en-US" sz="3600" dirty="0" smtClean="0">
              <a:cs typeface="Arial" pitchFamily="34" charset="0"/>
            </a:endParaRPr>
          </a:p>
          <a:p>
            <a:pPr marL="571500" indent="-571500" algn="just">
              <a:buFont typeface="Wingdings" pitchFamily="2" charset="2"/>
              <a:buChar char="§"/>
            </a:pPr>
            <a:r>
              <a:rPr lang="en-US" sz="4000" dirty="0" smtClean="0">
                <a:cs typeface="Arial" pitchFamily="34" charset="0"/>
              </a:rPr>
              <a:t>Women in Computing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Trip to Hopper Celebration, Phoenix AZ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Networking with local industry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First Meeting September </a:t>
            </a:r>
            <a:r>
              <a:rPr lang="en-US" sz="3600" dirty="0" smtClean="0">
                <a:cs typeface="Arial" pitchFamily="34" charset="0"/>
              </a:rPr>
              <a:t>16  </a:t>
            </a:r>
            <a:r>
              <a:rPr lang="en-US" sz="3600" dirty="0" smtClean="0">
                <a:cs typeface="Arial" pitchFamily="34" charset="0"/>
              </a:rPr>
              <a:t>@ 7:00PM, 2A17</a:t>
            </a:r>
          </a:p>
          <a:p>
            <a:pPr marL="2640641" lvl="1" indent="-571500" algn="just">
              <a:buFont typeface="Wingdings" pitchFamily="2" charset="2"/>
              <a:buChar char="§"/>
            </a:pPr>
            <a:endParaRPr lang="en-US" sz="3600" dirty="0" smtClean="0">
              <a:cs typeface="Arial" pitchFamily="34" charset="0"/>
            </a:endParaRPr>
          </a:p>
          <a:p>
            <a:pPr marL="571500" indent="-571500" algn="just">
              <a:buFont typeface="Wingdings" pitchFamily="2" charset="2"/>
              <a:buChar char="§"/>
            </a:pPr>
            <a:r>
              <a:rPr lang="en-US" sz="4000" dirty="0" smtClean="0">
                <a:cs typeface="Arial" pitchFamily="34" charset="0"/>
              </a:rPr>
              <a:t>Cyber Defense Team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Competitions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First Meeting September 4</a:t>
            </a:r>
            <a:r>
              <a:rPr lang="en-US" sz="3600" dirty="0" smtClean="0">
                <a:cs typeface="Arial" pitchFamily="34" charset="0"/>
              </a:rPr>
              <a:t> </a:t>
            </a:r>
            <a:r>
              <a:rPr lang="en-US" sz="3600" dirty="0">
                <a:cs typeface="Arial" pitchFamily="34" charset="0"/>
              </a:rPr>
              <a:t>@ </a:t>
            </a:r>
            <a:r>
              <a:rPr lang="en-US" sz="3600" dirty="0" smtClean="0">
                <a:cs typeface="Arial" pitchFamily="34" charset="0"/>
              </a:rPr>
              <a:t>6:00PM, </a:t>
            </a:r>
            <a:r>
              <a:rPr lang="en-US" sz="3600" dirty="0" smtClean="0">
                <a:cs typeface="Arial" pitchFamily="34" charset="0"/>
              </a:rPr>
              <a:t>Amoco Hall</a:t>
            </a:r>
            <a:endParaRPr lang="en-US" sz="3600" dirty="0" smtClean="0">
              <a:cs typeface="Arial" pitchFamily="34" charset="0"/>
            </a:endParaRPr>
          </a:p>
          <a:p>
            <a:pPr marL="571500" indent="-571500" algn="just">
              <a:buFont typeface="Wingdings" pitchFamily="2" charset="2"/>
              <a:buChar char="§"/>
            </a:pPr>
            <a:endParaRPr lang="en-US" sz="3600" dirty="0">
              <a:cs typeface="Arial" pitchFamily="34" charset="0"/>
            </a:endParaRPr>
          </a:p>
          <a:p>
            <a:pPr marL="571500" indent="-571500" algn="just">
              <a:buFont typeface="Wingdings" pitchFamily="2" charset="2"/>
              <a:buChar char="§"/>
            </a:pPr>
            <a:r>
              <a:rPr lang="en-US" sz="4000" dirty="0" smtClean="0">
                <a:cs typeface="Arial" pitchFamily="34" charset="0"/>
              </a:rPr>
              <a:t>Society of Women Engineers (SWE)</a:t>
            </a:r>
          </a:p>
          <a:p>
            <a:pPr marL="2640641" lvl="1" indent="-571500" algn="just">
              <a:buFont typeface="Wingdings" pitchFamily="2" charset="2"/>
              <a:buChar char="§"/>
            </a:pPr>
            <a:r>
              <a:rPr lang="en-US" sz="4000" dirty="0">
                <a:cs typeface="Arial" pitchFamily="34" charset="0"/>
                <a:hlinkClick r:id="rId3"/>
              </a:rPr>
              <a:t>http://web.sa.sc.edu/swe</a:t>
            </a:r>
            <a:r>
              <a:rPr lang="en-US" sz="4000" smtClean="0">
                <a:cs typeface="Arial" pitchFamily="34" charset="0"/>
                <a:hlinkClick r:id="rId3"/>
              </a:rPr>
              <a:t>/</a:t>
            </a:r>
            <a:r>
              <a:rPr lang="en-US" sz="4000" smtClean="0">
                <a:cs typeface="Arial" pitchFamily="34" charset="0"/>
              </a:rPr>
              <a:t>  </a:t>
            </a:r>
            <a:endParaRPr lang="en-US" sz="4000" dirty="0" smtClean="0">
              <a:cs typeface="Arial" pitchFamily="34" charset="0"/>
            </a:endParaRPr>
          </a:p>
          <a:p>
            <a:pPr marL="571500" indent="-571500" algn="just">
              <a:buFont typeface="Wingdings" pitchFamily="2" charset="2"/>
              <a:buChar char="§"/>
            </a:pPr>
            <a:r>
              <a:rPr lang="en-US" sz="4000" dirty="0" smtClean="0">
                <a:cs typeface="Arial" pitchFamily="34" charset="0"/>
              </a:rPr>
              <a:t>Society of Black Engineers</a:t>
            </a:r>
          </a:p>
          <a:p>
            <a:pPr marL="571500" indent="-571500" algn="just">
              <a:buFont typeface="Wingdings" pitchFamily="2" charset="2"/>
              <a:buChar char="§"/>
            </a:pPr>
            <a:endParaRPr lang="en-US" sz="4000" dirty="0" smtClean="0">
              <a:cs typeface="Arial" pitchFamily="34" charset="0"/>
            </a:endParaRPr>
          </a:p>
          <a:p>
            <a:pPr marL="571500" indent="-571500" algn="just">
              <a:buFont typeface="Wingdings" pitchFamily="2" charset="2"/>
              <a:buChar char="§"/>
            </a:pPr>
            <a:r>
              <a:rPr lang="en-US" sz="4000" dirty="0" smtClean="0">
                <a:cs typeface="Arial" pitchFamily="34" charset="0"/>
              </a:rPr>
              <a:t>IEEE</a:t>
            </a:r>
            <a:endParaRPr lang="en-US" sz="4000" dirty="0">
              <a:cs typeface="Arial" pitchFamily="34" charset="0"/>
            </a:endParaRPr>
          </a:p>
          <a:p>
            <a:pPr marL="571500" indent="-571500" algn="just">
              <a:buFont typeface="Wingdings" pitchFamily="2" charset="2"/>
              <a:buChar char="§"/>
            </a:pPr>
            <a:endParaRPr lang="en-US" sz="3600" dirty="0" smtClean="0"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371600" y="11356431"/>
            <a:ext cx="13716000" cy="3434786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Computer Information Systems  (CIS) is the intersection of people, technology and organizations.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Computers are used in every aspect of business in every industry! Great Jobs!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Business oriented mathematics and statistics courses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CIS </a:t>
            </a:r>
            <a:r>
              <a:rPr lang="en-US" sz="3600" dirty="0">
                <a:cs typeface="Arial" pitchFamily="34" charset="0"/>
              </a:rPr>
              <a:t>&gt; Computing Courses </a:t>
            </a:r>
            <a:r>
              <a:rPr lang="en-US" sz="3600" dirty="0" smtClean="0">
                <a:cs typeface="Arial" pitchFamily="34" charset="0"/>
              </a:rPr>
              <a:t>+ </a:t>
            </a:r>
            <a:r>
              <a:rPr lang="en-US" sz="3600" dirty="0">
                <a:cs typeface="Arial" panose="020B0604020202020204" pitchFamily="34" charset="0"/>
              </a:rPr>
              <a:t>Business </a:t>
            </a:r>
            <a:r>
              <a:rPr lang="en-US" sz="3600" dirty="0" smtClean="0">
                <a:cs typeface="Arial" panose="020B0604020202020204" pitchFamily="34" charset="0"/>
              </a:rPr>
              <a:t>Information </a:t>
            </a:r>
            <a:r>
              <a:rPr lang="en-US" sz="3600" dirty="0">
                <a:cs typeface="Arial" panose="020B0604020202020204" pitchFamily="34" charset="0"/>
              </a:rPr>
              <a:t>Management Minor 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219200" y="7976640"/>
            <a:ext cx="13487400" cy="2326791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Computer Engineering  (CE)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Robotics, embedded systems, VLSI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CE &gt; Computing Courses  + Electrical Engineering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Great jobs: Starting Salary of May 2014 graduates $65,578 </a:t>
            </a:r>
            <a:endParaRPr lang="en-US" sz="3600" dirty="0">
              <a:cs typeface="Arial" pitchFamily="34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1409700" y="18821400"/>
            <a:ext cx="13487400" cy="772519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Undergraduate Opportunities</a:t>
            </a:r>
            <a:endParaRPr lang="en-US" sz="4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" name="TextBox 409"/>
          <p:cNvSpPr txBox="1"/>
          <p:nvPr/>
        </p:nvSpPr>
        <p:spPr>
          <a:xfrm>
            <a:off x="29821632" y="21875859"/>
            <a:ext cx="13459968" cy="907941"/>
          </a:xfrm>
          <a:prstGeom prst="rect">
            <a:avLst/>
          </a:prstGeom>
          <a:solidFill>
            <a:srgbClr val="800000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3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Assistance</a:t>
            </a:r>
            <a:endParaRPr lang="en-US" sz="53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9794200" y="27584400"/>
            <a:ext cx="13512800" cy="907941"/>
          </a:xfrm>
          <a:prstGeom prst="rect">
            <a:avLst/>
          </a:prstGeom>
          <a:solidFill>
            <a:srgbClr val="800000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3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Important Dates</a:t>
            </a:r>
            <a:endParaRPr lang="en-US" sz="53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9794200" y="27660600"/>
            <a:ext cx="13525500" cy="452431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022801" y="28644743"/>
            <a:ext cx="1323182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August 21 first day of class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August  27 end of Drop Add (your schedule is fixed at this point)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October 9  WF–Day – withdrawal on or before this date does not hurt your GPA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December 5 – Last Day of Classes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December 15 – Last Day of Exams</a:t>
            </a:r>
            <a:r>
              <a:rPr lang="en-US" sz="3600" dirty="0">
                <a:noFill/>
              </a:rPr>
              <a:t>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2" name="Picture 2" descr="http://rainier.seis.sc.edu/camelia/LOGO201LP_2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221200" y="3657600"/>
            <a:ext cx="9220200" cy="1905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371600" y="15544800"/>
            <a:ext cx="13563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Software and computers have become ubiquitous in business, education and research settings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Small team projects required in many courses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CS </a:t>
            </a:r>
            <a:r>
              <a:rPr lang="en-US" sz="3600" dirty="0">
                <a:cs typeface="Arial" pitchFamily="34" charset="0"/>
              </a:rPr>
              <a:t>&gt; Computing Courses + </a:t>
            </a:r>
            <a:r>
              <a:rPr lang="en-US" sz="3600" dirty="0" smtClean="0">
                <a:cs typeface="Arial" pitchFamily="34" charset="0"/>
              </a:rPr>
              <a:t>focused application area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Example areas: game design, data science, bioinformatics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Great Jobs!</a:t>
            </a:r>
          </a:p>
          <a:p>
            <a:pPr marL="571500" indent="-571500"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endParaRPr lang="en-US" sz="2400" i="1" dirty="0"/>
          </a:p>
          <a:p>
            <a:endParaRPr lang="en-US" sz="2400" i="1" dirty="0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9600" y="7057933"/>
            <a:ext cx="13974024" cy="280766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999" y="7315200"/>
            <a:ext cx="2069967" cy="2014522"/>
          </a:xfrm>
          <a:prstGeom prst="rect">
            <a:avLst/>
          </a:prstGeom>
        </p:spPr>
      </p:pic>
      <p:sp>
        <p:nvSpPr>
          <p:cNvPr id="59" name="Content Placeholder 2"/>
          <p:cNvSpPr txBox="1">
            <a:spLocks/>
          </p:cNvSpPr>
          <p:nvPr/>
        </p:nvSpPr>
        <p:spPr>
          <a:xfrm>
            <a:off x="15316200" y="10058400"/>
            <a:ext cx="14249400" cy="13030200"/>
          </a:xfrm>
          <a:prstGeom prst="rect">
            <a:avLst/>
          </a:prstGeom>
        </p:spPr>
        <p:txBody>
          <a:bodyPr vert="horz" lIns="413828" tIns="206914" rIns="413828" bIns="206914" rtlCol="0">
            <a:noAutofit/>
          </a:bodyPr>
          <a:lstStyle>
            <a:lvl1pPr marL="0" indent="0" algn="ctr" defTabSz="4138282" rtl="0" eaLnBrk="1" latinLnBrk="0" hangingPunct="1">
              <a:spcBef>
                <a:spcPct val="20000"/>
              </a:spcBef>
              <a:buFont typeface="Arial" pitchFamily="34" charset="0"/>
              <a:buNone/>
              <a:defRPr sz="1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69141" indent="0" algn="ctr" defTabSz="4138282" rtl="0" eaLnBrk="1" latinLnBrk="0" hangingPunct="1">
              <a:spcBef>
                <a:spcPct val="20000"/>
              </a:spcBef>
              <a:buFont typeface="Arial" pitchFamily="34" charset="0"/>
              <a:buNone/>
              <a:defRPr sz="1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38282" indent="0" algn="ctr" defTabSz="4138282" rtl="0" eaLnBrk="1" latinLnBrk="0" hangingPunct="1">
              <a:spcBef>
                <a:spcPct val="20000"/>
              </a:spcBef>
              <a:buFont typeface="Arial" pitchFamily="34" charset="0"/>
              <a:buNone/>
              <a:defRPr sz="10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07422" indent="0" algn="ctr" defTabSz="4138282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76563" indent="0" algn="ctr" defTabSz="4138282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345704" indent="0" algn="ctr" defTabSz="4138282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414845" indent="0" algn="ctr" defTabSz="4138282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483987" indent="0" algn="ctr" defTabSz="4138282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553128" indent="0" algn="ctr" defTabSz="4138282" rtl="0" eaLnBrk="1" latinLnBrk="0" hangingPunct="1">
              <a:spcBef>
                <a:spcPct val="20000"/>
              </a:spcBef>
              <a:buFont typeface="Arial" pitchFamily="34" charset="0"/>
              <a:buNone/>
              <a:defRPr sz="9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dirty="0" smtClean="0">
                <a:solidFill>
                  <a:srgbClr val="003E1C"/>
                </a:solidFill>
              </a:rPr>
              <a:t>All jobs aren’t created equal. In fact, some are simply better than the rest. U.S. News 100 Best Jobs of 2014 offer a mosaic of employment opportunity, good salary, manageable work-life balance and job security. … . </a:t>
            </a:r>
          </a:p>
          <a:p>
            <a:pPr algn="l"/>
            <a:r>
              <a:rPr lang="en-US" sz="4400" dirty="0" smtClean="0">
                <a:solidFill>
                  <a:srgbClr val="003E1C"/>
                </a:solidFill>
              </a:rPr>
              <a:t>Read the full article for all the details at 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</a:rPr>
              <a:t>http://</a:t>
            </a:r>
            <a:r>
              <a:rPr lang="en-US" sz="4400" dirty="0" smtClean="0">
                <a:solidFill>
                  <a:schemeClr val="tx1"/>
                </a:solidFill>
              </a:rPr>
              <a:t>money.usnews.com/careers/best-jobs/rankings/the-100-best-jobs</a:t>
            </a:r>
          </a:p>
          <a:p>
            <a:pPr algn="l"/>
            <a:r>
              <a:rPr lang="en-US" sz="4800" dirty="0" smtClean="0">
                <a:solidFill>
                  <a:srgbClr val="003E1C"/>
                </a:solidFill>
                <a:hlinkClick r:id="rId7"/>
              </a:rPr>
              <a:t># 1  Software Developer</a:t>
            </a:r>
            <a:r>
              <a:rPr lang="en-US" sz="4800" dirty="0" smtClean="0">
                <a:solidFill>
                  <a:srgbClr val="003E1C"/>
                </a:solidFill>
              </a:rPr>
              <a:t>   (8.4 out of 10)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4400" dirty="0" smtClean="0">
                <a:solidFill>
                  <a:srgbClr val="003E1C"/>
                </a:solidFill>
              </a:rPr>
              <a:t>These professionals are the brains behind your Candy Crush obsession and Android phone dependency.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4400" dirty="0" smtClean="0">
                <a:solidFill>
                  <a:srgbClr val="003E1C"/>
                </a:solidFill>
              </a:rPr>
              <a:t>They might be applications developers, who design computer software, databases and games, or they could be systems-focused developers, who are responsible for building operating systems.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4400" dirty="0" smtClean="0">
                <a:solidFill>
                  <a:srgbClr val="003E1C"/>
                </a:solidFill>
              </a:rPr>
              <a:t>Growth for both types of IT professionals should balloon: The  Bureau of Labor Statistics predicts there will be nearly 140,000 brand new positions created before 2022.</a:t>
            </a:r>
          </a:p>
          <a:p>
            <a:pPr algn="l"/>
            <a:r>
              <a:rPr lang="en-US" sz="4800" dirty="0" smtClean="0">
                <a:solidFill>
                  <a:srgbClr val="003E1C"/>
                </a:solidFill>
                <a:hlinkClick r:id="rId8"/>
              </a:rPr>
              <a:t>#2 Computer Systems Analyst</a:t>
            </a:r>
            <a:r>
              <a:rPr lang="en-US" sz="4800" dirty="0" smtClean="0">
                <a:solidFill>
                  <a:srgbClr val="003E1C"/>
                </a:solidFill>
              </a:rPr>
              <a:t>   (8.2 out of 10)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4400" dirty="0" smtClean="0">
                <a:solidFill>
                  <a:srgbClr val="003E1C"/>
                </a:solidFill>
              </a:rPr>
              <a:t>To excel in this job, you need to be both goal-focused and process-oriented.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4400" dirty="0" smtClean="0">
                <a:solidFill>
                  <a:srgbClr val="003E1C"/>
                </a:solidFill>
              </a:rPr>
              <a:t>Computer systems analysts must understand computer hardware, software and networks and how they work together, so they can make recommendations to organizations for the best operations systems to use.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4400" dirty="0" smtClean="0">
                <a:solidFill>
                  <a:srgbClr val="003E1C"/>
                </a:solidFill>
              </a:rPr>
              <a:t>The Bureau of Labor Statistics  predicts 24.5 percent employment growth for this job by 2022.</a:t>
            </a:r>
          </a:p>
          <a:p>
            <a:pPr algn="l"/>
            <a:r>
              <a:rPr lang="en-US" sz="4800" dirty="0" smtClean="0">
                <a:solidFill>
                  <a:srgbClr val="003E1C"/>
                </a:solidFill>
                <a:hlinkClick r:id="rId9"/>
              </a:rPr>
              <a:t>#9 Web Developer</a:t>
            </a:r>
            <a:r>
              <a:rPr lang="en-US" sz="4800" dirty="0" smtClean="0">
                <a:solidFill>
                  <a:srgbClr val="003E1C"/>
                </a:solidFill>
              </a:rPr>
              <a:t>   (7.8 out of 10) </a:t>
            </a:r>
          </a:p>
          <a:p>
            <a:pPr algn="l"/>
            <a:r>
              <a:rPr lang="en-US" sz="4400" dirty="0" smtClean="0">
                <a:solidFill>
                  <a:srgbClr val="003E1C"/>
                </a:solidFill>
              </a:rPr>
              <a:t>Web developers are responsible for the sleek fonts and clean layout you love on your favorite websites. …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23480119"/>
            <a:ext cx="14479428" cy="9119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1371600" y="22631400"/>
            <a:ext cx="13716000" cy="787908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Growth in STEM - Bureau 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Labor Statistics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371600" y="14859000"/>
            <a:ext cx="13487400" cy="772519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Computer Science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409700" y="19844998"/>
            <a:ext cx="13487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Research on Magellan projects – paid to do research 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Co-op opportunities with </a:t>
            </a:r>
            <a:r>
              <a:rPr lang="en-US" sz="3600" dirty="0">
                <a:cs typeface="Arial" pitchFamily="34" charset="0"/>
              </a:rPr>
              <a:t>l</a:t>
            </a:r>
            <a:r>
              <a:rPr lang="en-US" sz="3600" dirty="0" smtClean="0">
                <a:cs typeface="Arial" pitchFamily="34" charset="0"/>
              </a:rPr>
              <a:t>ocal industry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Summer internships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 smtClean="0">
                <a:cs typeface="Arial" pitchFamily="34" charset="0"/>
              </a:rPr>
              <a:t>Support for NSF REU summer opportunities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Job </a:t>
            </a:r>
            <a:r>
              <a:rPr lang="en-US" sz="3600" dirty="0" smtClean="0">
                <a:cs typeface="Arial" pitchFamily="34" charset="0"/>
              </a:rPr>
              <a:t>Fairs - </a:t>
            </a:r>
            <a:r>
              <a:rPr lang="en-US" sz="3600" dirty="0" smtClean="0">
                <a:cs typeface="Arial" pitchFamily="34" charset="0"/>
                <a:hlinkClick r:id="rId11"/>
              </a:rPr>
              <a:t>http</a:t>
            </a:r>
            <a:r>
              <a:rPr lang="en-US" sz="3600" dirty="0">
                <a:cs typeface="Arial" pitchFamily="34" charset="0"/>
                <a:hlinkClick r:id="rId11"/>
              </a:rPr>
              <a:t>://www.sc.edu/career</a:t>
            </a:r>
            <a:r>
              <a:rPr lang="en-US" sz="3600" dirty="0" smtClean="0">
                <a:cs typeface="Arial" pitchFamily="34" charset="0"/>
                <a:hlinkClick r:id="rId11"/>
              </a:rPr>
              <a:t>/</a:t>
            </a:r>
            <a:r>
              <a:rPr lang="en-US" sz="3600" dirty="0" smtClean="0"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cs typeface="Arial" pitchFamily="34" charset="0"/>
              </a:rPr>
              <a:t>Part-time fair  tomorrow!!!</a:t>
            </a:r>
            <a:endParaRPr lang="en-US" sz="3200" b="1" dirty="0">
              <a:solidFill>
                <a:srgbClr val="FF0000"/>
              </a:solidFill>
              <a:cs typeface="Arial" pitchFamily="34" charset="0"/>
            </a:endParaRPr>
          </a:p>
          <a:p>
            <a:pPr marL="571500" indent="-571500">
              <a:buFont typeface="Wingdings" pitchFamily="2" charset="2"/>
              <a:buChar char="§"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endParaRPr lang="en-US" sz="2400" i="1" dirty="0"/>
          </a:p>
          <a:p>
            <a:endParaRPr lang="en-US" sz="2400" i="1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732571" y="29657933"/>
            <a:ext cx="952500" cy="2211050"/>
          </a:xfrm>
          <a:prstGeom prst="straightConnector1">
            <a:avLst/>
          </a:prstGeom>
          <a:ln w="5715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779571" y="31630203"/>
            <a:ext cx="132318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Arial" pitchFamily="34" charset="0"/>
                <a:cs typeface="Arial" pitchFamily="34" charset="0"/>
              </a:rPr>
              <a:t>Computer occupations 71% 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of STEM growth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9946600" y="22866567"/>
            <a:ext cx="13487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 CSCE 145/146 Tutors, Calculus tutors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  Your Advisor on the CSE Faculty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  Student Services – Swearingen </a:t>
            </a:r>
            <a:r>
              <a:rPr lang="en-US" sz="3600" dirty="0" smtClean="0">
                <a:cs typeface="Arial" pitchFamily="34" charset="0"/>
              </a:rPr>
              <a:t>1A00</a:t>
            </a:r>
            <a:endParaRPr lang="en-US" sz="3600" dirty="0"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  Computing Help Desk – Swearingen 1D35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  Computer Science Office Swearingen 3A01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  Dr. Jose Vidal – Undergraduate Director Swearingen 3A51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  Dr. Matt Thatcher – Associate Chair Swearingen 3A53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cs typeface="Arial" pitchFamily="34" charset="0"/>
              </a:rPr>
              <a:t>  </a:t>
            </a:r>
            <a:r>
              <a:rPr lang="en-US" sz="3600" dirty="0" smtClean="0">
                <a:cs typeface="Arial" pitchFamily="34" charset="0"/>
              </a:rPr>
              <a:t>Dr</a:t>
            </a:r>
            <a:r>
              <a:rPr lang="en-US" sz="3600" dirty="0">
                <a:cs typeface="Arial" pitchFamily="34" charset="0"/>
              </a:rPr>
              <a:t>. Manton Matthews – Chair  Swearingen 3A01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endParaRPr lang="en-US" sz="2400" i="1" dirty="0"/>
          </a:p>
          <a:p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blipFill rotWithShape="1">
          <a:blip xmlns:r="http://schemas.openxmlformats.org/officeDocument/2006/relationships" r:embed="rId1" cstate="print"/>
          <a:stretch>
            <a:fillRect l="-1723" t="-1743" b="-3887"/>
          </a:stretch>
        </a:blipFill>
      </a:spPr>
      <a:bodyPr/>
      <a:lstStyle>
        <a:defPPr>
          <a:defRPr>
            <a:noFill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9721</TotalTime>
  <Words>518</Words>
  <Application>Microsoft Office PowerPoint</Application>
  <PresentationFormat>Custom</PresentationFormat>
  <Paragraphs>145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and Privacy Vulnerabilities of Automotive  Tire Pressure Monitoring Systems (TPMS)</dc:title>
  <dc:creator>ishtiaqrouf</dc:creator>
  <cp:lastModifiedBy>mm</cp:lastModifiedBy>
  <cp:revision>415</cp:revision>
  <cp:lastPrinted>2014-09-02T21:16:32Z</cp:lastPrinted>
  <dcterms:created xsi:type="dcterms:W3CDTF">2010-03-15T22:20:03Z</dcterms:created>
  <dcterms:modified xsi:type="dcterms:W3CDTF">2014-09-02T21:28:07Z</dcterms:modified>
</cp:coreProperties>
</file>