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65" r:id="rId6"/>
  </p:sldMasterIdLst>
  <p:notesMasterIdLst>
    <p:notesMasterId r:id="rId35"/>
  </p:notesMasterIdLst>
  <p:sldIdLst>
    <p:sldId id="316" r:id="rId7"/>
    <p:sldId id="259" r:id="rId8"/>
    <p:sldId id="260" r:id="rId9"/>
    <p:sldId id="261" r:id="rId10"/>
    <p:sldId id="262" r:id="rId11"/>
    <p:sldId id="276" r:id="rId12"/>
    <p:sldId id="266" r:id="rId13"/>
    <p:sldId id="267" r:id="rId14"/>
    <p:sldId id="281" r:id="rId15"/>
    <p:sldId id="282" r:id="rId16"/>
    <p:sldId id="283" r:id="rId17"/>
    <p:sldId id="284" r:id="rId18"/>
    <p:sldId id="285" r:id="rId19"/>
    <p:sldId id="287" r:id="rId20"/>
    <p:sldId id="288" r:id="rId21"/>
    <p:sldId id="289" r:id="rId22"/>
    <p:sldId id="290" r:id="rId23"/>
    <p:sldId id="315" r:id="rId24"/>
    <p:sldId id="291" r:id="rId25"/>
    <p:sldId id="292" r:id="rId26"/>
    <p:sldId id="317" r:id="rId27"/>
    <p:sldId id="312" r:id="rId28"/>
    <p:sldId id="293" r:id="rId29"/>
    <p:sldId id="318" r:id="rId30"/>
    <p:sldId id="313" r:id="rId31"/>
    <p:sldId id="268" r:id="rId32"/>
    <p:sldId id="275" r:id="rId33"/>
    <p:sldId id="314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ERSON, CHRISTOPHER A" initials="PCA" lastIdx="2" clrIdx="0">
    <p:extLst>
      <p:ext uri="{19B8F6BF-5375-455C-9EA6-DF929625EA0E}">
        <p15:presenceInfo xmlns:p15="http://schemas.microsoft.com/office/powerpoint/2012/main" userId="S::CPIERSON@SCANA.COM::151af5ba-0539-443b-97cf-8899f733d8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607" y="3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21A38-485A-40BF-9E42-399C3D13E99A}" type="datetimeFigureOut">
              <a:rPr lang="en-US" smtClean="0"/>
              <a:t>2018-11-20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EB977-F1CA-4628-B2B5-F4EF59EDC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86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C9954-B894-4DEE-BC94-0A178D4F4D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01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C9954-B894-4DEE-BC94-0A178D4F4D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70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168CD-8283-4AFE-AA03-8F97963702E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87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there are lots</a:t>
            </a:r>
            <a:r>
              <a:rPr lang="en-US" baseline="0" dirty="0"/>
              <a:t> of jobs out there!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79C52-A9B2-4047-9F61-7D281D6B73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772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8AE7-BC72-914D-A09E-4FCC4B2E20A9}" type="datetimeFigureOut">
              <a:rPr lang="en-US" smtClean="0"/>
              <a:t>2018-11-20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C9C0B-DE4D-E945-BE13-1142D0A13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8AE7-BC72-914D-A09E-4FCC4B2E20A9}" type="datetimeFigureOut">
              <a:rPr lang="en-US" smtClean="0"/>
              <a:t>2018-11-20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C9C0B-DE4D-E945-BE13-1142D0A13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12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8AE7-BC72-914D-A09E-4FCC4B2E20A9}" type="datetimeFigureOut">
              <a:rPr lang="en-US" smtClean="0"/>
              <a:t>2018-11-20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C9C0B-DE4D-E945-BE13-1142D0A13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14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15885-197F-431F-86B4-3E3063BCEEF7}" type="datetime1">
              <a:rPr lang="en-US"/>
              <a:pPr>
                <a:defRPr/>
              </a:pPr>
              <a:t>2018-11-20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B33FE-3530-4F30-9158-5D62934109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784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A4182-302D-4EE2-A0F3-1750EC0F587A}" type="datetime1">
              <a:rPr lang="en-US"/>
              <a:pPr>
                <a:defRPr/>
              </a:pPr>
              <a:t>2018-11-20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84988" y="6432550"/>
            <a:ext cx="21336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8DF185E-A06A-44CB-AB45-98661EF7DF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572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82ACF-2DFE-4475-A04B-31553F0CF93D}" type="datetime1">
              <a:rPr lang="en-US"/>
              <a:pPr>
                <a:defRPr/>
              </a:pPr>
              <a:t>2018-11-20</a:t>
            </a:fld>
            <a:endParaRPr lang="en-US" dirty="0"/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6862763" y="6423025"/>
            <a:ext cx="21336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AE28190-AC4F-440E-BA51-98A8A29131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104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8C16E-07D6-4B06-9287-F7880A6E3D45}" type="datetime1">
              <a:rPr lang="en-US"/>
              <a:pPr>
                <a:defRPr/>
              </a:pPr>
              <a:t>2018-11-20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81090-555D-4917-8AAD-3EE0738605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242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2018-11-20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821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2018-11-20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019800"/>
            <a:ext cx="2568137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9758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2018-11-20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081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2018-11-20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019800"/>
            <a:ext cx="2568137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0252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8AE7-BC72-914D-A09E-4FCC4B2E20A9}" type="datetimeFigureOut">
              <a:rPr lang="en-US" smtClean="0"/>
              <a:t>2018-11-20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C9C0B-DE4D-E945-BE13-1142D0A13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55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2018-11-20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322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2018-11-20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019800"/>
            <a:ext cx="2568137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289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2018-11-20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019800"/>
            <a:ext cx="2568137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36394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2018-11-20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412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2018-11-20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658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2018-11-20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091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2018-11-20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482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8AE7-BC72-914D-A09E-4FCC4B2E20A9}" type="datetimeFigureOut">
              <a:rPr lang="en-US" smtClean="0"/>
              <a:t>2018-11-20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C9C0B-DE4D-E945-BE13-1142D0A13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41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8AE7-BC72-914D-A09E-4FCC4B2E20A9}" type="datetimeFigureOut">
              <a:rPr lang="en-US" smtClean="0"/>
              <a:t>2018-11-20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C9C0B-DE4D-E945-BE13-1142D0A13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36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8AE7-BC72-914D-A09E-4FCC4B2E20A9}" type="datetimeFigureOut">
              <a:rPr lang="en-US" smtClean="0"/>
              <a:t>2018-11-20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C9C0B-DE4D-E945-BE13-1142D0A13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80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8AE7-BC72-914D-A09E-4FCC4B2E20A9}" type="datetimeFigureOut">
              <a:rPr lang="en-US" smtClean="0"/>
              <a:t>2018-11-20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C9C0B-DE4D-E945-BE13-1142D0A13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79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8AE7-BC72-914D-A09E-4FCC4B2E20A9}" type="datetimeFigureOut">
              <a:rPr lang="en-US" smtClean="0"/>
              <a:t>2018-11-20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C9C0B-DE4D-E945-BE13-1142D0A13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46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8AE7-BC72-914D-A09E-4FCC4B2E20A9}" type="datetimeFigureOut">
              <a:rPr lang="en-US" smtClean="0"/>
              <a:t>2018-11-20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C9C0B-DE4D-E945-BE13-1142D0A13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64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8AE7-BC72-914D-A09E-4FCC4B2E20A9}" type="datetimeFigureOut">
              <a:rPr lang="en-US" smtClean="0"/>
              <a:t>2018-11-20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C9C0B-DE4D-E945-BE13-1142D0A13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41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68AE7-BC72-914D-A09E-4FCC4B2E20A9}" type="datetimeFigureOut">
              <a:rPr lang="en-US" smtClean="0"/>
              <a:t>2018-11-20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9C0B-DE4D-E945-BE13-1142D0A137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c_SCAN15T7404_SCANAoption.pd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7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74B794-D1CB-4F2B-9FC6-62682BE4E1DE}" type="datetime1">
              <a:rPr lang="en-US"/>
              <a:pPr>
                <a:defRPr/>
              </a:pPr>
              <a:t>2018-11-20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52563A-26D2-4228-97F7-1798D29D07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14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Rectangle 17"/>
          <p:cNvSpPr>
            <a:spLocks noChangeArrowheads="1"/>
          </p:cNvSpPr>
          <p:nvPr userDrawn="1"/>
        </p:nvSpPr>
        <p:spPr bwMode="auto">
          <a:xfrm>
            <a:off x="5751513" y="6465888"/>
            <a:ext cx="1535112" cy="392112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697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2018-11-20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29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66A3-oskMtU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2.jpg"/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11" Type="http://schemas.openxmlformats.org/officeDocument/2006/relationships/image" Target="../media/image20.jpg"/><Relationship Id="rId5" Type="http://schemas.openxmlformats.org/officeDocument/2006/relationships/image" Target="../media/image14.jpg"/><Relationship Id="rId10" Type="http://schemas.openxmlformats.org/officeDocument/2006/relationships/image" Target="../media/image19.png"/><Relationship Id="rId4" Type="http://schemas.openxmlformats.org/officeDocument/2006/relationships/image" Target="../media/image13.jpg"/><Relationship Id="rId9" Type="http://schemas.openxmlformats.org/officeDocument/2006/relationships/image" Target="../media/image18.jpg"/><Relationship Id="rId14" Type="http://schemas.openxmlformats.org/officeDocument/2006/relationships/hyperlink" Target="https://youtu.be/KPAwER_7Z_E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AAA33C90-722B-4B4C-9F43-06521DC50A4C}"/>
              </a:ext>
            </a:extLst>
          </p:cNvPr>
          <p:cNvSpPr txBox="1">
            <a:spLocks/>
          </p:cNvSpPr>
          <p:nvPr/>
        </p:nvSpPr>
        <p:spPr>
          <a:xfrm>
            <a:off x="762000" y="279942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>
                <a:cs typeface="Aharoni" pitchFamily="2" charset="-79"/>
              </a:rPr>
              <a:t>Computing from an Electric and Gas Utility Perspective</a:t>
            </a:r>
            <a:endParaRPr lang="en-US" sz="4000" b="1" dirty="0">
              <a:cs typeface="Aharoni" pitchFamily="2" charset="-79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527E140-6733-477A-8422-4E953E66D7EB}"/>
              </a:ext>
            </a:extLst>
          </p:cNvPr>
          <p:cNvSpPr/>
          <p:nvPr/>
        </p:nvSpPr>
        <p:spPr>
          <a:xfrm>
            <a:off x="1219200" y="4247229"/>
            <a:ext cx="6858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itchFamily="18" charset="0"/>
                <a:ea typeface="+mn-ea"/>
                <a:cs typeface="+mn-cs"/>
              </a:rPr>
              <a:t>CSCE Students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itchFamily="18" charset="0"/>
                <a:ea typeface="+mn-ea"/>
                <a:cs typeface="+mn-cs"/>
              </a:rPr>
              <a:t>November 6 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itchFamily="18" charset="0"/>
                <a:ea typeface="+mn-ea"/>
                <a:cs typeface="+mn-cs"/>
              </a:rPr>
              <a:t>Chris Pierson, IT Manager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812DC87-147C-4821-8F4A-C3DA480CC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102" y="1106147"/>
            <a:ext cx="4267796" cy="13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68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94CDA253-90D6-4682-89D4-0B1112C9910C}"/>
              </a:ext>
            </a:extLst>
          </p:cNvPr>
          <p:cNvSpPr txBox="1">
            <a:spLocks/>
          </p:cNvSpPr>
          <p:nvPr/>
        </p:nvSpPr>
        <p:spPr>
          <a:xfrm>
            <a:off x="1828800" y="228600"/>
            <a:ext cx="5486400" cy="566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cs typeface="Aharoni" pitchFamily="2" charset="-79"/>
              </a:rPr>
              <a:t>We do outreach</a:t>
            </a:r>
            <a:endParaRPr lang="en-US" sz="4000" b="1" dirty="0">
              <a:cs typeface="Aharoni" pitchFamily="2" charset="-79"/>
            </a:endParaRPr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xmlns="" id="{EFC5A6C0-F5AD-4B85-95C9-E7A0C91CDFD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9153" y="914400"/>
            <a:ext cx="6891689" cy="0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</p:spPr>
        <p:txBody>
          <a:bodyPr wrap="none" lIns="96659" tIns="48329" rIns="96659" bIns="48329" anchor="ctr"/>
          <a:lstStyle/>
          <a:p>
            <a:endParaRPr lang="en-US" dirty="0"/>
          </a:p>
        </p:txBody>
      </p:sp>
      <p:pic>
        <p:nvPicPr>
          <p:cNvPr id="6" name="Picture 10" descr="SET Fair Fall 2011.jpg">
            <a:extLst>
              <a:ext uri="{FF2B5EF4-FFF2-40B4-BE49-F238E27FC236}">
                <a16:creationId xmlns:a16="http://schemas.microsoft.com/office/drawing/2014/main" xmlns="" id="{E10706A1-A478-4116-B942-D5A075D66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0648" y="962393"/>
            <a:ext cx="3608552" cy="2667000"/>
          </a:xfrm>
          <a:prstGeom prst="rect">
            <a:avLst/>
          </a:prstGeom>
          <a:noFill/>
        </p:spPr>
      </p:pic>
      <p:pic>
        <p:nvPicPr>
          <p:cNvPr id="7" name="Picture 6" descr="mock2.jpg">
            <a:extLst>
              <a:ext uri="{FF2B5EF4-FFF2-40B4-BE49-F238E27FC236}">
                <a16:creationId xmlns:a16="http://schemas.microsoft.com/office/drawing/2014/main" xmlns="" id="{3FC1B118-B65C-426B-93C3-AD50AD098E7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66348" y="3234949"/>
            <a:ext cx="2975238" cy="2129745"/>
          </a:xfrm>
          <a:prstGeom prst="rect">
            <a:avLst/>
          </a:prstGeom>
        </p:spPr>
      </p:pic>
      <p:pic>
        <p:nvPicPr>
          <p:cNvPr id="8" name="Picture 19" descr="Marshall_Brown.jpg">
            <a:extLst>
              <a:ext uri="{FF2B5EF4-FFF2-40B4-BE49-F238E27FC236}">
                <a16:creationId xmlns:a16="http://schemas.microsoft.com/office/drawing/2014/main" xmlns="" id="{AD256392-6D75-4462-BE3E-10EACFD06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4306" y="3194921"/>
            <a:ext cx="3314700" cy="2209800"/>
          </a:xfrm>
          <a:prstGeom prst="rect">
            <a:avLst/>
          </a:prstGeom>
          <a:noFill/>
        </p:spPr>
      </p:pic>
      <p:pic>
        <p:nvPicPr>
          <p:cNvPr id="9" name="Picture 2" descr="EducatorDay.png">
            <a:extLst>
              <a:ext uri="{FF2B5EF4-FFF2-40B4-BE49-F238E27FC236}">
                <a16:creationId xmlns:a16="http://schemas.microsoft.com/office/drawing/2014/main" xmlns="" id="{3787A840-5BAA-48A3-9E08-DC853FD92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93736" y="4799308"/>
            <a:ext cx="3695700" cy="1514475"/>
          </a:xfrm>
          <a:prstGeom prst="rect">
            <a:avLst/>
          </a:prstGeom>
          <a:noFill/>
        </p:spPr>
      </p:pic>
      <p:pic>
        <p:nvPicPr>
          <p:cNvPr id="10" name="Picture 8" descr="ctc 2.jpg">
            <a:extLst>
              <a:ext uri="{FF2B5EF4-FFF2-40B4-BE49-F238E27FC236}">
                <a16:creationId xmlns:a16="http://schemas.microsoft.com/office/drawing/2014/main" xmlns="" id="{CDF666EE-6921-433C-84FA-D53214378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962393"/>
            <a:ext cx="2362200" cy="23215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0241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8211AFA6-5F38-4312-826C-B852EDF24DBF}"/>
              </a:ext>
            </a:extLst>
          </p:cNvPr>
          <p:cNvSpPr txBox="1">
            <a:spLocks/>
          </p:cNvSpPr>
          <p:nvPr/>
        </p:nvSpPr>
        <p:spPr>
          <a:xfrm>
            <a:off x="685800" y="228600"/>
            <a:ext cx="7772400" cy="566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cs typeface="Aharoni" pitchFamily="2" charset="-79"/>
              </a:rPr>
              <a:t>We support community education</a:t>
            </a:r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xmlns="" id="{3BD07BA1-8539-4C58-8ED4-1D73F2E23D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9153" y="914400"/>
            <a:ext cx="6891689" cy="0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</p:spPr>
        <p:txBody>
          <a:bodyPr wrap="none" lIns="96659" tIns="48329" rIns="96659" bIns="48329" anchor="ctr"/>
          <a:lstStyle/>
          <a:p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850D67A9-9BD3-4777-825A-FC366696F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09650"/>
            <a:ext cx="6789938" cy="4228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526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CD42FEB7-57FC-48A4-A57F-D387B952806D}"/>
              </a:ext>
            </a:extLst>
          </p:cNvPr>
          <p:cNvSpPr txBox="1">
            <a:spLocks/>
          </p:cNvSpPr>
          <p:nvPr/>
        </p:nvSpPr>
        <p:spPr>
          <a:xfrm>
            <a:off x="1828800" y="228600"/>
            <a:ext cx="5486400" cy="4584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cs typeface="Aharoni" pitchFamily="2" charset="-79"/>
              </a:rPr>
              <a:t>We support universities</a:t>
            </a:r>
            <a:endParaRPr lang="en-US" sz="4000" b="1" dirty="0">
              <a:cs typeface="Aharoni" pitchFamily="2" charset="-79"/>
            </a:endParaRPr>
          </a:p>
        </p:txBody>
      </p:sp>
      <p:sp>
        <p:nvSpPr>
          <p:cNvPr id="8" name="Line 8">
            <a:extLst>
              <a:ext uri="{FF2B5EF4-FFF2-40B4-BE49-F238E27FC236}">
                <a16:creationId xmlns:a16="http://schemas.microsoft.com/office/drawing/2014/main" xmlns="" id="{3EC736E2-E5F5-4FC3-B964-9EB6B26DAA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9153" y="914400"/>
            <a:ext cx="6891689" cy="0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</p:spPr>
        <p:txBody>
          <a:bodyPr wrap="none" lIns="96659" tIns="48329" rIns="96659" bIns="48329" anchor="ctr"/>
          <a:lstStyle/>
          <a:p>
            <a:endParaRPr lang="en-US" dirty="0"/>
          </a:p>
        </p:txBody>
      </p:sp>
      <p:pic>
        <p:nvPicPr>
          <p:cNvPr id="9" name="Picture 2" descr="C:\Users\cp15954\AppData\Local\Microsoft\Windows\Temporary Internet Files\Content.Outlook\927GQ23F\IMG-20120225-00023.jpg">
            <a:extLst>
              <a:ext uri="{FF2B5EF4-FFF2-40B4-BE49-F238E27FC236}">
                <a16:creationId xmlns:a16="http://schemas.microsoft.com/office/drawing/2014/main" xmlns="" id="{9E629155-E8EE-43DC-A908-B8134C851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53" y="1018713"/>
            <a:ext cx="6891688" cy="4130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97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D0CAC084-8992-48F7-B1D8-7EF9D0D806F4}"/>
              </a:ext>
            </a:extLst>
          </p:cNvPr>
          <p:cNvSpPr txBox="1">
            <a:spLocks/>
          </p:cNvSpPr>
          <p:nvPr/>
        </p:nvSpPr>
        <p:spPr>
          <a:xfrm>
            <a:off x="381000" y="228600"/>
            <a:ext cx="8001000" cy="566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cs typeface="Aharoni" pitchFamily="2" charset="-79"/>
              </a:rPr>
              <a:t>We support local charities</a:t>
            </a:r>
          </a:p>
        </p:txBody>
      </p:sp>
      <p:sp>
        <p:nvSpPr>
          <p:cNvPr id="8" name="Line 8">
            <a:extLst>
              <a:ext uri="{FF2B5EF4-FFF2-40B4-BE49-F238E27FC236}">
                <a16:creationId xmlns:a16="http://schemas.microsoft.com/office/drawing/2014/main" xmlns="" id="{CADF6344-5A7F-431E-AC53-4028B05E2D4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9153" y="914400"/>
            <a:ext cx="6891689" cy="0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</p:spPr>
        <p:txBody>
          <a:bodyPr wrap="none" lIns="96659" tIns="48329" rIns="96659" bIns="48329" anchor="ctr"/>
          <a:lstStyle/>
          <a:p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32673FE1-7823-42D9-920F-32CBD6D73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52" y="1009650"/>
            <a:ext cx="6891690" cy="4547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057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7B5474C8-A292-477C-97EC-B3C19ED892EE}"/>
              </a:ext>
            </a:extLst>
          </p:cNvPr>
          <p:cNvSpPr txBox="1">
            <a:spLocks/>
          </p:cNvSpPr>
          <p:nvPr/>
        </p:nvSpPr>
        <p:spPr>
          <a:xfrm>
            <a:off x="457200" y="279133"/>
            <a:ext cx="8229600" cy="566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cs typeface="Aharoni" pitchFamily="2" charset="-79"/>
              </a:rPr>
              <a:t>My career-26+ years, never bored</a:t>
            </a:r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xmlns="" id="{2E2ED90C-B50B-4510-B878-D202BBE291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8200" y="924022"/>
            <a:ext cx="7619999" cy="0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</p:spPr>
        <p:txBody>
          <a:bodyPr wrap="none" lIns="96659" tIns="48329" rIns="96659" bIns="48329" anchor="ctr"/>
          <a:lstStyle/>
          <a:p>
            <a:endParaRPr lang="en-US" dirty="0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xmlns="" id="{01599426-8587-45AE-84A7-8E4373787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096502"/>
            <a:ext cx="3962400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03A3B9"/>
              </a:buClr>
            </a:pPr>
            <a:r>
              <a:rPr lang="en-US" sz="2200" b="1" dirty="0">
                <a:solidFill>
                  <a:srgbClr val="0066FF"/>
                </a:solidFill>
                <a:latin typeface="Arial" charset="0"/>
                <a:cs typeface="Arial" charset="0"/>
              </a:rPr>
              <a:t>ROLES:</a:t>
            </a:r>
          </a:p>
          <a:p>
            <a:pPr marL="112713" indent="-112713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66FF"/>
                </a:solidFill>
                <a:latin typeface="Arial" charset="0"/>
                <a:cs typeface="Arial" charset="0"/>
              </a:rPr>
              <a:t> </a:t>
            </a: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Student Co-op</a:t>
            </a:r>
          </a:p>
          <a:p>
            <a:pPr marL="112713" indent="-112713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 Applications developer</a:t>
            </a:r>
          </a:p>
          <a:p>
            <a:pPr marL="112713" indent="-112713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 Systems analyst</a:t>
            </a:r>
          </a:p>
          <a:p>
            <a:pPr marL="112713" indent="-112713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 Project manager</a:t>
            </a:r>
          </a:p>
          <a:p>
            <a:pPr marL="112713" indent="-112713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 Applications specialist</a:t>
            </a:r>
          </a:p>
          <a:p>
            <a:pPr marL="112713" indent="-112713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 IT Supervisor</a:t>
            </a:r>
          </a:p>
          <a:p>
            <a:pPr marL="112713" indent="-112713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 Client manager</a:t>
            </a:r>
          </a:p>
          <a:p>
            <a:pPr marL="112713" indent="-112713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 Program manager</a:t>
            </a:r>
          </a:p>
          <a:p>
            <a:pPr marL="112713" indent="-112713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 IT manager</a:t>
            </a:r>
          </a:p>
          <a:p>
            <a:pPr eaLnBrk="1" hangingPunct="1">
              <a:spcBef>
                <a:spcPts val="600"/>
              </a:spcBef>
              <a:buClr>
                <a:srgbClr val="03A3B9"/>
              </a:buClr>
            </a:pPr>
            <a:endParaRPr lang="en-US" sz="2200" b="1" dirty="0">
              <a:solidFill>
                <a:srgbClr val="0033CC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6C4134DD-C257-446D-9A3B-931F98D81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8800" y="1098090"/>
            <a:ext cx="4318000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3A3B9"/>
              </a:buClr>
            </a:pPr>
            <a:r>
              <a:rPr lang="en-US" sz="2200" b="1" dirty="0">
                <a:solidFill>
                  <a:srgbClr val="0066FF"/>
                </a:solidFill>
                <a:latin typeface="Arial" charset="0"/>
                <a:cs typeface="Arial" charset="0"/>
              </a:rPr>
              <a:t>OPPORTUNITIES:</a:t>
            </a:r>
            <a:endParaRPr lang="en-US" sz="22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 Electric Operations</a:t>
            </a:r>
          </a:p>
          <a:p>
            <a:pPr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 Client/server (internet start)</a:t>
            </a:r>
          </a:p>
          <a:p>
            <a:pPr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 Fossil/Hydro plant IT + OT</a:t>
            </a:r>
          </a:p>
          <a:p>
            <a:pPr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 SCANA Energy startup</a:t>
            </a:r>
          </a:p>
          <a:p>
            <a:pPr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 PSNC merger</a:t>
            </a:r>
          </a:p>
          <a:p>
            <a:pPr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 Marketing/Sales systems</a:t>
            </a:r>
          </a:p>
          <a:p>
            <a:pPr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 Data analytics</a:t>
            </a:r>
          </a:p>
          <a:p>
            <a:pPr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 Demand Side Management</a:t>
            </a:r>
          </a:p>
          <a:p>
            <a:pPr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 Customer Service Eng.</a:t>
            </a:r>
          </a:p>
          <a:p>
            <a:pPr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 IT Operations</a:t>
            </a:r>
            <a:endParaRPr lang="en-US" sz="25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951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39A1F2-0E39-4794-8E77-90C37B4FFDF1}"/>
              </a:ext>
            </a:extLst>
          </p:cNvPr>
          <p:cNvSpPr txBox="1">
            <a:spLocks/>
          </p:cNvSpPr>
          <p:nvPr/>
        </p:nvSpPr>
        <p:spPr>
          <a:xfrm>
            <a:off x="1189608" y="152400"/>
            <a:ext cx="6645356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cs typeface="Aharoni" pitchFamily="2" charset="-79"/>
              </a:rPr>
              <a:t>Projects at Lake Murray Dam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BF6DB2-6EA0-445C-9A40-A0B3EF656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535" y="1043085"/>
            <a:ext cx="6564428" cy="426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8">
            <a:extLst>
              <a:ext uri="{FF2B5EF4-FFF2-40B4-BE49-F238E27FC236}">
                <a16:creationId xmlns:a16="http://schemas.microsoft.com/office/drawing/2014/main" xmlns="" id="{C9473C8A-DBB9-457F-BE81-10B49E87D5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70535" y="914399"/>
            <a:ext cx="6564429" cy="9625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</p:spPr>
        <p:txBody>
          <a:bodyPr wrap="none" lIns="96659" tIns="48329" rIns="96659" bIns="48329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24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26F692-0C32-4236-A0AE-A3BDE39D4E06}"/>
              </a:ext>
            </a:extLst>
          </p:cNvPr>
          <p:cNvSpPr txBox="1">
            <a:spLocks/>
          </p:cNvSpPr>
          <p:nvPr/>
        </p:nvSpPr>
        <p:spPr>
          <a:xfrm>
            <a:off x="1524000" y="152400"/>
            <a:ext cx="6019800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cs typeface="Aharoni" pitchFamily="2" charset="-79"/>
              </a:rPr>
              <a:t>Cope Station Construction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B6EDD2-E8ED-43CF-A92C-9EED23312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5556" r="5556"/>
          <a:stretch>
            <a:fillRect/>
          </a:stretch>
        </p:blipFill>
        <p:spPr>
          <a:xfrm>
            <a:off x="1270535" y="1043085"/>
            <a:ext cx="6564429" cy="4246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Line 8">
            <a:extLst>
              <a:ext uri="{FF2B5EF4-FFF2-40B4-BE49-F238E27FC236}">
                <a16:creationId xmlns:a16="http://schemas.microsoft.com/office/drawing/2014/main" xmlns="" id="{3E378060-0849-404E-BA89-8A72FDD11C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70535" y="914399"/>
            <a:ext cx="6564429" cy="9625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</p:spPr>
        <p:txBody>
          <a:bodyPr wrap="none" lIns="96659" tIns="48329" rIns="96659" bIns="48329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479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AD4E80-060A-4161-9C0A-22163A74D6F4}"/>
              </a:ext>
            </a:extLst>
          </p:cNvPr>
          <p:cNvSpPr txBox="1">
            <a:spLocks/>
          </p:cNvSpPr>
          <p:nvPr/>
        </p:nvSpPr>
        <p:spPr>
          <a:xfrm>
            <a:off x="843379" y="152400"/>
            <a:ext cx="7572652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cs typeface="Aharoni" pitchFamily="2" charset="-79"/>
              </a:rPr>
              <a:t>Fuel Delivery Management System</a:t>
            </a:r>
          </a:p>
        </p:txBody>
      </p:sp>
      <p:pic>
        <p:nvPicPr>
          <p:cNvPr id="3" name="Picture 2" descr="H:\recruiting\fuel_Picture_005.jpg">
            <a:extLst>
              <a:ext uri="{FF2B5EF4-FFF2-40B4-BE49-F238E27FC236}">
                <a16:creationId xmlns:a16="http://schemas.microsoft.com/office/drawing/2014/main" xmlns="" id="{FA0E9239-4D2B-4BED-A684-56BCA0E46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535" y="1043085"/>
            <a:ext cx="6564429" cy="4147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ine 8">
            <a:extLst>
              <a:ext uri="{FF2B5EF4-FFF2-40B4-BE49-F238E27FC236}">
                <a16:creationId xmlns:a16="http://schemas.microsoft.com/office/drawing/2014/main" xmlns="" id="{2C1122AC-C353-4BEE-9B79-C522DABE41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70535" y="914399"/>
            <a:ext cx="6564429" cy="9625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</p:spPr>
        <p:txBody>
          <a:bodyPr wrap="none" lIns="96659" tIns="48329" rIns="96659" bIns="48329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985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AE1CBC-8BA2-4977-9672-4AAC2ED15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764"/>
            <a:ext cx="8229600" cy="982632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SCANA Energy Startup in GA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A148D27E-764D-418E-8ACA-7DA8174EE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616" t="7516" r="58050" b="8460"/>
          <a:stretch/>
        </p:blipFill>
        <p:spPr>
          <a:xfrm>
            <a:off x="914401" y="1180730"/>
            <a:ext cx="7208668" cy="4222463"/>
          </a:xfrm>
          <a:prstGeom prst="rect">
            <a:avLst/>
          </a:prstGeom>
        </p:spPr>
      </p:pic>
      <p:sp>
        <p:nvSpPr>
          <p:cNvPr id="5" name="Line 8">
            <a:extLst>
              <a:ext uri="{FF2B5EF4-FFF2-40B4-BE49-F238E27FC236}">
                <a16:creationId xmlns:a16="http://schemas.microsoft.com/office/drawing/2014/main" xmlns="" id="{77DF140A-972D-47B8-9EAA-1239091FC9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70535" y="967667"/>
            <a:ext cx="6564429" cy="9625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</p:spPr>
        <p:txBody>
          <a:bodyPr wrap="none" lIns="96659" tIns="48329" rIns="96659" bIns="48329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897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345672F3-B670-4870-90DE-2B893C645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Industry Outlook</a:t>
            </a:r>
            <a:endParaRPr lang="en-US" sz="4000" b="1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579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17638"/>
            <a:ext cx="4603072" cy="4903839"/>
          </a:xfrm>
        </p:spPr>
        <p:txBody>
          <a:bodyPr>
            <a:normAutofit/>
          </a:bodyPr>
          <a:lstStyle/>
          <a:p>
            <a:r>
              <a:rPr lang="en-US" sz="3500" dirty="0"/>
              <a:t>SCANA Brief</a:t>
            </a:r>
          </a:p>
          <a:p>
            <a:r>
              <a:rPr lang="en-US" sz="3500" dirty="0"/>
              <a:t>Why CSE Degree?</a:t>
            </a:r>
          </a:p>
          <a:p>
            <a:r>
              <a:rPr lang="en-US" sz="3500" dirty="0"/>
              <a:t>My Career Highlights</a:t>
            </a:r>
          </a:p>
          <a:p>
            <a:r>
              <a:rPr lang="en-US" sz="3500" dirty="0"/>
              <a:t>Industry Outlook</a:t>
            </a:r>
          </a:p>
          <a:p>
            <a:r>
              <a:rPr lang="en-US" sz="3500" dirty="0"/>
              <a:t>What you can do</a:t>
            </a:r>
          </a:p>
          <a:p>
            <a:r>
              <a:rPr lang="en-US" sz="3500" dirty="0"/>
              <a:t>Questions 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1219200"/>
            <a:ext cx="8001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7">
            <a:extLst>
              <a:ext uri="{FF2B5EF4-FFF2-40B4-BE49-F238E27FC236}">
                <a16:creationId xmlns:a16="http://schemas.microsoft.com/office/drawing/2014/main" xmlns="" id="{D284943A-FDEB-4303-842D-60A74398C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2012" y="1616075"/>
            <a:ext cx="3486087" cy="3824287"/>
          </a:xfrm>
          <a:prstGeom prst="round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extLst>
      <p:ext uri="{BB962C8B-B14F-4D97-AF65-F5344CB8AC3E}">
        <p14:creationId xmlns:p14="http://schemas.microsoft.com/office/powerpoint/2010/main" val="317514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2B6BE6-0F22-4BD3-AF09-4F59AC2F9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/>
              <a:t>Bureau of Labor and Statistics Projection</a:t>
            </a:r>
            <a:endParaRPr lang="en-US" sz="4000" b="1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A20633D-38C8-48C0-BD17-413F34015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272" y="1666144"/>
            <a:ext cx="8260672" cy="366254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18306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Computer and Information Technology Occupations</a:t>
            </a:r>
          </a:p>
          <a:p>
            <a:pPr marL="0" marR="0" lvl="0" indent="0" algn="l" defTabSz="914400" rtl="0" eaLnBrk="0" fontAlgn="b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Employment of computer and information technology occupations is </a:t>
            </a:r>
            <a:r>
              <a:rPr lang="en-US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projected to grow 13 percent from 2016 to 2026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faster than the average for all occupations…projected to add about 557,100 new jobs.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median annual wage for computer and information technology occupations was $84,580 in May 2017, which was higher than the median annual wage for all occupations of $37,690.</a:t>
            </a:r>
          </a:p>
        </p:txBody>
      </p:sp>
    </p:spTree>
    <p:extLst>
      <p:ext uri="{BB962C8B-B14F-4D97-AF65-F5344CB8AC3E}">
        <p14:creationId xmlns:p14="http://schemas.microsoft.com/office/powerpoint/2010/main" val="737853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iClicker!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Computer </a:t>
            </a:r>
            <a:r>
              <a:rPr lang="en-US" dirty="0"/>
              <a:t>and Information Technology occupations are projected to grow by 13% from 2016 to 2026, which is faster than the average for all occupations. </a:t>
            </a:r>
          </a:p>
          <a:p>
            <a:pPr marL="0" indent="0">
              <a:buNone/>
            </a:pPr>
            <a:r>
              <a:rPr lang="en-US" dirty="0" smtClean="0"/>
              <a:t>A.</a:t>
            </a:r>
            <a:r>
              <a:rPr lang="en-US" dirty="0"/>
              <a:t>	True</a:t>
            </a:r>
          </a:p>
          <a:p>
            <a:pPr marL="0" indent="0">
              <a:buNone/>
            </a:pPr>
            <a:r>
              <a:rPr lang="en-US" dirty="0" smtClean="0"/>
              <a:t>B.</a:t>
            </a:r>
            <a:r>
              <a:rPr lang="en-US" dirty="0"/>
              <a:t>	False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49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cs typeface="Aharoni" pitchFamily="2" charset="-79"/>
              </a:rPr>
              <a:t>Jobs Are Out There! </a:t>
            </a:r>
            <a:br>
              <a:rPr lang="en-US" sz="4000" b="1" dirty="0">
                <a:cs typeface="Aharoni" pitchFamily="2" charset="-79"/>
              </a:rPr>
            </a:br>
            <a:r>
              <a:rPr lang="en-US" sz="4000" b="1" dirty="0">
                <a:cs typeface="Aharoni" pitchFamily="2" charset="-79"/>
              </a:rPr>
              <a:t>Even during poor economic times</a:t>
            </a:r>
          </a:p>
        </p:txBody>
      </p:sp>
      <p:sp>
        <p:nvSpPr>
          <p:cNvPr id="9" name="Shape 8"/>
          <p:cNvSpPr/>
          <p:nvPr/>
        </p:nvSpPr>
        <p:spPr>
          <a:xfrm rot="4396374">
            <a:off x="3825939" y="2711232"/>
            <a:ext cx="3647819" cy="2543899"/>
          </a:xfrm>
          <a:prstGeom prst="swooshArrow">
            <a:avLst>
              <a:gd name="adj1" fmla="val 16310"/>
              <a:gd name="adj2" fmla="val 3137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Oval 9"/>
          <p:cNvSpPr/>
          <p:nvPr/>
        </p:nvSpPr>
        <p:spPr>
          <a:xfrm>
            <a:off x="5348138" y="2851847"/>
            <a:ext cx="92118" cy="9211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6150417" y="3634012"/>
            <a:ext cx="92118" cy="9211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/>
          <p:cNvSpPr/>
          <p:nvPr/>
        </p:nvSpPr>
        <p:spPr>
          <a:xfrm>
            <a:off x="3581400" y="1870363"/>
            <a:ext cx="1719834" cy="676101"/>
          </a:xfrm>
          <a:custGeom>
            <a:avLst/>
            <a:gdLst>
              <a:gd name="connsiteX0" fmla="*/ 0 w 1719834"/>
              <a:gd name="connsiteY0" fmla="*/ 0 h 676101"/>
              <a:gd name="connsiteX1" fmla="*/ 1719834 w 1719834"/>
              <a:gd name="connsiteY1" fmla="*/ 0 h 676101"/>
              <a:gd name="connsiteX2" fmla="*/ 1719834 w 1719834"/>
              <a:gd name="connsiteY2" fmla="*/ 676101 h 676101"/>
              <a:gd name="connsiteX3" fmla="*/ 0 w 1719834"/>
              <a:gd name="connsiteY3" fmla="*/ 676101 h 676101"/>
              <a:gd name="connsiteX4" fmla="*/ 0 w 1719834"/>
              <a:gd name="connsiteY4" fmla="*/ 0 h 67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9834" h="676101">
                <a:moveTo>
                  <a:pt x="0" y="0"/>
                </a:moveTo>
                <a:lnTo>
                  <a:pt x="1719834" y="0"/>
                </a:lnTo>
                <a:lnTo>
                  <a:pt x="1719834" y="676101"/>
                </a:lnTo>
                <a:lnTo>
                  <a:pt x="0" y="6761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800" tIns="50800" rIns="50800" bIns="50800" numCol="1" spcCol="1270" anchor="b" anchorCtr="0">
            <a:noAutofit/>
          </a:bodyPr>
          <a:lstStyle/>
          <a:p>
            <a:pPr marL="0" marR="0" lvl="0" indent="0" algn="ctr" defTabSz="1778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F7F7F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8.4%</a:t>
            </a:r>
          </a:p>
        </p:txBody>
      </p:sp>
      <p:sp>
        <p:nvSpPr>
          <p:cNvPr id="13" name="Freeform 12"/>
          <p:cNvSpPr/>
          <p:nvPr/>
        </p:nvSpPr>
        <p:spPr>
          <a:xfrm>
            <a:off x="5859018" y="2773679"/>
            <a:ext cx="2370582" cy="676101"/>
          </a:xfrm>
          <a:custGeom>
            <a:avLst/>
            <a:gdLst>
              <a:gd name="connsiteX0" fmla="*/ 0 w 2370582"/>
              <a:gd name="connsiteY0" fmla="*/ 0 h 676101"/>
              <a:gd name="connsiteX1" fmla="*/ 2370582 w 2370582"/>
              <a:gd name="connsiteY1" fmla="*/ 0 h 676101"/>
              <a:gd name="connsiteX2" fmla="*/ 2370582 w 2370582"/>
              <a:gd name="connsiteY2" fmla="*/ 676101 h 676101"/>
              <a:gd name="connsiteX3" fmla="*/ 0 w 2370582"/>
              <a:gd name="connsiteY3" fmla="*/ 676101 h 676101"/>
              <a:gd name="connsiteX4" fmla="*/ 0 w 2370582"/>
              <a:gd name="connsiteY4" fmla="*/ 0 h 67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0582" h="676101">
                <a:moveTo>
                  <a:pt x="0" y="0"/>
                </a:moveTo>
                <a:lnTo>
                  <a:pt x="2370582" y="0"/>
                </a:lnTo>
                <a:lnTo>
                  <a:pt x="2370582" y="676101"/>
                </a:lnTo>
                <a:lnTo>
                  <a:pt x="0" y="6761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800" tIns="50800" rIns="50800" bIns="50800" numCol="1" spcCol="1270" anchor="ctr" anchorCtr="0">
            <a:noAutofit/>
          </a:bodyPr>
          <a:lstStyle/>
          <a:p>
            <a:pPr marL="0" marR="0" lvl="0" indent="0" algn="l" defTabSz="1778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F7F7F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5-6%</a:t>
            </a:r>
          </a:p>
        </p:txBody>
      </p:sp>
      <p:sp>
        <p:nvSpPr>
          <p:cNvPr id="14" name="Freeform 13"/>
          <p:cNvSpPr/>
          <p:nvPr/>
        </p:nvSpPr>
        <p:spPr>
          <a:xfrm>
            <a:off x="3581400" y="3646821"/>
            <a:ext cx="2324100" cy="676101"/>
          </a:xfrm>
          <a:custGeom>
            <a:avLst/>
            <a:gdLst>
              <a:gd name="connsiteX0" fmla="*/ 0 w 2324100"/>
              <a:gd name="connsiteY0" fmla="*/ 0 h 676101"/>
              <a:gd name="connsiteX1" fmla="*/ 2324100 w 2324100"/>
              <a:gd name="connsiteY1" fmla="*/ 0 h 676101"/>
              <a:gd name="connsiteX2" fmla="*/ 2324100 w 2324100"/>
              <a:gd name="connsiteY2" fmla="*/ 676101 h 676101"/>
              <a:gd name="connsiteX3" fmla="*/ 0 w 2324100"/>
              <a:gd name="connsiteY3" fmla="*/ 676101 h 676101"/>
              <a:gd name="connsiteX4" fmla="*/ 0 w 2324100"/>
              <a:gd name="connsiteY4" fmla="*/ 0 h 67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100" h="676101">
                <a:moveTo>
                  <a:pt x="0" y="0"/>
                </a:moveTo>
                <a:lnTo>
                  <a:pt x="2324100" y="0"/>
                </a:lnTo>
                <a:lnTo>
                  <a:pt x="2324100" y="676101"/>
                </a:lnTo>
                <a:lnTo>
                  <a:pt x="0" y="6761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800" tIns="50800" rIns="50800" bIns="50800" numCol="1" spcCol="1270" anchor="ctr" anchorCtr="0">
            <a:noAutofit/>
          </a:bodyPr>
          <a:lstStyle/>
          <a:p>
            <a:pPr marL="0" marR="0" lvl="0" indent="0" algn="r" defTabSz="1778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F7F7F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3.5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F7F7F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</p:txBody>
      </p:sp>
      <p:sp>
        <p:nvSpPr>
          <p:cNvPr id="15" name="Freeform 14"/>
          <p:cNvSpPr/>
          <p:nvPr/>
        </p:nvSpPr>
        <p:spPr>
          <a:xfrm>
            <a:off x="4539343" y="4837964"/>
            <a:ext cx="2324100" cy="676101"/>
          </a:xfrm>
          <a:custGeom>
            <a:avLst/>
            <a:gdLst>
              <a:gd name="connsiteX0" fmla="*/ 0 w 2324100"/>
              <a:gd name="connsiteY0" fmla="*/ 0 h 676101"/>
              <a:gd name="connsiteX1" fmla="*/ 2324100 w 2324100"/>
              <a:gd name="connsiteY1" fmla="*/ 0 h 676101"/>
              <a:gd name="connsiteX2" fmla="*/ 2324100 w 2324100"/>
              <a:gd name="connsiteY2" fmla="*/ 676101 h 676101"/>
              <a:gd name="connsiteX3" fmla="*/ 0 w 2324100"/>
              <a:gd name="connsiteY3" fmla="*/ 676101 h 676101"/>
              <a:gd name="connsiteX4" fmla="*/ 0 w 2324100"/>
              <a:gd name="connsiteY4" fmla="*/ 0 h 67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100" h="676101">
                <a:moveTo>
                  <a:pt x="0" y="0"/>
                </a:moveTo>
                <a:lnTo>
                  <a:pt x="2324100" y="0"/>
                </a:lnTo>
                <a:lnTo>
                  <a:pt x="2324100" y="676101"/>
                </a:lnTo>
                <a:lnTo>
                  <a:pt x="0" y="6761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800" tIns="50800" rIns="50800" bIns="50800" numCol="1" spcCol="1270" anchor="t" anchorCtr="0">
            <a:noAutofit/>
          </a:bodyPr>
          <a:lstStyle/>
          <a:p>
            <a:pPr marL="0" marR="0" lvl="0" indent="0" algn="ctr" defTabSz="1778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F7F7F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3.1%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399" y="1066800"/>
            <a:ext cx="316926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Unemployment Rate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National, June 2012: 8.4%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2015 = 5.5%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2016 = 4.9%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2017 = 4.4%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‘Balanced’ Unemployment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Technology: May 2012: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Technology, June 2012: 3.1%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2015 = 3.0%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2016 = 2.1%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2017 = 2.3%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April 2018 = 1.9%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06324" y="3342021"/>
            <a:ext cx="7086600" cy="0"/>
          </a:xfrm>
          <a:prstGeom prst="line">
            <a:avLst/>
          </a:prstGeom>
          <a:ln w="571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27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xmlns="" id="{D604D7C0-6CD0-4548-ADF5-EC737590F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26604"/>
            <a:ext cx="8075612" cy="4725988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  <a:buClr>
                <a:srgbClr val="00B0F0"/>
              </a:buClr>
              <a:buSzPct val="130000"/>
            </a:pPr>
            <a:r>
              <a:rPr lang="en-US" sz="2400" b="1" dirty="0"/>
              <a:t>Complete STEM BS degree </a:t>
            </a:r>
          </a:p>
          <a:p>
            <a:pPr>
              <a:spcBef>
                <a:spcPts val="1200"/>
              </a:spcBef>
              <a:buClr>
                <a:srgbClr val="00B0F0"/>
              </a:buClr>
              <a:buSzPct val="130000"/>
            </a:pPr>
            <a:r>
              <a:rPr lang="en-US" sz="2400" b="1" dirty="0"/>
              <a:t>STEM degree is extremely valuable</a:t>
            </a:r>
          </a:p>
          <a:p>
            <a:pPr lvl="1">
              <a:spcBef>
                <a:spcPts val="1200"/>
              </a:spcBef>
              <a:buClr>
                <a:srgbClr val="00B0F0"/>
              </a:buClr>
              <a:buSzPct val="130000"/>
            </a:pPr>
            <a:r>
              <a:rPr lang="en-US" sz="2400" b="1" dirty="0"/>
              <a:t>CEC had highest starting salaries, averaging $20,000 more than USC total average starting salaries*</a:t>
            </a:r>
          </a:p>
          <a:p>
            <a:pPr>
              <a:spcBef>
                <a:spcPts val="1200"/>
              </a:spcBef>
              <a:buClr>
                <a:srgbClr val="00B0F0"/>
              </a:buClr>
              <a:buSzPct val="130000"/>
            </a:pPr>
            <a:r>
              <a:rPr lang="en-US" sz="2400" b="1" dirty="0"/>
              <a:t>Get real world experience typically via internship or co-op</a:t>
            </a:r>
          </a:p>
          <a:p>
            <a:pPr lvl="1">
              <a:spcBef>
                <a:spcPts val="1200"/>
              </a:spcBef>
              <a:buClr>
                <a:srgbClr val="00B0F0"/>
              </a:buClr>
              <a:buSzPct val="130000"/>
            </a:pPr>
            <a:r>
              <a:rPr lang="en-US" sz="2400" b="1" dirty="0"/>
              <a:t>Education relevant sooner</a:t>
            </a:r>
          </a:p>
          <a:p>
            <a:pPr lvl="1">
              <a:spcBef>
                <a:spcPts val="1200"/>
              </a:spcBef>
              <a:buClr>
                <a:srgbClr val="00B0F0"/>
              </a:buClr>
              <a:buSzPct val="130000"/>
            </a:pPr>
            <a:r>
              <a:rPr lang="en-US" sz="2400" b="1" dirty="0"/>
              <a:t>Build resume and references</a:t>
            </a:r>
          </a:p>
          <a:p>
            <a:pPr lvl="1">
              <a:spcBef>
                <a:spcPts val="1200"/>
              </a:spcBef>
              <a:buClr>
                <a:srgbClr val="00B0F0"/>
              </a:buClr>
              <a:buSzPct val="130000"/>
            </a:pPr>
            <a:r>
              <a:rPr lang="en-US" sz="2400" b="1" dirty="0"/>
              <a:t>Potential job offer before graduation</a:t>
            </a:r>
          </a:p>
          <a:p>
            <a:pPr lvl="1">
              <a:spcBef>
                <a:spcPts val="1200"/>
              </a:spcBef>
              <a:buClr>
                <a:srgbClr val="00B0F0"/>
              </a:buClr>
              <a:buSzPct val="130000"/>
            </a:pPr>
            <a:r>
              <a:rPr lang="en-US" sz="2400" b="1" dirty="0"/>
              <a:t>Team and corporate environment</a:t>
            </a:r>
          </a:p>
          <a:p>
            <a:pPr lvl="1">
              <a:spcBef>
                <a:spcPts val="1200"/>
              </a:spcBef>
              <a:buClr>
                <a:srgbClr val="00B0F0"/>
              </a:buClr>
              <a:buSzPct val="130000"/>
            </a:pPr>
            <a:r>
              <a:rPr lang="en-US" sz="2400" b="1" dirty="0"/>
              <a:t>Starting salary $7,000 more with intern/co-op experience* </a:t>
            </a:r>
          </a:p>
          <a:p>
            <a:pPr marL="457200" lvl="1" indent="0">
              <a:spcBef>
                <a:spcPts val="1200"/>
              </a:spcBef>
              <a:buClr>
                <a:srgbClr val="00B0F0"/>
              </a:buClr>
              <a:buSzPct val="130000"/>
              <a:buNone/>
            </a:pPr>
            <a:r>
              <a:rPr lang="en-US" sz="2600" b="1" i="1" dirty="0"/>
              <a:t>* </a:t>
            </a:r>
            <a:r>
              <a:rPr lang="en-US" sz="2000" i="1" dirty="0"/>
              <a:t>USC career center May ‘17 survey</a:t>
            </a:r>
          </a:p>
          <a:p>
            <a:pPr marL="457200" lvl="1" indent="0">
              <a:spcBef>
                <a:spcPts val="1200"/>
              </a:spcBef>
              <a:buClr>
                <a:srgbClr val="00B0F0"/>
              </a:buClr>
              <a:buSzPct val="130000"/>
              <a:buNone/>
            </a:pPr>
            <a:endParaRPr lang="en-US" sz="2000" dirty="0"/>
          </a:p>
          <a:p>
            <a:pPr>
              <a:spcBef>
                <a:spcPts val="1200"/>
              </a:spcBef>
              <a:buClr>
                <a:srgbClr val="00B0F0"/>
              </a:buClr>
              <a:buSzPct val="130000"/>
            </a:pPr>
            <a:endParaRPr lang="en-US" sz="3000" dirty="0"/>
          </a:p>
          <a:p>
            <a:pPr>
              <a:spcBef>
                <a:spcPts val="1200"/>
              </a:spcBef>
              <a:buClr>
                <a:srgbClr val="00B0F0"/>
              </a:buClr>
              <a:buSzPct val="130000"/>
            </a:pPr>
            <a:endParaRPr lang="en-US" sz="3000" dirty="0"/>
          </a:p>
          <a:p>
            <a:pPr>
              <a:spcBef>
                <a:spcPts val="1200"/>
              </a:spcBef>
              <a:buClr>
                <a:srgbClr val="00B0F0"/>
              </a:buClr>
              <a:buSzPct val="130000"/>
            </a:pPr>
            <a:endParaRPr lang="en-US" sz="3000" dirty="0"/>
          </a:p>
        </p:txBody>
      </p:sp>
      <p:sp>
        <p:nvSpPr>
          <p:cNvPr id="3" name="Line 8">
            <a:extLst>
              <a:ext uri="{FF2B5EF4-FFF2-40B4-BE49-F238E27FC236}">
                <a16:creationId xmlns:a16="http://schemas.microsoft.com/office/drawing/2014/main" xmlns="" id="{6D001E0A-08B0-4DC5-88E4-F99BD06924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914398"/>
            <a:ext cx="7772399" cy="1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</p:spPr>
        <p:txBody>
          <a:bodyPr wrap="none" lIns="96659" tIns="48329" rIns="96659" bIns="48329" anchor="ctr"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48AAC2A2-CECF-426E-A464-B340CCFB0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1282700"/>
          </a:xfrm>
        </p:spPr>
        <p:txBody>
          <a:bodyPr/>
          <a:lstStyle/>
          <a:p>
            <a:r>
              <a:rPr lang="en-US" sz="4000" dirty="0"/>
              <a:t>What you can do</a:t>
            </a:r>
          </a:p>
        </p:txBody>
      </p:sp>
    </p:spTree>
    <p:extLst>
      <p:ext uri="{BB962C8B-B14F-4D97-AF65-F5344CB8AC3E}">
        <p14:creationId xmlns:p14="http://schemas.microsoft.com/office/powerpoint/2010/main" val="40807769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iClicker!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What </a:t>
            </a:r>
            <a:r>
              <a:rPr lang="en-US" dirty="0"/>
              <a:t>can you do, in addition to completing your degree, to improve your chances of getting hired upon graduation, make your education relevant sooner, build your resume’, and have a potential job offer before graduation? </a:t>
            </a:r>
          </a:p>
          <a:p>
            <a:pPr marL="0" indent="0">
              <a:buNone/>
            </a:pPr>
            <a:r>
              <a:rPr lang="en-US" dirty="0" smtClean="0"/>
              <a:t>A.</a:t>
            </a:r>
            <a:r>
              <a:rPr lang="en-US" dirty="0"/>
              <a:t>	Wait until your senior year to start looking for jobs</a:t>
            </a:r>
          </a:p>
          <a:p>
            <a:pPr marL="0" indent="0">
              <a:buNone/>
            </a:pPr>
            <a:r>
              <a:rPr lang="en-US" dirty="0" smtClean="0"/>
              <a:t>B.</a:t>
            </a:r>
            <a:r>
              <a:rPr lang="en-US" dirty="0"/>
              <a:t>	Hang out in five points</a:t>
            </a:r>
          </a:p>
          <a:p>
            <a:pPr marL="0" indent="0">
              <a:buNone/>
            </a:pPr>
            <a:r>
              <a:rPr lang="en-US" dirty="0" smtClean="0"/>
              <a:t>C.</a:t>
            </a:r>
            <a:r>
              <a:rPr lang="en-US" dirty="0"/>
              <a:t>	Nothing in addition to degree as a degree entitles me to a job  </a:t>
            </a:r>
          </a:p>
          <a:p>
            <a:pPr marL="0" indent="0">
              <a:buNone/>
            </a:pPr>
            <a:r>
              <a:rPr lang="en-US" dirty="0" smtClean="0"/>
              <a:t>D.</a:t>
            </a:r>
            <a:r>
              <a:rPr lang="en-US" dirty="0"/>
              <a:t>	Gain industry experience if time permits while attending college</a:t>
            </a:r>
          </a:p>
          <a:p>
            <a:pPr marL="0" indent="0">
              <a:buNone/>
            </a:pPr>
            <a:r>
              <a:rPr lang="en-US" dirty="0" smtClean="0"/>
              <a:t>E.</a:t>
            </a:r>
            <a:r>
              <a:rPr lang="en-US" dirty="0"/>
              <a:t>	None of the above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6546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7200" y="1371600"/>
            <a:ext cx="8001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xmlns="" id="{CBE6C813-B1ED-4D2E-AEC8-CC30B1676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092"/>
            <a:ext cx="8001000" cy="1282700"/>
          </a:xfrm>
        </p:spPr>
        <p:txBody>
          <a:bodyPr>
            <a:normAutofit/>
          </a:bodyPr>
          <a:lstStyle/>
          <a:p>
            <a:r>
              <a:rPr lang="en-US" dirty="0"/>
              <a:t>Internships and Co-ops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xmlns="" id="{BC11F3FB-9459-4FA4-B116-DE71AD4EC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7363" y="2201665"/>
            <a:ext cx="6241002" cy="1356244"/>
          </a:xfrm>
        </p:spPr>
        <p:txBody>
          <a:bodyPr>
            <a:normAutofit/>
          </a:bodyPr>
          <a:lstStyle/>
          <a:p>
            <a:pPr marL="457200" lvl="1" indent="0" algn="ctr">
              <a:spcBef>
                <a:spcPts val="1200"/>
              </a:spcBef>
              <a:buClr>
                <a:srgbClr val="00B0F0"/>
              </a:buClr>
              <a:buSzPct val="130000"/>
              <a:buNone/>
            </a:pPr>
            <a:r>
              <a:rPr lang="en-US" sz="2000" u="sng" dirty="0">
                <a:hlinkClick r:id="rId2"/>
              </a:rPr>
              <a:t>Hear directly from students about internship experiences</a:t>
            </a:r>
            <a:endParaRPr lang="en-US" sz="2000" dirty="0"/>
          </a:p>
          <a:p>
            <a:pPr marL="457200" lvl="1" indent="0">
              <a:spcBef>
                <a:spcPts val="1200"/>
              </a:spcBef>
              <a:buClr>
                <a:srgbClr val="00B0F0"/>
              </a:buClr>
              <a:buSzPct val="130000"/>
              <a:buNone/>
            </a:pPr>
            <a:endParaRPr lang="en-US" sz="2000" dirty="0"/>
          </a:p>
          <a:p>
            <a:pPr>
              <a:spcBef>
                <a:spcPts val="1200"/>
              </a:spcBef>
              <a:buClr>
                <a:srgbClr val="00B0F0"/>
              </a:buClr>
              <a:buSzPct val="130000"/>
            </a:pPr>
            <a:endParaRPr lang="en-US" sz="3000" dirty="0"/>
          </a:p>
          <a:p>
            <a:pPr>
              <a:spcBef>
                <a:spcPts val="1200"/>
              </a:spcBef>
              <a:buClr>
                <a:srgbClr val="00B0F0"/>
              </a:buClr>
              <a:buSzPct val="130000"/>
            </a:pPr>
            <a:endParaRPr lang="en-US" sz="3000" dirty="0"/>
          </a:p>
          <a:p>
            <a:pPr>
              <a:spcBef>
                <a:spcPts val="1200"/>
              </a:spcBef>
              <a:buClr>
                <a:srgbClr val="00B0F0"/>
              </a:buClr>
              <a:buSzPct val="130000"/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432066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 fontScale="77500" lnSpcReduction="20000"/>
          </a:bodyPr>
          <a:lstStyle/>
          <a:p>
            <a:endParaRPr lang="en-US" sz="2000" dirty="0"/>
          </a:p>
          <a:p>
            <a:r>
              <a:rPr lang="en-US" dirty="0"/>
              <a:t>Internships</a:t>
            </a:r>
          </a:p>
          <a:p>
            <a:pPr lvl="1"/>
            <a:r>
              <a:rPr lang="en-US" dirty="0"/>
              <a:t>Summer</a:t>
            </a:r>
          </a:p>
          <a:p>
            <a:pPr lvl="1"/>
            <a:r>
              <a:rPr lang="en-US" dirty="0"/>
              <a:t>Extended</a:t>
            </a:r>
          </a:p>
          <a:p>
            <a:pPr marL="393192" lvl="1" indent="0">
              <a:buNone/>
            </a:pPr>
            <a:endParaRPr lang="en-US" dirty="0"/>
          </a:p>
          <a:p>
            <a:r>
              <a:rPr lang="en-US" dirty="0"/>
              <a:t>Co-ops</a:t>
            </a:r>
          </a:p>
          <a:p>
            <a:pPr marL="109728" indent="0">
              <a:buNone/>
            </a:pPr>
            <a:endParaRPr lang="en-US" dirty="0"/>
          </a:p>
          <a:p>
            <a:r>
              <a:rPr lang="en-US" dirty="0"/>
              <a:t>Externships (Field Study/Tour)</a:t>
            </a:r>
          </a:p>
          <a:p>
            <a:pPr marL="109728" indent="0">
              <a:buNone/>
            </a:pPr>
            <a:endParaRPr lang="en-US" dirty="0"/>
          </a:p>
          <a:p>
            <a:r>
              <a:rPr lang="en-US" dirty="0"/>
              <a:t>Job Shadowing</a:t>
            </a:r>
          </a:p>
          <a:p>
            <a:pPr marL="109728" indent="0">
              <a:buNone/>
            </a:pPr>
            <a:endParaRPr lang="en-US" dirty="0"/>
          </a:p>
          <a:p>
            <a:r>
              <a:rPr lang="en-US" dirty="0"/>
              <a:t>Partnerships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Student Opportunities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687" y="2053431"/>
            <a:ext cx="3381113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041" y="3429000"/>
            <a:ext cx="1914873" cy="1914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57200" y="1371600"/>
            <a:ext cx="8001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201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A40980\AppData\Local\Microsoft\Windows\Temporary Internet Files\Content.IE5\N5K4BQS5\MC900441498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533857"/>
            <a:ext cx="5257343" cy="5257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3850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3F2D7AC4-6850-4D14-8A79-4EBD76B7C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4000" b="1" dirty="0"/>
              <a:t>In closing…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B00C387B-9874-4BDF-B720-982C53910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690688"/>
            <a:ext cx="7926388" cy="4114800"/>
          </a:xfrm>
        </p:spPr>
        <p:txBody>
          <a:bodyPr/>
          <a:lstStyle/>
          <a:p>
            <a:pPr>
              <a:spcBef>
                <a:spcPts val="1200"/>
              </a:spcBef>
              <a:buClr>
                <a:srgbClr val="03A3B9"/>
              </a:buClr>
              <a:buSzPct val="130000"/>
            </a:pPr>
            <a:r>
              <a:rPr lang="en-US" sz="2800" b="1" dirty="0">
                <a:solidFill>
                  <a:srgbClr val="0033CC"/>
                </a:solidFill>
                <a:cs typeface="Arial" charset="0"/>
              </a:rPr>
              <a:t>Completing your education should be top priority</a:t>
            </a:r>
          </a:p>
          <a:p>
            <a:pPr>
              <a:spcBef>
                <a:spcPts val="1200"/>
              </a:spcBef>
              <a:buClr>
                <a:srgbClr val="03A3B9"/>
              </a:buClr>
              <a:buSzPct val="130000"/>
            </a:pPr>
            <a:r>
              <a:rPr lang="en-US" sz="2800" b="1" dirty="0">
                <a:solidFill>
                  <a:srgbClr val="0033CC"/>
                </a:solidFill>
                <a:cs typeface="Arial" charset="0"/>
              </a:rPr>
              <a:t>A degree may get you in the hiring process, but it does not automatically qualify you</a:t>
            </a:r>
          </a:p>
          <a:p>
            <a:pPr>
              <a:spcBef>
                <a:spcPts val="1200"/>
              </a:spcBef>
              <a:buClr>
                <a:srgbClr val="03A3B9"/>
              </a:buClr>
              <a:buSzPct val="130000"/>
            </a:pPr>
            <a:r>
              <a:rPr lang="en-US" sz="2800" b="1" dirty="0">
                <a:solidFill>
                  <a:srgbClr val="0033CC"/>
                </a:solidFill>
                <a:cs typeface="Arial" charset="0"/>
              </a:rPr>
              <a:t>Gain work experience in your field</a:t>
            </a:r>
          </a:p>
          <a:p>
            <a:pPr>
              <a:spcBef>
                <a:spcPts val="1200"/>
              </a:spcBef>
              <a:buClr>
                <a:srgbClr val="03A3B9"/>
              </a:buClr>
              <a:buSzPct val="130000"/>
            </a:pPr>
            <a:r>
              <a:rPr lang="en-US" sz="2800" b="1" dirty="0">
                <a:solidFill>
                  <a:srgbClr val="0033CC"/>
                </a:solidFill>
                <a:cs typeface="Arial" charset="0"/>
              </a:rPr>
              <a:t>Learn as much as you can about computer technology regardless of your major</a:t>
            </a:r>
          </a:p>
          <a:p>
            <a:pPr>
              <a:spcBef>
                <a:spcPts val="1200"/>
              </a:spcBef>
              <a:buClr>
                <a:srgbClr val="03A3B9"/>
              </a:buClr>
              <a:buSzPct val="130000"/>
            </a:pPr>
            <a:r>
              <a:rPr lang="en-US" sz="2800" b="1" dirty="0">
                <a:solidFill>
                  <a:srgbClr val="0033CC"/>
                </a:solidFill>
                <a:cs typeface="Arial" charset="0"/>
              </a:rPr>
              <a:t>Good luck in your journey!</a:t>
            </a:r>
          </a:p>
        </p:txBody>
      </p:sp>
      <p:sp>
        <p:nvSpPr>
          <p:cNvPr id="6" name="Line 8">
            <a:extLst>
              <a:ext uri="{FF2B5EF4-FFF2-40B4-BE49-F238E27FC236}">
                <a16:creationId xmlns:a16="http://schemas.microsoft.com/office/drawing/2014/main" xmlns="" id="{76C8B243-C2D7-4AE6-BB5E-4AA1E633D33E}"/>
              </a:ext>
            </a:extLst>
          </p:cNvPr>
          <p:cNvSpPr>
            <a:spLocks noChangeShapeType="1"/>
          </p:cNvSpPr>
          <p:nvPr/>
        </p:nvSpPr>
        <p:spPr bwMode="auto">
          <a:xfrm>
            <a:off x="584200" y="1344613"/>
            <a:ext cx="7924800" cy="0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695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3729"/>
            <a:ext cx="8229600" cy="4309871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/>
              <a:t>Headquartered in Cayce, SC </a:t>
            </a:r>
          </a:p>
          <a:p>
            <a:endParaRPr lang="en-US" sz="2200" dirty="0"/>
          </a:p>
          <a:p>
            <a:r>
              <a:rPr lang="en-US" sz="2200" dirty="0"/>
              <a:t>SCANA Corporation is an energy-based holding company</a:t>
            </a:r>
          </a:p>
          <a:p>
            <a:endParaRPr lang="en-US" sz="2200" dirty="0"/>
          </a:p>
          <a:p>
            <a:r>
              <a:rPr lang="en-US" sz="2200" dirty="0"/>
              <a:t>Utility operations in regulated electric and natural gas and other energy-related businesses</a:t>
            </a:r>
          </a:p>
          <a:p>
            <a:endParaRPr lang="en-US" sz="2200" dirty="0"/>
          </a:p>
          <a:p>
            <a:r>
              <a:rPr lang="en-US" sz="2200" dirty="0"/>
              <a:t>Subsidiaries serve more than half a million electric customers in South Carolina and more than 1.2 million natural gas customers in South Carolina, North Carolina and Georgia. </a:t>
            </a:r>
          </a:p>
          <a:p>
            <a:endParaRPr lang="en-US" sz="2200" dirty="0"/>
          </a:p>
          <a:p>
            <a:r>
              <a:rPr lang="en-US" sz="2200"/>
              <a:t>Over 5,000 </a:t>
            </a:r>
            <a:r>
              <a:rPr lang="en-US" sz="2200" dirty="0"/>
              <a:t>employees in three states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58136" cy="1143000"/>
          </a:xfrm>
        </p:spPr>
        <p:txBody>
          <a:bodyPr/>
          <a:lstStyle/>
          <a:p>
            <a:r>
              <a:rPr lang="en-US" dirty="0"/>
              <a:t>SCANA Basics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371600"/>
            <a:ext cx="8001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VCS Plant in the A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5336" y="361765"/>
            <a:ext cx="2285764" cy="1877800"/>
          </a:xfrm>
          <a:prstGeom prst="roundRect">
            <a:avLst/>
          </a:prstGeom>
          <a:ln w="127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79889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5181600" cy="3395472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/>
              <a:t>Provide energy-related products to retail markets in the Southeast.</a:t>
            </a:r>
          </a:p>
          <a:p>
            <a:endParaRPr lang="en-US" sz="2200" dirty="0"/>
          </a:p>
          <a:p>
            <a:r>
              <a:rPr lang="en-US" sz="2200" dirty="0"/>
              <a:t>A company of committed people working together professionally to serve our customers.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Our Mission and Vision</a:t>
            </a:r>
          </a:p>
        </p:txBody>
      </p:sp>
      <p:pic>
        <p:nvPicPr>
          <p:cNvPr id="6" name="Picture 2" descr="M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5248" y="2487044"/>
            <a:ext cx="3352800" cy="2889627"/>
          </a:xfrm>
          <a:prstGeom prst="round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Content Placeholder 4" descr="11.jpg"/>
          <p:cNvPicPr>
            <a:picLocks noChangeAspect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 bwMode="auto">
          <a:xfrm>
            <a:off x="895904" y="3348361"/>
            <a:ext cx="3352800" cy="2286000"/>
          </a:xfrm>
          <a:prstGeom prst="round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8" name="Straight Connector 7"/>
          <p:cNvCxnSpPr/>
          <p:nvPr/>
        </p:nvCxnSpPr>
        <p:spPr>
          <a:xfrm>
            <a:off x="457200" y="1371600"/>
            <a:ext cx="8001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876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of Companies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36489" t="32221" r="37657" b="39174"/>
          <a:stretch/>
        </p:blipFill>
        <p:spPr bwMode="auto">
          <a:xfrm>
            <a:off x="457200" y="3124200"/>
            <a:ext cx="3209542" cy="2823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10914" t="31529" r="62819" b="39432"/>
          <a:stretch/>
        </p:blipFill>
        <p:spPr bwMode="auto">
          <a:xfrm>
            <a:off x="2868540" y="2208351"/>
            <a:ext cx="3406919" cy="28523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3"/>
          <a:srcRect l="62007" t="31529" r="11807" b="39174"/>
          <a:stretch/>
        </p:blipFill>
        <p:spPr bwMode="auto">
          <a:xfrm>
            <a:off x="5604693" y="1230064"/>
            <a:ext cx="3192597" cy="28575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533400" y="1230064"/>
            <a:ext cx="8001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81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14700" y="645328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October 22, 2018</a:t>
            </a:r>
          </a:p>
        </p:txBody>
      </p:sp>
      <p:pic>
        <p:nvPicPr>
          <p:cNvPr id="13318" name="Picture 6" descr="https://scontent.xx.fbcdn.net/hphotos-xfp1/v/t1.0-9/1004953_652237728173106_681238834_n.jpg?oh=e48d0cc4acd85a394f1633edc948a018&amp;oe=565E24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781" y="4273029"/>
            <a:ext cx="2743200" cy="20574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498" y="4179104"/>
            <a:ext cx="3125626" cy="20870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436" y="2188365"/>
            <a:ext cx="1905000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545" y="701543"/>
            <a:ext cx="1905000" cy="190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80" y="735863"/>
            <a:ext cx="1905000" cy="19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624" y="2228118"/>
            <a:ext cx="1905000" cy="190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548" y="2560571"/>
            <a:ext cx="1905000" cy="1905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4443" y="1850951"/>
            <a:ext cx="1126611" cy="22650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256856"/>
            <a:ext cx="1895475" cy="1905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182" y="933483"/>
            <a:ext cx="3441637" cy="83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6" r="14746"/>
          <a:stretch/>
        </p:blipFill>
        <p:spPr>
          <a:xfrm>
            <a:off x="398491" y="2644254"/>
            <a:ext cx="1981201" cy="16287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B1CA26E-1A0F-4DF5-9750-9830CC3C206C}"/>
              </a:ext>
            </a:extLst>
          </p:cNvPr>
          <p:cNvSpPr/>
          <p:nvPr/>
        </p:nvSpPr>
        <p:spPr>
          <a:xfrm>
            <a:off x="3174919" y="274673"/>
            <a:ext cx="26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14"/>
              </a:rPr>
              <a:t>SCANA Introductory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421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4161" y="274638"/>
            <a:ext cx="8538099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Where can a computer related degree take you?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24161" y="2205737"/>
            <a:ext cx="396240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174625" indent="-174625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Software Engineer</a:t>
            </a:r>
          </a:p>
          <a:p>
            <a:pPr marL="174625" indent="-174625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Cyber Security Analyst </a:t>
            </a:r>
          </a:p>
          <a:p>
            <a:pPr marL="174625" indent="-174625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Database Administration</a:t>
            </a:r>
          </a:p>
          <a:p>
            <a:pPr marL="174625" indent="-174625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Infrastructure Analyst</a:t>
            </a:r>
          </a:p>
          <a:p>
            <a:pPr marL="174625" indent="-174625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Infrastructure Tech</a:t>
            </a:r>
          </a:p>
          <a:p>
            <a:pPr marL="174625" indent="-174625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IT Analyst</a:t>
            </a:r>
          </a:p>
          <a:p>
            <a:pPr marL="174625" indent="-174625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IT Project Management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071151" y="2234063"/>
            <a:ext cx="5219700" cy="250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4625" indent="-174625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IT Training</a:t>
            </a:r>
          </a:p>
          <a:p>
            <a:pPr marL="225425" indent="-225425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Network Planning &amp; Engineering</a:t>
            </a:r>
          </a:p>
          <a:p>
            <a:pPr marL="225425" indent="-225425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Technical Writing</a:t>
            </a:r>
          </a:p>
          <a:p>
            <a:pPr marL="225425" indent="-225425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Technology Consultant</a:t>
            </a:r>
          </a:p>
          <a:p>
            <a:pPr marL="225425" indent="-225425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Telecommunications Tech</a:t>
            </a:r>
          </a:p>
          <a:p>
            <a:pPr marL="225425" indent="-225425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Leadership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1219200"/>
            <a:ext cx="8001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3FA8BE1-A904-4CED-952A-6CE31A086904}"/>
              </a:ext>
            </a:extLst>
          </p:cNvPr>
          <p:cNvSpPr txBox="1"/>
          <p:nvPr/>
        </p:nvSpPr>
        <p:spPr>
          <a:xfrm>
            <a:off x="381740" y="1316706"/>
            <a:ext cx="8185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03A3B9"/>
              </a:buClr>
            </a:pPr>
            <a:r>
              <a:rPr lang="en-US" sz="2400" b="1" dirty="0">
                <a:solidFill>
                  <a:srgbClr val="0033CC"/>
                </a:solidFill>
                <a:latin typeface="Arial" charset="0"/>
                <a:cs typeface="Arial" charset="0"/>
              </a:rPr>
              <a:t>Examples of job titles/opportunities just within SCANA:</a:t>
            </a:r>
          </a:p>
        </p:txBody>
      </p:sp>
    </p:spTree>
    <p:extLst>
      <p:ext uri="{BB962C8B-B14F-4D97-AF65-F5344CB8AC3E}">
        <p14:creationId xmlns:p14="http://schemas.microsoft.com/office/powerpoint/2010/main" val="3423603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7200" y="1219200"/>
            <a:ext cx="8001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2">
            <a:extLst>
              <a:ext uri="{FF2B5EF4-FFF2-40B4-BE49-F238E27FC236}">
                <a16:creationId xmlns:a16="http://schemas.microsoft.com/office/drawing/2014/main" xmlns="" id="{B95720B4-3BB4-4389-B885-210BF6261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9325" y="879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endParaRPr lang="en-US" sz="1800" dirty="0">
              <a:latin typeface="Calibri" pitchFamily="34" charset="0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xmlns="" id="{A9AFEF1C-4507-4FE9-9D05-41F71F270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58800"/>
            <a:ext cx="64770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000" b="1" dirty="0">
                <a:latin typeface="+mj-lt"/>
              </a:rPr>
              <a:t>Employee Makeup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xmlns="" id="{DBC1FEA8-A53E-4048-908F-EF7BC7C81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5925" y="2708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endParaRPr lang="en-US" sz="1800" dirty="0">
              <a:latin typeface="Calibri" pitchFamily="34" charset="0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xmlns="" id="{2B3E0EE3-E981-4816-8098-20C1A1023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48" y="1604084"/>
            <a:ext cx="4800169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339725" indent="-339725" eaLnBrk="1" hangingPunct="1">
              <a:spcBef>
                <a:spcPts val="1200"/>
              </a:spcBef>
              <a:buClr>
                <a:srgbClr val="00B0F0"/>
              </a:buClr>
              <a:buSzPct val="130000"/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400+ IST employees</a:t>
            </a:r>
          </a:p>
          <a:p>
            <a:pPr marL="339725" indent="-339725" eaLnBrk="1" hangingPunct="1">
              <a:spcBef>
                <a:spcPts val="1200"/>
              </a:spcBef>
              <a:buClr>
                <a:srgbClr val="00B0F0"/>
              </a:buClr>
              <a:buSzPct val="130000"/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Most have BS in Computer Science, Computer Engineering, Management Information Science,</a:t>
            </a:r>
            <a:b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</a:b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or related field</a:t>
            </a:r>
          </a:p>
          <a:p>
            <a:pPr marL="339725" indent="-339725" eaLnBrk="1" hangingPunct="1">
              <a:spcBef>
                <a:spcPts val="1200"/>
              </a:spcBef>
              <a:buClr>
                <a:srgbClr val="00B0F0"/>
              </a:buClr>
              <a:buSzPct val="130000"/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44% female; 22% minority</a:t>
            </a:r>
          </a:p>
          <a:p>
            <a:pPr marL="339725" indent="-339725" eaLnBrk="1" hangingPunct="1">
              <a:spcBef>
                <a:spcPts val="1200"/>
              </a:spcBef>
              <a:buClr>
                <a:srgbClr val="00B0F0"/>
              </a:buClr>
              <a:buSzPct val="130000"/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30% Gen X, 12% Gen Y</a:t>
            </a:r>
          </a:p>
          <a:p>
            <a:pPr marL="339725" indent="-339725" eaLnBrk="1" hangingPunct="1">
              <a:spcBef>
                <a:spcPts val="1200"/>
              </a:spcBef>
              <a:buClr>
                <a:srgbClr val="00B0F0"/>
              </a:buClr>
              <a:buSzPct val="130000"/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Student Internships and Co-op programs</a:t>
            </a:r>
            <a:endParaRPr lang="en-US" sz="2200" b="1" dirty="0">
              <a:solidFill>
                <a:srgbClr val="0066FF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en-US" sz="2200" dirty="0">
              <a:solidFill>
                <a:srgbClr val="3333CC"/>
              </a:solidFill>
              <a:latin typeface="Arial" charset="0"/>
              <a:cs typeface="Arial" charset="0"/>
            </a:endParaRPr>
          </a:p>
        </p:txBody>
      </p:sp>
      <p:pic>
        <p:nvPicPr>
          <p:cNvPr id="14" name="Picture 13" descr="MPj04140870000[1]">
            <a:extLst>
              <a:ext uri="{FF2B5EF4-FFF2-40B4-BE49-F238E27FC236}">
                <a16:creationId xmlns:a16="http://schemas.microsoft.com/office/drawing/2014/main" xmlns="" id="{DB199D1D-E51A-4F23-836C-7B85A6D67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9"/>
          <a:stretch>
            <a:fillRect/>
          </a:stretch>
        </p:blipFill>
        <p:spPr bwMode="auto">
          <a:xfrm>
            <a:off x="5341398" y="1816223"/>
            <a:ext cx="3350368" cy="3049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25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DADB497F-F4E0-4A82-9DF4-5BF4C85EB245}"/>
              </a:ext>
            </a:extLst>
          </p:cNvPr>
          <p:cNvSpPr txBox="1">
            <a:spLocks/>
          </p:cNvSpPr>
          <p:nvPr/>
        </p:nvSpPr>
        <p:spPr>
          <a:xfrm>
            <a:off x="381000" y="228600"/>
            <a:ext cx="8229600" cy="566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cs typeface="Aharoni" pitchFamily="2" charset="-79"/>
              </a:rPr>
              <a:t>We aren’t always at our desks</a:t>
            </a:r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xmlns="" id="{24548793-3891-4C79-A749-E22E092FB81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9153" y="914400"/>
            <a:ext cx="6891689" cy="0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</p:spPr>
        <p:txBody>
          <a:bodyPr wrap="none" lIns="96659" tIns="48329" rIns="96659" bIns="48329" anchor="ctr"/>
          <a:lstStyle/>
          <a:p>
            <a:endParaRPr lang="en-US" dirty="0"/>
          </a:p>
        </p:txBody>
      </p:sp>
      <p:pic>
        <p:nvPicPr>
          <p:cNvPr id="6" name="Picture 2" descr="C:\Users\cp15954\AppData\Local\Microsoft\Windows\Temporary Internet Files\Content.Outlook\927GQ23F\IMG-20120725-00107.jpg">
            <a:extLst>
              <a:ext uri="{FF2B5EF4-FFF2-40B4-BE49-F238E27FC236}">
                <a16:creationId xmlns:a16="http://schemas.microsoft.com/office/drawing/2014/main" xmlns="" id="{2CC28A70-99E6-4C5E-898A-70DEB6DC7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066800"/>
            <a:ext cx="6668117" cy="4455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843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ustom 2">
      <a:dk1>
        <a:srgbClr val="7F7F7F"/>
      </a:dk1>
      <a:lt1>
        <a:sysClr val="window" lastClr="FFFFFF"/>
      </a:lt1>
      <a:dk2>
        <a:srgbClr val="00B0F0"/>
      </a:dk2>
      <a:lt2>
        <a:srgbClr val="92D050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92D05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09A1D25BBA3D4192A6203CA6B816ED" ma:contentTypeVersion="4" ma:contentTypeDescription="Create a new document." ma:contentTypeScope="" ma:versionID="b4495b8a1313061422ede31fa9bbaa3f">
  <xsd:schema xmlns:xsd="http://www.w3.org/2001/XMLSchema" xmlns:xs="http://www.w3.org/2001/XMLSchema" xmlns:p="http://schemas.microsoft.com/office/2006/metadata/properties" xmlns:ns1="http://schemas.microsoft.com/sharepoint/v3" xmlns:ns2="2d8f60a1-6c81-4313-a35a-20d28150beb5" targetNamespace="http://schemas.microsoft.com/office/2006/metadata/properties" ma:root="true" ma:fieldsID="7928ac70728be5a3772abfc2378f6eb8" ns1:_="" ns2:_="">
    <xsd:import namespace="http://schemas.microsoft.com/sharepoint/v3"/>
    <xsd:import namespace="2d8f60a1-6c81-4313-a35a-20d28150beb5"/>
    <xsd:element name="properties">
      <xsd:complexType>
        <xsd:sequence>
          <xsd:element name="documentManagement">
            <xsd:complexType>
              <xsd:all>
                <xsd:element ref="ns1:_dlc_ExpireDateSaved" minOccurs="0"/>
                <xsd:element ref="ns1:_dlc_ExpireDate" minOccurs="0"/>
                <xsd:element ref="ns1:_dlc_Exempt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pireDateSaved" ma:index="8" nillable="true" ma:displayName="Original Expiration Date" ma:hidden="true" ma:internalName="_dlc_ExpireDateSaved" ma:readOnly="true">
      <xsd:simpleType>
        <xsd:restriction base="dms:DateTime"/>
      </xsd:simpleType>
    </xsd:element>
    <xsd:element name="_dlc_ExpireDate" ma:index="9" nillable="true" ma:displayName="Expiration Date" ma:description="" ma:hidden="true" ma:indexed="true" ma:internalName="_dlc_ExpireDate" ma:readOnly="true">
      <xsd:simpleType>
        <xsd:restriction base="dms:DateTime"/>
      </xsd:simpleType>
    </xsd:element>
    <xsd:element name="_dlc_Exempt" ma:index="10" nillable="true" ma:displayName="Exempt from Policy" ma:hidden="true" ma:internalName="_dlc_Exempt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8f60a1-6c81-4313-a35a-20d28150beb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ExpireDateSaved xmlns="http://schemas.microsoft.com/sharepoint/v3" xsi:nil="true"/>
    <_dlc_ExpireDate xmlns="http://schemas.microsoft.com/sharepoint/v3">2025-02-08T19:21:07+00:00</_dlc_ExpireDat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4E7DEE-D45D-4596-BF09-C8F2188B40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d8f60a1-6c81-4313-a35a-20d28150be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9B3817-097D-4E1F-9C1B-4DF268183780}">
  <ds:schemaRefs>
    <ds:schemaRef ds:uri="2d8f60a1-6c81-4313-a35a-20d28150beb5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24C0942-03C1-48DA-A5BD-F051D60733E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3254</TotalTime>
  <Words>651</Words>
  <Application>Microsoft Office PowerPoint</Application>
  <PresentationFormat>On-screen Show (4:3)</PresentationFormat>
  <Paragraphs>163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Aharoni</vt:lpstr>
      <vt:lpstr>Arial</vt:lpstr>
      <vt:lpstr>Bell MT</vt:lpstr>
      <vt:lpstr>Calibri</vt:lpstr>
      <vt:lpstr>Tahoma</vt:lpstr>
      <vt:lpstr>Times New Roman</vt:lpstr>
      <vt:lpstr>Office Theme</vt:lpstr>
      <vt:lpstr>Theme1</vt:lpstr>
      <vt:lpstr>1_Office Theme</vt:lpstr>
      <vt:lpstr>PowerPoint Presentation</vt:lpstr>
      <vt:lpstr>Agenda</vt:lpstr>
      <vt:lpstr>SCANA Basics</vt:lpstr>
      <vt:lpstr>Our Mission and Vision</vt:lpstr>
      <vt:lpstr>Family of Companies</vt:lpstr>
      <vt:lpstr>PowerPoint Presentation</vt:lpstr>
      <vt:lpstr>Where can a computer related degree take you?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SCANA Energy Startup in GA</vt:lpstr>
      <vt:lpstr>Industry Outlook</vt:lpstr>
      <vt:lpstr>Bureau of Labor and Statistics Projection</vt:lpstr>
      <vt:lpstr>iClicker!</vt:lpstr>
      <vt:lpstr>Jobs Are Out There!  Even during poor economic times</vt:lpstr>
      <vt:lpstr>What you can do</vt:lpstr>
      <vt:lpstr>iClicker!</vt:lpstr>
      <vt:lpstr>Internships and Co-ops</vt:lpstr>
      <vt:lpstr>Student Opportunities</vt:lpstr>
      <vt:lpstr>PowerPoint Presentation</vt:lpstr>
      <vt:lpstr>In closing…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Merck</dc:creator>
  <cp:lastModifiedBy>Marco Valtorta</cp:lastModifiedBy>
  <cp:revision>12</cp:revision>
  <dcterms:created xsi:type="dcterms:W3CDTF">2015-08-27T15:31:28Z</dcterms:created>
  <dcterms:modified xsi:type="dcterms:W3CDTF">2018-11-20T20:51:38Z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0x0101003409A1D25BBA3D4192A6203CA6B816ED</vt:lpwstr>
  </property>
  <property fmtid="{D5CDD505-2E9C-101B-9397-08002B2CF9AE}" pid="3" name="_dlc_policyId">
    <vt:lpwstr>/humanresources/teams/Workforce Planning/Shared Documents</vt:lpwstr>
  </property>
  <property fmtid="{D5CDD505-2E9C-101B-9397-08002B2CF9AE}" pid="4" name="ItemRetentionFormula">
    <vt:lpwstr>&lt;formula id="Microsoft.Office.RecordsManagement.PolicyFeatures.Expiration.Formula.BuiltIn"&gt;&lt;number&gt;7&lt;/number&gt;&lt;property&gt;Modified&lt;/property&gt;&lt;propertyId&gt;28cf69c5-fa48-462a-b5cd-27b6f9d2bd5f&lt;/propertyId&gt;&lt;period&gt;years&lt;/period&gt;&lt;/formula&gt;</vt:lpwstr>
  </property>
</Properties>
</file>