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343" r:id="rId3"/>
    <p:sldId id="346" r:id="rId4"/>
    <p:sldId id="364" r:id="rId5"/>
    <p:sldId id="347" r:id="rId6"/>
    <p:sldId id="348" r:id="rId7"/>
    <p:sldId id="379" r:id="rId8"/>
    <p:sldId id="349" r:id="rId9"/>
    <p:sldId id="350" r:id="rId10"/>
    <p:sldId id="351" r:id="rId11"/>
    <p:sldId id="352" r:id="rId12"/>
    <p:sldId id="353" r:id="rId13"/>
    <p:sldId id="354" r:id="rId14"/>
    <p:sldId id="378" r:id="rId15"/>
    <p:sldId id="355" r:id="rId16"/>
    <p:sldId id="357" r:id="rId17"/>
    <p:sldId id="356" r:id="rId18"/>
    <p:sldId id="358" r:id="rId19"/>
    <p:sldId id="359" r:id="rId20"/>
    <p:sldId id="360" r:id="rId21"/>
    <p:sldId id="367" r:id="rId22"/>
    <p:sldId id="361" r:id="rId23"/>
    <p:sldId id="368" r:id="rId24"/>
    <p:sldId id="362" r:id="rId25"/>
    <p:sldId id="369" r:id="rId26"/>
    <p:sldId id="370" r:id="rId27"/>
    <p:sldId id="363" r:id="rId28"/>
    <p:sldId id="371" r:id="rId29"/>
    <p:sldId id="372" r:id="rId30"/>
    <p:sldId id="373" r:id="rId31"/>
    <p:sldId id="374" r:id="rId32"/>
    <p:sldId id="375" r:id="rId33"/>
    <p:sldId id="377" r:id="rId34"/>
  </p:sldIdLst>
  <p:sldSz cx="9144000" cy="6858000" type="screen4x3"/>
  <p:notesSz cx="6985000" cy="92837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7396" autoAdjust="0"/>
  </p:normalViewPr>
  <p:slideViewPr>
    <p:cSldViewPr>
      <p:cViewPr varScale="1">
        <p:scale>
          <a:sx n="67" d="100"/>
          <a:sy n="67" d="100"/>
        </p:scale>
        <p:origin x="470"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i="0"/>
            </a:lvl1pPr>
          </a:lstStyle>
          <a:p>
            <a:pPr>
              <a:defRPr/>
            </a:pPr>
            <a:endParaRPr lang="en-US"/>
          </a:p>
        </p:txBody>
      </p:sp>
      <p:sp>
        <p:nvSpPr>
          <p:cNvPr id="2253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i="0"/>
            </a:lvl1pPr>
          </a:lstStyle>
          <a:p>
            <a:pPr>
              <a:defRPr/>
            </a:pPr>
            <a:endParaRPr lang="en-US"/>
          </a:p>
        </p:txBody>
      </p:sp>
      <p:sp>
        <p:nvSpPr>
          <p:cNvPr id="22532"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i="0"/>
            </a:lvl1pPr>
          </a:lstStyle>
          <a:p>
            <a:pPr>
              <a:defRPr/>
            </a:pPr>
            <a:endParaRPr lang="en-US"/>
          </a:p>
        </p:txBody>
      </p:sp>
      <p:sp>
        <p:nvSpPr>
          <p:cNvPr id="22533"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i="0"/>
            </a:lvl1pPr>
          </a:lstStyle>
          <a:p>
            <a:pPr>
              <a:defRPr/>
            </a:pPr>
            <a:fld id="{07143A59-97F2-4DE0-B096-A783CB4F0012}" type="slidenum">
              <a:rPr lang="en-US"/>
              <a:pPr>
                <a:defRPr/>
              </a:pPr>
              <a:t>‹#›</a:t>
            </a:fld>
            <a:endParaRPr lang="en-US"/>
          </a:p>
        </p:txBody>
      </p:sp>
    </p:spTree>
    <p:extLst>
      <p:ext uri="{BB962C8B-B14F-4D97-AF65-F5344CB8AC3E}">
        <p14:creationId xmlns:p14="http://schemas.microsoft.com/office/powerpoint/2010/main" val="4295107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11-17T23:40:28.59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3C342E0-1DD9-4B2E-BA15-A72C83A2A37A}" emma:medium="tactile" emma:mode="ink">
          <msink:context xmlns:msink="http://schemas.microsoft.com/ink/2010/main" type="inkDrawing" rotatedBoundingBox="6243,9902 19200,9951 19198,10366 6242,10317" shapeName="Other"/>
        </emma:interpretation>
      </emma:emma>
    </inkml:annotationXML>
    <inkml:trace contextRef="#ctx0" brushRef="#br0">-16 189 774,'-12'-11'1032,"12"11"0,0 0-258,0 0 129,0 0-258,0 0 0,0 0 258,0 0-129,0 0 0,0 0 0,0 0-258,0 0 258,0 0 0,0 0-129,12-2-258,-12 2 129,0 0-129,25 0 0,-25 0 0,27 0 129,-27 0-258,35 2 129,-10-1-129,-3-1 129,3 6-129,-2-6-129,1 0 0,-3 0 129,-1 0-129,3-2 0,-2 4 0,-21-2-129,33 4 129,-33-4 0,33 5 0,-33-5 0,24 4 0,-24-4 0,25 5 0,-25-5 0,23 4 0,-23-4 0,24 2 0,-24-2 0,27 4 0,-27-4 129,29 0-129,-29 0 0,31 0 0,-31 0 0,31 0 0,-11 0 0,-20 0 0,29 0-129,-8 0 129,-21 0 0,33 0-129,-33 0 129,31-6-129,-31 6 129,24-4-129,-24 4 129,21-5-129,-21 5 0,19 0 0,-19 0 129,20 0-129,-20 0 0,17 0 129,-17 0-129,22 0 129,-22 0-129,25 5 0,-25-5 129,29 6-129,-29-6 129,29 5-129,-29-5 129,35 6 0,-35-6-129,33 0 129,-13 0 0,-1-2-129,1 2 129,-1 0-129,1 0 129,-1 0-129,-19 0 0,37-2 129,-37 2-129,29-3 0,-29 3 0,33 0 0,-33 0 0,39 0 129,-39 0-129,33 0 0,-12 0 0,-1 0 0,1 3 0,1 1 129,-1 0-129,2-2 0,3 3 0,-1-1 129,0-1-129,-5-1 0,5 0 0,4 0 129,-2 0-129,-1-2 0,-1 0 0,4 0 129,2 0-129,-4 0 0,6 0 0,-7-2 0,9 2 0,-2-2 0,2 0 0,7 0 0,-1 1 0,6-1 129,3-2-129,1 2 0,5-1 0,1-3 129,7 2-129,-2 1 0,-2-1 0,1 0 129,5 1-129,-4 1 0,4 0 258,-4 0-258,2-4 0,-5 5 0,3 1 129,-6-2-129,-3 2 0,-5-2 0,-1 2 0,-6 0 0,3 0 129,-3 5-129,-2-1 0,0-2 0,2 2 0,0-2 0,-2-2 129,5 0-129,-3 0 0,0 0 0,2 0 0,3-2 0,-5-6 129,8 3-129,-1 1 0,-3 0 0,-2 1 0,0-3 129,1 1-129,-1-1 0,0 1 0,2-5 0,-3 1 0,5 2 129,2-2-129,1-1 0,-5 1 0,3 0 129,1 1-129,0 7 0,-1-3 0,7 2 0,-5 0 129,1 0-129,3 1 0,-1 1 0,-1 0 0,1 0 0,-1 0 129,-3 0-129,3 0 0,-7 1 0,5-1 0,-7 2 0,2 6 129,3-3-258,-7 1 129,4-6 0,2 0 0,-3 0 129,5 0-129,-4-2 0,5-7 0,-3 1 258,-2 1-258,7 1 0,-3 3 0,3-3 129,-3 2-129,3 1 0,1-1 0,1-2 129,-3 5-129,5-1 0,2 0 129,-3 0-129,7-2 129,-2 3-129,8-1 129,-2 0-129,6 0 129,0 0-129,-2 2 0,4 0 129,-6 0-129,4 0 0,-2 0 129,-2 0-129,0 0 0,-2 2 0,-2 7 0,-3 6 0,-1-6 0,4 0 0,-10 4 0,1 4-129,-3-2 129,5 0 0,-7-4 0,3 3 0,-1-1 0,-1 0 0,1-2 0,-3 2 129,1-2-129,-7 0 0,2 2 0,-6-4 0,2 1 129,-5-3-129,-4 2 0,1-1 0,-4-5 0,-6 1 0,2 0 0,-1-1 129,-5-1-129,1 0 0,-20-2 0,38 0 0,-38 0 0,32 4 0,-13-4 0,8 2 0,-5 0 0,5-2 0,4 0 0,2 0 129,4 1-129,2-1 0,7 4 0,-7-2 0,6-2 0,2 0 0,7 0 0,4 0 0,-3 0 129,7 0-129,6 0 0,2-4 0,0-3 129,8 1-129,-4-1 129,1 0-129,5-6 129,0 3-129,-2-1 0,1 0 0,-3-2 0,4 0 129,1 0-129,-3 2 0,-2 0 0,-10 4 0,2-2 0,-4 1 0,-7 3 0,-5 1 0,-3 2 0,-3 2 0,-3 0 0,-2 0 0,-4 0 0,-2 2 0,-2 2 0,0 1 0,0 5 0,-2-3 0,-2-2 0,4 3 0,0-1 0,0 1 0,10-3 0,0 3 0,4-3 0,3-1 129,3-4-129,5 3 129,-4-3-129,11 2 0,-5-2 129,2 0-129,2 0 129,2 0-129,0 0 129,2 0-129,4 0 0,-4 0 129,2 2-129,-2 2 129,4 1-129,-2 1 129,-2-2-129,0 3 0,-2 2 129,-7 0-129,-1 1 129,-5-1-129,-5 0 0,-5 2 129,-8-2-129,-4 2 0,-6 2 0,-5-2 0,-20-11-129,23 24-258,-19 0-516,-14-3-3354,-7 1-774,-24-7-387,-17-15-774</inkml:trace>
  </inkml:traceGroup>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11-17T23:40:35.3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7719064-24D7-4704-840C-AF9BE61CE930}" emma:medium="tactile" emma:mode="ink">
          <msink:context xmlns:msink="http://schemas.microsoft.com/ink/2010/main" type="inkDrawing" rotatedBoundingBox="7824,1462 19115,9388 17423,11798 6132,3872" shapeName="Other"/>
        </emma:interpretation>
      </emma:emma>
    </inkml:annotationXML>
    <inkml:trace contextRef="#ctx0" brushRef="#br0">5 146 774,'-8'-17'1419,"8"17"0,0 0-129,0 0-387,0 0 129,0 0 0,0 0-387,0 0 258,8-5 0,13 5 0,-21 0 0,41-8-258,-25-1 258,19 9-129,-4-9-258,11 7-129,-12-5 258,12 5-258,-9-2 0,6 4-129,-2-2 0,2 2-129,-2 0 129,2 0 0,-2 2-129,-2 2 129,6 1-129,7 1 129,-5 3 0,-2-3 0,2 3-129,1-4 129,3 3 0,-4-6 0,-2-2-129,5 0 129,-9 0-129,6-4-129,-8-5 129,0 5-129,-4-5 129,2 3-258,-2 3 258,-2-1-129,-5 0 0,1 0 0,0 1 0,4 1 129,0-2-129,-1 2 0,5-1 0,2-3 0,9 1 129,7-3-129,5 1 129,1-1-129,3 1 129,0-2-129,6 0 129,0 3 0,-5 1-129,-1 5 129,0-4 0,-3 4-129,-1-2 129,2 2-129,-9 0 0,1 0 0,-3 0 0,0 4 0,-1-1 0,-5 3 0,0-2 0,0-1 0,-2-1 0,0 2 129,3-2-129,-3-2 0,0 2 0,4-2 0,-4 1 0,0-1 0,7 0 0,-5 0 0,-2 0 0,2 2 0,2 0 0,-1 0 129,7 0-129,1 1 0,3 3 129,3 1-129,3-5 0,3 4 129,0-1-129,2-1 129,0 2-129,-1-3 0,-3 3 0,2-1 0,-2-1 0,-5 2 0,3-3 0,-7 1 0,-5 1 0,-3 1 129,6 0-129,-7-1 0,-7 2 0,2 1 258,-6 1-258,8 0 129,-8-1-129,0 3 129,1-2-129,-3 0 0,-2-3 0,2 1-129,4-1 129,-8-3-129,5 3 129,-1-2-258,0 1 258,0-1 0,0-2 0,-7 1 258,3-1-258,0 2 0,0-4 0,-9 4 0,-16-4 0,33 3 0,-33-3 0,23 4 0,-23-4 0,0 0 0,26 4 0,-26-4 0,25 3 0,-25-3 0,33 4 0,-12-4 0,3 2 0,-1-2 0,-2 0 0,3 0 129,-1 0-129,-23 0 0,33 0 0,-33 0 0,19 0 0,-19 0 0,0 0 0,0 0 0,0 0 0,0 0 0,0 0 129,0 0-129,0 0 0,0 0 0,0 0 0,0 0 0,0 0 129,-17-11-258,17 11 129,-33-13 0,13 5 0,-3-1 0,-2 2 0,0-1 0,5-3 0,-3 0 129,5 0-258,18 11 129,-25-26 0,25 26-129,-17-20 129,17 20-129,-14-18 129,14 18 0,0 0 0,0 0 0,0 0 0,0 0 0,-4-17 0,4 17 0,0 0-258,0 0 258,0 0 0,0 0 0,0 0-129,0 0 129,0 0 0,0 0 0,0 0 0,0 0 0,10 0 0,-10 0 0,0 0 0,0 0 0,0 0 0,11 15 0,-11-15 0,0 20 129,0-20 129,0 26-516,0-26 516,0 29-516,-3-12 516,-3 3-516,2-1 258,-2 1-129,0 0 129,2 3 129,-2 1-129,-1-2 0,1 4 0,4 3 0,0 1 0,-2-3 0,4 3 0,0 1 0,0-1 0,0-1 0,4 1 0,0-4 0,11-4 0,-5 0 0,4-4 0,-1 1 0,1-3 0,-14-16 258,33 30-258,-12-15 0,-5-1 0,-16-14 0,37 26 0,-37-26 0,35 22 0,-16-7 0,3-2 0,-3 0 0,4 0 0,-5 0 129,9 2-129,-2-3 0,1 5 0,5-2 0,-2 0 0,2 1 0,-2 1 0,4-1 0,-6-3 0,-3 6 0,1-3 0,-2 1 0,-3 0 0,-1 1 0,-1-5 0,-18-13 0,33 31 0,-33-31 129,37 28-129,-37-28 0,29 24 0,-29-24 0,27 20 0,-27-20 0,23 21 0,-23-21 0,22 18 0,-22-18 0,19 17 0,-19-17 0,16 18 129,-16-18-129,17 19 0,-17-19-129,18 25 258,-18-25 0,19 24 0,-19-24-129,33 32 258,-17-16-258,1 1 129,-17-17 0,33 31-129,-17-10 0,-16-21 0,27 31 129,-19-14-129,9 1 0,-9-1 0,0 5 0,4-4 0,1 1 0,-5-1 0,0 1 0,0 1 0,3 4 0,-1-6 0,-2 4 0,1 1 0,-1 1 0,0-2 0,0 0 0,0 0 0,1 4 0,-1 0 0,4-1 258,1 1-258,-3-2 0,0 6 0,5-2 0,-1-4 0,-2 1 0,5 1 0,-3 2 0,1 0 0,1-6 129,-1 3-129,3 1 0,-1 4 0,1-4 0,3 0 0,-3-1 0,7 5 0,-2-6 0,-1 4 129,1 7-129,2-4 129,-1 2-129,1 0 0,2 4 0,-2-4 129,1 4-129,1-2 0,0-3 0,6 1 0,-2-2 129,-4 4-129,6-3 0,-5 3 0,3-2 0,-6 2 0,6-3 0,-2-1 0,-5 4 129,1-4-129,-6 1 0,5 1 0,-1-4 0,-2-1 0,-1 5 0,-1-3 129,5-2-129,-1-3 0,2-1 0,-5 2 0,1-2 129,-4-4-129,3 3 0,-1-3 0,-7 0 0,4 0 0,1-1 0,-1-1 129,3 1-129,2-3 0,-1 5 0,1-1 0,1 0 0,3 4 0,0 0 0,2-2-129,-3 4 129,5-2-129,2 0 129,-6 2 0,6-2-129,-3 2 129,7-2 0,-2 0 0,-4 4 0,4-3 0,0 3 0,0 0 0,0 1 129,0 1-258,0 3 258,0-3-258,2 1 258,-2 0-258,0-5 258,2 7-258,-2-5 129,0 1 0,0-1 129,2 0-258,-2-2 258,0 1-258,-2 3 258,4-6-129,-3 0 0,3 2 0,-6-2 0,0-4 0,0 2 0,2 4 0,0-4 0,-7-2 0,1 3 0,0-1 0,2-4 0,2 6 0,-5-5 129,3 1-129,2-4 0,0 5 0,-5-1 0,5-3 0,2-1 0,0 3 0,-4-1-129,2 1 258,-3 3-258,1 0 258,-2-5-258,0 5 258,-5-4-129,1 4 0,-3-3 0,7-3 0,-4 1 0,-1 1 0,7-3 0,4 2 0,0 1 0,2-1 0,2-1 129,0 1-129,2 1 0,-2 1 0,0-1 0,4 1 0,-4-1 0,0 3 0,6-3 0,0 0 0,1 1 0,1 1 0,-2 1 0,0-5 0,2 3 129,-1-3-129,-3 4 0,2 1 0,4-1 0,-2 4 0,7 0 0,-1 4 0,3-1 0,-5 1 0,7 0 129,3 1-129,-5-1 0,-1 1 0,7-3 0,-6 2 0,-1 0 0,7-4 0,-9 0 129,-2 1-129,1-4 0,1 1 0,-1 2 0,-3-4 0,-2 2 129,0-3-129,-1 1 129,-1-1 0,2 5 0,-4-1-129,0-2 0,0 1 129,-1 0-129,3 0 0,-6-3-129,4 3 129,-2-7 0,2-1 0,-6-1 0,6 2 0,-8-2 0,0-2 0,0 2 129,-2-2-129,-1 0 0,-3-2 129,0 1-129,-7-5 129,3 2-129,-2 1 129,-19-8 0,33 11 0,-33-11-129,28 7 129,-28-7 0,31 9 0,-31-9-129,27 8 129,-27-8-129,19 5 0,-19-5 129,0 0-129,0 0 0,18 8-258,-18-8-129,2 20-645,-10-7-3999,-9 4 0,-16-4-516,-14-13-516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i="0"/>
            </a:lvl1pPr>
          </a:lstStyle>
          <a:p>
            <a:pPr>
              <a:defRPr/>
            </a:pPr>
            <a:endParaRPr lang="en-US"/>
          </a:p>
        </p:txBody>
      </p:sp>
      <p:sp>
        <p:nvSpPr>
          <p:cNvPr id="5939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i="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i="0"/>
            </a:lvl1pPr>
          </a:lstStyle>
          <a:p>
            <a:pPr>
              <a:defRPr/>
            </a:pPr>
            <a:endParaRPr lang="en-US"/>
          </a:p>
        </p:txBody>
      </p:sp>
      <p:sp>
        <p:nvSpPr>
          <p:cNvPr id="5939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i="0"/>
            </a:lvl1pPr>
          </a:lstStyle>
          <a:p>
            <a:pPr>
              <a:defRPr/>
            </a:pPr>
            <a:fld id="{8143049E-8B06-4C44-9DAE-016192D689A5}" type="slidenum">
              <a:rPr lang="en-US"/>
              <a:pPr>
                <a:defRPr/>
              </a:pPr>
              <a:t>‹#›</a:t>
            </a:fld>
            <a:endParaRPr lang="en-US"/>
          </a:p>
        </p:txBody>
      </p:sp>
    </p:spTree>
    <p:extLst>
      <p:ext uri="{BB962C8B-B14F-4D97-AF65-F5344CB8AC3E}">
        <p14:creationId xmlns:p14="http://schemas.microsoft.com/office/powerpoint/2010/main" val="4089333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27C146-3FDD-4057-8079-E41D9C0B554A}" type="slidenum">
              <a:rPr lang="en-US" altLang="en-US" smtClean="0"/>
              <a:pPr>
                <a:spcBef>
                  <a:spcPct val="0"/>
                </a:spcBef>
              </a:pPr>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033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40319F7-788C-47F6-91B6-49FAB9B4F309}"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5550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is a thick horizontal line at 40% corresponding to no confidence estimation.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6DE5239-AA4A-4934-8E5B-509FDEBD5A9A}"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234640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D137E04-388B-4F64-A8F0-35BB3150CBE0}"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358641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B3F9E7-F143-4FFF-8498-D5157CB83CDF}"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34508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light;</a:t>
            </a:r>
            <a:r>
              <a:rPr lang="en-US" baseline="0" dirty="0" smtClean="0"/>
              <a:t> KB (Structured search: thick).  Note lack of accurate confidence estimation for the text-based system, which, however, has </a:t>
            </a:r>
            <a:r>
              <a:rPr lang="en-US" baseline="0" smtClean="0"/>
              <a:t>better coverage.</a:t>
            </a:r>
            <a:endParaRPr lang="en-US" dirty="0"/>
          </a:p>
        </p:txBody>
      </p:sp>
      <p:sp>
        <p:nvSpPr>
          <p:cNvPr id="4" name="Slide Number Placeholder 3"/>
          <p:cNvSpPr>
            <a:spLocks noGrp="1"/>
          </p:cNvSpPr>
          <p:nvPr>
            <p:ph type="sldNum" sz="quarter" idx="10"/>
          </p:nvPr>
        </p:nvSpPr>
        <p:spPr/>
        <p:txBody>
          <a:bodyPr/>
          <a:lstStyle/>
          <a:p>
            <a:pPr>
              <a:defRPr/>
            </a:pPr>
            <a:fld id="{8143049E-8B06-4C44-9DAE-016192D689A5}" type="slidenum">
              <a:rPr lang="en-US" smtClean="0"/>
              <a:pPr>
                <a:defRPr/>
              </a:pPr>
              <a:t>14</a:t>
            </a:fld>
            <a:endParaRPr lang="en-US"/>
          </a:p>
        </p:txBody>
      </p:sp>
    </p:spTree>
    <p:extLst>
      <p:ext uri="{BB962C8B-B14F-4D97-AF65-F5344CB8AC3E}">
        <p14:creationId xmlns:p14="http://schemas.microsoft.com/office/powerpoint/2010/main" val="338280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3D8D20-9E7C-4E77-B043-56FBA3773460}"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424393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73141E1-806C-4FA4-A35B-F32431AB6DF2}"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2538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B3D7F64-8949-4A04-AEA2-33197F79532B}"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125456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C5A2D53-0784-4B85-8F0A-B5D36B91DF9A}"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31265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E946E42-360F-4D53-97EA-F903043CF19B}"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294546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2EE4D25-2F80-48B3-82A3-7246103D373D}"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645846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D7381C1-3151-4010-AB29-746E10EEE054}"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741488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674C36-C2C9-4106-A4DB-DBA2E43F31F4}" type="slidenum">
              <a:rPr lang="en-US" altLang="en-US" smtClean="0">
                <a:solidFill>
                  <a:srgbClr val="000000"/>
                </a:solidFill>
              </a:rPr>
              <a:pPr>
                <a:spcBef>
                  <a:spcPct val="0"/>
                </a:spcBef>
              </a:pPr>
              <a:t>21</a:t>
            </a:fld>
            <a:endParaRPr lang="en-US" altLang="en-US" smtClean="0">
              <a:solidFill>
                <a:srgbClr val="000000"/>
              </a:solidFill>
            </a:endParaRPr>
          </a:p>
        </p:txBody>
      </p:sp>
    </p:spTree>
    <p:extLst>
      <p:ext uri="{BB962C8B-B14F-4D97-AF65-F5344CB8AC3E}">
        <p14:creationId xmlns:p14="http://schemas.microsoft.com/office/powerpoint/2010/main" val="86602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F483052-D924-4848-9DB5-4937C34F2450}"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3924746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16ABAE0-1E73-4F14-9A9A-8439C5888B4F}"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296309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31E5894-0053-4ED6-A5B1-EFF13669413C}"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841450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CB09CE-126B-4EA7-84C9-1226BAAA0C8A}"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1181017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A608A85-E353-49BF-982B-A372DF428692}"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378865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conclusion slide should be added after this.  Maybe one could summarize the TV Jeopardy shows of February 14-16, after they have taken place.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6DED3C2-A982-4DB2-89DD-8B5A9C8E8FFA}"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2084298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8F14E8D-B817-455A-97C7-7C5317338BAB}" type="slidenum">
              <a:rPr lang="en-US" altLang="en-US" smtClean="0"/>
              <a:pPr>
                <a:spcBef>
                  <a:spcPct val="0"/>
                </a:spcBef>
              </a:pPr>
              <a:t>28</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p:txBody>
      </p:sp>
    </p:spTree>
    <p:extLst>
      <p:ext uri="{BB962C8B-B14F-4D97-AF65-F5344CB8AC3E}">
        <p14:creationId xmlns:p14="http://schemas.microsoft.com/office/powerpoint/2010/main" val="126188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8C18FD2-7336-485D-8FEF-68188E926898}"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5408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6DA04D-9A45-41A8-AF0F-52B97ED3607D}"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74427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6076691-7905-4A5E-A4D2-89C2A8BBDEBB}" type="slidenum">
              <a:rPr lang="en-US" altLang="en-US" smtClean="0"/>
              <a:pPr>
                <a:spcBef>
                  <a:spcPct val="0"/>
                </a:spcBef>
              </a:pPr>
              <a:t>30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a:p>
            <a:r>
              <a:rPr lang="en-US" altLang="en-US" smtClean="0"/>
              <a:t>Alan Turing. “Computing machinery and Intelligence.“ _Mind_, 59 (1950), 433-460.</a:t>
            </a:r>
          </a:p>
          <a:p>
            <a:r>
              <a:rPr lang="en-US" altLang="en-US" smtClean="0"/>
              <a:t>The original version involved determining the sex of a correspondent; exchanging the man with a computer; comparing the performance of the interrogator in the two different situations.  “We now ask the question: “What will happen when a machine takes the part of A [the man] in this game?’  Will the interrogator decide wrongly as often when the game is played like this as he does when the game is played between a man and a woman?  These questions replace our original, ‘Can machines think?’” </a:t>
            </a:r>
          </a:p>
          <a:p>
            <a:endParaRPr lang="en-US" altLang="en-US" smtClean="0"/>
          </a:p>
        </p:txBody>
      </p:sp>
    </p:spTree>
    <p:extLst>
      <p:ext uri="{BB962C8B-B14F-4D97-AF65-F5344CB8AC3E}">
        <p14:creationId xmlns:p14="http://schemas.microsoft.com/office/powerpoint/2010/main" val="274751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A1AC21-0974-4B15-AE06-6CF2F94C4EE3}"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3858222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5B34545-A2DC-47D4-BBD4-6230D9BA3462}" type="slidenum">
              <a:rPr lang="en-US" altLang="en-US" smtClean="0"/>
              <a:pPr>
                <a:spcBef>
                  <a:spcPct val="0"/>
                </a:spcBef>
              </a:pPr>
              <a:t>32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9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2027BBC-6BB6-40F9-AC9B-E7BF40326533}"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325790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a:p>
            <a:r>
              <a:rPr lang="en-US" altLang="en-US" smtClean="0"/>
              <a:t>(http://www.sciencedaily.com/releases/2007/07/070719143517.htm, accessed 2011-02-15)</a:t>
            </a:r>
            <a:endParaRPr lang="en-US" altLang="en-US" sz="1800" smtClean="0"/>
          </a:p>
          <a:p>
            <a:r>
              <a:rPr lang="en-US" altLang="en-US" smtClean="0"/>
              <a:t>The checkers board is from Wikipedia.</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5450832-D7EB-427C-9C39-4C65C394E792}"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41292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http://www.research.ibm.com/deepblue/meet/html/d.3.shtml, </a:t>
            </a:r>
          </a:p>
          <a:p>
            <a:r>
              <a:rPr lang="en-US" altLang="en-US" smtClean="0"/>
              <a:t>http://en.wikipedia.org/wiki/Go_%28game%29,</a:t>
            </a:r>
          </a:p>
          <a:p>
            <a:r>
              <a:rPr lang="en-US" altLang="en-US" smtClean="0"/>
              <a:t>both accessed 2011-02-15</a:t>
            </a:r>
          </a:p>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C5DD3B5-4A2C-4B16-AFD6-04C3357F666B}"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78623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IBM JR&amp;D</a:t>
            </a:r>
            <a:r>
              <a:rPr lang="en-US" baseline="0" dirty="0" smtClean="0"/>
              <a:t> special issue (at </a:t>
            </a:r>
            <a:r>
              <a:rPr lang="en-US" dirty="0" smtClean="0"/>
              <a:t>http://brenocon.com/watson_special_issue/)</a:t>
            </a:r>
            <a:r>
              <a:rPr lang="en-US" baseline="0" dirty="0" smtClean="0"/>
              <a:t> has many technical details.  The slides that follow are based on the AI Magazine Issue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143049E-8B06-4C44-9DAE-016192D689A5}" type="slidenum">
              <a:rPr lang="en-US" smtClean="0"/>
              <a:pPr>
                <a:defRPr/>
              </a:pPr>
              <a:t>7</a:t>
            </a:fld>
            <a:endParaRPr lang="en-US"/>
          </a:p>
        </p:txBody>
      </p:sp>
    </p:spTree>
    <p:extLst>
      <p:ext uri="{BB962C8B-B14F-4D97-AF65-F5344CB8AC3E}">
        <p14:creationId xmlns:p14="http://schemas.microsoft.com/office/powerpoint/2010/main" val="40502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E44B186-2D9B-4E2D-9555-F84FD88230AB}"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119219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83E73B-E599-456B-A444-9F712035D41F}"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38361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538E5-4B76-4F9E-88D7-A8BBEAEF7457}" type="slidenum">
              <a:rPr lang="en-US"/>
              <a:pPr>
                <a:defRPr/>
              </a:pPr>
              <a:t>‹#›</a:t>
            </a:fld>
            <a:endParaRPr lang="en-US"/>
          </a:p>
        </p:txBody>
      </p:sp>
    </p:spTree>
    <p:extLst>
      <p:ext uri="{BB962C8B-B14F-4D97-AF65-F5344CB8AC3E}">
        <p14:creationId xmlns:p14="http://schemas.microsoft.com/office/powerpoint/2010/main" val="35477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B1F58B-5879-4314-99F9-842D3C625A89}" type="slidenum">
              <a:rPr lang="en-US"/>
              <a:pPr>
                <a:defRPr/>
              </a:pPr>
              <a:t>‹#›</a:t>
            </a:fld>
            <a:endParaRPr lang="en-US"/>
          </a:p>
        </p:txBody>
      </p:sp>
    </p:spTree>
    <p:extLst>
      <p:ext uri="{BB962C8B-B14F-4D97-AF65-F5344CB8AC3E}">
        <p14:creationId xmlns:p14="http://schemas.microsoft.com/office/powerpoint/2010/main" val="140091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ABF9C-F479-48A0-908E-A56A6894582D}" type="slidenum">
              <a:rPr lang="en-US"/>
              <a:pPr>
                <a:defRPr/>
              </a:pPr>
              <a:t>‹#›</a:t>
            </a:fld>
            <a:endParaRPr lang="en-US"/>
          </a:p>
        </p:txBody>
      </p:sp>
    </p:spTree>
    <p:extLst>
      <p:ext uri="{BB962C8B-B14F-4D97-AF65-F5344CB8AC3E}">
        <p14:creationId xmlns:p14="http://schemas.microsoft.com/office/powerpoint/2010/main" val="300964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22BCD-131C-4395-96B8-1BEE25487F5F}" type="slidenum">
              <a:rPr lang="en-US"/>
              <a:pPr>
                <a:defRPr/>
              </a:pPr>
              <a:t>‹#›</a:t>
            </a:fld>
            <a:endParaRPr lang="en-US"/>
          </a:p>
        </p:txBody>
      </p:sp>
    </p:spTree>
    <p:extLst>
      <p:ext uri="{BB962C8B-B14F-4D97-AF65-F5344CB8AC3E}">
        <p14:creationId xmlns:p14="http://schemas.microsoft.com/office/powerpoint/2010/main" val="252921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86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376CBF-7A5C-4CDE-966C-93960C10671C}" type="slidenum">
              <a:rPr lang="en-US"/>
              <a:pPr>
                <a:defRPr/>
              </a:pPr>
              <a:t>‹#›</a:t>
            </a:fld>
            <a:endParaRPr lang="en-US"/>
          </a:p>
        </p:txBody>
      </p:sp>
    </p:spTree>
    <p:extLst>
      <p:ext uri="{BB962C8B-B14F-4D97-AF65-F5344CB8AC3E}">
        <p14:creationId xmlns:p14="http://schemas.microsoft.com/office/powerpoint/2010/main" val="44789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D043F-DD8A-45CF-926E-577E109A2E74}" type="slidenum">
              <a:rPr lang="en-US"/>
              <a:pPr>
                <a:defRPr/>
              </a:pPr>
              <a:t>‹#›</a:t>
            </a:fld>
            <a:endParaRPr lang="en-US"/>
          </a:p>
        </p:txBody>
      </p:sp>
    </p:spTree>
    <p:extLst>
      <p:ext uri="{BB962C8B-B14F-4D97-AF65-F5344CB8AC3E}">
        <p14:creationId xmlns:p14="http://schemas.microsoft.com/office/powerpoint/2010/main" val="288394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DC0A8-FD97-48DD-A70D-F7B67343E0EA}" type="slidenum">
              <a:rPr lang="en-US"/>
              <a:pPr>
                <a:defRPr/>
              </a:pPr>
              <a:t>‹#›</a:t>
            </a:fld>
            <a:endParaRPr lang="en-US"/>
          </a:p>
        </p:txBody>
      </p:sp>
    </p:spTree>
    <p:extLst>
      <p:ext uri="{BB962C8B-B14F-4D97-AF65-F5344CB8AC3E}">
        <p14:creationId xmlns:p14="http://schemas.microsoft.com/office/powerpoint/2010/main" val="207693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88A92-8F70-449A-99B8-69E61A730419}" type="slidenum">
              <a:rPr lang="en-US"/>
              <a:pPr>
                <a:defRPr/>
              </a:pPr>
              <a:t>‹#›</a:t>
            </a:fld>
            <a:endParaRPr lang="en-US"/>
          </a:p>
        </p:txBody>
      </p:sp>
    </p:spTree>
    <p:extLst>
      <p:ext uri="{BB962C8B-B14F-4D97-AF65-F5344CB8AC3E}">
        <p14:creationId xmlns:p14="http://schemas.microsoft.com/office/powerpoint/2010/main" val="293928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F05A5B-7EC0-4B9A-9B19-D0FA1A34244B}" type="slidenum">
              <a:rPr lang="en-US"/>
              <a:pPr>
                <a:defRPr/>
              </a:pPr>
              <a:t>‹#›</a:t>
            </a:fld>
            <a:endParaRPr lang="en-US"/>
          </a:p>
        </p:txBody>
      </p:sp>
    </p:spTree>
    <p:extLst>
      <p:ext uri="{BB962C8B-B14F-4D97-AF65-F5344CB8AC3E}">
        <p14:creationId xmlns:p14="http://schemas.microsoft.com/office/powerpoint/2010/main" val="91769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16B74E-45BE-4A7C-8F0D-4F12E2C4D401}" type="slidenum">
              <a:rPr lang="en-US"/>
              <a:pPr>
                <a:defRPr/>
              </a:pPr>
              <a:t>‹#›</a:t>
            </a:fld>
            <a:endParaRPr lang="en-US"/>
          </a:p>
        </p:txBody>
      </p:sp>
    </p:spTree>
    <p:extLst>
      <p:ext uri="{BB962C8B-B14F-4D97-AF65-F5344CB8AC3E}">
        <p14:creationId xmlns:p14="http://schemas.microsoft.com/office/powerpoint/2010/main" val="133101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FB69E-1A82-4631-96ED-EBD156E02A45}" type="slidenum">
              <a:rPr lang="en-US"/>
              <a:pPr>
                <a:defRPr/>
              </a:pPr>
              <a:t>‹#›</a:t>
            </a:fld>
            <a:endParaRPr lang="en-US"/>
          </a:p>
        </p:txBody>
      </p:sp>
    </p:spTree>
    <p:extLst>
      <p:ext uri="{BB962C8B-B14F-4D97-AF65-F5344CB8AC3E}">
        <p14:creationId xmlns:p14="http://schemas.microsoft.com/office/powerpoint/2010/main" val="51793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89DAB-88CB-4C12-A135-3E7E0B91A37E}" type="slidenum">
              <a:rPr lang="en-US"/>
              <a:pPr>
                <a:defRPr/>
              </a:pPr>
              <a:t>‹#›</a:t>
            </a:fld>
            <a:endParaRPr lang="en-US"/>
          </a:p>
        </p:txBody>
      </p:sp>
    </p:spTree>
    <p:extLst>
      <p:ext uri="{BB962C8B-B14F-4D97-AF65-F5344CB8AC3E}">
        <p14:creationId xmlns:p14="http://schemas.microsoft.com/office/powerpoint/2010/main" val="341816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E2C4F-0CA2-4EFC-9C7F-5AF281D7F47D}" type="slidenum">
              <a:rPr lang="en-US"/>
              <a:pPr>
                <a:defRPr/>
              </a:pPr>
              <a:t>‹#›</a:t>
            </a:fld>
            <a:endParaRPr lang="en-US"/>
          </a:p>
        </p:txBody>
      </p:sp>
    </p:spTree>
    <p:extLst>
      <p:ext uri="{BB962C8B-B14F-4D97-AF65-F5344CB8AC3E}">
        <p14:creationId xmlns:p14="http://schemas.microsoft.com/office/powerpoint/2010/main" val="110713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15FCC98-8307-4EFF-BEF9-139AA2F7F0E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600" b="1" i="0"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400" b="1" i="0"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7"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history.mcs.st-and.ac.uk/BigPictures/Bellman.jpeg" TargetMode="External"/><Relationship Id="rId7" Type="http://schemas.openxmlformats.org/officeDocument/2006/relationships/hyperlink" Target="http://innovationmcr.files.wordpress.com/2009/08/1954_turing_large.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en.wikipedia.org/wiki/File:Aristotle_Altemps_Inv8575.jpg"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upload.wikimedia.org/wikipedia/en/d/d4/Thomas_Bayes.gi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3352800"/>
            <a:ext cx="6400800" cy="2209800"/>
          </a:xfrm>
        </p:spPr>
        <p:txBody>
          <a:bodyPr/>
          <a:lstStyle/>
          <a:p>
            <a:pPr eaLnBrk="1" hangingPunct="1"/>
            <a:r>
              <a:rPr lang="en-US" altLang="en-US" dirty="0" smtClean="0"/>
              <a:t>CSCE 190</a:t>
            </a:r>
          </a:p>
          <a:p>
            <a:pPr eaLnBrk="1" hangingPunct="1"/>
            <a:r>
              <a:rPr lang="en-US" altLang="en-US" dirty="0" smtClean="0"/>
              <a:t>September 25</a:t>
            </a:r>
            <a:r>
              <a:rPr lang="en-US" altLang="en-US" dirty="0" smtClean="0"/>
              <a:t>, 2017</a:t>
            </a:r>
          </a:p>
          <a:p>
            <a:pPr eaLnBrk="1" hangingPunct="1"/>
            <a:r>
              <a:rPr lang="en-US" altLang="en-US" dirty="0" smtClean="0"/>
              <a:t>Marco Valtorta</a:t>
            </a:r>
          </a:p>
          <a:p>
            <a:pPr eaLnBrk="1" hangingPunct="1"/>
            <a:r>
              <a:rPr lang="en-US" altLang="en-US" dirty="0" smtClean="0"/>
              <a:t>mgv@cse.sc.edu</a:t>
            </a:r>
            <a:endParaRPr lang="en-US" altLang="en-US" dirty="0" smtClean="0">
              <a:solidFill>
                <a:srgbClr val="FF0000"/>
              </a:solidFill>
            </a:endParaRPr>
          </a:p>
        </p:txBody>
      </p:sp>
      <p:sp>
        <p:nvSpPr>
          <p:cNvPr id="6" name="Rectangle 2"/>
          <p:cNvSpPr txBox="1">
            <a:spLocks noChangeArrowheads="1"/>
          </p:cNvSpPr>
          <p:nvPr/>
        </p:nvSpPr>
        <p:spPr bwMode="auto">
          <a:xfrm>
            <a:off x="838200" y="1371600"/>
            <a:ext cx="7772400" cy="1524000"/>
          </a:xfrm>
          <a:prstGeom prst="rect">
            <a:avLst/>
          </a:prstGeom>
          <a:noFill/>
          <a:ln w="9525">
            <a:noFill/>
            <a:miter lim="800000"/>
            <a:headEnd/>
            <a:tailEnd/>
          </a:ln>
          <a:effectLst/>
        </p:spPr>
        <p:txBody>
          <a:bodyPr anchor="ctr"/>
          <a:lstStyle/>
          <a:p>
            <a:pPr algn="ctr">
              <a:defRPr/>
            </a:pPr>
            <a:r>
              <a:rPr lang="en-US" sz="4800" i="0" kern="0" dirty="0">
                <a:solidFill>
                  <a:schemeClr val="tx2"/>
                </a:solidFill>
                <a:latin typeface="+mj-lt"/>
                <a:ea typeface="+mj-ea"/>
                <a:cs typeface="+mj-cs"/>
              </a:rPr>
              <a:t>How Does Watson 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28600"/>
            <a:ext cx="7924800" cy="1066800"/>
          </a:xfrm>
        </p:spPr>
        <p:txBody>
          <a:bodyPr/>
          <a:lstStyle/>
          <a:p>
            <a:r>
              <a:rPr lang="en-US" altLang="en-US" smtClean="0"/>
              <a:t>The Domain: Lexical Answer Types</a:t>
            </a:r>
          </a:p>
        </p:txBody>
      </p:sp>
      <p:sp>
        <p:nvSpPr>
          <p:cNvPr id="10243" name="Content Placeholder 2"/>
          <p:cNvSpPr>
            <a:spLocks noGrp="1"/>
          </p:cNvSpPr>
          <p:nvPr>
            <p:ph idx="1"/>
          </p:nvPr>
        </p:nvSpPr>
        <p:spPr>
          <a:xfrm>
            <a:off x="685800" y="5562600"/>
            <a:ext cx="8001000" cy="609600"/>
          </a:xfrm>
        </p:spPr>
        <p:txBody>
          <a:bodyPr/>
          <a:lstStyle/>
          <a:p>
            <a:r>
              <a:rPr lang="en-US" altLang="en-US" smtClean="0"/>
              <a:t>Example: castling is a </a:t>
            </a:r>
            <a:r>
              <a:rPr lang="en-US" altLang="en-US" i="1" smtClean="0"/>
              <a:t>maneuver</a:t>
            </a:r>
            <a:r>
              <a:rPr lang="en-US" altLang="en-US" smtClean="0"/>
              <a:t> in chess</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143000"/>
            <a:ext cx="8963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1066800"/>
          </a:xfrm>
        </p:spPr>
        <p:txBody>
          <a:bodyPr/>
          <a:lstStyle/>
          <a:p>
            <a:r>
              <a:rPr lang="en-US" altLang="en-US" smtClean="0"/>
              <a:t>Precision vs. Percentage Attempted</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172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257560" y="3569520"/>
              <a:ext cx="4654080" cy="161280"/>
            </p14:xfrm>
          </p:contentPart>
        </mc:Choice>
        <mc:Fallback xmlns="">
          <p:pic>
            <p:nvPicPr>
              <p:cNvPr id="3" name="Ink 2"/>
              <p:cNvPicPr/>
              <p:nvPr/>
            </p:nvPicPr>
            <p:blipFill>
              <a:blip r:embed="rId5"/>
              <a:stretch>
                <a:fillRect/>
              </a:stretch>
            </p:blipFill>
            <p:spPr>
              <a:xfrm>
                <a:off x="2248200" y="3552240"/>
                <a:ext cx="4681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2210760" y="1345080"/>
              <a:ext cx="4439880" cy="2376000"/>
            </p14:xfrm>
          </p:contentPart>
        </mc:Choice>
        <mc:Fallback xmlns="">
          <p:pic>
            <p:nvPicPr>
              <p:cNvPr id="6" name="Ink 5"/>
              <p:cNvPicPr/>
              <p:nvPr/>
            </p:nvPicPr>
            <p:blipFill>
              <a:blip r:embed="rId7"/>
              <a:stretch>
                <a:fillRect/>
              </a:stretch>
            </p:blipFill>
            <p:spPr>
              <a:xfrm>
                <a:off x="2202480" y="1329960"/>
                <a:ext cx="4465800" cy="240012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Champion Human Performance</a:t>
            </a:r>
          </a:p>
        </p:txBody>
      </p:sp>
      <p:sp>
        <p:nvSpPr>
          <p:cNvPr id="12291" name="Content Placeholder 2"/>
          <p:cNvSpPr>
            <a:spLocks noGrp="1"/>
          </p:cNvSpPr>
          <p:nvPr>
            <p:ph idx="1"/>
          </p:nvPr>
        </p:nvSpPr>
        <p:spPr>
          <a:xfrm>
            <a:off x="685800" y="5638800"/>
            <a:ext cx="7772400" cy="533400"/>
          </a:xfrm>
        </p:spPr>
        <p:txBody>
          <a:bodyPr/>
          <a:lstStyle/>
          <a:p>
            <a:r>
              <a:rPr lang="en-US" altLang="en-US" smtClean="0"/>
              <a:t>Dark dots correspond to Ken Jenning’s games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62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Baseline Performance</a:t>
            </a:r>
          </a:p>
        </p:txBody>
      </p:sp>
      <p:sp>
        <p:nvSpPr>
          <p:cNvPr id="13315" name="Content Placeholder 2"/>
          <p:cNvSpPr>
            <a:spLocks noGrp="1"/>
          </p:cNvSpPr>
          <p:nvPr>
            <p:ph idx="1"/>
          </p:nvPr>
        </p:nvSpPr>
        <p:spPr>
          <a:xfrm>
            <a:off x="685800" y="5562600"/>
            <a:ext cx="7772400" cy="609600"/>
          </a:xfrm>
        </p:spPr>
        <p:txBody>
          <a:bodyPr/>
          <a:lstStyle/>
          <a:p>
            <a:r>
              <a:rPr lang="en-US" altLang="en-US" smtClean="0"/>
              <a:t>(IBM) PIQUANT system </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9342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Search vs. KB Search</a:t>
            </a:r>
            <a:endParaRPr lang="en-US" dirty="0"/>
          </a:p>
        </p:txBody>
      </p:sp>
      <p:pic>
        <p:nvPicPr>
          <p:cNvPr id="4" name="Picture 3"/>
          <p:cNvPicPr>
            <a:picLocks noChangeAspect="1"/>
          </p:cNvPicPr>
          <p:nvPr/>
        </p:nvPicPr>
        <p:blipFill>
          <a:blip r:embed="rId3"/>
          <a:stretch>
            <a:fillRect/>
          </a:stretch>
        </p:blipFill>
        <p:spPr>
          <a:xfrm>
            <a:off x="685800" y="1295400"/>
            <a:ext cx="7420936" cy="5143500"/>
          </a:xfrm>
          <a:prstGeom prst="rect">
            <a:avLst/>
          </a:prstGeom>
        </p:spPr>
      </p:pic>
    </p:spTree>
    <p:extLst>
      <p:ext uri="{BB962C8B-B14F-4D97-AF65-F5344CB8AC3E}">
        <p14:creationId xmlns:p14="http://schemas.microsoft.com/office/powerpoint/2010/main" val="357380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The DeepQA Approach</a:t>
            </a:r>
          </a:p>
        </p:txBody>
      </p:sp>
      <p:sp>
        <p:nvSpPr>
          <p:cNvPr id="14339" name="Content Placeholder 2"/>
          <p:cNvSpPr>
            <a:spLocks noGrp="1"/>
          </p:cNvSpPr>
          <p:nvPr>
            <p:ph idx="1"/>
          </p:nvPr>
        </p:nvSpPr>
        <p:spPr>
          <a:xfrm>
            <a:off x="381000" y="1295400"/>
            <a:ext cx="8458200" cy="4724400"/>
          </a:xfrm>
        </p:spPr>
        <p:txBody>
          <a:bodyPr/>
          <a:lstStyle/>
          <a:p>
            <a:pPr marL="0" indent="0">
              <a:buFontTx/>
              <a:buNone/>
            </a:pPr>
            <a:r>
              <a:rPr lang="en-US" altLang="en-US" sz="2600" smtClean="0"/>
              <a:t>A massively parallel probabilistic evidence-based architecture. </a:t>
            </a:r>
          </a:p>
          <a:p>
            <a:pPr marL="0" indent="0">
              <a:buFontTx/>
              <a:buNone/>
            </a:pPr>
            <a:r>
              <a:rPr lang="en-US" altLang="en-US" sz="2600" smtClean="0"/>
              <a:t>“For the Jeopardy Challenge, we use more than 100 different techniques for analyzing natural language, identifying sources, finding and  generating hypotheses, finding and scoring evidence, and merging and ranking hypotheses.” </a:t>
            </a:r>
          </a:p>
          <a:p>
            <a:pPr marL="0" indent="0">
              <a:buFontTx/>
              <a:buNone/>
            </a:pPr>
            <a:r>
              <a:rPr lang="en-US" altLang="en-US" sz="2600" b="1" smtClean="0"/>
              <a:t>“What is far more important than any particular technique we use is how we combine them in DeepQA such that overlapping approaches can bring their strengths to bear and contribute to improvements in accuracy, confidence, or speed.”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28600"/>
            <a:ext cx="7772400" cy="914400"/>
          </a:xfrm>
        </p:spPr>
        <p:txBody>
          <a:bodyPr/>
          <a:lstStyle/>
          <a:p>
            <a:r>
              <a:rPr lang="en-US" altLang="en-US" smtClean="0"/>
              <a:t>Overarching Principles</a:t>
            </a:r>
          </a:p>
        </p:txBody>
      </p:sp>
      <p:sp>
        <p:nvSpPr>
          <p:cNvPr id="3" name="Content Placeholder 2"/>
          <p:cNvSpPr>
            <a:spLocks noGrp="1"/>
          </p:cNvSpPr>
          <p:nvPr>
            <p:ph idx="1"/>
          </p:nvPr>
        </p:nvSpPr>
        <p:spPr>
          <a:xfrm>
            <a:off x="381000" y="1143000"/>
            <a:ext cx="8305800" cy="5334000"/>
          </a:xfrm>
        </p:spPr>
        <p:txBody>
          <a:bodyPr/>
          <a:lstStyle/>
          <a:p>
            <a:pPr>
              <a:defRPr/>
            </a:pPr>
            <a:r>
              <a:rPr lang="en-US" dirty="0" smtClean="0"/>
              <a:t>Massive parallelism</a:t>
            </a:r>
          </a:p>
          <a:p>
            <a:pPr lvl="1">
              <a:defRPr/>
            </a:pPr>
            <a:r>
              <a:rPr lang="en-US" dirty="0" smtClean="0"/>
              <a:t>Exploit massive parallelism in the consideration of multiple interpretations and hypotheses</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lvl="1">
              <a:defRPr/>
            </a:pPr>
            <a:r>
              <a:rPr lang="en-US" dirty="0" smtClean="0"/>
              <a:t>No component commits to an answer</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High-Level Architecture</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71600"/>
            <a:ext cx="885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Content Acquisition</a:t>
            </a:r>
          </a:p>
        </p:txBody>
      </p:sp>
      <p:sp>
        <p:nvSpPr>
          <p:cNvPr id="17411" name="Content Placeholder 2"/>
          <p:cNvSpPr>
            <a:spLocks noGrp="1"/>
          </p:cNvSpPr>
          <p:nvPr>
            <p:ph idx="1"/>
          </p:nvPr>
        </p:nvSpPr>
        <p:spPr>
          <a:xfrm>
            <a:off x="381000" y="1219200"/>
            <a:ext cx="8382000" cy="4876800"/>
          </a:xfrm>
        </p:spPr>
        <p:txBody>
          <a:bodyPr/>
          <a:lstStyle/>
          <a:p>
            <a:pPr marL="0" indent="0">
              <a:buFontTx/>
              <a:buNone/>
            </a:pPr>
            <a:r>
              <a:rPr lang="en-US" altLang="en-US" smtClean="0"/>
              <a:t>Content </a:t>
            </a:r>
          </a:p>
          <a:p>
            <a:pPr marL="0" indent="0">
              <a:buFontTx/>
              <a:buNone/>
            </a:pPr>
            <a:r>
              <a:rPr lang="en-US" altLang="en-US" smtClean="0"/>
              <a:t>Acquisition:</a:t>
            </a:r>
          </a:p>
          <a:p>
            <a:pPr marL="0" indent="0">
              <a:buFontTx/>
              <a:buNone/>
            </a:pPr>
            <a:r>
              <a:rPr lang="en-US" altLang="en-US" smtClean="0"/>
              <a:t>identify </a:t>
            </a:r>
          </a:p>
          <a:p>
            <a:pPr marL="0" indent="0">
              <a:buFontTx/>
              <a:buNone/>
            </a:pPr>
            <a:r>
              <a:rPr lang="en-US" altLang="en-US" smtClean="0"/>
              <a:t>and gather content for the answer and evidence sources.</a:t>
            </a:r>
          </a:p>
          <a:p>
            <a:pPr marL="0" indent="0">
              <a:buFontTx/>
              <a:buNone/>
            </a:pPr>
            <a:r>
              <a:rPr lang="en-US" altLang="en-US" smtClean="0"/>
              <a:t>Answer sources are used to describe the kinds of answers that occur in the game; they are mainly old games.</a:t>
            </a:r>
          </a:p>
          <a:p>
            <a:pPr marL="0" indent="0">
              <a:buFontTx/>
              <a:buNone/>
            </a:pPr>
            <a:r>
              <a:rPr lang="en-US" altLang="en-US" smtClean="0"/>
              <a:t>Evidence sources include encyclopedias, dictionaries, thesauri, newswire articles, literary works, etc.</a:t>
            </a:r>
          </a:p>
          <a:p>
            <a:pPr marL="0" indent="0">
              <a:buFontTx/>
              <a:buNone/>
            </a:pPr>
            <a:r>
              <a:rPr lang="en-US" altLang="en-US" smtClean="0"/>
              <a:t>Seed documents are used to search the web for related text nuggets.  Novel text nuggets are retained. </a:t>
            </a:r>
          </a:p>
          <a:p>
            <a:pPr marL="0" indent="0">
              <a:buFontTx/>
              <a:buNone/>
            </a:pPr>
            <a:r>
              <a:rPr lang="en-US" altLang="en-US" smtClean="0"/>
              <a:t> </a:t>
            </a:r>
          </a:p>
          <a:p>
            <a:pPr marL="0" indent="0">
              <a:buFontTx/>
              <a:buNone/>
            </a:pPr>
            <a:endParaRPr lang="en-US"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2296" r="29562" b="78424"/>
          <a:stretch>
            <a:fillRect/>
          </a:stretch>
        </p:blipFill>
        <p:spPr bwMode="auto">
          <a:xfrm>
            <a:off x="2428875" y="1371600"/>
            <a:ext cx="6638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28600"/>
            <a:ext cx="6019800" cy="1066800"/>
          </a:xfrm>
        </p:spPr>
        <p:txBody>
          <a:bodyPr/>
          <a:lstStyle/>
          <a:p>
            <a:r>
              <a:rPr lang="en-US" altLang="en-US" smtClean="0"/>
              <a:t>Question Analysis</a:t>
            </a:r>
          </a:p>
        </p:txBody>
      </p:sp>
      <p:sp>
        <p:nvSpPr>
          <p:cNvPr id="18435" name="Content Placeholder 2"/>
          <p:cNvSpPr>
            <a:spLocks noGrp="1"/>
          </p:cNvSpPr>
          <p:nvPr>
            <p:ph idx="1"/>
          </p:nvPr>
        </p:nvSpPr>
        <p:spPr>
          <a:xfrm>
            <a:off x="304800" y="1143000"/>
            <a:ext cx="6686550" cy="1981200"/>
          </a:xfrm>
        </p:spPr>
        <p:txBody>
          <a:bodyPr/>
          <a:lstStyle/>
          <a:p>
            <a:pPr marL="0" indent="0">
              <a:buFontTx/>
              <a:buNone/>
            </a:pPr>
            <a:r>
              <a:rPr lang="en-US" altLang="en-US" i="1" smtClean="0"/>
              <a:t>Question classification</a:t>
            </a:r>
            <a:r>
              <a:rPr lang="en-US" altLang="en-US" smtClean="0"/>
              <a:t>, e.g.: puzzle question, math question, definition question</a:t>
            </a:r>
          </a:p>
          <a:p>
            <a:pPr marL="0" indent="0">
              <a:buFontTx/>
              <a:buNone/>
            </a:pPr>
            <a:r>
              <a:rPr lang="en-US" altLang="en-US" i="1" smtClean="0"/>
              <a:t>Discovery of the Lexical Answer Type</a:t>
            </a:r>
            <a:r>
              <a:rPr lang="en-US" altLang="en-US" smtClean="0"/>
              <a:t> (LAT) of the answer, e.g.: country, president, novel</a:t>
            </a:r>
          </a:p>
          <a:p>
            <a:pPr marL="0" indent="0">
              <a:buFontTx/>
              <a:buNone/>
            </a:pPr>
            <a:endParaRPr lang="en-US" altLang="en-US" smtClean="0"/>
          </a:p>
        </p:txBody>
      </p:sp>
      <p:sp>
        <p:nvSpPr>
          <p:cNvPr id="5" name="Content Placeholder 2"/>
          <p:cNvSpPr txBox="1">
            <a:spLocks/>
          </p:cNvSpPr>
          <p:nvPr/>
        </p:nvSpPr>
        <p:spPr bwMode="auto">
          <a:xfrm>
            <a:off x="282575" y="3048000"/>
            <a:ext cx="8515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rgbClr val="000000"/>
                </a:solidFill>
              </a:rPr>
              <a:t>Discovery of the focus</a:t>
            </a:r>
            <a:r>
              <a:rPr lang="en-US" i="0" kern="0" dirty="0">
                <a:solidFill>
                  <a:srgbClr val="000000"/>
                </a:solidFill>
              </a:rPr>
              <a:t> of the question, e.g., “This title character” in: “This title character was the crusty and tough city editor of the </a:t>
            </a:r>
            <a:r>
              <a:rPr lang="en-US" kern="0" dirty="0">
                <a:solidFill>
                  <a:srgbClr val="000000"/>
                </a:solidFill>
              </a:rPr>
              <a:t>Los Angeles Tribune</a:t>
            </a:r>
            <a:r>
              <a:rPr lang="en-US" i="0" kern="0" dirty="0">
                <a:solidFill>
                  <a:srgbClr val="000000"/>
                </a:solidFill>
              </a:rPr>
              <a:t>.”</a:t>
            </a:r>
          </a:p>
          <a:p>
            <a:pPr marL="0" indent="0">
              <a:buFontTx/>
              <a:buNone/>
              <a:defRPr/>
            </a:pPr>
            <a:r>
              <a:rPr lang="en-US" dirty="0" smtClean="0"/>
              <a:t>Relation detection</a:t>
            </a:r>
            <a:r>
              <a:rPr lang="en-US" i="0" dirty="0" smtClean="0"/>
              <a:t>, e.g., borders(Florida, x, North)</a:t>
            </a:r>
          </a:p>
          <a:p>
            <a:pPr marL="0" indent="0">
              <a:buFontTx/>
              <a:buNone/>
              <a:defRPr/>
            </a:pPr>
            <a:r>
              <a:rPr lang="en-US" dirty="0" smtClean="0"/>
              <a:t>Decomposition</a:t>
            </a:r>
            <a:r>
              <a:rPr lang="en-US" i="0" dirty="0" smtClean="0"/>
              <a:t>, i.e., breaking up a question into </a:t>
            </a:r>
            <a:r>
              <a:rPr lang="en-US" i="0" dirty="0" err="1" smtClean="0"/>
              <a:t>subquestions</a:t>
            </a:r>
            <a:endParaRPr lang="en-US" dirty="0" smtClean="0"/>
          </a:p>
          <a:p>
            <a:pPr marL="0" indent="0">
              <a:buFontTx/>
              <a:buNone/>
              <a:defRPr/>
            </a:pPr>
            <a:endParaRPr lang="en-US" dirty="0" smtClean="0"/>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l="1228" t="17143" r="75310" b="34483"/>
          <a:stretch>
            <a:fillRect/>
          </a:stretch>
        </p:blipFill>
        <p:spPr bwMode="auto">
          <a:xfrm>
            <a:off x="6934200" y="152400"/>
            <a:ext cx="20764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What is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altLang="en-US" smtClean="0"/>
              <a:t>A computer system that can compete in real-time at the human champion level on the American TV quiz show Jeopardy.</a:t>
            </a:r>
          </a:p>
          <a:p>
            <a:pPr lvl="1" eaLnBrk="1" hangingPunct="1"/>
            <a:r>
              <a:rPr lang="en-US" altLang="en-US" smtClean="0"/>
              <a:t>Adapted from: David Ferrucci, Eric Brown, Jennifer Chu-Carroll, James Fan, David Gondek, Aditya A. Kalyanpur, Adam Lally, J. William Murdock, Eric Nyberg, John Prager, Nico Schlafer, and Chris Welty. “Building Watson: An Overview of the DeepQA Project.” AI Magazine, 31, 3 (Fall 2010), 59-79.</a:t>
            </a:r>
          </a:p>
          <a:p>
            <a:pPr lvl="2" eaLnBrk="1" hangingPunct="1"/>
            <a:r>
              <a:rPr lang="en-US" altLang="en-US" smtClean="0"/>
              <a:t>This is the reference for much of this presentation.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28600"/>
            <a:ext cx="5715000" cy="1066800"/>
          </a:xfrm>
        </p:spPr>
        <p:txBody>
          <a:bodyPr/>
          <a:lstStyle/>
          <a:p>
            <a:r>
              <a:rPr lang="en-US" altLang="en-US" smtClean="0"/>
              <a:t>Hypothesis Generation</a:t>
            </a:r>
          </a:p>
        </p:txBody>
      </p:sp>
      <p:sp>
        <p:nvSpPr>
          <p:cNvPr id="19459" name="Content Placeholder 2"/>
          <p:cNvSpPr>
            <a:spLocks noGrp="1"/>
          </p:cNvSpPr>
          <p:nvPr>
            <p:ph idx="1"/>
          </p:nvPr>
        </p:nvSpPr>
        <p:spPr>
          <a:xfrm>
            <a:off x="228600" y="1219200"/>
            <a:ext cx="8458200" cy="5181600"/>
          </a:xfrm>
        </p:spPr>
        <p:txBody>
          <a:bodyPr/>
          <a:lstStyle/>
          <a:p>
            <a:pPr marL="0" indent="0">
              <a:buFontTx/>
              <a:buNone/>
            </a:pPr>
            <a:r>
              <a:rPr lang="en-US" altLang="en-US" sz="2400" smtClean="0"/>
              <a:t>Candidate answers are considered hypotheses.</a:t>
            </a:r>
          </a:p>
          <a:p>
            <a:pPr marL="0" indent="0">
              <a:buFontTx/>
              <a:buNone/>
            </a:pPr>
            <a:r>
              <a:rPr lang="en-US" altLang="en-US" sz="2400" smtClean="0"/>
              <a:t>“The operative goal for </a:t>
            </a:r>
            <a:r>
              <a:rPr lang="en-US" altLang="en-US" sz="2400" b="1" smtClean="0"/>
              <a:t>primary search</a:t>
            </a:r>
            <a:r>
              <a:rPr lang="en-US" altLang="en-US" sz="2400" smtClean="0"/>
              <a:t> eventually</a:t>
            </a:r>
          </a:p>
          <a:p>
            <a:pPr marL="0" indent="0">
              <a:buFontTx/>
              <a:buNone/>
            </a:pPr>
            <a:r>
              <a:rPr lang="en-US" altLang="en-US" sz="2400" smtClean="0"/>
              <a:t>stabilized at about 85 percent binary recall for </a:t>
            </a:r>
          </a:p>
          <a:p>
            <a:pPr marL="0" indent="0">
              <a:buFontTx/>
              <a:buNone/>
            </a:pPr>
            <a:r>
              <a:rPr lang="en-US" altLang="en-US" sz="2400" smtClean="0"/>
              <a:t>the top 250 candidates; that is, the system generates the correct answer as a candidate answer for 85 percent of the questions somewhere within the top 250 ranked candidates.”</a:t>
            </a:r>
          </a:p>
          <a:p>
            <a:pPr marL="0" indent="0">
              <a:buFontTx/>
              <a:buNone/>
            </a:pPr>
            <a:r>
              <a:rPr lang="en-US" altLang="en-US" sz="2400" smtClean="0"/>
              <a:t>“If the correct answer(s) are not generated at this stage as a candidate, the system has no hope of answering the question. [The </a:t>
            </a:r>
            <a:r>
              <a:rPr lang="en-US" altLang="en-US" sz="2400" b="1" smtClean="0"/>
              <a:t>candidate answer generation</a:t>
            </a:r>
            <a:r>
              <a:rPr lang="en-US" altLang="en-US" sz="2400" smtClean="0"/>
              <a:t>] step therefore significantly favors recall over precision, with the expectation that the rest of the processing pipeline will tease out the correct answer, even if the set of candidates is quite large.”</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11707" t="21281" r="63503" b="35567"/>
          <a:stretch>
            <a:fillRect/>
          </a:stretch>
        </p:blipFill>
        <p:spPr bwMode="auto">
          <a:xfrm>
            <a:off x="6781800" y="609600"/>
            <a:ext cx="21939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772400" cy="685800"/>
          </a:xfrm>
        </p:spPr>
        <p:txBody>
          <a:bodyPr/>
          <a:lstStyle/>
          <a:p>
            <a:r>
              <a:rPr lang="en-US" altLang="en-US" smtClean="0"/>
              <a:t>Soft Filtering</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t="45813" r="19086" b="13693"/>
          <a:stretch>
            <a:fillRect/>
          </a:stretch>
        </p:blipFill>
        <p:spPr bwMode="auto">
          <a:xfrm>
            <a:off x="457200" y="1219200"/>
            <a:ext cx="8234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2"/>
          <p:cNvSpPr>
            <a:spLocks noGrp="1"/>
          </p:cNvSpPr>
          <p:nvPr>
            <p:ph idx="1"/>
          </p:nvPr>
        </p:nvSpPr>
        <p:spPr>
          <a:xfrm>
            <a:off x="228600" y="3352800"/>
            <a:ext cx="8458200" cy="3048000"/>
          </a:xfrm>
        </p:spPr>
        <p:txBody>
          <a:bodyPr/>
          <a:lstStyle/>
          <a:p>
            <a:pPr marL="0" indent="0">
              <a:buFontTx/>
              <a:buNone/>
            </a:pPr>
            <a:r>
              <a:rPr lang="en-US" altLang="en-US" sz="2400" smtClean="0"/>
              <a:t>Soft filtering reduces the set of candidate answers, using a superficial analysis embedded in a classifier produced using a machine learning algorithm.</a:t>
            </a:r>
          </a:p>
          <a:p>
            <a:pPr marL="0" indent="0">
              <a:buFontTx/>
              <a:buNone/>
            </a:pPr>
            <a:r>
              <a:rPr lang="en-US" altLang="en-US" sz="2400" smtClean="0"/>
              <a:t>The number of candidates is reduced from about 250 to about 100.</a:t>
            </a:r>
          </a:p>
          <a:p>
            <a:pPr marL="0" indent="0">
              <a:buFontTx/>
              <a:buNone/>
            </a:pPr>
            <a:r>
              <a:rPr lang="en-US" altLang="en-US" sz="2400" smtClean="0"/>
              <a:t>The candidates that survive the soft filtering threshold proceed to hypothesis and evidence scoring; the other ones are not simply discarded, but may be reconsidered at the final merging stage.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1507" name="Content Placeholder 2"/>
          <p:cNvSpPr>
            <a:spLocks noGrp="1"/>
          </p:cNvSpPr>
          <p:nvPr>
            <p:ph idx="1"/>
          </p:nvPr>
        </p:nvSpPr>
        <p:spPr>
          <a:xfrm>
            <a:off x="685800" y="1143000"/>
            <a:ext cx="6248400" cy="5029200"/>
          </a:xfrm>
        </p:spPr>
        <p:txBody>
          <a:bodyPr/>
          <a:lstStyle/>
          <a:p>
            <a:pPr marL="0" indent="0">
              <a:buFontTx/>
              <a:buNone/>
            </a:pPr>
            <a:r>
              <a:rPr lang="en-US" altLang="en-US" b="1" smtClean="0"/>
              <a:t>Evidence retrieval</a:t>
            </a:r>
            <a:r>
              <a:rPr lang="en-US" altLang="en-US" smtClean="0"/>
              <a:t> includes passage search, where the candidate answer is added to the question.  E.g.: </a:t>
            </a:r>
          </a:p>
          <a:p>
            <a:pPr marL="0" indent="0">
              <a:buFontTx/>
              <a:buNone/>
            </a:pPr>
            <a:r>
              <a:rPr lang="en-US" altLang="en-US" smtClean="0"/>
              <a:t>Question: He was presidentially pardoned on September 8, 1974.</a:t>
            </a:r>
          </a:p>
          <a:p>
            <a:pPr marL="0" indent="0">
              <a:buFontTx/>
              <a:buNone/>
            </a:pPr>
            <a:r>
              <a:rPr lang="en-US" altLang="en-US" smtClean="0"/>
              <a:t>Candidate answer: Nixon.</a:t>
            </a:r>
          </a:p>
          <a:p>
            <a:pPr marL="0" indent="0">
              <a:buFontTx/>
              <a:buNone/>
            </a:pPr>
            <a:r>
              <a:rPr lang="en-US" altLang="en-US" smtClean="0"/>
              <a:t>Candidate passage: Nixon was presidentially pardoned on September 8, 1974.</a:t>
            </a:r>
          </a:p>
          <a:p>
            <a:pPr marL="0" indent="0">
              <a:buFontTx/>
              <a:buNone/>
            </a:pPr>
            <a:r>
              <a:rPr lang="en-US" altLang="en-US" smtClean="0"/>
              <a:t>Retrieved passage: Ford pardoned Nixon on September 8, 1974.</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47749" t="45576" r="32745" b="13930"/>
          <a:stretch>
            <a:fillRect/>
          </a:stretch>
        </p:blipFill>
        <p:spPr bwMode="auto">
          <a:xfrm>
            <a:off x="7010400" y="1066800"/>
            <a:ext cx="1984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6627" name="Content Placeholder 2"/>
          <p:cNvSpPr>
            <a:spLocks noGrp="1"/>
          </p:cNvSpPr>
          <p:nvPr>
            <p:ph idx="1"/>
          </p:nvPr>
        </p:nvSpPr>
        <p:spPr>
          <a:xfrm>
            <a:off x="228600" y="1143000"/>
            <a:ext cx="8915400" cy="5029200"/>
          </a:xfrm>
        </p:spPr>
        <p:txBody>
          <a:bodyPr>
            <a:normAutofit lnSpcReduction="10000"/>
          </a:bodyPr>
          <a:lstStyle/>
          <a:p>
            <a:pPr marL="0" indent="0">
              <a:buFontTx/>
              <a:buNone/>
              <a:defRPr/>
            </a:pPr>
            <a:r>
              <a:rPr lang="en-US" b="1" dirty="0" smtClean="0"/>
              <a:t>Scoring</a:t>
            </a:r>
            <a:r>
              <a:rPr lang="en-US" dirty="0" smtClean="0"/>
              <a:t> determines the confidence that the retrieved evidence supports the candidate answers.</a:t>
            </a:r>
          </a:p>
          <a:p>
            <a:pPr marL="0" indent="0">
              <a:buFontTx/>
              <a:buNone/>
              <a:defRPr/>
            </a:pPr>
            <a:r>
              <a:rPr lang="en-US" sz="2400" b="1" dirty="0" smtClean="0"/>
              <a:t>He was presidentially pardoned on September 8, 1974.</a:t>
            </a:r>
          </a:p>
          <a:p>
            <a:pPr marL="0" indent="0">
              <a:buFontTx/>
              <a:buNone/>
              <a:defRPr/>
            </a:pPr>
            <a:r>
              <a:rPr lang="en-US" sz="2400" b="1" dirty="0" smtClean="0"/>
              <a:t>Ford pardoned Nixon on September 8, 1974.</a:t>
            </a:r>
          </a:p>
          <a:p>
            <a:pPr marL="0" indent="0">
              <a:buFontTx/>
              <a:buNone/>
              <a:defRPr/>
            </a:pPr>
            <a:r>
              <a:rPr lang="en-US" dirty="0" smtClean="0"/>
              <a:t>Many techniques are used, e.g.:</a:t>
            </a:r>
          </a:p>
          <a:p>
            <a:pPr>
              <a:defRPr/>
            </a:pPr>
            <a:r>
              <a:rPr lang="en-US" dirty="0"/>
              <a:t>t</a:t>
            </a:r>
            <a:r>
              <a:rPr lang="en-US" dirty="0" smtClean="0"/>
              <a:t>erm frequency-inverse document frequency (IDF) weights</a:t>
            </a:r>
          </a:p>
          <a:p>
            <a:pPr>
              <a:defRPr/>
            </a:pPr>
            <a:r>
              <a:rPr lang="en-US" dirty="0" smtClean="0"/>
              <a:t>edit distance</a:t>
            </a:r>
          </a:p>
          <a:p>
            <a:pPr>
              <a:defRPr/>
            </a:pPr>
            <a:r>
              <a:rPr lang="en-US" dirty="0"/>
              <a:t>l</a:t>
            </a:r>
            <a:r>
              <a:rPr lang="en-US" dirty="0" smtClean="0"/>
              <a:t>ogical form alignment (Ford or Nixon?)</a:t>
            </a:r>
          </a:p>
          <a:p>
            <a:pPr>
              <a:defRPr/>
            </a:pPr>
            <a:r>
              <a:rPr lang="en-US" dirty="0"/>
              <a:t>g</a:t>
            </a:r>
            <a:r>
              <a:rPr lang="en-US" dirty="0" smtClean="0"/>
              <a:t>eospatial reasoning (e.g., relative location)</a:t>
            </a:r>
          </a:p>
          <a:p>
            <a:pPr>
              <a:defRPr/>
            </a:pPr>
            <a:r>
              <a:rPr lang="en-US" dirty="0"/>
              <a:t>t</a:t>
            </a:r>
            <a:r>
              <a:rPr lang="en-US" dirty="0" smtClean="0"/>
              <a:t>emporal reasoning (e.g., alive at the time?)</a:t>
            </a:r>
          </a:p>
          <a:p>
            <a:pPr>
              <a:defRPr/>
            </a:pPr>
            <a:r>
              <a:rPr lang="en-US" dirty="0"/>
              <a:t>p</a:t>
            </a:r>
            <a:r>
              <a:rPr lang="en-US" dirty="0" smtClean="0"/>
              <a:t>opularity (as in web search engines)</a:t>
            </a:r>
          </a:p>
          <a:p>
            <a:pPr marL="0" indent="0">
              <a:buFontTx/>
              <a:buNone/>
              <a:defRPr/>
            </a:pPr>
            <a:endParaRPr lang="en-US" dirty="0" smtClean="0"/>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60425" y="228600"/>
            <a:ext cx="8131175" cy="1066800"/>
          </a:xfrm>
        </p:spPr>
        <p:txBody>
          <a:bodyPr/>
          <a:lstStyle/>
          <a:p>
            <a:r>
              <a:rPr lang="en-US" altLang="en-US" sz="3600" smtClean="0"/>
              <a:t>Search Engines Are Not Enough</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38400"/>
            <a:ext cx="670242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228600" y="1143000"/>
            <a:ext cx="8915400" cy="1600200"/>
          </a:xfrm>
        </p:spPr>
        <p:txBody>
          <a:bodyPr>
            <a:normAutofit fontScale="92500"/>
          </a:bodyPr>
          <a:lstStyle/>
          <a:p>
            <a:pPr marL="0" indent="0">
              <a:buFontTx/>
              <a:buNone/>
              <a:defRPr/>
            </a:pPr>
            <a:r>
              <a:rPr lang="en-US" b="1" dirty="0" smtClean="0"/>
              <a:t>Evidence profiles</a:t>
            </a:r>
            <a:r>
              <a:rPr lang="en-US" dirty="0" smtClean="0"/>
              <a:t> aggregate evidence by combining related feature scores.</a:t>
            </a:r>
          </a:p>
          <a:p>
            <a:pPr marL="0" indent="0">
              <a:buFontTx/>
              <a:buNone/>
              <a:defRPr/>
            </a:pPr>
            <a:r>
              <a:rPr lang="en-US" dirty="0" smtClean="0"/>
              <a:t>Example: Chile shares its longest land border with this country.</a:t>
            </a:r>
          </a:p>
          <a:p>
            <a:pPr marL="0" indent="0">
              <a:buFontTx/>
              <a:buNone/>
              <a:defRPr/>
            </a:pPr>
            <a:endParaRPr lang="en-US" dirty="0" smtClean="0"/>
          </a:p>
          <a:p>
            <a:pPr marL="0" indent="0">
              <a:buFontTx/>
              <a:buNone/>
              <a:defRPr/>
            </a:pPr>
            <a:endParaRPr lang="en-US" dirty="0" smtClean="0"/>
          </a:p>
        </p:txBody>
      </p:sp>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51125"/>
            <a:ext cx="26670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Final Merging and Ranking</a:t>
            </a:r>
          </a:p>
        </p:txBody>
      </p:sp>
      <p:sp>
        <p:nvSpPr>
          <p:cNvPr id="24579" name="Content Placeholder 2"/>
          <p:cNvSpPr>
            <a:spLocks noGrp="1"/>
          </p:cNvSpPr>
          <p:nvPr>
            <p:ph idx="1"/>
          </p:nvPr>
        </p:nvSpPr>
        <p:spPr>
          <a:xfrm>
            <a:off x="304800" y="1219200"/>
            <a:ext cx="8763000" cy="4876800"/>
          </a:xfrm>
        </p:spPr>
        <p:txBody>
          <a:bodyPr/>
          <a:lstStyle/>
          <a:p>
            <a:pPr marL="0" indent="0">
              <a:buFontTx/>
              <a:buNone/>
            </a:pPr>
            <a:r>
              <a:rPr lang="en-US" altLang="en-US" smtClean="0"/>
              <a:t>To win at Jeopardy, Watson must</a:t>
            </a:r>
          </a:p>
          <a:p>
            <a:pPr marL="0" indent="0">
              <a:buFontTx/>
              <a:buNone/>
            </a:pPr>
            <a:r>
              <a:rPr lang="en-US" altLang="en-US" smtClean="0"/>
              <a:t>not only return documents related to</a:t>
            </a:r>
          </a:p>
          <a:p>
            <a:pPr marL="0" indent="0">
              <a:buFontTx/>
              <a:buNone/>
            </a:pPr>
            <a:r>
              <a:rPr lang="en-US" altLang="en-US" smtClean="0"/>
              <a:t>the question, but also identify the</a:t>
            </a:r>
          </a:p>
          <a:p>
            <a:pPr marL="0" indent="0">
              <a:buFontTx/>
              <a:buNone/>
            </a:pPr>
            <a:r>
              <a:rPr lang="en-US" altLang="en-US" smtClean="0"/>
              <a:t>precise answer and determine an</a:t>
            </a:r>
          </a:p>
          <a:p>
            <a:pPr marL="0" indent="0">
              <a:buFontTx/>
              <a:buNone/>
            </a:pPr>
            <a:r>
              <a:rPr lang="en-US" altLang="en-US" smtClean="0"/>
              <a:t>accurate confidence in it, so that it can bet on it.</a:t>
            </a:r>
          </a:p>
          <a:p>
            <a:pPr marL="0" indent="0">
              <a:buFontTx/>
              <a:buNone/>
            </a:pPr>
            <a:r>
              <a:rPr lang="en-US" altLang="en-US" b="1" smtClean="0"/>
              <a:t>Answer merging</a:t>
            </a:r>
            <a:r>
              <a:rPr lang="en-US" altLang="en-US" smtClean="0"/>
              <a:t> combines answers that are superficially different.</a:t>
            </a:r>
          </a:p>
          <a:p>
            <a:pPr marL="0" indent="0">
              <a:buFontTx/>
              <a:buNone/>
            </a:pPr>
            <a:r>
              <a:rPr lang="en-US" altLang="en-US" b="1" smtClean="0"/>
              <a:t>Ranking</a:t>
            </a:r>
            <a:r>
              <a:rPr lang="en-US" altLang="en-US" smtClean="0"/>
              <a:t> and </a:t>
            </a:r>
            <a:r>
              <a:rPr lang="en-US" altLang="en-US" b="1" smtClean="0"/>
              <a:t>confidence estimation</a:t>
            </a:r>
            <a:r>
              <a:rPr lang="en-US" altLang="en-US" smtClean="0"/>
              <a:t> are two separate phases and use several task-specific models that are assemble from examples using machine learning techniques.</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68224" t="46404"/>
          <a:stretch>
            <a:fillRect/>
          </a:stretch>
        </p:blipFill>
        <p:spPr bwMode="auto">
          <a:xfrm>
            <a:off x="6019800" y="1112838"/>
            <a:ext cx="26606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Strategy</a:t>
            </a:r>
          </a:p>
        </p:txBody>
      </p:sp>
      <p:sp>
        <p:nvSpPr>
          <p:cNvPr id="22531" name="Content Placeholder 2"/>
          <p:cNvSpPr>
            <a:spLocks noGrp="1"/>
          </p:cNvSpPr>
          <p:nvPr>
            <p:ph idx="1"/>
          </p:nvPr>
        </p:nvSpPr>
        <p:spPr>
          <a:xfrm>
            <a:off x="228600" y="1447800"/>
            <a:ext cx="5105400" cy="4572000"/>
          </a:xfrm>
        </p:spPr>
        <p:txBody>
          <a:bodyPr/>
          <a:lstStyle/>
          <a:p>
            <a:pPr marL="0" indent="0">
              <a:buFontTx/>
              <a:buNone/>
              <a:defRPr/>
            </a:pPr>
            <a:r>
              <a:rPr lang="en-US" dirty="0" smtClean="0"/>
              <a:t>Watson must </a:t>
            </a:r>
          </a:p>
          <a:p>
            <a:pPr>
              <a:defRPr/>
            </a:pPr>
            <a:r>
              <a:rPr lang="en-US" b="1" dirty="0"/>
              <a:t>d</a:t>
            </a:r>
            <a:r>
              <a:rPr lang="en-US" b="1" dirty="0" smtClean="0"/>
              <a:t>ecide</a:t>
            </a:r>
            <a:r>
              <a:rPr lang="en-US" dirty="0" smtClean="0"/>
              <a:t> whether to </a:t>
            </a:r>
          </a:p>
          <a:p>
            <a:pPr marL="0" indent="0">
              <a:buFontTx/>
              <a:buNone/>
              <a:defRPr/>
            </a:pPr>
            <a:r>
              <a:rPr lang="en-US" dirty="0"/>
              <a:t> </a:t>
            </a:r>
            <a:r>
              <a:rPr lang="en-US" dirty="0" smtClean="0"/>
              <a:t>  buzz in and attempt </a:t>
            </a:r>
          </a:p>
          <a:p>
            <a:pPr marL="0" indent="0">
              <a:buFontTx/>
              <a:buNone/>
              <a:defRPr/>
            </a:pPr>
            <a:r>
              <a:rPr lang="en-US" dirty="0"/>
              <a:t> </a:t>
            </a:r>
            <a:r>
              <a:rPr lang="en-US" dirty="0" smtClean="0"/>
              <a:t>  to answer a question</a:t>
            </a:r>
          </a:p>
          <a:p>
            <a:pPr>
              <a:defRPr/>
            </a:pPr>
            <a:r>
              <a:rPr lang="en-US" b="1" dirty="0" smtClean="0"/>
              <a:t>select</a:t>
            </a:r>
            <a:r>
              <a:rPr lang="en-US" dirty="0" smtClean="0"/>
              <a:t> questions from </a:t>
            </a:r>
          </a:p>
          <a:p>
            <a:pPr marL="0" indent="0">
              <a:buFontTx/>
              <a:buNone/>
              <a:defRPr/>
            </a:pPr>
            <a:r>
              <a:rPr lang="en-US" dirty="0"/>
              <a:t> </a:t>
            </a:r>
            <a:r>
              <a:rPr lang="en-US" dirty="0" smtClean="0"/>
              <a:t>   the board</a:t>
            </a:r>
          </a:p>
          <a:p>
            <a:pPr>
              <a:defRPr/>
            </a:pPr>
            <a:r>
              <a:rPr lang="en-US" b="1" dirty="0"/>
              <a:t>w</a:t>
            </a:r>
            <a:r>
              <a:rPr lang="en-US" b="1" dirty="0" smtClean="0"/>
              <a:t>ager</a:t>
            </a:r>
            <a:r>
              <a:rPr lang="en-US" dirty="0" smtClean="0"/>
              <a:t> on Daily Doubles</a:t>
            </a:r>
          </a:p>
          <a:p>
            <a:pPr>
              <a:defRPr/>
            </a:pPr>
            <a:r>
              <a:rPr lang="en-US" b="1" dirty="0"/>
              <a:t>w</a:t>
            </a:r>
            <a:r>
              <a:rPr lang="en-US" b="1" dirty="0" smtClean="0"/>
              <a:t>ager</a:t>
            </a:r>
            <a:r>
              <a:rPr lang="en-US" dirty="0" smtClean="0"/>
              <a:t> on Final Jeopardy </a:t>
            </a:r>
          </a:p>
          <a:p>
            <a:pPr marL="0" indent="0">
              <a:buFontTx/>
              <a:buNone/>
              <a:defRPr/>
            </a:pPr>
            <a:endParaRPr lang="en-US" dirty="0" smtClean="0"/>
          </a:p>
        </p:txBody>
      </p:sp>
      <p:pic>
        <p:nvPicPr>
          <p:cNvPr id="25604" name="Picture 1" descr="watson.png (PNG Image, 405x249 pixels) - Mozilla Firefox"/>
          <p:cNvPicPr>
            <a:picLocks noChangeAspect="1"/>
          </p:cNvPicPr>
          <p:nvPr/>
        </p:nvPicPr>
        <p:blipFill>
          <a:blip r:embed="rId3">
            <a:extLst>
              <a:ext uri="{28A0092B-C50C-407E-A947-70E740481C1C}">
                <a14:useLocalDpi xmlns:a14="http://schemas.microsoft.com/office/drawing/2010/main" val="0"/>
              </a:ext>
            </a:extLst>
          </a:blip>
          <a:srcRect l="2512" t="23190" r="53763" b="39297"/>
          <a:stretch>
            <a:fillRect/>
          </a:stretch>
        </p:blipFill>
        <p:spPr bwMode="auto">
          <a:xfrm>
            <a:off x="3733800" y="1219200"/>
            <a:ext cx="53006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Progress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438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28600"/>
            <a:ext cx="8077200" cy="711200"/>
          </a:xfrm>
        </p:spPr>
        <p:txBody>
          <a:bodyPr/>
          <a:lstStyle/>
          <a:p>
            <a:pPr eaLnBrk="1" hangingPunct="1"/>
            <a:r>
              <a:rPr lang="en-US" altLang="en-US" sz="3200" smtClean="0"/>
              <a:t>Artificial Intelligence: How Does Watson Fit In?</a:t>
            </a:r>
          </a:p>
        </p:txBody>
      </p:sp>
      <p:graphicFrame>
        <p:nvGraphicFramePr>
          <p:cNvPr id="121969" name="Group 113"/>
          <p:cNvGraphicFramePr>
            <a:graphicFrameLocks noGrp="1"/>
          </p:cNvGraphicFramePr>
          <p:nvPr/>
        </p:nvGraphicFramePr>
        <p:xfrm>
          <a:off x="381000" y="990600"/>
          <a:ext cx="8229600" cy="5157788"/>
        </p:xfrm>
        <a:graphic>
          <a:graphicData uri="http://schemas.openxmlformats.org/drawingml/2006/table">
            <a:tbl>
              <a:tblPr/>
              <a:tblGrid>
                <a:gridCol w="3962400"/>
                <a:gridCol w="4267200"/>
              </a:tblGrid>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think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exciting new effort to make computers think… machines with minds, in the full and literal sense.” (</a:t>
                      </a:r>
                      <a:r>
                        <a:rPr kumimoji="0" lang="en-US" sz="1600" b="0" i="0" u="none" strike="noStrike" cap="none" normalizeH="0" baseline="0" dirty="0" err="1" smtClean="0">
                          <a:ln>
                            <a:noFill/>
                          </a:ln>
                          <a:solidFill>
                            <a:schemeClr val="tx1"/>
                          </a:solidFill>
                          <a:effectLst/>
                          <a:latin typeface="Tw Cen MT" pitchFamily="34" charset="0"/>
                        </a:rPr>
                        <a:t>Haugeland</a:t>
                      </a:r>
                      <a:r>
                        <a:rPr kumimoji="0" lang="en-US" sz="1600" b="0" i="0" u="none" strike="noStrike" cap="none" normalizeH="0" baseline="0" dirty="0" smtClean="0">
                          <a:ln>
                            <a:noFill/>
                          </a:ln>
                          <a:solidFill>
                            <a:schemeClr val="tx1"/>
                          </a:solidFill>
                          <a:effectLst/>
                          <a:latin typeface="Tw Cen MT" pitchFamily="34" charset="0"/>
                        </a:rPr>
                        <a: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automation of] activities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that we associate with human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thinking, activities such as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decision-making,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problem solving, learning…” (Bellman, 1978)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think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mental faculties through the use of computational models.” (Charniak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and McDermott,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the computations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that make it possible to perceive,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reason, and act.”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(Winston, 1972)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art of creating machines that perform functions that require intelligence when performed by people” (</a:t>
                      </a:r>
                      <a:r>
                        <a:rPr kumimoji="0" lang="en-US" sz="1600" b="0" i="0" u="none" strike="noStrike" cap="none" normalizeH="0" baseline="0" dirty="0" err="1" smtClean="0">
                          <a:ln>
                            <a:noFill/>
                          </a:ln>
                          <a:solidFill>
                            <a:schemeClr val="tx1"/>
                          </a:solidFill>
                          <a:effectLst/>
                          <a:latin typeface="Tw Cen MT" pitchFamily="34" charset="0"/>
                        </a:rPr>
                        <a:t>Kurzweil</a:t>
                      </a:r>
                      <a:r>
                        <a:rPr kumimoji="0" lang="en-US" sz="1600" b="0" i="0" u="none" strike="noStrike" cap="none" normalizeH="0" baseline="0" dirty="0" smtClean="0">
                          <a:ln>
                            <a:noFill/>
                          </a:ln>
                          <a:solidFill>
                            <a:schemeClr val="tx1"/>
                          </a:solidFill>
                          <a:effectLst/>
                          <a:latin typeface="Tw Cen MT" pitchFamily="34" charset="0"/>
                        </a:rPr>
                        <a:t>, 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study of how to make computers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do things at which, at the moment,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people are better (Rich and Knight,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1991)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branch of computer science that is concerned with the automation of intelligent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behavior.” (Luger and Stubblefield, 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“Computational intelligence is the study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of the design of intelligent agents.”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(Poole et al., 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“AI… is concerned with intelligent behavior in artifacts.” (Nilsson, 1998)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62" name="Picture 80"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828800"/>
            <a:ext cx="866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86" descr="200px-Aristotle_Altemps_Inv857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8711" t="4395" r="8835" b="25275"/>
          <a:stretch>
            <a:fillRect/>
          </a:stretch>
        </p:blipFill>
        <p:spPr bwMode="auto">
          <a:xfrm>
            <a:off x="7313613" y="18288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88" descr="See full 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225" y="4800600"/>
            <a:ext cx="720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89"/>
          <p:cNvSpPr txBox="1">
            <a:spLocks noChangeArrowheads="1"/>
          </p:cNvSpPr>
          <p:nvPr/>
        </p:nvSpPr>
        <p:spPr bwMode="auto">
          <a:xfrm>
            <a:off x="1905000" y="571500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Alan Turing (1912-1954)</a:t>
            </a:r>
          </a:p>
        </p:txBody>
      </p:sp>
      <p:sp>
        <p:nvSpPr>
          <p:cNvPr id="27666" name="Text Box 90"/>
          <p:cNvSpPr txBox="1">
            <a:spLocks noChangeArrowheads="1"/>
          </p:cNvSpPr>
          <p:nvPr/>
        </p:nvSpPr>
        <p:spPr bwMode="auto">
          <a:xfrm>
            <a:off x="6172200" y="311785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Aristotle (384BC -322BC)</a:t>
            </a:r>
          </a:p>
        </p:txBody>
      </p:sp>
      <p:sp>
        <p:nvSpPr>
          <p:cNvPr id="27667" name="Text Box 91"/>
          <p:cNvSpPr txBox="1">
            <a:spLocks noChangeArrowheads="1"/>
          </p:cNvSpPr>
          <p:nvPr/>
        </p:nvSpPr>
        <p:spPr bwMode="auto">
          <a:xfrm>
            <a:off x="1905000" y="2930525"/>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Richard Bellman (1920-84)</a:t>
            </a:r>
          </a:p>
        </p:txBody>
      </p:sp>
      <p:pic>
        <p:nvPicPr>
          <p:cNvPr id="27668" name="Picture 97" descr="See full 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4191000"/>
            <a:ext cx="9159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102"/>
          <p:cNvSpPr txBox="1">
            <a:spLocks noChangeArrowheads="1"/>
          </p:cNvSpPr>
          <p:nvPr/>
        </p:nvSpPr>
        <p:spPr bwMode="auto">
          <a:xfrm>
            <a:off x="6172200" y="5292725"/>
            <a:ext cx="2590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Thomas Bayes (1702-1761)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228600"/>
            <a:ext cx="8229600" cy="1066800"/>
          </a:xfrm>
        </p:spPr>
        <p:txBody>
          <a:bodyPr/>
          <a:lstStyle/>
          <a:p>
            <a:pPr eaLnBrk="1" hangingPunct="1"/>
            <a:r>
              <a:rPr lang="en-US" altLang="en-US" sz="4000" smtClean="0"/>
              <a:t>Watson is Designed to Act Humanly</a:t>
            </a:r>
          </a:p>
        </p:txBody>
      </p:sp>
      <p:sp>
        <p:nvSpPr>
          <p:cNvPr id="28675" name="Content Placeholder 2"/>
          <p:cNvSpPr>
            <a:spLocks noGrp="1"/>
          </p:cNvSpPr>
          <p:nvPr>
            <p:ph idx="1"/>
          </p:nvPr>
        </p:nvSpPr>
        <p:spPr/>
        <p:txBody>
          <a:bodyPr/>
          <a:lstStyle/>
          <a:p>
            <a:pPr eaLnBrk="1" hangingPunct="1"/>
            <a:r>
              <a:rPr lang="en-US" altLang="en-US" smtClean="0"/>
              <a:t>Watson is supposed to act like a human on the general question answering task</a:t>
            </a:r>
          </a:p>
          <a:p>
            <a:pPr eaLnBrk="1" hangingPunct="1"/>
            <a:r>
              <a:rPr lang="en-US" altLang="en-US" smtClean="0"/>
              <a:t>Watson needs to act as well as think</a:t>
            </a:r>
          </a:p>
          <a:p>
            <a:pPr lvl="1" eaLnBrk="1" hangingPunct="1"/>
            <a:r>
              <a:rPr lang="en-US" altLang="en-US" smtClean="0"/>
              <a:t>It needs to push the answer button at the right time</a:t>
            </a:r>
          </a:p>
          <a:p>
            <a:pPr lvl="2" eaLnBrk="1" hangingPunct="1"/>
            <a:r>
              <a:rPr lang="en-US" altLang="en-US" smtClean="0"/>
              <a:t>This is a Jeopardy requirement.  The IBM design team wanted to avoid having to use a physical button</a:t>
            </a:r>
          </a:p>
          <a:p>
            <a:pPr eaLnBrk="1" hangingPunct="1"/>
            <a:r>
              <a:rPr lang="en-US" altLang="en-US" smtClean="0"/>
              <a:t>The Jeopardy game is a kind of limited Turing test</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Game Playing</a:t>
            </a:r>
          </a:p>
        </p:txBody>
      </p:sp>
      <p:sp>
        <p:nvSpPr>
          <p:cNvPr id="4099" name="Content Placeholder 2"/>
          <p:cNvSpPr>
            <a:spLocks noGrp="1"/>
          </p:cNvSpPr>
          <p:nvPr>
            <p:ph idx="1"/>
          </p:nvPr>
        </p:nvSpPr>
        <p:spPr>
          <a:xfrm>
            <a:off x="304800" y="1143000"/>
            <a:ext cx="3352800" cy="4191000"/>
          </a:xfrm>
        </p:spPr>
        <p:txBody>
          <a:bodyPr/>
          <a:lstStyle/>
          <a:p>
            <a:pPr marL="0" indent="0" eaLnBrk="1" hangingPunct="1">
              <a:buFontTx/>
              <a:buNone/>
            </a:pPr>
            <a:r>
              <a:rPr lang="en-US" altLang="en-US" smtClean="0"/>
              <a:t>Computer programs usually do not play games like people:</a:t>
            </a:r>
          </a:p>
          <a:p>
            <a:pPr marL="0" indent="0" eaLnBrk="1" hangingPunct="1">
              <a:buFontTx/>
              <a:buNone/>
            </a:pPr>
            <a:r>
              <a:rPr lang="en-US" altLang="en-US" smtClean="0"/>
              <a:t>They use a variation of the min-max algorithm.</a:t>
            </a: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19200"/>
            <a:ext cx="5414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p:cNvSpPr txBox="1">
            <a:spLocks/>
          </p:cNvSpPr>
          <p:nvPr/>
        </p:nvSpPr>
        <p:spPr bwMode="auto">
          <a:xfrm>
            <a:off x="4648200" y="41910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A Min-Max tree of moves: </a:t>
            </a:r>
          </a:p>
          <a:p>
            <a:pPr eaLnBrk="1" hangingPunct="1">
              <a:buFontTx/>
              <a:buNone/>
            </a:pPr>
            <a:r>
              <a:rPr lang="en-US" altLang="en-US" sz="2000"/>
              <a:t>		(from wikipedia)</a:t>
            </a:r>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838200"/>
          </a:xfrm>
        </p:spPr>
        <p:txBody>
          <a:bodyPr/>
          <a:lstStyle/>
          <a:p>
            <a:pPr eaLnBrk="1" hangingPunct="1"/>
            <a:r>
              <a:rPr lang="en-US" altLang="en-US" smtClean="0"/>
              <a:t>Acting Humanly: the Turing Test</a:t>
            </a:r>
          </a:p>
        </p:txBody>
      </p:sp>
      <p:sp>
        <p:nvSpPr>
          <p:cNvPr id="29699" name="Rectangle 3"/>
          <p:cNvSpPr>
            <a:spLocks noGrp="1" noChangeArrowheads="1"/>
          </p:cNvSpPr>
          <p:nvPr>
            <p:ph type="body" idx="1"/>
          </p:nvPr>
        </p:nvSpPr>
        <p:spPr>
          <a:xfrm>
            <a:off x="685800" y="2667000"/>
            <a:ext cx="7924800" cy="3505200"/>
          </a:xfrm>
        </p:spPr>
        <p:txBody>
          <a:bodyPr/>
          <a:lstStyle/>
          <a:p>
            <a:pPr eaLnBrk="1" hangingPunct="1">
              <a:lnSpc>
                <a:spcPct val="80000"/>
              </a:lnSpc>
            </a:pPr>
            <a:r>
              <a:rPr lang="en-US" altLang="en-US" sz="2400" smtClean="0"/>
              <a:t>Operational test for intelligent behavior: the Imitation Game</a:t>
            </a:r>
          </a:p>
          <a:p>
            <a:pPr eaLnBrk="1" hangingPunct="1">
              <a:lnSpc>
                <a:spcPct val="80000"/>
              </a:lnSpc>
            </a:pPr>
            <a:r>
              <a:rPr lang="en-US" altLang="en-US" sz="2400" smtClean="0"/>
              <a:t>In 1950, Turing </a:t>
            </a:r>
          </a:p>
          <a:p>
            <a:pPr lvl="1" eaLnBrk="1" hangingPunct="1">
              <a:lnSpc>
                <a:spcPct val="80000"/>
              </a:lnSpc>
            </a:pPr>
            <a:r>
              <a:rPr lang="en-US" altLang="en-US" sz="2400" smtClean="0"/>
              <a:t>predicted that by 2000, a machine might have a 30% chance of fooling a lay person for 5 minutes</a:t>
            </a:r>
          </a:p>
          <a:p>
            <a:pPr lvl="1" eaLnBrk="1" hangingPunct="1">
              <a:lnSpc>
                <a:spcPct val="80000"/>
              </a:lnSpc>
            </a:pPr>
            <a:r>
              <a:rPr lang="en-US" altLang="en-US" sz="2400" smtClean="0"/>
              <a:t>Anticipated all major arguments against AI in following 50 years</a:t>
            </a:r>
          </a:p>
          <a:p>
            <a:pPr lvl="1" eaLnBrk="1" hangingPunct="1">
              <a:lnSpc>
                <a:spcPct val="80000"/>
              </a:lnSpc>
            </a:pPr>
            <a:r>
              <a:rPr lang="en-US" altLang="en-US" sz="2400" smtClean="0"/>
              <a:t>Suggested major components of AI: knowledge, reasoning, language understanding, learning</a:t>
            </a:r>
          </a:p>
          <a:p>
            <a:pPr eaLnBrk="1" hangingPunct="1">
              <a:lnSpc>
                <a:spcPct val="80000"/>
              </a:lnSpc>
            </a:pPr>
            <a:r>
              <a:rPr lang="en-US" altLang="en-US" sz="2400" smtClean="0"/>
              <a:t>Problem: Turing test is not reproducible, constructive, or amenable to mathematical analysis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t="4379"/>
          <a:stretch>
            <a:fillRect/>
          </a:stretch>
        </p:blipFill>
        <p:spPr bwMode="auto">
          <a:xfrm>
            <a:off x="4419600" y="990600"/>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228600"/>
            <a:ext cx="8077200" cy="1066800"/>
          </a:xfrm>
        </p:spPr>
        <p:txBody>
          <a:bodyPr/>
          <a:lstStyle/>
          <a:p>
            <a:pPr eaLnBrk="1" hangingPunct="1"/>
            <a:r>
              <a:rPr lang="en-US" altLang="en-US" sz="4000" smtClean="0"/>
              <a:t>Watson is Designed to Act Rationally</a:t>
            </a:r>
          </a:p>
        </p:txBody>
      </p:sp>
      <p:sp>
        <p:nvSpPr>
          <p:cNvPr id="30723" name="Content Placeholder 2"/>
          <p:cNvSpPr>
            <a:spLocks noGrp="1"/>
          </p:cNvSpPr>
          <p:nvPr>
            <p:ph idx="1"/>
          </p:nvPr>
        </p:nvSpPr>
        <p:spPr/>
        <p:txBody>
          <a:bodyPr/>
          <a:lstStyle/>
          <a:p>
            <a:pPr eaLnBrk="1" hangingPunct="1"/>
            <a:r>
              <a:rPr lang="en-US" altLang="en-US" smtClean="0"/>
              <a:t>Watson needs to act rationally by choosing a strategy that maximizes its expected payoff</a:t>
            </a:r>
          </a:p>
          <a:p>
            <a:pPr eaLnBrk="1" hangingPunct="1"/>
            <a:r>
              <a:rPr lang="en-US" altLang="en-US" smtClean="0"/>
              <a:t>Some human players are known to choose strategies that do not maximize their expected payoff.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Acting Rationally</a:t>
            </a:r>
          </a:p>
        </p:txBody>
      </p:sp>
      <p:sp>
        <p:nvSpPr>
          <p:cNvPr id="31747" name="Rectangle 3"/>
          <p:cNvSpPr>
            <a:spLocks noGrp="1" noChangeArrowheads="1"/>
          </p:cNvSpPr>
          <p:nvPr>
            <p:ph type="body" idx="1"/>
          </p:nvPr>
        </p:nvSpPr>
        <p:spPr/>
        <p:txBody>
          <a:bodyPr/>
          <a:lstStyle/>
          <a:p>
            <a:pPr eaLnBrk="1" hangingPunct="1"/>
            <a:r>
              <a:rPr lang="en-US" altLang="en-US" sz="2400" smtClean="0"/>
              <a:t>Rational behavior: doing the right thing</a:t>
            </a:r>
          </a:p>
          <a:p>
            <a:pPr eaLnBrk="1" hangingPunct="1"/>
            <a:r>
              <a:rPr lang="en-US" altLang="en-US" sz="2400" smtClean="0"/>
              <a:t>The right thing: that which is expected to maximize goal achievement, given the available information</a:t>
            </a:r>
          </a:p>
          <a:p>
            <a:pPr eaLnBrk="1" hangingPunct="1"/>
            <a:r>
              <a:rPr lang="en-US" altLang="en-US" sz="2400" smtClean="0"/>
              <a:t>Doesn't necessarily involve thinking (e.g., blinking reflex) but</a:t>
            </a:r>
          </a:p>
          <a:p>
            <a:pPr lvl="1" eaLnBrk="1" hangingPunct="1"/>
            <a:r>
              <a:rPr lang="en-US" altLang="en-US" sz="2400" smtClean="0"/>
              <a:t>thinking should be in the service of rational action</a:t>
            </a:r>
          </a:p>
          <a:p>
            <a:pPr eaLnBrk="1" hangingPunct="1"/>
            <a:r>
              <a:rPr lang="en-US" altLang="en-US" sz="2400" smtClean="0"/>
              <a:t>Aristotle (Nicomachean Ethics):</a:t>
            </a:r>
          </a:p>
          <a:p>
            <a:pPr lvl="1" eaLnBrk="1" hangingPunct="1"/>
            <a:r>
              <a:rPr lang="en-US" altLang="en-US" sz="2400" smtClean="0"/>
              <a:t>Every art and every inquiry, and similarly every action and pursuit, is thought to aim at some good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Questions?</a:t>
            </a:r>
          </a:p>
        </p:txBody>
      </p:sp>
      <p:pic>
        <p:nvPicPr>
          <p:cNvPr id="32771" name="Picture 2" descr="C:\Users\mgv\AppData\Local\Microsoft\Windows\Temporary Internet Files\Content.IE5\C4G2UU3Q\MC90007862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643313" y="1811338"/>
            <a:ext cx="1857375" cy="3997325"/>
          </a:xfrm>
          <a:noFill/>
        </p:spPr>
      </p:pic>
      <p:pic>
        <p:nvPicPr>
          <p:cNvPr id="32772" name="Picture 3" descr="C:\Users\mgv\AppData\Local\Microsoft\Windows\Temporary Internet Files\Content.IE5\L1183F98\MC9001051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24125"/>
            <a:ext cx="1530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Users\mgv\AppData\Local\Microsoft\Windows\Temporary Internet Files\Content.IE5\WIYSRJB6\MC9001052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438400"/>
            <a:ext cx="15875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228600"/>
            <a:ext cx="8051800" cy="1066800"/>
          </a:xfrm>
        </p:spPr>
        <p:txBody>
          <a:bodyPr/>
          <a:lstStyle/>
          <a:p>
            <a:pPr eaLnBrk="1" hangingPunct="1"/>
            <a:r>
              <a:rPr lang="en-US" altLang="en-US" smtClean="0"/>
              <a:t>Computers Play Games Very Well</a:t>
            </a:r>
          </a:p>
        </p:txBody>
      </p:sp>
      <p:sp>
        <p:nvSpPr>
          <p:cNvPr id="5123" name="Content Placeholder 2"/>
          <p:cNvSpPr>
            <a:spLocks noGrp="1"/>
          </p:cNvSpPr>
          <p:nvPr>
            <p:ph idx="1"/>
          </p:nvPr>
        </p:nvSpPr>
        <p:spPr>
          <a:xfrm>
            <a:off x="444500" y="4829175"/>
            <a:ext cx="4203700" cy="758825"/>
          </a:xfrm>
        </p:spPr>
        <p:txBody>
          <a:bodyPr/>
          <a:lstStyle/>
          <a:p>
            <a:pPr marL="0" indent="0" eaLnBrk="1" hangingPunct="1">
              <a:buFontTx/>
              <a:buNone/>
            </a:pPr>
            <a:r>
              <a:rPr lang="en-US" altLang="en-US" smtClean="0"/>
              <a:t>Tic-tac toe is a forced draw</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l="4631" t="34116" r="3119" b="6679"/>
          <a:stretch>
            <a:fillRect/>
          </a:stretch>
        </p:blipFill>
        <p:spPr bwMode="auto">
          <a:xfrm>
            <a:off x="552450" y="1563688"/>
            <a:ext cx="3968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Mozilla Firefox"/>
          <p:cNvPicPr>
            <a:picLocks noChangeAspect="1"/>
          </p:cNvPicPr>
          <p:nvPr/>
        </p:nvPicPr>
        <p:blipFill>
          <a:blip r:embed="rId4">
            <a:extLst>
              <a:ext uri="{28A0092B-C50C-407E-A947-70E740481C1C}">
                <a14:useLocalDpi xmlns:a14="http://schemas.microsoft.com/office/drawing/2010/main" val="0"/>
              </a:ext>
            </a:extLst>
          </a:blip>
          <a:srcRect l="1074" t="21513" r="60110" b="31454"/>
          <a:stretch>
            <a:fillRect/>
          </a:stretch>
        </p:blipFill>
        <p:spPr bwMode="auto">
          <a:xfrm>
            <a:off x="4951413" y="1447800"/>
            <a:ext cx="334803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ontent Placeholder 2"/>
          <p:cNvSpPr txBox="1">
            <a:spLocks/>
          </p:cNvSpPr>
          <p:nvPr/>
        </p:nvSpPr>
        <p:spPr bwMode="auto">
          <a:xfrm>
            <a:off x="4845050" y="4829175"/>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i="0"/>
              <a:t>Connect-4 is a forced win for the first player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28600"/>
            <a:ext cx="7620000" cy="1066800"/>
          </a:xfrm>
        </p:spPr>
        <p:txBody>
          <a:bodyPr/>
          <a:lstStyle/>
          <a:p>
            <a:pPr eaLnBrk="1" hangingPunct="1"/>
            <a:r>
              <a:rPr lang="en-US" altLang="en-US" smtClean="0"/>
              <a:t>Checkers: a Forced Draw</a:t>
            </a:r>
          </a:p>
        </p:txBody>
      </p:sp>
      <p:sp>
        <p:nvSpPr>
          <p:cNvPr id="6147" name="Content Placeholder 2"/>
          <p:cNvSpPr>
            <a:spLocks noGrp="1"/>
          </p:cNvSpPr>
          <p:nvPr>
            <p:ph idx="1"/>
          </p:nvPr>
        </p:nvSpPr>
        <p:spPr>
          <a:xfrm>
            <a:off x="228600" y="1219200"/>
            <a:ext cx="5029200" cy="4953000"/>
          </a:xfrm>
        </p:spPr>
        <p:txBody>
          <a:bodyPr/>
          <a:lstStyle/>
          <a:p>
            <a:pPr marL="0" indent="0" eaLnBrk="1" hangingPunct="1">
              <a:buFontTx/>
              <a:buNone/>
            </a:pPr>
            <a:r>
              <a:rPr lang="en-US" altLang="en-US" sz="2400" smtClean="0"/>
              <a:t>“After 18-and-a-half years and sifting through 500 billion billion (a five followed by 20 zeroes) checkers positions, Dr. Jonathan Schaeffer and colleagues at the University of Alberta have built a checkers-playing computer program that cannot be beaten. Completed in late April [2007], the program, Chinook, may be played to a draw but will never be defeated.” </a:t>
            </a:r>
            <a:r>
              <a:rPr lang="en-US" altLang="en-US" sz="2000" smtClean="0"/>
              <a:t>(http://www.sciencedaily.com/releases/2007/07/070719143517.htm, accessed 2011-02-15)</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15436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0" y="4495800"/>
            <a:ext cx="2119313" cy="369888"/>
          </a:xfrm>
          <a:prstGeom prst="rect">
            <a:avLst/>
          </a:prstGeom>
          <a:noFill/>
        </p:spPr>
        <p:txBody>
          <a:bodyPr>
            <a:spAutoFit/>
          </a:bodyPr>
          <a:lstStyle/>
          <a:p>
            <a:pPr>
              <a:defRPr/>
            </a:pPr>
            <a:r>
              <a:rPr lang="en-US" sz="1800" i="0" dirty="0">
                <a:latin typeface="+mn-lt"/>
              </a:rPr>
              <a:t>Jonathan Schaeffer</a:t>
            </a:r>
          </a:p>
        </p:txBody>
      </p:sp>
      <p:pic>
        <p:nvPicPr>
          <p:cNvPr id="6150" name="Picture 1" descr="Mozilla Firefox"/>
          <p:cNvPicPr>
            <a:picLocks noChangeAspect="1"/>
          </p:cNvPicPr>
          <p:nvPr/>
        </p:nvPicPr>
        <p:blipFill>
          <a:blip r:embed="rId4" cstate="print">
            <a:extLst>
              <a:ext uri="{28A0092B-C50C-407E-A947-70E740481C1C}">
                <a14:useLocalDpi xmlns:a14="http://schemas.microsoft.com/office/drawing/2010/main" val="0"/>
              </a:ext>
            </a:extLst>
          </a:blip>
          <a:srcRect l="1289" t="21495" r="55038" b="16196"/>
          <a:stretch>
            <a:fillRect/>
          </a:stretch>
        </p:blipFill>
        <p:spPr bwMode="auto">
          <a:xfrm>
            <a:off x="6400800" y="4937125"/>
            <a:ext cx="1349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Chess and Go</a:t>
            </a:r>
          </a:p>
        </p:txBody>
      </p:sp>
      <p:sp>
        <p:nvSpPr>
          <p:cNvPr id="7171" name="Content Placeholder 2"/>
          <p:cNvSpPr>
            <a:spLocks noGrp="1"/>
          </p:cNvSpPr>
          <p:nvPr>
            <p:ph idx="1"/>
          </p:nvPr>
        </p:nvSpPr>
        <p:spPr>
          <a:xfrm>
            <a:off x="685800" y="1447800"/>
            <a:ext cx="3581400" cy="4724400"/>
          </a:xfrm>
        </p:spPr>
        <p:txBody>
          <a:bodyPr/>
          <a:lstStyle/>
          <a:p>
            <a:r>
              <a:rPr lang="en-US" altLang="en-US" smtClean="0"/>
              <a:t>Chess is not a solved game, but the best computer program are at least as good as the best human players</a:t>
            </a:r>
          </a:p>
          <a:p>
            <a:r>
              <a:rPr lang="en-US" altLang="en-US" smtClean="0"/>
              <a:t>Human players are better than the best computer programs at the game of Go</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4592638"/>
            <a:ext cx="259238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94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endParaRPr lang="en-US" dirty="0"/>
          </a:p>
        </p:txBody>
      </p:sp>
      <p:pic>
        <p:nvPicPr>
          <p:cNvPr id="4" name="Picture 3"/>
          <p:cNvPicPr>
            <a:picLocks noChangeAspect="1"/>
          </p:cNvPicPr>
          <p:nvPr/>
        </p:nvPicPr>
        <p:blipFill>
          <a:blip r:embed="rId3"/>
          <a:stretch>
            <a:fillRect/>
          </a:stretch>
        </p:blipFill>
        <p:spPr>
          <a:xfrm>
            <a:off x="4572000" y="304800"/>
            <a:ext cx="4419600" cy="5719482"/>
          </a:xfrm>
          <a:prstGeom prst="rect">
            <a:avLst/>
          </a:prstGeom>
        </p:spPr>
      </p:pic>
      <p:pic>
        <p:nvPicPr>
          <p:cNvPr id="6" name="Picture 5"/>
          <p:cNvPicPr>
            <a:picLocks noChangeAspect="1"/>
          </p:cNvPicPr>
          <p:nvPr/>
        </p:nvPicPr>
        <p:blipFill>
          <a:blip r:embed="rId4"/>
          <a:stretch>
            <a:fillRect/>
          </a:stretch>
        </p:blipFill>
        <p:spPr>
          <a:xfrm>
            <a:off x="609600" y="1049510"/>
            <a:ext cx="3830320" cy="4953001"/>
          </a:xfrm>
          <a:prstGeom prst="rect">
            <a:avLst/>
          </a:prstGeom>
        </p:spPr>
      </p:pic>
    </p:spTree>
    <p:extLst>
      <p:ext uri="{BB962C8B-B14F-4D97-AF65-F5344CB8AC3E}">
        <p14:creationId xmlns:p14="http://schemas.microsoft.com/office/powerpoint/2010/main" val="403585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8305800" cy="685800"/>
          </a:xfrm>
        </p:spPr>
        <p:txBody>
          <a:bodyPr/>
          <a:lstStyle/>
          <a:p>
            <a:r>
              <a:rPr lang="en-US" altLang="en-US" sz="3200" smtClean="0"/>
              <a:t>Jeopardy Requires a Broad Knowledge Base</a:t>
            </a:r>
          </a:p>
        </p:txBody>
      </p:sp>
      <p:sp>
        <p:nvSpPr>
          <p:cNvPr id="8195" name="Content Placeholder 2"/>
          <p:cNvSpPr>
            <a:spLocks noGrp="1"/>
          </p:cNvSpPr>
          <p:nvPr>
            <p:ph idx="1"/>
          </p:nvPr>
        </p:nvSpPr>
        <p:spPr>
          <a:xfrm>
            <a:off x="457200" y="1295400"/>
            <a:ext cx="3962400" cy="4724400"/>
          </a:xfrm>
        </p:spPr>
        <p:txBody>
          <a:bodyPr/>
          <a:lstStyle/>
          <a:p>
            <a:r>
              <a:rPr lang="en-US" altLang="en-US" smtClean="0"/>
              <a:t>Factual knowledge</a:t>
            </a:r>
          </a:p>
          <a:p>
            <a:pPr lvl="1"/>
            <a:r>
              <a:rPr lang="en-US" altLang="en-US" smtClean="0"/>
              <a:t>History, science, politics</a:t>
            </a:r>
          </a:p>
          <a:p>
            <a:r>
              <a:rPr lang="en-US" altLang="en-US" smtClean="0"/>
              <a:t>Commonsense knowledge</a:t>
            </a:r>
          </a:p>
          <a:p>
            <a:pPr lvl="1"/>
            <a:r>
              <a:rPr lang="en-US" altLang="en-US" smtClean="0"/>
              <a:t>E.g., naïve physics and gender</a:t>
            </a:r>
          </a:p>
          <a:p>
            <a:r>
              <a:rPr lang="en-US" altLang="en-US" smtClean="0"/>
              <a:t>Vagueness, obfuscation, uncertainty</a:t>
            </a:r>
          </a:p>
          <a:p>
            <a:pPr lvl="1"/>
            <a:r>
              <a:rPr lang="en-US" altLang="en-US" smtClean="0"/>
              <a:t>E.g., “KISS”ing music</a:t>
            </a:r>
          </a:p>
          <a:p>
            <a:endParaRPr lang="en-US" altLang="en-US"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9403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Questions: Solution Methods</a:t>
            </a:r>
          </a:p>
        </p:txBody>
      </p:sp>
      <p:sp>
        <p:nvSpPr>
          <p:cNvPr id="9219" name="Content Placeholder 2"/>
          <p:cNvSpPr>
            <a:spLocks noGrp="1"/>
          </p:cNvSpPr>
          <p:nvPr>
            <p:ph idx="1"/>
          </p:nvPr>
        </p:nvSpPr>
        <p:spPr/>
        <p:txBody>
          <a:bodyPr/>
          <a:lstStyle/>
          <a:p>
            <a:r>
              <a:rPr lang="en-US" altLang="en-US" smtClean="0"/>
              <a:t>Factoid questions</a:t>
            </a:r>
          </a:p>
          <a:p>
            <a:endParaRPr lang="en-US" altLang="en-US" smtClean="0"/>
          </a:p>
          <a:p>
            <a:endParaRPr lang="en-US" altLang="en-US" smtClean="0"/>
          </a:p>
          <a:p>
            <a:r>
              <a:rPr lang="en-US" altLang="en-US" smtClean="0"/>
              <a:t>Decomposition</a:t>
            </a:r>
          </a:p>
          <a:p>
            <a:endParaRPr lang="en-US" altLang="en-US" smtClean="0"/>
          </a:p>
          <a:p>
            <a:endParaRPr lang="en-US" altLang="en-US" smtClean="0"/>
          </a:p>
          <a:p>
            <a:r>
              <a:rPr lang="en-US" altLang="en-US" smtClean="0"/>
              <a:t>Puzzles</a:t>
            </a:r>
          </a:p>
          <a:p>
            <a:pPr lvl="1"/>
            <a:endParaRPr lang="en-US" altLang="en-US" smtClean="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44561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572000"/>
            <a:ext cx="4951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371600"/>
            <a:ext cx="4991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2113</TotalTime>
  <Words>2057</Words>
  <Application>Microsoft Office PowerPoint</Application>
  <PresentationFormat>On-screen Show (4:3)</PresentationFormat>
  <Paragraphs>231</Paragraphs>
  <Slides>33</Slides>
  <Notes>32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Baskerville Old Face</vt:lpstr>
      <vt:lpstr>Times New Roman</vt:lpstr>
      <vt:lpstr>Tw Cen MT</vt:lpstr>
      <vt:lpstr>330Lect1</vt:lpstr>
      <vt:lpstr>Photo Editor Photo</vt:lpstr>
      <vt:lpstr>PowerPoint Presentation</vt:lpstr>
      <vt:lpstr>What is Watson?</vt:lpstr>
      <vt:lpstr>Game Playing</vt:lpstr>
      <vt:lpstr>Computers Play Games Very Well</vt:lpstr>
      <vt:lpstr>Checkers: a Forced Draw</vt:lpstr>
      <vt:lpstr>Chess and Go</vt:lpstr>
      <vt:lpstr>PowerPoint Presentation</vt:lpstr>
      <vt:lpstr>Jeopardy Requires a Broad Knowledge Base</vt:lpstr>
      <vt:lpstr>The Questions: Solution Methods</vt:lpstr>
      <vt:lpstr>The Domain: Lexical Answer Types</vt:lpstr>
      <vt:lpstr>Precision vs. Percentage Attempted</vt:lpstr>
      <vt:lpstr>Champion Human Performance</vt:lpstr>
      <vt:lpstr>Baseline Performance</vt:lpstr>
      <vt:lpstr>Text Search vs. KB Search</vt:lpstr>
      <vt:lpstr>The DeepQA Approach</vt:lpstr>
      <vt:lpstr>Overarching Principles</vt:lpstr>
      <vt:lpstr>High-Level Architecture</vt:lpstr>
      <vt:lpstr>Content Acquisition</vt:lpstr>
      <vt:lpstr>Question Analysis</vt:lpstr>
      <vt:lpstr>Hypothesis Generation</vt:lpstr>
      <vt:lpstr>Soft Filtering</vt:lpstr>
      <vt:lpstr>Hypothesis and Evidence Scoring</vt:lpstr>
      <vt:lpstr>Hypothesis and Evidence Scoring</vt:lpstr>
      <vt:lpstr>Search Engines Are Not Enough</vt:lpstr>
      <vt:lpstr>Final Merging and Ranking</vt:lpstr>
      <vt:lpstr>Strategy</vt:lpstr>
      <vt:lpstr>Progress</vt:lpstr>
      <vt:lpstr>Artificial Intelligence: How Does Watson Fit In?</vt:lpstr>
      <vt:lpstr>Watson is Designed to Act Humanly</vt:lpstr>
      <vt:lpstr>Acting Humanly: the Turing Test</vt:lpstr>
      <vt:lpstr>Watson is Designed to Act Rationally</vt:lpstr>
      <vt:lpstr>Acting Rationally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128</cp:revision>
  <cp:lastPrinted>2011-04-04T15:25:37Z</cp:lastPrinted>
  <dcterms:created xsi:type="dcterms:W3CDTF">2004-08-19T01:30:12Z</dcterms:created>
  <dcterms:modified xsi:type="dcterms:W3CDTF">2017-09-26T23:20:46Z</dcterms:modified>
</cp:coreProperties>
</file>