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immonwm@mailbox.sc.edu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dh.sc.edu/" TargetMode="External"/><Relationship Id="rId2" Type="http://schemas.openxmlformats.org/officeDocument/2006/relationships/hyperlink" Target="mailto:simmonwm@mailbox.sc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6DD57-6069-45D0-AAC6-0900EAA52B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Digital Humanities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A1710-67A7-48A6-8E54-FD8E0A288A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in the world is that?</a:t>
            </a:r>
          </a:p>
          <a:p>
            <a:r>
              <a:rPr lang="en-US" dirty="0"/>
              <a:t>Why should I care?</a:t>
            </a:r>
          </a:p>
        </p:txBody>
      </p:sp>
    </p:spTree>
    <p:extLst>
      <p:ext uri="{BB962C8B-B14F-4D97-AF65-F5344CB8AC3E}">
        <p14:creationId xmlns:p14="http://schemas.microsoft.com/office/powerpoint/2010/main" val="3216811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9E2C5B-5C7C-457F-99B8-C47D7C527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6F91E8-7697-4067-A7DC-3E450BBD3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simmonwm@mailbox.sc.edu</a:t>
            </a:r>
            <a:endParaRPr lang="en-US" dirty="0"/>
          </a:p>
          <a:p>
            <a:endParaRPr lang="en-US" dirty="0"/>
          </a:p>
          <a:p>
            <a:r>
              <a:rPr lang="en-US" dirty="0"/>
              <a:t>Come Stop By CDH!</a:t>
            </a:r>
          </a:p>
          <a:p>
            <a:r>
              <a:rPr lang="en-US" dirty="0"/>
              <a:t>Innovation Center</a:t>
            </a:r>
            <a:br>
              <a:rPr lang="en-US" dirty="0"/>
            </a:br>
            <a:r>
              <a:rPr lang="en-US" dirty="0"/>
              <a:t>Room 1213</a:t>
            </a:r>
            <a:br>
              <a:rPr lang="en-US" dirty="0"/>
            </a:br>
            <a:r>
              <a:rPr lang="en-US" dirty="0"/>
              <a:t>First Floor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0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9F9DB-C58F-4EC3-8E6D-1D5508B18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Presenter: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868DE-EEE3-48A6-8496-6BADE5CA9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W. Matthew J. </a:t>
            </a:r>
            <a:r>
              <a:rPr lang="en-US" dirty="0" err="1"/>
              <a:t>Simmons,</a:t>
            </a:r>
            <a:r>
              <a:rPr lang="en-US" dirty="0"/>
              <a:t> PhD</a:t>
            </a:r>
          </a:p>
          <a:p>
            <a:r>
              <a:rPr lang="en-US" dirty="0"/>
              <a:t>Interim Director, Center for Digital Humanities</a:t>
            </a:r>
          </a:p>
          <a:p>
            <a:r>
              <a:rPr lang="en-US" dirty="0">
                <a:hlinkClick r:id="rId2"/>
              </a:rPr>
              <a:t>simmonwm@mailbox.sc.edu</a:t>
            </a:r>
            <a:endParaRPr lang="en-US" dirty="0"/>
          </a:p>
          <a:p>
            <a:r>
              <a:rPr lang="en-US" dirty="0">
                <a:hlinkClick r:id="rId3"/>
              </a:rPr>
              <a:t>https://cdh.sc.edu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474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D40E6-1812-47F1-A228-794B369F2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2381" y="629266"/>
            <a:ext cx="4767471" cy="1641986"/>
          </a:xfrm>
        </p:spPr>
        <p:txBody>
          <a:bodyPr>
            <a:normAutofit/>
          </a:bodyPr>
          <a:lstStyle/>
          <a:p>
            <a:r>
              <a:rPr lang="en-US" sz="3900"/>
              <a:t>Digital Humanities: The Beginning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10B7A0-A1C3-4A15-AAAA-6E18E45141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2" b="1227"/>
          <a:stretch/>
        </p:blipFill>
        <p:spPr>
          <a:xfrm>
            <a:off x="-1" y="10"/>
            <a:ext cx="4634680" cy="6857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286F8-E544-4C4E-B192-0C0D0CDE2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81" y="2438400"/>
            <a:ext cx="4767471" cy="3809999"/>
          </a:xfrm>
        </p:spPr>
        <p:txBody>
          <a:bodyPr>
            <a:normAutofit/>
          </a:bodyPr>
          <a:lstStyle/>
          <a:p>
            <a:r>
              <a:rPr lang="en-US" dirty="0"/>
              <a:t>Blame St. Thomas Aquinas</a:t>
            </a:r>
          </a:p>
          <a:p>
            <a:pPr lvl="1"/>
            <a:r>
              <a:rPr lang="en-US" dirty="0"/>
              <a:t>What in the world does a 13</a:t>
            </a:r>
            <a:r>
              <a:rPr lang="en-US" baseline="30000" dirty="0"/>
              <a:t>th</a:t>
            </a:r>
            <a:r>
              <a:rPr lang="en-US" dirty="0"/>
              <a:t>-century Italian monk have to do with the ‘digital’?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69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90A9F-4E0B-45E9-A6D5-2CA689D66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669" y="629266"/>
            <a:ext cx="3330328" cy="16419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/>
              <a:t>Digital Humanities: The Beginning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25B6D9-E7A8-44DC-B859-732D87C34E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61" r="9161"/>
          <a:stretch/>
        </p:blipFill>
        <p:spPr>
          <a:xfrm>
            <a:off x="4634680" y="10"/>
            <a:ext cx="756013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26E2FAE-FA60-497B-B2CB-7702C6FF3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5F9CA-4F12-4454-8D0F-28D69F324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669" y="2438400"/>
            <a:ext cx="3330328" cy="3809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Blame another Italian cleric, Fr. Roberto </a:t>
            </a:r>
            <a:r>
              <a:rPr lang="en-US" dirty="0" err="1"/>
              <a:t>Busa</a:t>
            </a:r>
            <a:endParaRPr lang="en-US" dirty="0"/>
          </a:p>
          <a:p>
            <a:pPr lvl="1"/>
            <a:r>
              <a:rPr lang="en-US" i="1" dirty="0"/>
              <a:t>Index </a:t>
            </a:r>
            <a:r>
              <a:rPr lang="en-US" i="1" dirty="0" err="1"/>
              <a:t>Thomisticus</a:t>
            </a:r>
            <a:endParaRPr lang="en-US" i="1" dirty="0"/>
          </a:p>
          <a:p>
            <a:pPr lvl="1"/>
            <a:r>
              <a:rPr lang="en-US" dirty="0"/>
              <a:t>Worked with IBM’s Thomas Watson</a:t>
            </a:r>
          </a:p>
          <a:p>
            <a:pPr lvl="1"/>
            <a:r>
              <a:rPr lang="en-US" dirty="0"/>
              <a:t>30 Year Project</a:t>
            </a:r>
          </a:p>
          <a:p>
            <a:pPr lvl="1"/>
            <a:r>
              <a:rPr lang="en-US" dirty="0"/>
              <a:t>56 Printed Volumes</a:t>
            </a:r>
          </a:p>
          <a:p>
            <a:pPr lvl="1"/>
            <a:r>
              <a:rPr lang="en-US" dirty="0"/>
              <a:t>CD-ROM Version (‘89)</a:t>
            </a:r>
          </a:p>
          <a:p>
            <a:pPr lvl="1"/>
            <a:r>
              <a:rPr lang="en-US" dirty="0"/>
              <a:t>Web-Version (2005):</a:t>
            </a:r>
          </a:p>
          <a:p>
            <a:pPr lvl="2"/>
            <a:r>
              <a:rPr lang="en-US" dirty="0"/>
              <a:t>http://www.corpusthomisticum.org/it/index.age</a:t>
            </a:r>
          </a:p>
          <a:p>
            <a:pPr lvl="1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5844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03EC-FDEE-4174-8D82-6C0D218E4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Humanities: </a:t>
            </a:r>
            <a:br>
              <a:rPr lang="en-US" dirty="0"/>
            </a:br>
            <a:r>
              <a:rPr lang="en-US" dirty="0"/>
              <a:t>Recent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A8DB7-4BF5-4EFA-86BA-0F39DEDC5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Gradual—but steady!—movements up until the 1990s</a:t>
            </a:r>
          </a:p>
          <a:p>
            <a:r>
              <a:rPr lang="en-US" dirty="0"/>
              <a:t>Recognition that computing </a:t>
            </a:r>
            <a:r>
              <a:rPr lang="en-US" i="1" dirty="0"/>
              <a:t>could</a:t>
            </a:r>
            <a:r>
              <a:rPr lang="en-US" dirty="0"/>
              <a:t> have implications for </a:t>
            </a:r>
            <a:r>
              <a:rPr lang="en-US"/>
              <a:t>humanistic scholarship—</a:t>
            </a:r>
            <a:r>
              <a:rPr lang="en-US" dirty="0"/>
              <a:t>especially in processing massive amounts of text</a:t>
            </a:r>
          </a:p>
          <a:p>
            <a:r>
              <a:rPr lang="en-US" dirty="0"/>
              <a:t>1994—Text Encoding Initiative (TEI) Standards Released</a:t>
            </a:r>
          </a:p>
          <a:p>
            <a:pPr lvl="1"/>
            <a:r>
              <a:rPr lang="en-US" dirty="0"/>
              <a:t>Standardized XML markup for text</a:t>
            </a:r>
          </a:p>
          <a:p>
            <a:pPr lvl="1"/>
            <a:r>
              <a:rPr lang="en-US" dirty="0"/>
              <a:t>Allows for analyzing text via programming/scripting languages parsing standardized XML</a:t>
            </a:r>
          </a:p>
          <a:p>
            <a:r>
              <a:rPr lang="en-US" dirty="0"/>
              <a:t>Late ‘90s—Several large digital archives of texts launched</a:t>
            </a:r>
          </a:p>
          <a:p>
            <a:endParaRPr lang="en-US" dirty="0"/>
          </a:p>
          <a:p>
            <a:pPr algn="ctr"/>
            <a:r>
              <a:rPr lang="en-US" b="1" i="1" dirty="0"/>
              <a:t>‘HUMANITIES COMPUTING’</a:t>
            </a:r>
          </a:p>
        </p:txBody>
      </p:sp>
    </p:spTree>
    <p:extLst>
      <p:ext uri="{BB962C8B-B14F-4D97-AF65-F5344CB8AC3E}">
        <p14:creationId xmlns:p14="http://schemas.microsoft.com/office/powerpoint/2010/main" val="369799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9A0D7-8A2A-40D4-B00C-98BF5881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Humanities:</a:t>
            </a:r>
            <a:br>
              <a:rPr lang="en-US" dirty="0"/>
            </a:br>
            <a:r>
              <a:rPr lang="en-US" dirty="0"/>
              <a:t>Birth of a Scholarly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35F11-0C25-423F-84A6-421F15D9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2004 Publication of </a:t>
            </a:r>
            <a:r>
              <a:rPr lang="en-US" i="1" dirty="0"/>
              <a:t>A Companion to Digital Humanities</a:t>
            </a:r>
            <a:endParaRPr lang="en-US" dirty="0"/>
          </a:p>
          <a:p>
            <a:pPr lvl="1"/>
            <a:r>
              <a:rPr lang="en-US" dirty="0"/>
              <a:t>First use of ‘digital humanities’ rather than ‘humanities computing’</a:t>
            </a:r>
          </a:p>
          <a:p>
            <a:pPr lvl="1"/>
            <a:r>
              <a:rPr lang="en-US" dirty="0"/>
              <a:t>Argued that DH was more than simply digitizing materials and displaying them on the (still young) web</a:t>
            </a:r>
          </a:p>
          <a:p>
            <a:pPr lvl="1"/>
            <a:endParaRPr lang="en-US" dirty="0"/>
          </a:p>
          <a:p>
            <a:r>
              <a:rPr lang="en-US" dirty="0"/>
              <a:t>Rest of the decade saw the birth of DH as a scholarly discipline</a:t>
            </a:r>
          </a:p>
          <a:p>
            <a:endParaRPr lang="en-US" dirty="0"/>
          </a:p>
          <a:p>
            <a:r>
              <a:rPr lang="en-US" dirty="0"/>
              <a:t>Two main thrusts:</a:t>
            </a:r>
          </a:p>
          <a:p>
            <a:pPr lvl="1"/>
            <a:r>
              <a:rPr lang="en-US" dirty="0"/>
              <a:t>Digitizing/Displaying Materials</a:t>
            </a:r>
          </a:p>
          <a:p>
            <a:pPr lvl="1"/>
            <a:r>
              <a:rPr lang="en-US" dirty="0"/>
              <a:t>Analytical/Interpretive Work, Normally using Large Datasets</a:t>
            </a:r>
          </a:p>
        </p:txBody>
      </p:sp>
    </p:spTree>
    <p:extLst>
      <p:ext uri="{BB962C8B-B14F-4D97-AF65-F5344CB8AC3E}">
        <p14:creationId xmlns:p14="http://schemas.microsoft.com/office/powerpoint/2010/main" val="2497496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7458-053A-4F5A-8B01-0F30984B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Humanities at USC:</a:t>
            </a:r>
            <a:br>
              <a:rPr lang="en-US" dirty="0"/>
            </a:br>
            <a:r>
              <a:rPr lang="en-US" dirty="0"/>
              <a:t>Center for Digital Humanities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42C7-B44B-496B-9209-B0827270A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Launched in 2009</a:t>
            </a:r>
          </a:p>
          <a:p>
            <a:r>
              <a:rPr lang="en-US" dirty="0"/>
              <a:t>Works with partners throughout the US and Globally</a:t>
            </a:r>
          </a:p>
          <a:p>
            <a:r>
              <a:rPr lang="en-US" dirty="0"/>
              <a:t>Digitization Projects Include:</a:t>
            </a:r>
          </a:p>
          <a:p>
            <a:pPr lvl="1"/>
            <a:r>
              <a:rPr lang="en-US" dirty="0"/>
              <a:t>Carlyle Letters Online</a:t>
            </a:r>
          </a:p>
          <a:p>
            <a:pPr lvl="1"/>
            <a:r>
              <a:rPr lang="en-US" dirty="0"/>
              <a:t>Plants and Planter</a:t>
            </a:r>
          </a:p>
          <a:p>
            <a:r>
              <a:rPr lang="en-US" dirty="0"/>
              <a:t>Analytical Projects Include:</a:t>
            </a:r>
          </a:p>
          <a:p>
            <a:pPr lvl="1"/>
            <a:r>
              <a:rPr lang="en-US" dirty="0"/>
              <a:t>Dirty History Crawler</a:t>
            </a:r>
          </a:p>
          <a:p>
            <a:pPr lvl="1"/>
            <a:r>
              <a:rPr lang="en-US" dirty="0"/>
              <a:t>Paragon</a:t>
            </a:r>
          </a:p>
          <a:p>
            <a:r>
              <a:rPr lang="en-US" dirty="0"/>
              <a:t>AR/Cultural Heritage:</a:t>
            </a:r>
          </a:p>
          <a:p>
            <a:pPr lvl="1"/>
            <a:r>
              <a:rPr lang="en-US" dirty="0"/>
              <a:t>Ward One</a:t>
            </a:r>
          </a:p>
        </p:txBody>
      </p:sp>
    </p:spTree>
    <p:extLst>
      <p:ext uri="{BB962C8B-B14F-4D97-AF65-F5344CB8AC3E}">
        <p14:creationId xmlns:p14="http://schemas.microsoft.com/office/powerpoint/2010/main" val="4042935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15C5F-B8A0-47E9-9DC6-287639058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for Digital Humanities:</a:t>
            </a:r>
            <a:br>
              <a:rPr lang="en-US" dirty="0"/>
            </a:br>
            <a:r>
              <a:rPr lang="en-US" dirty="0"/>
              <a:t>What We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7F706-E767-4056-8B93-14FFA6743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Conceptualize projects with faculty partners (‘clients’)</a:t>
            </a:r>
          </a:p>
          <a:p>
            <a:r>
              <a:rPr lang="en-US" dirty="0"/>
              <a:t>Work with non-programmer/developer partners to digitize materials/do data entry</a:t>
            </a:r>
          </a:p>
          <a:p>
            <a:pPr lvl="1"/>
            <a:r>
              <a:rPr lang="en-US" dirty="0"/>
              <a:t>We establish metadata standards, with client goals in mind</a:t>
            </a:r>
          </a:p>
          <a:p>
            <a:r>
              <a:rPr lang="en-US" dirty="0"/>
              <a:t>Build, test, publish, and maintain public-facing projects used by scholars, students, and the general public</a:t>
            </a:r>
          </a:p>
          <a:p>
            <a:endParaRPr lang="en-US" dirty="0"/>
          </a:p>
          <a:p>
            <a:pPr algn="ctr"/>
            <a:r>
              <a:rPr lang="en-US" b="1" i="1" dirty="0"/>
              <a:t>All of our work is done by STUDENTS!!</a:t>
            </a:r>
          </a:p>
          <a:p>
            <a:r>
              <a:rPr lang="en-US" dirty="0"/>
              <a:t>Professionalizing students is one of our chief priorities</a:t>
            </a:r>
          </a:p>
        </p:txBody>
      </p:sp>
    </p:spTree>
    <p:extLst>
      <p:ext uri="{BB962C8B-B14F-4D97-AF65-F5344CB8AC3E}">
        <p14:creationId xmlns:p14="http://schemas.microsoft.com/office/powerpoint/2010/main" val="610788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4D3C2-4618-4970-A08F-90490A92E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for Digital Humanities:</a:t>
            </a:r>
            <a:br>
              <a:rPr lang="en-US" dirty="0"/>
            </a:br>
            <a:r>
              <a:rPr lang="en-US" dirty="0"/>
              <a:t>Technologies We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99BB7-BD04-4E89-BCB8-64038B472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CMSes</a:t>
            </a:r>
            <a:r>
              <a:rPr lang="en-US" dirty="0"/>
              <a:t> (</a:t>
            </a:r>
            <a:r>
              <a:rPr lang="en-US" dirty="0" err="1"/>
              <a:t>Wordpress</a:t>
            </a:r>
            <a:r>
              <a:rPr lang="en-US" dirty="0"/>
              <a:t>, Drupal,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The MEAN Stack</a:t>
            </a:r>
          </a:p>
          <a:p>
            <a:pPr lvl="1"/>
            <a:r>
              <a:rPr lang="en-US" dirty="0"/>
              <a:t>MongoDB (non-relational </a:t>
            </a:r>
            <a:r>
              <a:rPr lang="en-US" dirty="0" err="1"/>
              <a:t>noSQL</a:t>
            </a:r>
            <a:r>
              <a:rPr lang="en-US" dirty="0"/>
              <a:t> database)</a:t>
            </a:r>
          </a:p>
          <a:p>
            <a:pPr lvl="1"/>
            <a:r>
              <a:rPr lang="en-US" dirty="0" err="1"/>
              <a:t>ExpressJS</a:t>
            </a:r>
            <a:endParaRPr lang="en-US" dirty="0"/>
          </a:p>
          <a:p>
            <a:pPr lvl="1"/>
            <a:r>
              <a:rPr lang="en-US" dirty="0"/>
              <a:t>Angular</a:t>
            </a:r>
          </a:p>
          <a:p>
            <a:pPr lvl="1"/>
            <a:r>
              <a:rPr lang="en-US" dirty="0"/>
              <a:t>Node.js</a:t>
            </a:r>
          </a:p>
          <a:p>
            <a:r>
              <a:rPr lang="en-US" dirty="0"/>
              <a:t>Git</a:t>
            </a:r>
          </a:p>
          <a:p>
            <a:r>
              <a:rPr lang="en-US" dirty="0"/>
              <a:t>Google Cloud Platform</a:t>
            </a:r>
          </a:p>
          <a:p>
            <a:r>
              <a:rPr lang="en-US" dirty="0"/>
              <a:t>Docker/Kubernetes</a:t>
            </a:r>
          </a:p>
          <a:p>
            <a:pPr algn="ctr"/>
            <a:r>
              <a:rPr lang="en-US" b="1" i="1" dirty="0"/>
              <a:t>Our Student Staff Gets Real-Life Training in these Technologies</a:t>
            </a:r>
          </a:p>
        </p:txBody>
      </p:sp>
    </p:spTree>
    <p:extLst>
      <p:ext uri="{BB962C8B-B14F-4D97-AF65-F5344CB8AC3E}">
        <p14:creationId xmlns:p14="http://schemas.microsoft.com/office/powerpoint/2010/main" val="159207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440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Digital Humanities </vt:lpstr>
      <vt:lpstr>Your Presenter:</vt:lpstr>
      <vt:lpstr>Digital Humanities: The Beginning</vt:lpstr>
      <vt:lpstr>Digital Humanities: The Beginning</vt:lpstr>
      <vt:lpstr>Digital Humanities:  Recent History</vt:lpstr>
      <vt:lpstr>Digital Humanities: Birth of a Scholarly Field</vt:lpstr>
      <vt:lpstr>Digital Humanities at USC: Center for Digital Humanities</vt:lpstr>
      <vt:lpstr>Center for Digital Humanities: What We Do</vt:lpstr>
      <vt:lpstr>Center for Digital Humanities: Technologies We Use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Humanities </dc:title>
  <dc:creator>SIMMONS, MATTHEW</dc:creator>
  <cp:lastModifiedBy>SIMMONS, MATTHEW</cp:lastModifiedBy>
  <cp:revision>10</cp:revision>
  <dcterms:created xsi:type="dcterms:W3CDTF">2018-09-25T16:21:11Z</dcterms:created>
  <dcterms:modified xsi:type="dcterms:W3CDTF">2018-09-25T18:02:53Z</dcterms:modified>
</cp:coreProperties>
</file>