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6.xml" ContentType="application/vnd.openxmlformats-officedocument.theme+xml"/>
  <Override PartName="/ppt/slideLayouts/slideLayout41.xml" ContentType="application/vnd.openxmlformats-officedocument.presentationml.slideLayout+xml"/>
  <Override PartName="/ppt/theme/theme7.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8.xml" ContentType="application/vnd.openxmlformats-officedocument.theme+xml"/>
  <Override PartName="/ppt/slideLayouts/slideLayout45.xml" ContentType="application/vnd.openxmlformats-officedocument.presentationml.slideLayout+xml"/>
  <Override PartName="/ppt/theme/theme9.xml" ContentType="application/vnd.openxmlformats-officedocument.theme+xml"/>
  <Override PartName="/ppt/slideLayouts/slideLayout46.xml" ContentType="application/vnd.openxmlformats-officedocument.presentationml.slideLayout+xml"/>
  <Override PartName="/ppt/theme/theme10.xml" ContentType="application/vnd.openxmlformats-officedocument.theme+xml"/>
  <Override PartName="/ppt/slideLayouts/slideLayout47.xml" ContentType="application/vnd.openxmlformats-officedocument.presentationml.slideLayout+xml"/>
  <Override PartName="/ppt/theme/theme11.xml" ContentType="application/vnd.openxmlformats-officedocument.theme+xml"/>
  <Override PartName="/ppt/slideLayouts/slideLayout4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1"/>
    <p:sldMasterId id="2147483686" r:id="rId2"/>
    <p:sldMasterId id="2147483650" r:id="rId3"/>
    <p:sldMasterId id="2147483663" r:id="rId4"/>
    <p:sldMasterId id="2147483677" r:id="rId5"/>
    <p:sldMasterId id="2147483675" r:id="rId6"/>
    <p:sldMasterId id="2147483673" r:id="rId7"/>
    <p:sldMasterId id="2147483722" r:id="rId8"/>
    <p:sldMasterId id="2147483724" r:id="rId9"/>
    <p:sldMasterId id="2147483726" r:id="rId10"/>
    <p:sldMasterId id="2147483728" r:id="rId11"/>
    <p:sldMasterId id="2147483730" r:id="rId12"/>
  </p:sldMasterIdLst>
  <p:notesMasterIdLst>
    <p:notesMasterId r:id="rId45"/>
  </p:notesMasterIdLst>
  <p:handoutMasterIdLst>
    <p:handoutMasterId r:id="rId46"/>
  </p:handoutMasterIdLst>
  <p:sldIdLst>
    <p:sldId id="262" r:id="rId13"/>
    <p:sldId id="270" r:id="rId14"/>
    <p:sldId id="273" r:id="rId15"/>
    <p:sldId id="274" r:id="rId16"/>
    <p:sldId id="295" r:id="rId17"/>
    <p:sldId id="277" r:id="rId18"/>
    <p:sldId id="278" r:id="rId19"/>
    <p:sldId id="308" r:id="rId20"/>
    <p:sldId id="279" r:id="rId21"/>
    <p:sldId id="298" r:id="rId22"/>
    <p:sldId id="299" r:id="rId23"/>
    <p:sldId id="296" r:id="rId24"/>
    <p:sldId id="297" r:id="rId25"/>
    <p:sldId id="276" r:id="rId26"/>
    <p:sldId id="275" r:id="rId27"/>
    <p:sldId id="293" r:id="rId28"/>
    <p:sldId id="281" r:id="rId29"/>
    <p:sldId id="294" r:id="rId30"/>
    <p:sldId id="282" r:id="rId31"/>
    <p:sldId id="291" r:id="rId32"/>
    <p:sldId id="283" r:id="rId33"/>
    <p:sldId id="285" r:id="rId34"/>
    <p:sldId id="286" r:id="rId35"/>
    <p:sldId id="306" r:id="rId36"/>
    <p:sldId id="307" r:id="rId37"/>
    <p:sldId id="288" r:id="rId38"/>
    <p:sldId id="287" r:id="rId39"/>
    <p:sldId id="304" r:id="rId40"/>
    <p:sldId id="289" r:id="rId41"/>
    <p:sldId id="300" r:id="rId42"/>
    <p:sldId id="290" r:id="rId43"/>
    <p:sldId id="265" r:id="rId44"/>
  </p:sldIdLst>
  <p:sldSz cx="9144000" cy="6858000" type="screen4x3"/>
  <p:notesSz cx="7019925" cy="9305925"/>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snapToObjects="1" showGuides="1">
      <p:cViewPr varScale="1">
        <p:scale>
          <a:sx n="120" d="100"/>
          <a:sy n="120" d="100"/>
        </p:scale>
        <p:origin x="138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viewProps" Target="viewProp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6912"/>
          </a:xfrm>
          <a:prstGeom prst="rect">
            <a:avLst/>
          </a:prstGeom>
        </p:spPr>
        <p:txBody>
          <a:bodyPr vert="horz" lIns="93287" tIns="46644" rIns="93287" bIns="46644" rtlCol="0"/>
          <a:lstStyle>
            <a:lvl1pPr algn="r">
              <a:defRPr sz="1200"/>
            </a:lvl1pPr>
          </a:lstStyle>
          <a:p>
            <a:fld id="{3BA89FD2-C41F-46FD-AE30-52C6D89E59C5}" type="datetimeFigureOut">
              <a:rPr lang="en-US" smtClean="0"/>
              <a:t>10/3/2017</a:t>
            </a:fld>
            <a:endParaRPr lang="en-US"/>
          </a:p>
        </p:txBody>
      </p:sp>
      <p:sp>
        <p:nvSpPr>
          <p:cNvPr id="4" name="Footer Placeholder 3"/>
          <p:cNvSpPr>
            <a:spLocks noGrp="1"/>
          </p:cNvSpPr>
          <p:nvPr>
            <p:ph type="ftr" sz="quarter" idx="2"/>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6911"/>
          </a:xfrm>
          <a:prstGeom prst="rect">
            <a:avLst/>
          </a:prstGeom>
        </p:spPr>
        <p:txBody>
          <a:bodyPr vert="horz" lIns="93287" tIns="46644" rIns="93287" bIns="46644" rtlCol="0" anchor="b"/>
          <a:lstStyle>
            <a:lvl1pPr algn="r">
              <a:defRPr sz="1200"/>
            </a:lvl1pPr>
          </a:lstStyle>
          <a:p>
            <a:fld id="{C06C25CC-8EF4-4115-BA54-7B8B09ED1E36}" type="slidenum">
              <a:rPr lang="en-US" smtClean="0"/>
              <a:t>‹#›</a:t>
            </a:fld>
            <a:endParaRPr lang="en-US"/>
          </a:p>
        </p:txBody>
      </p:sp>
    </p:spTree>
    <p:extLst>
      <p:ext uri="{BB962C8B-B14F-4D97-AF65-F5344CB8AC3E}">
        <p14:creationId xmlns:p14="http://schemas.microsoft.com/office/powerpoint/2010/main" val="4701079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87" tIns="46644" rIns="93287" bIns="46644" rtlCol="0"/>
          <a:lstStyle>
            <a:lvl1pPr algn="l">
              <a:defRPr sz="1200"/>
            </a:lvl1pPr>
          </a:lstStyle>
          <a:p>
            <a:endParaRPr lang="en-US" dirty="0"/>
          </a:p>
        </p:txBody>
      </p:sp>
      <p:sp>
        <p:nvSpPr>
          <p:cNvPr id="3" name="Date Placeholder 2"/>
          <p:cNvSpPr>
            <a:spLocks noGrp="1"/>
          </p:cNvSpPr>
          <p:nvPr>
            <p:ph type="dt" idx="1"/>
          </p:nvPr>
        </p:nvSpPr>
        <p:spPr>
          <a:xfrm>
            <a:off x="3976333" y="0"/>
            <a:ext cx="3041968" cy="466912"/>
          </a:xfrm>
          <a:prstGeom prst="rect">
            <a:avLst/>
          </a:prstGeom>
        </p:spPr>
        <p:txBody>
          <a:bodyPr vert="horz" lIns="93287" tIns="46644" rIns="93287" bIns="46644" rtlCol="0"/>
          <a:lstStyle>
            <a:lvl1pPr algn="r">
              <a:defRPr sz="1200"/>
            </a:lvl1pPr>
          </a:lstStyle>
          <a:p>
            <a:fld id="{F162606B-28BB-4CDE-AC25-0ECF96331E2B}" type="datetimeFigureOut">
              <a:rPr lang="en-US" smtClean="0"/>
              <a:t>10/3/2017</a:t>
            </a:fld>
            <a:endParaRPr lang="en-US" dirty="0"/>
          </a:p>
        </p:txBody>
      </p:sp>
      <p:sp>
        <p:nvSpPr>
          <p:cNvPr id="4" name="Slide Image Placeholder 3"/>
          <p:cNvSpPr>
            <a:spLocks noGrp="1" noRot="1" noChangeAspect="1"/>
          </p:cNvSpPr>
          <p:nvPr>
            <p:ph type="sldImg" idx="2"/>
          </p:nvPr>
        </p:nvSpPr>
        <p:spPr>
          <a:xfrm>
            <a:off x="1416050" y="1163638"/>
            <a:ext cx="4187825" cy="3140075"/>
          </a:xfrm>
          <a:prstGeom prst="rect">
            <a:avLst/>
          </a:prstGeom>
          <a:noFill/>
          <a:ln w="12700">
            <a:solidFill>
              <a:prstClr val="black"/>
            </a:solidFill>
          </a:ln>
        </p:spPr>
        <p:txBody>
          <a:bodyPr vert="horz" lIns="93287" tIns="46644" rIns="93287" bIns="46644" rtlCol="0" anchor="ctr"/>
          <a:lstStyle/>
          <a:p>
            <a:endParaRPr lang="en-US" dirty="0"/>
          </a:p>
        </p:txBody>
      </p:sp>
      <p:sp>
        <p:nvSpPr>
          <p:cNvPr id="5" name="Notes Placeholder 4"/>
          <p:cNvSpPr>
            <a:spLocks noGrp="1"/>
          </p:cNvSpPr>
          <p:nvPr>
            <p:ph type="body" sz="quarter" idx="3"/>
          </p:nvPr>
        </p:nvSpPr>
        <p:spPr>
          <a:xfrm>
            <a:off x="701993" y="4478476"/>
            <a:ext cx="5615940" cy="3664208"/>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6911"/>
          </a:xfrm>
          <a:prstGeom prst="rect">
            <a:avLst/>
          </a:prstGeom>
        </p:spPr>
        <p:txBody>
          <a:bodyPr vert="horz" lIns="93287" tIns="46644" rIns="93287" bIns="466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6333" y="8839014"/>
            <a:ext cx="3041968" cy="466911"/>
          </a:xfrm>
          <a:prstGeom prst="rect">
            <a:avLst/>
          </a:prstGeom>
        </p:spPr>
        <p:txBody>
          <a:bodyPr vert="horz" lIns="93287" tIns="46644" rIns="93287" bIns="46644" rtlCol="0" anchor="b"/>
          <a:lstStyle>
            <a:lvl1pPr algn="r">
              <a:defRPr sz="1200"/>
            </a:lvl1pPr>
          </a:lstStyle>
          <a:p>
            <a:fld id="{7C1C8F55-DEF5-49E1-9F6B-52401908DB4A}" type="slidenum">
              <a:rPr lang="en-US" smtClean="0"/>
              <a:t>‹#›</a:t>
            </a:fld>
            <a:endParaRPr lang="en-US" dirty="0"/>
          </a:p>
        </p:txBody>
      </p:sp>
    </p:spTree>
    <p:extLst>
      <p:ext uri="{BB962C8B-B14F-4D97-AF65-F5344CB8AC3E}">
        <p14:creationId xmlns:p14="http://schemas.microsoft.com/office/powerpoint/2010/main" val="4201050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C8F55-DEF5-49E1-9F6B-52401908DB4A}" type="slidenum">
              <a:rPr lang="en-US" smtClean="0"/>
              <a:t>1</a:t>
            </a:fld>
            <a:endParaRPr lang="en-US" dirty="0"/>
          </a:p>
        </p:txBody>
      </p:sp>
    </p:spTree>
    <p:extLst>
      <p:ext uri="{BB962C8B-B14F-4D97-AF65-F5344CB8AC3E}">
        <p14:creationId xmlns:p14="http://schemas.microsoft.com/office/powerpoint/2010/main" val="3310231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Advisors/Instructors</a:t>
            </a:r>
            <a:r>
              <a:rPr lang="en-US" baseline="0" dirty="0" smtClean="0"/>
              <a:t> can only speak to your parents if you both signed the FERPA release form, which is located on the Registrar’s Website. </a:t>
            </a:r>
            <a:endParaRPr lang="en-US" dirty="0"/>
          </a:p>
        </p:txBody>
      </p:sp>
      <p:sp>
        <p:nvSpPr>
          <p:cNvPr id="4" name="Slide Number Placeholder 3"/>
          <p:cNvSpPr>
            <a:spLocks noGrp="1"/>
          </p:cNvSpPr>
          <p:nvPr>
            <p:ph type="sldNum" sz="quarter" idx="10"/>
          </p:nvPr>
        </p:nvSpPr>
        <p:spPr/>
        <p:txBody>
          <a:bodyPr/>
          <a:lstStyle/>
          <a:p>
            <a:fld id="{7C1C8F55-DEF5-49E1-9F6B-52401908DB4A}" type="slidenum">
              <a:rPr lang="en-US" smtClean="0"/>
              <a:t>17</a:t>
            </a:fld>
            <a:endParaRPr lang="en-US"/>
          </a:p>
        </p:txBody>
      </p:sp>
    </p:spTree>
    <p:extLst>
      <p:ext uri="{BB962C8B-B14F-4D97-AF65-F5344CB8AC3E}">
        <p14:creationId xmlns:p14="http://schemas.microsoft.com/office/powerpoint/2010/main" val="947988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dirty="0"/>
              <a:t>Students returning from a first suspension who fails to meet academic standards will be permanently suspended from the University. The duration of the second suspension is indefinite, and the student can be considered for readmission only after being approved for reinstatement by a successful petition from the college or school to which the student is seeking admission. A favorable decision by college petitions committee is unlikely within two years of the suspension.  Credits earned while a student is on academic </a:t>
            </a:r>
            <a:r>
              <a:rPr lang="en-US" dirty="0" err="1"/>
              <a:t>suspsension</a:t>
            </a:r>
            <a:r>
              <a:rPr lang="en-US" dirty="0"/>
              <a:t> from the University cannot be applied toward a degree or used in improving grade point average. </a:t>
            </a:r>
          </a:p>
          <a:p>
            <a:endParaRPr lang="en-US" dirty="0"/>
          </a:p>
        </p:txBody>
      </p:sp>
      <p:sp>
        <p:nvSpPr>
          <p:cNvPr id="4" name="Slide Number Placeholder 3"/>
          <p:cNvSpPr>
            <a:spLocks noGrp="1"/>
          </p:cNvSpPr>
          <p:nvPr>
            <p:ph type="sldNum" sz="quarter" idx="10"/>
          </p:nvPr>
        </p:nvSpPr>
        <p:spPr/>
        <p:txBody>
          <a:bodyPr/>
          <a:lstStyle/>
          <a:p>
            <a:fld id="{7C1C8F55-DEF5-49E1-9F6B-52401908DB4A}" type="slidenum">
              <a:rPr lang="en-US" smtClean="0"/>
              <a:t>21</a:t>
            </a:fld>
            <a:endParaRPr lang="en-US" dirty="0"/>
          </a:p>
        </p:txBody>
      </p:sp>
    </p:spTree>
    <p:extLst>
      <p:ext uri="{BB962C8B-B14F-4D97-AF65-F5344CB8AC3E}">
        <p14:creationId xmlns:p14="http://schemas.microsoft.com/office/powerpoint/2010/main" val="2472082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 student’s cumulative</a:t>
            </a:r>
            <a:r>
              <a:rPr lang="en-US" baseline="0" dirty="0" smtClean="0"/>
              <a:t> </a:t>
            </a:r>
            <a:r>
              <a:rPr lang="en-US" baseline="0" dirty="0" err="1" smtClean="0"/>
              <a:t>gpa</a:t>
            </a:r>
            <a:r>
              <a:rPr lang="en-US" baseline="0" dirty="0" smtClean="0"/>
              <a:t> at the end of any semester is a 2.0 or above, he or she is removed from academic probation. </a:t>
            </a:r>
            <a:endParaRPr lang="en-US" dirty="0"/>
          </a:p>
        </p:txBody>
      </p:sp>
      <p:sp>
        <p:nvSpPr>
          <p:cNvPr id="4" name="Slide Number Placeholder 3"/>
          <p:cNvSpPr>
            <a:spLocks noGrp="1"/>
          </p:cNvSpPr>
          <p:nvPr>
            <p:ph type="sldNum" sz="quarter" idx="10"/>
          </p:nvPr>
        </p:nvSpPr>
        <p:spPr/>
        <p:txBody>
          <a:bodyPr/>
          <a:lstStyle/>
          <a:p>
            <a:fld id="{7C1C8F55-DEF5-49E1-9F6B-52401908DB4A}" type="slidenum">
              <a:rPr lang="en-US" smtClean="0"/>
              <a:t>22</a:t>
            </a:fld>
            <a:endParaRPr lang="en-US" dirty="0"/>
          </a:p>
        </p:txBody>
      </p:sp>
    </p:spTree>
    <p:extLst>
      <p:ext uri="{BB962C8B-B14F-4D97-AF65-F5344CB8AC3E}">
        <p14:creationId xmlns:p14="http://schemas.microsoft.com/office/powerpoint/2010/main" val="322447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Full-time</a:t>
            </a:r>
            <a:r>
              <a:rPr lang="en-US" baseline="0" dirty="0" smtClean="0"/>
              <a:t> enrollment is a minimum of 12 semester hours. Most students must complete 15 semester hours each semester to graduate in four years or to meet LIFE or Palmetto Scholarship requirements. Full-time fees are calculated on 12 to 16 semester hours. An additional fee per credit hour will apply to any course loads above 16 semester hours. It your responsibility to mindful of this. Also, first semester freshman students are not allowed to register for more than 18 hours. After the first semester, students may register for more than 18 hours if they have a USC </a:t>
            </a:r>
            <a:r>
              <a:rPr lang="en-US" baseline="0" dirty="0" err="1" smtClean="0"/>
              <a:t>gpa</a:t>
            </a:r>
            <a:r>
              <a:rPr lang="en-US" baseline="0" dirty="0" smtClean="0"/>
              <a:t> of a 3.) or better. </a:t>
            </a:r>
            <a:endParaRPr lang="en-US" dirty="0"/>
          </a:p>
        </p:txBody>
      </p:sp>
      <p:sp>
        <p:nvSpPr>
          <p:cNvPr id="4" name="Slide Number Placeholder 3"/>
          <p:cNvSpPr>
            <a:spLocks noGrp="1"/>
          </p:cNvSpPr>
          <p:nvPr>
            <p:ph type="sldNum" sz="quarter" idx="10"/>
          </p:nvPr>
        </p:nvSpPr>
        <p:spPr/>
        <p:txBody>
          <a:bodyPr/>
          <a:lstStyle/>
          <a:p>
            <a:fld id="{7C1C8F55-DEF5-49E1-9F6B-52401908DB4A}" type="slidenum">
              <a:rPr lang="en-US" smtClean="0"/>
              <a:t>26</a:t>
            </a:fld>
            <a:endParaRPr lang="en-US" dirty="0"/>
          </a:p>
        </p:txBody>
      </p:sp>
    </p:spTree>
    <p:extLst>
      <p:ext uri="{BB962C8B-B14F-4D97-AF65-F5344CB8AC3E}">
        <p14:creationId xmlns:p14="http://schemas.microsoft.com/office/powerpoint/2010/main" val="95733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website will</a:t>
            </a:r>
            <a:r>
              <a:rPr lang="en-US" baseline="0" dirty="0" smtClean="0"/>
              <a:t> provide general information for all of the Majors in the College of Engineering and Computing. Here you will find contact information from staff in the Student Support Service Office, along with general information on Policies and various forms. </a:t>
            </a:r>
            <a:endParaRPr lang="en-US" dirty="0"/>
          </a:p>
        </p:txBody>
      </p:sp>
      <p:sp>
        <p:nvSpPr>
          <p:cNvPr id="4" name="Slide Number Placeholder 3"/>
          <p:cNvSpPr>
            <a:spLocks noGrp="1"/>
          </p:cNvSpPr>
          <p:nvPr>
            <p:ph type="sldNum" sz="quarter" idx="10"/>
          </p:nvPr>
        </p:nvSpPr>
        <p:spPr/>
        <p:txBody>
          <a:bodyPr/>
          <a:lstStyle/>
          <a:p>
            <a:fld id="{7C1C8F55-DEF5-49E1-9F6B-52401908DB4A}" type="slidenum">
              <a:rPr lang="en-US" smtClean="0"/>
              <a:t>2</a:t>
            </a:fld>
            <a:endParaRPr lang="en-US" dirty="0"/>
          </a:p>
        </p:txBody>
      </p:sp>
    </p:spTree>
    <p:extLst>
      <p:ext uri="{BB962C8B-B14F-4D97-AF65-F5344CB8AC3E}">
        <p14:creationId xmlns:p14="http://schemas.microsoft.com/office/powerpoint/2010/main" val="489924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computing website</a:t>
            </a:r>
            <a:r>
              <a:rPr lang="en-US" baseline="0" dirty="0" smtClean="0"/>
              <a:t> is very informative. It will include </a:t>
            </a:r>
            <a:r>
              <a:rPr lang="en-US" baseline="0" dirty="0" err="1" smtClean="0"/>
              <a:t>guidesheets</a:t>
            </a:r>
            <a:r>
              <a:rPr lang="en-US" baseline="0" dirty="0" smtClean="0"/>
              <a:t>, curriculum sheets, upcoming events, current advisement information, and so much more. </a:t>
            </a:r>
            <a:endParaRPr lang="en-US" dirty="0"/>
          </a:p>
        </p:txBody>
      </p:sp>
      <p:sp>
        <p:nvSpPr>
          <p:cNvPr id="4" name="Slide Number Placeholder 3"/>
          <p:cNvSpPr>
            <a:spLocks noGrp="1"/>
          </p:cNvSpPr>
          <p:nvPr>
            <p:ph type="sldNum" sz="quarter" idx="10"/>
          </p:nvPr>
        </p:nvSpPr>
        <p:spPr/>
        <p:txBody>
          <a:bodyPr/>
          <a:lstStyle/>
          <a:p>
            <a:fld id="{7C1C8F55-DEF5-49E1-9F6B-52401908DB4A}" type="slidenum">
              <a:rPr lang="en-US" smtClean="0"/>
              <a:t>3</a:t>
            </a:fld>
            <a:endParaRPr lang="en-US"/>
          </a:p>
        </p:txBody>
      </p:sp>
    </p:spTree>
    <p:extLst>
      <p:ext uri="{BB962C8B-B14F-4D97-AF65-F5344CB8AC3E}">
        <p14:creationId xmlns:p14="http://schemas.microsoft.com/office/powerpoint/2010/main" val="396706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you will review this during Advisement, it is important for</a:t>
            </a:r>
            <a:r>
              <a:rPr lang="en-US" baseline="0" dirty="0" smtClean="0"/>
              <a:t> you (as students) to ensure that you have a copy of your guide sheet and Curriculum sheet. Your </a:t>
            </a:r>
            <a:r>
              <a:rPr lang="en-US" baseline="0" dirty="0" err="1" smtClean="0"/>
              <a:t>guidesheet</a:t>
            </a:r>
            <a:r>
              <a:rPr lang="en-US" baseline="0" dirty="0" smtClean="0"/>
              <a:t> will illustrate the prerequisites of courses needed for your Major as well as if the course must be passed with a “C” or better. Be sure that both the </a:t>
            </a:r>
            <a:r>
              <a:rPr lang="en-US" baseline="0" dirty="0" err="1" smtClean="0"/>
              <a:t>guidesheet</a:t>
            </a:r>
            <a:r>
              <a:rPr lang="en-US" baseline="0" dirty="0" smtClean="0"/>
              <a:t> and curriculum sheet has the year entered and use it to fill in as you go. Both sheets are equally important and will reflect the accurate record of the requirements of your Major. </a:t>
            </a:r>
            <a:endParaRPr lang="en-US" dirty="0"/>
          </a:p>
        </p:txBody>
      </p:sp>
      <p:sp>
        <p:nvSpPr>
          <p:cNvPr id="4" name="Slide Number Placeholder 3"/>
          <p:cNvSpPr>
            <a:spLocks noGrp="1"/>
          </p:cNvSpPr>
          <p:nvPr>
            <p:ph type="sldNum" sz="quarter" idx="10"/>
          </p:nvPr>
        </p:nvSpPr>
        <p:spPr/>
        <p:txBody>
          <a:bodyPr/>
          <a:lstStyle/>
          <a:p>
            <a:fld id="{7C1C8F55-DEF5-49E1-9F6B-52401908DB4A}" type="slidenum">
              <a:rPr lang="en-US" smtClean="0"/>
              <a:t>4</a:t>
            </a:fld>
            <a:endParaRPr lang="en-US"/>
          </a:p>
        </p:txBody>
      </p:sp>
    </p:spTree>
    <p:extLst>
      <p:ext uri="{BB962C8B-B14F-4D97-AF65-F5344CB8AC3E}">
        <p14:creationId xmlns:p14="http://schemas.microsoft.com/office/powerpoint/2010/main" val="199170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1C8F55-DEF5-49E1-9F6B-52401908DB4A}" type="slidenum">
              <a:rPr lang="en-US" smtClean="0"/>
              <a:t>6</a:t>
            </a:fld>
            <a:endParaRPr lang="en-US"/>
          </a:p>
        </p:txBody>
      </p:sp>
    </p:spTree>
    <p:extLst>
      <p:ext uri="{BB962C8B-B14F-4D97-AF65-F5344CB8AC3E}">
        <p14:creationId xmlns:p14="http://schemas.microsoft.com/office/powerpoint/2010/main" val="1341785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Highlighted Material are</a:t>
            </a:r>
            <a:r>
              <a:rPr lang="en-US" baseline="0" dirty="0" smtClean="0"/>
              <a:t> links that you might want to become familiar with. It is important for you to know where to look for important academic information. </a:t>
            </a:r>
            <a:endParaRPr lang="en-US" dirty="0"/>
          </a:p>
        </p:txBody>
      </p:sp>
      <p:sp>
        <p:nvSpPr>
          <p:cNvPr id="4" name="Slide Number Placeholder 3"/>
          <p:cNvSpPr>
            <a:spLocks noGrp="1"/>
          </p:cNvSpPr>
          <p:nvPr>
            <p:ph type="sldNum" sz="quarter" idx="10"/>
          </p:nvPr>
        </p:nvSpPr>
        <p:spPr/>
        <p:txBody>
          <a:bodyPr/>
          <a:lstStyle/>
          <a:p>
            <a:fld id="{7C1C8F55-DEF5-49E1-9F6B-52401908DB4A}" type="slidenum">
              <a:rPr lang="en-US" smtClean="0"/>
              <a:t>7</a:t>
            </a:fld>
            <a:endParaRPr lang="en-US"/>
          </a:p>
        </p:txBody>
      </p:sp>
    </p:spTree>
    <p:extLst>
      <p:ext uri="{BB962C8B-B14F-4D97-AF65-F5344CB8AC3E}">
        <p14:creationId xmlns:p14="http://schemas.microsoft.com/office/powerpoint/2010/main" val="612585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find your Degree</a:t>
            </a:r>
            <a:r>
              <a:rPr lang="en-US" baseline="0" dirty="0" smtClean="0"/>
              <a:t> Audit by logging into my.sc.edu. Click on the Degree works tile and read the important notices and select “Columbia.” Degree Works is a web-based auditing and academic advising tool that aids both the students and advisors in reviewing progress toward the completion of a degree program’s requirement. It will allow students to view their progress towards degree completion, allow advisors/students to plan for future courses, and allow students to hypothetically change their major or degree program. </a:t>
            </a:r>
            <a:endParaRPr lang="en-US" dirty="0"/>
          </a:p>
        </p:txBody>
      </p:sp>
      <p:sp>
        <p:nvSpPr>
          <p:cNvPr id="4" name="Slide Number Placeholder 3"/>
          <p:cNvSpPr>
            <a:spLocks noGrp="1"/>
          </p:cNvSpPr>
          <p:nvPr>
            <p:ph type="sldNum" sz="quarter" idx="10"/>
          </p:nvPr>
        </p:nvSpPr>
        <p:spPr/>
        <p:txBody>
          <a:bodyPr/>
          <a:lstStyle/>
          <a:p>
            <a:fld id="{7C1C8F55-DEF5-49E1-9F6B-52401908DB4A}" type="slidenum">
              <a:rPr lang="en-US" smtClean="0"/>
              <a:t>9</a:t>
            </a:fld>
            <a:endParaRPr lang="en-US"/>
          </a:p>
        </p:txBody>
      </p:sp>
    </p:spTree>
    <p:extLst>
      <p:ext uri="{BB962C8B-B14F-4D97-AF65-F5344CB8AC3E}">
        <p14:creationId xmlns:p14="http://schemas.microsoft.com/office/powerpoint/2010/main" val="2158756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a:t>
            </a:r>
            <a:r>
              <a:rPr lang="en-US" baseline="0" dirty="0" smtClean="0"/>
              <a:t> important for you to know that your Bulletin is your “contract” for Academic requirements and Policies, the year you entered the University of South Carolina. It contains information for other Majors and Minors in the entire college. </a:t>
            </a:r>
            <a:endParaRPr lang="en-US" dirty="0"/>
          </a:p>
        </p:txBody>
      </p:sp>
      <p:sp>
        <p:nvSpPr>
          <p:cNvPr id="4" name="Slide Number Placeholder 3"/>
          <p:cNvSpPr>
            <a:spLocks noGrp="1"/>
          </p:cNvSpPr>
          <p:nvPr>
            <p:ph type="sldNum" sz="quarter" idx="10"/>
          </p:nvPr>
        </p:nvSpPr>
        <p:spPr/>
        <p:txBody>
          <a:bodyPr/>
          <a:lstStyle/>
          <a:p>
            <a:fld id="{7C1C8F55-DEF5-49E1-9F6B-52401908DB4A}" type="slidenum">
              <a:rPr lang="en-US" smtClean="0"/>
              <a:t>14</a:t>
            </a:fld>
            <a:endParaRPr lang="en-US"/>
          </a:p>
        </p:txBody>
      </p:sp>
    </p:spTree>
    <p:extLst>
      <p:ext uri="{BB962C8B-B14F-4D97-AF65-F5344CB8AC3E}">
        <p14:creationId xmlns:p14="http://schemas.microsoft.com/office/powerpoint/2010/main" val="2596470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 sure to</a:t>
            </a:r>
            <a:r>
              <a:rPr lang="en-US" baseline="0" dirty="0" smtClean="0"/>
              <a:t> write the following dates in your calendar. </a:t>
            </a:r>
            <a:endParaRPr lang="en-US" dirty="0"/>
          </a:p>
        </p:txBody>
      </p:sp>
      <p:sp>
        <p:nvSpPr>
          <p:cNvPr id="4" name="Slide Number Placeholder 3"/>
          <p:cNvSpPr>
            <a:spLocks noGrp="1"/>
          </p:cNvSpPr>
          <p:nvPr>
            <p:ph type="sldNum" sz="quarter" idx="10"/>
          </p:nvPr>
        </p:nvSpPr>
        <p:spPr/>
        <p:txBody>
          <a:bodyPr/>
          <a:lstStyle/>
          <a:p>
            <a:fld id="{7C1C8F55-DEF5-49E1-9F6B-52401908DB4A}" type="slidenum">
              <a:rPr lang="en-US" smtClean="0"/>
              <a:t>15</a:t>
            </a:fld>
            <a:endParaRPr lang="en-US"/>
          </a:p>
        </p:txBody>
      </p:sp>
    </p:spTree>
    <p:extLst>
      <p:ext uri="{BB962C8B-B14F-4D97-AF65-F5344CB8AC3E}">
        <p14:creationId xmlns:p14="http://schemas.microsoft.com/office/powerpoint/2010/main" val="759537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20750"/>
            <a:ext cx="7772400" cy="916737"/>
          </a:xfrm>
          <a:prstGeom prst="rect">
            <a:avLst/>
          </a:prstGeom>
        </p:spPr>
        <p:txBody>
          <a:bodyPr/>
          <a:lstStyle>
            <a:lvl1pPr>
              <a:defRPr sz="360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727210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666555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4609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298874"/>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310590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0772" y="4441416"/>
            <a:ext cx="5486400" cy="566738"/>
          </a:xfrm>
          <a:prstGeom prst="rect">
            <a:avLst/>
          </a:prstGeo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830772" y="612775"/>
            <a:ext cx="5486400" cy="367167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lang="en-US" noProof="0" dirty="0"/>
          </a:p>
        </p:txBody>
      </p:sp>
      <p:sp>
        <p:nvSpPr>
          <p:cNvPr id="4" name="Text Placeholder 3"/>
          <p:cNvSpPr>
            <a:spLocks noGrp="1"/>
          </p:cNvSpPr>
          <p:nvPr>
            <p:ph type="body" sz="half" idx="2"/>
          </p:nvPr>
        </p:nvSpPr>
        <p:spPr>
          <a:xfrm>
            <a:off x="1830772" y="5008154"/>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97983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3702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20750"/>
            <a:ext cx="7772400" cy="916737"/>
          </a:xfrm>
          <a:prstGeom prst="rect">
            <a:avLst/>
          </a:prstGeom>
        </p:spPr>
        <p:txBody>
          <a:bodyPr/>
          <a:lstStyle>
            <a:lvl1pPr>
              <a:defRPr sz="360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093037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6149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46429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2683374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72576"/>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2498139"/>
            <a:ext cx="8229600" cy="3954186"/>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224524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3829"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83829"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660227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20750"/>
            <a:ext cx="7772400" cy="916737"/>
          </a:xfrm>
          <a:prstGeom prst="rect">
            <a:avLst/>
          </a:prstGeom>
        </p:spPr>
        <p:txBody>
          <a:bodyPr/>
          <a:lstStyle>
            <a:lvl1pPr>
              <a:defRPr sz="360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295202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34093"/>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459656"/>
            <a:ext cx="4038600" cy="405039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59655"/>
            <a:ext cx="4038600" cy="405039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21184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60905"/>
            <a:ext cx="8229600" cy="1039222"/>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317602"/>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957364"/>
            <a:ext cx="4040188" cy="357192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317602"/>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57364"/>
            <a:ext cx="4041775" cy="357192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54771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243129"/>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9797085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28713"/>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228713"/>
            <a:ext cx="5111750" cy="526209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390764"/>
            <a:ext cx="3008313" cy="4100044"/>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35241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4358" y="5018661"/>
            <a:ext cx="5486400" cy="566738"/>
          </a:xfrm>
          <a:prstGeom prst="rect">
            <a:avLst/>
          </a:prstGeo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824358" y="1190020"/>
            <a:ext cx="5486400" cy="367167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lang="en-US" noProof="0" dirty="0"/>
          </a:p>
        </p:txBody>
      </p:sp>
      <p:sp>
        <p:nvSpPr>
          <p:cNvPr id="4" name="Text Placeholder 3"/>
          <p:cNvSpPr>
            <a:spLocks noGrp="1"/>
          </p:cNvSpPr>
          <p:nvPr>
            <p:ph type="body" sz="half" idx="2"/>
          </p:nvPr>
        </p:nvSpPr>
        <p:spPr>
          <a:xfrm>
            <a:off x="1824358" y="5585399"/>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618205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20712" y="2130425"/>
            <a:ext cx="5937487" cy="147002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2520711" y="3886200"/>
            <a:ext cx="5937487" cy="2572538"/>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9581167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20712" y="685123"/>
            <a:ext cx="6166087" cy="1234011"/>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2520712" y="2010686"/>
            <a:ext cx="6166087" cy="44352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688129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20713" y="4406900"/>
            <a:ext cx="594193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520713" y="2906713"/>
            <a:ext cx="594193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0664461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20712" y="499123"/>
            <a:ext cx="6166087" cy="1143000"/>
          </a:xfrm>
          <a:prstGeom prst="rect">
            <a:avLst/>
          </a:prstGeom>
        </p:spPr>
        <p:txBody>
          <a:bodyPr/>
          <a:lstStyle>
            <a:lvl1pPr>
              <a:defRPr sz="3600"/>
            </a:lvl1pPr>
          </a:lstStyle>
          <a:p>
            <a:r>
              <a:rPr lang="en-US" dirty="0" smtClean="0"/>
              <a:t>Click to edit Master title style</a:t>
            </a:r>
            <a:endParaRPr lang="en-US" dirty="0"/>
          </a:p>
        </p:txBody>
      </p:sp>
      <p:sp>
        <p:nvSpPr>
          <p:cNvPr id="4" name="Content Placeholder 3"/>
          <p:cNvSpPr>
            <a:spLocks noGrp="1"/>
          </p:cNvSpPr>
          <p:nvPr>
            <p:ph sz="half" idx="2"/>
          </p:nvPr>
        </p:nvSpPr>
        <p:spPr>
          <a:xfrm>
            <a:off x="5727728" y="1824685"/>
            <a:ext cx="2959071" cy="463405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3"/>
          <p:cNvSpPr>
            <a:spLocks noGrp="1"/>
          </p:cNvSpPr>
          <p:nvPr>
            <p:ph sz="half" idx="10"/>
          </p:nvPr>
        </p:nvSpPr>
        <p:spPr>
          <a:xfrm>
            <a:off x="2520712" y="1824685"/>
            <a:ext cx="2969697" cy="463405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740296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20712" y="704365"/>
            <a:ext cx="6166087" cy="1771378"/>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578395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96545"/>
            <a:ext cx="7772400" cy="1442671"/>
          </a:xfrm>
          <a:prstGeom prst="rect">
            <a:avLst/>
          </a:prstGeom>
        </p:spPr>
        <p:txBody>
          <a:bodyPr/>
          <a:lstStyle>
            <a:lvl1pPr>
              <a:defRPr sz="36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640818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2520713" y="536017"/>
            <a:ext cx="6166087" cy="590348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104431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10660" y="4598386"/>
            <a:ext cx="5724952" cy="566738"/>
          </a:xfrm>
          <a:prstGeom prst="rect">
            <a:avLst/>
          </a:prstGeo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2510659" y="769745"/>
            <a:ext cx="5724953" cy="367167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lang="en-US" noProof="0" dirty="0"/>
          </a:p>
        </p:txBody>
      </p:sp>
      <p:sp>
        <p:nvSpPr>
          <p:cNvPr id="4" name="Text Placeholder 3"/>
          <p:cNvSpPr>
            <a:spLocks noGrp="1"/>
          </p:cNvSpPr>
          <p:nvPr>
            <p:ph type="body" sz="half" idx="2"/>
          </p:nvPr>
        </p:nvSpPr>
        <p:spPr>
          <a:xfrm>
            <a:off x="2510660" y="5165124"/>
            <a:ext cx="5724952"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457761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10454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20750"/>
            <a:ext cx="7772400" cy="916737"/>
          </a:xfrm>
          <a:prstGeom prst="rect">
            <a:avLst/>
          </a:prstGeom>
        </p:spPr>
        <p:txBody>
          <a:bodyPr/>
          <a:lstStyle>
            <a:lvl1pPr>
              <a:defRPr sz="360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5704427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4553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90552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07392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20750"/>
            <a:ext cx="7772400" cy="916737"/>
          </a:xfrm>
          <a:prstGeom prst="rect">
            <a:avLst/>
          </a:prstGeom>
        </p:spPr>
        <p:txBody>
          <a:bodyPr/>
          <a:lstStyle>
            <a:lvl1pPr>
              <a:defRPr sz="360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3963738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7778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9307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55865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08774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4116025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01777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220750"/>
            <a:ext cx="7772400" cy="916737"/>
          </a:xfrm>
          <a:prstGeom prst="rect">
            <a:avLst/>
          </a:prstGeom>
        </p:spPr>
        <p:txBody>
          <a:bodyPr/>
          <a:lstStyle>
            <a:lvl1pPr>
              <a:defRPr sz="3600">
                <a:solidFill>
                  <a:schemeClr val="tx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9280620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28527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7238770"/>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6239780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4618523"/>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34275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1544252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108119"/>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8719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024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9024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813760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17225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17225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6704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57192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57192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22578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10.xml"/><Relationship Id="rId1" Type="http://schemas.openxmlformats.org/officeDocument/2006/relationships/slideLayout" Target="../slideLayouts/slideLayout46.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theme" Target="../theme/theme11.xml"/><Relationship Id="rId1" Type="http://schemas.openxmlformats.org/officeDocument/2006/relationships/slideLayout" Target="../slideLayouts/slideLayout47.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theme" Target="../theme/theme12.xml"/><Relationship Id="rId1" Type="http://schemas.openxmlformats.org/officeDocument/2006/relationships/slideLayout" Target="../slideLayouts/slideLayout48.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3.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4.png"/><Relationship Id="rId4" Type="http://schemas.openxmlformats.org/officeDocument/2006/relationships/slideLayout" Target="../slideLayouts/slideLayout20.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5.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8.xml"/><Relationship Id="rId7" Type="http://schemas.openxmlformats.org/officeDocument/2006/relationships/image" Target="../media/image6.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6.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7.xml"/><Relationship Id="rId1" Type="http://schemas.openxmlformats.org/officeDocument/2006/relationships/slideLayout" Target="../slideLayouts/slideLayout4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5" Type="http://schemas.openxmlformats.org/officeDocument/2006/relationships/image" Target="../media/image8.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9.xml"/><Relationship Id="rId1"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1" descr="Logo Up ba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0" r:id="rId1"/>
    <p:sldLayoutId id="2147483744" r:id="rId2"/>
  </p:sldLayoutIdLst>
  <p:timing>
    <p:tnLst>
      <p:par>
        <p:cTn id="1" dur="indefinite" restart="never" nodeType="tmRoot"/>
      </p:par>
    </p:tnLst>
  </p:timing>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L_PowerPointPressQual_3.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84880738"/>
      </p:ext>
    </p:extLst>
  </p:cSld>
  <p:clrMap bg1="lt1" tx1="dk1" bg2="lt2" tx2="dk2" accent1="accent1" accent2="accent2" accent3="accent3" accent4="accent4" accent5="accent5" accent6="accent6" hlink="hlink" folHlink="folHlink"/>
  <p:sldLayoutIdLst>
    <p:sldLayoutId id="2147483727"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L_PowerPointPressQual_4.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71123882"/>
      </p:ext>
    </p:extLst>
  </p:cSld>
  <p:clrMap bg1="lt1" tx1="dk1" bg2="lt2" tx2="dk2" accent1="accent1" accent2="accent2" accent3="accent3" accent4="accent4" accent5="accent5" accent6="accent6" hlink="hlink" folHlink="folHlink"/>
  <p:sldLayoutIdLst>
    <p:sldLayoutId id="2147483729"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L_PowerPointPressQual_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82769025"/>
      </p:ext>
    </p:extLst>
  </p:cSld>
  <p:clrMap bg1="lt1" tx1="dk1" bg2="lt2" tx2="dk2" accent1="accent1" accent2="accent2" accent3="accent3" accent4="accent4" accent5="accent5" accent6="accent6" hlink="hlink" folHlink="folHlink"/>
  <p:sldLayoutIdLst>
    <p:sldLayoutId id="2147483731"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 descr="main logo center garnet up.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2" r:id="rId1"/>
    <p:sldLayoutId id="2147483693" r:id="rId2"/>
  </p:sldLayoutIdLst>
  <p:timing>
    <p:tnLst>
      <p:par>
        <p:cTn id="1" dur="indefinite" restart="never" nodeType="tmRoot"/>
      </p:par>
    </p:tnLst>
  </p:timing>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7" descr="bottom garnet bar.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0" y="597535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41" r:id="rId10"/>
    <p:sldLayoutId id="2147483742" r:id="rId11"/>
    <p:sldLayoutId id="2147483743" r:id="rId12"/>
  </p:sldLayoutIdLst>
  <p:timing>
    <p:tnLst>
      <p:par>
        <p:cTn id="1" dur="indefinite" restart="never" nodeType="tmRoot"/>
      </p:par>
    </p:tnLst>
  </p:timing>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1" descr="top garnet bar.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Lst>
  <p:timing>
    <p:tnLst>
      <p:par>
        <p:cTn id="1" dur="indefinite" restart="never" nodeType="tmRoot"/>
      </p:par>
    </p:tnLst>
  </p:timing>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122" name="Picture 1" descr="vertical bar with logo.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20367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32" r:id="rId9"/>
    <p:sldLayoutId id="2147483737" r:id="rId10"/>
    <p:sldLayoutId id="2147483738" r:id="rId11"/>
  </p:sldLayoutIdLst>
  <p:timing>
    <p:tnLst>
      <p:par>
        <p:cTn id="1" dur="indefinite" restart="never" nodeType="tmRoot"/>
      </p:par>
    </p:tnLst>
  </p:timing>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146" name="Picture 2" descr="Logo bar.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0" r:id="rId1"/>
    <p:sldLayoutId id="2147483735" r:id="rId2"/>
    <p:sldLayoutId id="2147483736" r:id="rId3"/>
    <p:sldLayoutId id="2147483739" r:id="rId4"/>
    <p:sldLayoutId id="2147483740" r:id="rId5"/>
  </p:sldLayoutIdLst>
  <p:timing>
    <p:tnLst>
      <p:par>
        <p:cTn id="1" dur="indefinite" restart="never" nodeType="tmRoot"/>
      </p:par>
    </p:tnLst>
  </p:timing>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170" name="Picture 1" descr="main logo center garnet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1" r:id="rId1"/>
  </p:sldLayoutIdLst>
  <p:timing>
    <p:tnLst>
      <p:par>
        <p:cTn id="1" dur="indefinite" restart="never" nodeType="tmRoot"/>
      </p:par>
    </p:tnLst>
  </p:timing>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L_PowerPointPressQual_1.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16963160"/>
      </p:ext>
    </p:extLst>
  </p:cSld>
  <p:clrMap bg1="lt1" tx1="dk1" bg2="lt2" tx2="dk2" accent1="accent1" accent2="accent2" accent3="accent3" accent4="accent4" accent5="accent5" accent6="accent6" hlink="hlink" folHlink="folHlink"/>
  <p:sldLayoutIdLst>
    <p:sldLayoutId id="2147483723" r:id="rId1"/>
    <p:sldLayoutId id="2147483733" r:id="rId2"/>
    <p:sldLayoutId id="2147483734" r:id="rId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NL_PowerPointPressQual-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32080153"/>
      </p:ext>
    </p:extLst>
  </p:cSld>
  <p:clrMap bg1="lt1" tx1="dk1" bg2="lt2" tx2="dk2" accent1="accent1" accent2="accent2" accent3="accent3" accent4="accent4" accent5="accent5" accent6="accent6" hlink="hlink" folHlink="folHlink"/>
  <p:sldLayoutIdLst>
    <p:sldLayoutId id="2147483725" r:id="rId1"/>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hyperlink" Target="http://bulletin.sc.edu/"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hyperlink" Target="http://registrar.sc.edu/"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hyperlink" Target="http://registrar.sc.edu/pdf/PrivacyRequest.pdf" TargetMode="External"/><Relationship Id="rId2" Type="http://schemas.openxmlformats.org/officeDocument/2006/relationships/notesSlide" Target="../notesSlides/notesSlide10.xml"/><Relationship Id="rId1" Type="http://schemas.openxmlformats.org/officeDocument/2006/relationships/slideLayout" Target="../slideLayouts/slideLayout18.xml"/><Relationship Id="rId5" Type="http://schemas.openxmlformats.org/officeDocument/2006/relationships/image" Target="../media/image27.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hyperlink" Target="http://www.cec.sc.edu/" TargetMode="Externa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hyperlink" Target="https://cse.sc.edu/undergraduate" TargetMode="External"/><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hyperlink" Target="https://sc.edu/study/colleges_schools/engineering_and_computing/supportservices/firstyearadvising.php" TargetMode="External"/><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ctrTitle"/>
          </p:nvPr>
        </p:nvSpPr>
        <p:spPr bwMode="auto">
          <a:xfrm>
            <a:off x="685800" y="4245876"/>
            <a:ext cx="7772400" cy="915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r>
              <a:rPr lang="en-US" dirty="0" smtClean="0">
                <a:latin typeface="Calibri" charset="0"/>
              </a:rPr>
              <a:t>Academic Advising </a:t>
            </a:r>
            <a:endParaRPr lang="en-US" dirty="0">
              <a:latin typeface="Calibri" charset="0"/>
            </a:endParaRPr>
          </a:p>
        </p:txBody>
      </p:sp>
      <p:sp>
        <p:nvSpPr>
          <p:cNvPr id="2" name="TextBox 1"/>
          <p:cNvSpPr txBox="1"/>
          <p:nvPr/>
        </p:nvSpPr>
        <p:spPr>
          <a:xfrm>
            <a:off x="358346" y="6190735"/>
            <a:ext cx="4732638" cy="369332"/>
          </a:xfrm>
          <a:prstGeom prst="rect">
            <a:avLst/>
          </a:prstGeom>
          <a:noFill/>
        </p:spPr>
        <p:txBody>
          <a:bodyPr wrap="square" rtlCol="0">
            <a:spAutoFit/>
          </a:bodyPr>
          <a:lstStyle/>
          <a:p>
            <a:r>
              <a:rPr lang="en-US" dirty="0" smtClean="0">
                <a:solidFill>
                  <a:schemeClr val="bg1"/>
                </a:solidFill>
              </a:rPr>
              <a:t>College of Engineering and Computing </a:t>
            </a:r>
            <a:endParaRPr lang="en-US" dirty="0">
              <a:solidFill>
                <a:schemeClr val="bg1"/>
              </a:solidFill>
            </a:endParaRPr>
          </a:p>
        </p:txBody>
      </p:sp>
      <p:sp>
        <p:nvSpPr>
          <p:cNvPr id="3" name="TextBox 2"/>
          <p:cNvSpPr txBox="1"/>
          <p:nvPr/>
        </p:nvSpPr>
        <p:spPr>
          <a:xfrm>
            <a:off x="7327556" y="6202406"/>
            <a:ext cx="1717589" cy="369332"/>
          </a:xfrm>
          <a:prstGeom prst="rect">
            <a:avLst/>
          </a:prstGeom>
          <a:noFill/>
        </p:spPr>
        <p:txBody>
          <a:bodyPr wrap="square" rtlCol="0">
            <a:spAutoFit/>
          </a:bodyPr>
          <a:lstStyle/>
          <a:p>
            <a:r>
              <a:rPr lang="en-US" smtClean="0">
                <a:solidFill>
                  <a:schemeClr val="bg1"/>
                </a:solidFill>
              </a:rPr>
              <a:t>Fall </a:t>
            </a:r>
            <a:r>
              <a:rPr lang="en-US" smtClean="0">
                <a:solidFill>
                  <a:schemeClr val="bg1"/>
                </a:solidFill>
              </a:rPr>
              <a:t>2017</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48492" y="1104675"/>
            <a:ext cx="8995508" cy="4961040"/>
          </a:xfrm>
          <a:prstGeom prst="rect">
            <a:avLst/>
          </a:prstGeom>
        </p:spPr>
      </p:pic>
    </p:spTree>
    <p:extLst>
      <p:ext uri="{BB962C8B-B14F-4D97-AF65-F5344CB8AC3E}">
        <p14:creationId xmlns:p14="http://schemas.microsoft.com/office/powerpoint/2010/main" val="40790201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390036" y="981133"/>
            <a:ext cx="8363928" cy="5724467"/>
          </a:xfrm>
          <a:prstGeom prst="rect">
            <a:avLst/>
          </a:prstGeom>
        </p:spPr>
      </p:pic>
    </p:spTree>
    <p:extLst>
      <p:ext uri="{BB962C8B-B14F-4D97-AF65-F5344CB8AC3E}">
        <p14:creationId xmlns:p14="http://schemas.microsoft.com/office/powerpoint/2010/main" val="3741703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Registrar’s Office</a:t>
            </a:r>
            <a:endParaRPr lang="en-US" dirty="0"/>
          </a:p>
        </p:txBody>
      </p:sp>
      <p:pic>
        <p:nvPicPr>
          <p:cNvPr id="4" name="Picture 3"/>
          <p:cNvPicPr>
            <a:picLocks noChangeAspect="1"/>
          </p:cNvPicPr>
          <p:nvPr/>
        </p:nvPicPr>
        <p:blipFill>
          <a:blip r:embed="rId2"/>
          <a:stretch>
            <a:fillRect/>
          </a:stretch>
        </p:blipFill>
        <p:spPr>
          <a:xfrm>
            <a:off x="321392" y="1844138"/>
            <a:ext cx="8735678" cy="4722264"/>
          </a:xfrm>
          <a:prstGeom prst="rect">
            <a:avLst/>
          </a:prstGeom>
        </p:spPr>
      </p:pic>
    </p:spTree>
    <p:extLst>
      <p:ext uri="{BB962C8B-B14F-4D97-AF65-F5344CB8AC3E}">
        <p14:creationId xmlns:p14="http://schemas.microsoft.com/office/powerpoint/2010/main" val="3447696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523630" y="1287876"/>
            <a:ext cx="7963417" cy="5058215"/>
          </a:xfrm>
          <a:prstGeom prst="rect">
            <a:avLst/>
          </a:prstGeom>
        </p:spPr>
      </p:pic>
    </p:spTree>
    <p:extLst>
      <p:ext uri="{BB962C8B-B14F-4D97-AF65-F5344CB8AC3E}">
        <p14:creationId xmlns:p14="http://schemas.microsoft.com/office/powerpoint/2010/main" val="19234382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3321" y="958734"/>
            <a:ext cx="8229600" cy="1143000"/>
          </a:xfrm>
        </p:spPr>
        <p:txBody>
          <a:bodyPr/>
          <a:lstStyle/>
          <a:p>
            <a:pPr algn="r"/>
            <a:r>
              <a:rPr lang="en-US" u="sng" dirty="0" smtClean="0"/>
              <a:t>Bulletin</a:t>
            </a:r>
            <a:endParaRPr lang="en-US" u="sng" dirty="0"/>
          </a:p>
        </p:txBody>
      </p:sp>
      <p:pic>
        <p:nvPicPr>
          <p:cNvPr id="4" name="Picture 3"/>
          <p:cNvPicPr>
            <a:picLocks noChangeAspect="1"/>
          </p:cNvPicPr>
          <p:nvPr/>
        </p:nvPicPr>
        <p:blipFill>
          <a:blip r:embed="rId3"/>
          <a:stretch>
            <a:fillRect/>
          </a:stretch>
        </p:blipFill>
        <p:spPr>
          <a:xfrm>
            <a:off x="697634" y="1830574"/>
            <a:ext cx="8293193" cy="4842076"/>
          </a:xfrm>
          <a:prstGeom prst="rect">
            <a:avLst/>
          </a:prstGeom>
        </p:spPr>
      </p:pic>
      <p:sp>
        <p:nvSpPr>
          <p:cNvPr id="5" name="TextBox 4"/>
          <p:cNvSpPr txBox="1"/>
          <p:nvPr/>
        </p:nvSpPr>
        <p:spPr>
          <a:xfrm>
            <a:off x="4844230" y="6326659"/>
            <a:ext cx="3842570" cy="646331"/>
          </a:xfrm>
          <a:prstGeom prst="rect">
            <a:avLst/>
          </a:prstGeom>
          <a:noFill/>
        </p:spPr>
        <p:txBody>
          <a:bodyPr wrap="square" rtlCol="0">
            <a:spAutoFit/>
          </a:bodyPr>
          <a:lstStyle/>
          <a:p>
            <a:r>
              <a:rPr lang="en-US" dirty="0">
                <a:hlinkClick r:id="rId4"/>
              </a:rPr>
              <a:t>http://bulletin.sc.edu</a:t>
            </a:r>
            <a:r>
              <a:rPr lang="en-US" dirty="0" smtClean="0">
                <a:hlinkClick r:id="rId4"/>
              </a:rPr>
              <a:t>/</a:t>
            </a:r>
            <a:endParaRPr lang="en-US" dirty="0" smtClean="0"/>
          </a:p>
          <a:p>
            <a:endParaRPr lang="en-US" dirty="0"/>
          </a:p>
        </p:txBody>
      </p:sp>
    </p:spTree>
    <p:extLst>
      <p:ext uri="{BB962C8B-B14F-4D97-AF65-F5344CB8AC3E}">
        <p14:creationId xmlns:p14="http://schemas.microsoft.com/office/powerpoint/2010/main" val="60158127"/>
      </p:ext>
    </p:extLst>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264" y="1140368"/>
            <a:ext cx="8229600" cy="1143000"/>
          </a:xfrm>
        </p:spPr>
        <p:txBody>
          <a:bodyPr/>
          <a:lstStyle/>
          <a:p>
            <a:r>
              <a:rPr lang="en-US" u="sng" dirty="0" smtClean="0"/>
              <a:t>Important Dates to Remember</a:t>
            </a:r>
            <a:endParaRPr lang="en-US" u="sng" dirty="0"/>
          </a:p>
        </p:txBody>
      </p:sp>
      <p:sp>
        <p:nvSpPr>
          <p:cNvPr id="3" name="Content Placeholder 2"/>
          <p:cNvSpPr>
            <a:spLocks noGrp="1"/>
          </p:cNvSpPr>
          <p:nvPr>
            <p:ph idx="1"/>
          </p:nvPr>
        </p:nvSpPr>
        <p:spPr>
          <a:xfrm>
            <a:off x="534277" y="2301800"/>
            <a:ext cx="4399005" cy="3872701"/>
          </a:xfrm>
        </p:spPr>
        <p:txBody>
          <a:bodyPr/>
          <a:lstStyle/>
          <a:p>
            <a:r>
              <a:rPr lang="en-US" sz="1600" b="1" dirty="0" smtClean="0">
                <a:solidFill>
                  <a:srgbClr val="FF0000"/>
                </a:solidFill>
              </a:rPr>
              <a:t>August 30- </a:t>
            </a:r>
            <a:r>
              <a:rPr lang="en-US" sz="1600" dirty="0" smtClean="0">
                <a:solidFill>
                  <a:srgbClr val="FF0000"/>
                </a:solidFill>
              </a:rPr>
              <a:t>Last day to change/drop a course with a grade of “W” being recorded. </a:t>
            </a:r>
          </a:p>
          <a:p>
            <a:r>
              <a:rPr lang="en-US" sz="1600" b="1" dirty="0" smtClean="0">
                <a:solidFill>
                  <a:srgbClr val="FF0000"/>
                </a:solidFill>
              </a:rPr>
              <a:t>September 4- </a:t>
            </a:r>
            <a:r>
              <a:rPr lang="en-US" sz="1600" dirty="0" smtClean="0">
                <a:solidFill>
                  <a:srgbClr val="FF0000"/>
                </a:solidFill>
              </a:rPr>
              <a:t>Labor Day (no classes)</a:t>
            </a:r>
            <a:endParaRPr lang="en-US" sz="1600" b="1" dirty="0" smtClean="0">
              <a:solidFill>
                <a:srgbClr val="FF0000"/>
              </a:solidFill>
            </a:endParaRPr>
          </a:p>
          <a:p>
            <a:r>
              <a:rPr lang="en-US" sz="1600" b="1" u="sng" dirty="0" smtClean="0"/>
              <a:t>September 20- Advising Starts </a:t>
            </a:r>
          </a:p>
          <a:p>
            <a:r>
              <a:rPr lang="en-US" sz="1600" b="1" u="sng" dirty="0" smtClean="0"/>
              <a:t>October 16- Last day to drop a course or withdraw without a grade of “WF” being recorded.</a:t>
            </a:r>
          </a:p>
          <a:p>
            <a:r>
              <a:rPr lang="en-US" sz="1600" b="1" dirty="0" smtClean="0"/>
              <a:t>October 19-20- </a:t>
            </a:r>
            <a:r>
              <a:rPr lang="en-US" sz="1600" dirty="0" smtClean="0"/>
              <a:t>No classes (Fall Break)</a:t>
            </a:r>
          </a:p>
          <a:p>
            <a:r>
              <a:rPr lang="en-US" sz="1600" b="1" dirty="0" smtClean="0"/>
              <a:t>Nov. 22-26- </a:t>
            </a:r>
            <a:r>
              <a:rPr lang="en-US" sz="1600" dirty="0" smtClean="0"/>
              <a:t>Thanksgiving Recess (no classes)</a:t>
            </a:r>
            <a:endParaRPr lang="en-US" sz="1600" b="1" dirty="0" smtClean="0"/>
          </a:p>
          <a:p>
            <a:r>
              <a:rPr lang="en-US" sz="1600" b="1" dirty="0" smtClean="0"/>
              <a:t>December 8- </a:t>
            </a:r>
            <a:r>
              <a:rPr lang="en-US" sz="1600" dirty="0" smtClean="0"/>
              <a:t>Last day of classes</a:t>
            </a:r>
          </a:p>
          <a:p>
            <a:r>
              <a:rPr lang="en-US" sz="1600" b="1" dirty="0" smtClean="0"/>
              <a:t>December 9- </a:t>
            </a:r>
            <a:r>
              <a:rPr lang="en-US" sz="1600" dirty="0" smtClean="0"/>
              <a:t>Reading Day</a:t>
            </a:r>
            <a:endParaRPr lang="en-US" sz="1600" b="1" dirty="0" smtClean="0"/>
          </a:p>
          <a:p>
            <a:r>
              <a:rPr lang="en-US" sz="1600" b="1" dirty="0" smtClean="0"/>
              <a:t>December 11-18- </a:t>
            </a:r>
            <a:r>
              <a:rPr lang="en-US" sz="1600" dirty="0" smtClean="0"/>
              <a:t>Final Examinations (includes exams on Saturday)</a:t>
            </a:r>
            <a:endParaRPr lang="en-US" sz="1600" dirty="0"/>
          </a:p>
        </p:txBody>
      </p:sp>
      <p:pic>
        <p:nvPicPr>
          <p:cNvPr id="4" name="Picture 3"/>
          <p:cNvPicPr>
            <a:picLocks noChangeAspect="1"/>
          </p:cNvPicPr>
          <p:nvPr/>
        </p:nvPicPr>
        <p:blipFill>
          <a:blip r:embed="rId3"/>
          <a:stretch>
            <a:fillRect/>
          </a:stretch>
        </p:blipFill>
        <p:spPr>
          <a:xfrm>
            <a:off x="5010359" y="1979155"/>
            <a:ext cx="4034787" cy="4473170"/>
          </a:xfrm>
          <a:prstGeom prst="rect">
            <a:avLst/>
          </a:prstGeom>
        </p:spPr>
      </p:pic>
      <p:sp>
        <p:nvSpPr>
          <p:cNvPr id="5" name="TextBox 4"/>
          <p:cNvSpPr txBox="1"/>
          <p:nvPr/>
        </p:nvSpPr>
        <p:spPr>
          <a:xfrm>
            <a:off x="5890625" y="6452325"/>
            <a:ext cx="3595816" cy="646331"/>
          </a:xfrm>
          <a:prstGeom prst="rect">
            <a:avLst/>
          </a:prstGeom>
          <a:noFill/>
        </p:spPr>
        <p:txBody>
          <a:bodyPr wrap="square" rtlCol="0">
            <a:spAutoFit/>
          </a:bodyPr>
          <a:lstStyle/>
          <a:p>
            <a:r>
              <a:rPr lang="en-US" dirty="0">
                <a:hlinkClick r:id="rId4"/>
              </a:rPr>
              <a:t>http://registrar.sc.edu</a:t>
            </a:r>
            <a:r>
              <a:rPr lang="en-US" dirty="0" smtClean="0">
                <a:hlinkClick r:id="rId4"/>
              </a:rPr>
              <a:t>/</a:t>
            </a:r>
            <a:endParaRPr lang="en-US" dirty="0" smtClean="0"/>
          </a:p>
          <a:p>
            <a:endParaRPr lang="en-US" dirty="0"/>
          </a:p>
        </p:txBody>
      </p:sp>
      <p:pic>
        <p:nvPicPr>
          <p:cNvPr id="6" name="Picture 5" descr="megaphone"/>
          <p:cNvPicPr/>
          <p:nvPr/>
        </p:nvPicPr>
        <p:blipFill>
          <a:blip r:embed="rId5">
            <a:extLst>
              <a:ext uri="{28A0092B-C50C-407E-A947-70E740481C1C}">
                <a14:useLocalDpi xmlns:a14="http://schemas.microsoft.com/office/drawing/2010/main" val="0"/>
              </a:ext>
            </a:extLst>
          </a:blip>
          <a:srcRect/>
          <a:stretch>
            <a:fillRect/>
          </a:stretch>
        </p:blipFill>
        <p:spPr bwMode="auto">
          <a:xfrm>
            <a:off x="248165" y="1273718"/>
            <a:ext cx="838200" cy="1009650"/>
          </a:xfrm>
          <a:prstGeom prst="rect">
            <a:avLst/>
          </a:prstGeom>
          <a:noFill/>
        </p:spPr>
      </p:pic>
    </p:spTree>
    <p:extLst>
      <p:ext uri="{BB962C8B-B14F-4D97-AF65-F5344CB8AC3E}">
        <p14:creationId xmlns:p14="http://schemas.microsoft.com/office/powerpoint/2010/main" val="249677216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you need to understand</a:t>
            </a:r>
            <a:endParaRPr lang="en-US" dirty="0"/>
          </a:p>
        </p:txBody>
      </p:sp>
      <p:sp>
        <p:nvSpPr>
          <p:cNvPr id="3" name="Content Placeholder 2"/>
          <p:cNvSpPr>
            <a:spLocks noGrp="1"/>
          </p:cNvSpPr>
          <p:nvPr>
            <p:ph idx="1"/>
          </p:nvPr>
        </p:nvSpPr>
        <p:spPr/>
        <p:txBody>
          <a:bodyPr/>
          <a:lstStyle/>
          <a:p>
            <a:pPr algn="ctr"/>
            <a:r>
              <a:rPr lang="en-US" dirty="0" smtClean="0"/>
              <a:t>University</a:t>
            </a:r>
          </a:p>
          <a:p>
            <a:pPr algn="ctr"/>
            <a:r>
              <a:rPr lang="en-US" dirty="0" smtClean="0"/>
              <a:t>College </a:t>
            </a:r>
          </a:p>
          <a:p>
            <a:pPr algn="ctr"/>
            <a:r>
              <a:rPr lang="en-US" dirty="0" smtClean="0"/>
              <a:t>Department</a:t>
            </a:r>
          </a:p>
          <a:p>
            <a:endParaRPr lang="en-US" dirty="0"/>
          </a:p>
          <a:p>
            <a:r>
              <a:rPr lang="en-US" dirty="0" smtClean="0"/>
              <a:t>Related issues: Repeat Policy, Override into a College of Engineering and Computing course, Curriculum related issues,  Transfer credit issue </a:t>
            </a:r>
            <a:endParaRPr lang="en-US" dirty="0"/>
          </a:p>
        </p:txBody>
      </p:sp>
    </p:spTree>
    <p:extLst>
      <p:ext uri="{BB962C8B-B14F-4D97-AF65-F5344CB8AC3E}">
        <p14:creationId xmlns:p14="http://schemas.microsoft.com/office/powerpoint/2010/main" val="2455178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FERPA</a:t>
            </a:r>
            <a:endParaRPr lang="en-US" dirty="0"/>
          </a:p>
        </p:txBody>
      </p:sp>
      <p:sp>
        <p:nvSpPr>
          <p:cNvPr id="3" name="Content Placeholder 2"/>
          <p:cNvSpPr>
            <a:spLocks noGrp="1"/>
          </p:cNvSpPr>
          <p:nvPr>
            <p:ph idx="1"/>
          </p:nvPr>
        </p:nvSpPr>
        <p:spPr>
          <a:xfrm>
            <a:off x="457200" y="1954442"/>
            <a:ext cx="5128054" cy="3954186"/>
          </a:xfrm>
        </p:spPr>
        <p:txBody>
          <a:bodyPr/>
          <a:lstStyle/>
          <a:p>
            <a:pPr marL="0" indent="0">
              <a:buNone/>
            </a:pPr>
            <a:r>
              <a:rPr lang="en-US" sz="1800" b="1" dirty="0" smtClean="0"/>
              <a:t>Family Educational Rights and Privacy Act</a:t>
            </a:r>
          </a:p>
          <a:p>
            <a:r>
              <a:rPr lang="en-US" sz="1800" dirty="0" smtClean="0"/>
              <a:t>The University will not release Information about students to most people, except for directory information.</a:t>
            </a:r>
          </a:p>
          <a:p>
            <a:r>
              <a:rPr lang="en-US" sz="1800" dirty="0" smtClean="0"/>
              <a:t>A Student may file a Student Privacy Request form to prevent the release of directory information. </a:t>
            </a:r>
          </a:p>
          <a:p>
            <a:r>
              <a:rPr lang="en-US" sz="1800" dirty="0" smtClean="0"/>
              <a:t>A student may file a FERPA Release form to allow parents or others access to grades and academic progress. </a:t>
            </a:r>
          </a:p>
          <a:p>
            <a:r>
              <a:rPr lang="en-US" sz="1800" dirty="0" smtClean="0"/>
              <a:t>Additional details are on the forms and elsewhere on the Registrar’s Office website. </a:t>
            </a:r>
          </a:p>
        </p:txBody>
      </p:sp>
      <p:sp>
        <p:nvSpPr>
          <p:cNvPr id="4" name="TextBox 3"/>
          <p:cNvSpPr txBox="1"/>
          <p:nvPr/>
        </p:nvSpPr>
        <p:spPr>
          <a:xfrm>
            <a:off x="963827" y="6526257"/>
            <a:ext cx="5263978" cy="646331"/>
          </a:xfrm>
          <a:prstGeom prst="rect">
            <a:avLst/>
          </a:prstGeom>
          <a:noFill/>
        </p:spPr>
        <p:txBody>
          <a:bodyPr wrap="square" rtlCol="0">
            <a:spAutoFit/>
          </a:bodyPr>
          <a:lstStyle/>
          <a:p>
            <a:r>
              <a:rPr lang="en-US" dirty="0">
                <a:hlinkClick r:id="rId3"/>
              </a:rPr>
              <a:t>http://</a:t>
            </a:r>
            <a:r>
              <a:rPr lang="en-US" dirty="0" smtClean="0">
                <a:hlinkClick r:id="rId3"/>
              </a:rPr>
              <a:t>registrar.sc.edu/pdf/PrivacyRequest.pdf</a:t>
            </a:r>
            <a:endParaRPr lang="en-US" dirty="0" smtClean="0"/>
          </a:p>
          <a:p>
            <a:endParaRPr lang="en-US" dirty="0"/>
          </a:p>
        </p:txBody>
      </p:sp>
      <p:pic>
        <p:nvPicPr>
          <p:cNvPr id="5" name="Picture 4"/>
          <p:cNvPicPr>
            <a:picLocks noChangeAspect="1"/>
          </p:cNvPicPr>
          <p:nvPr/>
        </p:nvPicPr>
        <p:blipFill>
          <a:blip r:embed="rId4"/>
          <a:stretch>
            <a:fillRect/>
          </a:stretch>
        </p:blipFill>
        <p:spPr>
          <a:xfrm>
            <a:off x="5671751" y="1954442"/>
            <a:ext cx="3373395" cy="4290225"/>
          </a:xfrm>
          <a:prstGeom prst="rect">
            <a:avLst/>
          </a:prstGeom>
        </p:spPr>
      </p:pic>
      <p:pic>
        <p:nvPicPr>
          <p:cNvPr id="6" name="Picture 5" descr="megaphone"/>
          <p:cNvPicPr/>
          <p:nvPr/>
        </p:nvPicPr>
        <p:blipFill>
          <a:blip r:embed="rId5">
            <a:extLst>
              <a:ext uri="{28A0092B-C50C-407E-A947-70E740481C1C}">
                <a14:useLocalDpi xmlns:a14="http://schemas.microsoft.com/office/drawing/2010/main" val="0"/>
              </a:ext>
            </a:extLst>
          </a:blip>
          <a:srcRect/>
          <a:stretch>
            <a:fillRect/>
          </a:stretch>
        </p:blipFill>
        <p:spPr bwMode="auto">
          <a:xfrm>
            <a:off x="2757616" y="944792"/>
            <a:ext cx="838200" cy="1009650"/>
          </a:xfrm>
          <a:prstGeom prst="rect">
            <a:avLst/>
          </a:prstGeom>
          <a:noFill/>
        </p:spPr>
      </p:pic>
    </p:spTree>
    <p:extLst>
      <p:ext uri="{BB962C8B-B14F-4D97-AF65-F5344CB8AC3E}">
        <p14:creationId xmlns:p14="http://schemas.microsoft.com/office/powerpoint/2010/main" val="38568406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Interested in a Minor, Internships, </a:t>
            </a:r>
            <a:r>
              <a:rPr lang="en-US" dirty="0" err="1" smtClean="0"/>
              <a:t>etc</a:t>
            </a:r>
            <a:r>
              <a:rPr lang="en-US" dirty="0" smtClean="0"/>
              <a:t>…</a:t>
            </a:r>
            <a:endParaRPr lang="en-US" dirty="0"/>
          </a:p>
        </p:txBody>
      </p:sp>
      <p:sp>
        <p:nvSpPr>
          <p:cNvPr id="3" name="Content Placeholder 2"/>
          <p:cNvSpPr>
            <a:spLocks noGrp="1"/>
          </p:cNvSpPr>
          <p:nvPr>
            <p:ph idx="1"/>
          </p:nvPr>
        </p:nvSpPr>
        <p:spPr/>
        <p:txBody>
          <a:bodyPr/>
          <a:lstStyle/>
          <a:p>
            <a:r>
              <a:rPr lang="en-US" dirty="0" smtClean="0"/>
              <a:t>Students can declare or apply for this, after having a USC GPA and 30 credits in their Major.</a:t>
            </a:r>
            <a:endParaRPr lang="en-US" dirty="0"/>
          </a:p>
        </p:txBody>
      </p:sp>
    </p:spTree>
    <p:extLst>
      <p:ext uri="{BB962C8B-B14F-4D97-AF65-F5344CB8AC3E}">
        <p14:creationId xmlns:p14="http://schemas.microsoft.com/office/powerpoint/2010/main" val="8693752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Important Policies </a:t>
            </a:r>
            <a:endParaRPr lang="en-US" dirty="0"/>
          </a:p>
        </p:txBody>
      </p:sp>
      <p:sp>
        <p:nvSpPr>
          <p:cNvPr id="3" name="Content Placeholder 2"/>
          <p:cNvSpPr>
            <a:spLocks noGrp="1"/>
          </p:cNvSpPr>
          <p:nvPr>
            <p:ph idx="1"/>
          </p:nvPr>
        </p:nvSpPr>
        <p:spPr/>
        <p:txBody>
          <a:bodyPr/>
          <a:lstStyle/>
          <a:p>
            <a:r>
              <a:rPr lang="en-US" sz="2800" b="1" dirty="0" smtClean="0"/>
              <a:t>Repetition of Course work- </a:t>
            </a:r>
          </a:p>
          <a:p>
            <a:pPr marL="0" indent="0">
              <a:buNone/>
            </a:pPr>
            <a:r>
              <a:rPr lang="en-US" sz="2800" dirty="0" smtClean="0"/>
              <a:t>-CEC allows a </a:t>
            </a:r>
            <a:r>
              <a:rPr lang="en-US" sz="2800" i="1" dirty="0" smtClean="0">
                <a:solidFill>
                  <a:srgbClr val="FF0000"/>
                </a:solidFill>
              </a:rPr>
              <a:t>max of four </a:t>
            </a:r>
            <a:r>
              <a:rPr lang="en-US" sz="2800" dirty="0" smtClean="0"/>
              <a:t>repeated Engineering &amp; Computing  courses. Regardless of other satisfactory work a course may not be taken a third time (2 chances to pass!). </a:t>
            </a:r>
          </a:p>
          <a:p>
            <a:pPr marL="0" indent="0">
              <a:buNone/>
            </a:pPr>
            <a:r>
              <a:rPr lang="en-US" sz="2800" dirty="0" smtClean="0"/>
              <a:t>-If you exceed four repeated Engineering &amp; Computing courses </a:t>
            </a:r>
            <a:r>
              <a:rPr lang="en-US" sz="2800" u="sng" dirty="0" smtClean="0"/>
              <a:t>or</a:t>
            </a:r>
            <a:r>
              <a:rPr lang="en-US" sz="2800" dirty="0" smtClean="0"/>
              <a:t> do not pass a course after two attempts, you must change majors or transfer out of the College of Engineering &amp; Computing.  </a:t>
            </a:r>
          </a:p>
        </p:txBody>
      </p:sp>
      <p:pic>
        <p:nvPicPr>
          <p:cNvPr id="4" name="Picture 3" descr="Surpris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968" y="1231313"/>
            <a:ext cx="612140" cy="1025525"/>
          </a:xfrm>
          <a:prstGeom prst="rect">
            <a:avLst/>
          </a:prstGeom>
          <a:noFill/>
        </p:spPr>
      </p:pic>
    </p:spTree>
    <p:extLst>
      <p:ext uri="{BB962C8B-B14F-4D97-AF65-F5344CB8AC3E}">
        <p14:creationId xmlns:p14="http://schemas.microsoft.com/office/powerpoint/2010/main" val="26520076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9438" y="871872"/>
            <a:ext cx="4522573" cy="1143000"/>
          </a:xfrm>
        </p:spPr>
        <p:txBody>
          <a:bodyPr/>
          <a:lstStyle/>
          <a:p>
            <a:pPr algn="r"/>
            <a:r>
              <a:rPr lang="en-US" sz="4000" u="sng" dirty="0" smtClean="0"/>
              <a:t>Advising Resources</a:t>
            </a:r>
            <a:endParaRPr lang="en-US" sz="4000" u="sng" dirty="0"/>
          </a:p>
        </p:txBody>
      </p:sp>
      <p:pic>
        <p:nvPicPr>
          <p:cNvPr id="5" name="Picture 4"/>
          <p:cNvPicPr>
            <a:picLocks noChangeAspect="1"/>
          </p:cNvPicPr>
          <p:nvPr/>
        </p:nvPicPr>
        <p:blipFill>
          <a:blip r:embed="rId3"/>
          <a:stretch>
            <a:fillRect/>
          </a:stretch>
        </p:blipFill>
        <p:spPr>
          <a:xfrm>
            <a:off x="27876" y="1560016"/>
            <a:ext cx="4543419" cy="4779000"/>
          </a:xfrm>
          <a:prstGeom prst="rect">
            <a:avLst/>
          </a:prstGeom>
        </p:spPr>
      </p:pic>
      <p:pic>
        <p:nvPicPr>
          <p:cNvPr id="6" name="Picture 5"/>
          <p:cNvPicPr>
            <a:picLocks noChangeAspect="1"/>
          </p:cNvPicPr>
          <p:nvPr/>
        </p:nvPicPr>
        <p:blipFill>
          <a:blip r:embed="rId4"/>
          <a:stretch>
            <a:fillRect/>
          </a:stretch>
        </p:blipFill>
        <p:spPr>
          <a:xfrm>
            <a:off x="4710382" y="1598790"/>
            <a:ext cx="4412772" cy="4740226"/>
          </a:xfrm>
          <a:prstGeom prst="rect">
            <a:avLst/>
          </a:prstGeom>
        </p:spPr>
      </p:pic>
      <p:sp>
        <p:nvSpPr>
          <p:cNvPr id="7" name="TextBox 6"/>
          <p:cNvSpPr txBox="1"/>
          <p:nvPr/>
        </p:nvSpPr>
        <p:spPr>
          <a:xfrm>
            <a:off x="3506151" y="6380829"/>
            <a:ext cx="9700054" cy="646331"/>
          </a:xfrm>
          <a:prstGeom prst="rect">
            <a:avLst/>
          </a:prstGeom>
          <a:noFill/>
        </p:spPr>
        <p:txBody>
          <a:bodyPr wrap="square" rtlCol="0">
            <a:spAutoFit/>
          </a:bodyPr>
          <a:lstStyle/>
          <a:p>
            <a:r>
              <a:rPr lang="en-US" dirty="0" smtClean="0">
                <a:hlinkClick r:id="rId5"/>
              </a:rPr>
              <a:t>www.cec.sc.edu</a:t>
            </a:r>
            <a:r>
              <a:rPr lang="en-US" dirty="0" smtClean="0"/>
              <a:t> </a:t>
            </a:r>
          </a:p>
          <a:p>
            <a:endParaRPr lang="en-US" dirty="0"/>
          </a:p>
        </p:txBody>
      </p:sp>
    </p:spTree>
    <p:extLst>
      <p:ext uri="{BB962C8B-B14F-4D97-AF65-F5344CB8AC3E}">
        <p14:creationId xmlns:p14="http://schemas.microsoft.com/office/powerpoint/2010/main" val="210958326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12859" y="1560202"/>
            <a:ext cx="8229600" cy="3954186"/>
          </a:xfrm>
        </p:spPr>
        <p:txBody>
          <a:bodyPr/>
          <a:lstStyle/>
          <a:p>
            <a:r>
              <a:rPr lang="en-US" b="1" dirty="0"/>
              <a:t>Dropping of a Course- </a:t>
            </a:r>
          </a:p>
          <a:p>
            <a:pPr marL="0" indent="0">
              <a:buNone/>
            </a:pPr>
            <a:r>
              <a:rPr lang="en-US" sz="2800" dirty="0" smtClean="0">
                <a:solidFill>
                  <a:srgbClr val="FF0000"/>
                </a:solidFill>
              </a:rPr>
              <a:t>-If </a:t>
            </a:r>
            <a:r>
              <a:rPr lang="en-US" sz="2800" dirty="0">
                <a:solidFill>
                  <a:srgbClr val="FF0000"/>
                </a:solidFill>
              </a:rPr>
              <a:t>you drop before the scheduled add/drop, a grade of a “W” will not be recorded. </a:t>
            </a:r>
            <a:endParaRPr lang="en-US" sz="2800" dirty="0" smtClean="0">
              <a:solidFill>
                <a:srgbClr val="FF0000"/>
              </a:solidFill>
            </a:endParaRPr>
          </a:p>
          <a:p>
            <a:pPr marL="0" indent="0">
              <a:buNone/>
            </a:pPr>
            <a:r>
              <a:rPr lang="en-US" sz="2800" dirty="0" smtClean="0"/>
              <a:t>-Throughout </a:t>
            </a:r>
            <a:r>
              <a:rPr lang="en-US" sz="2800" dirty="0"/>
              <a:t>the next six weeks of the semester, any dropped course will reflect a “W” on your transcript. </a:t>
            </a:r>
            <a:endParaRPr lang="en-US" sz="2800" dirty="0" smtClean="0"/>
          </a:p>
          <a:p>
            <a:pPr marL="0" indent="0">
              <a:buNone/>
            </a:pPr>
            <a:r>
              <a:rPr lang="en-US" sz="2800" dirty="0" smtClean="0"/>
              <a:t>-The </a:t>
            </a:r>
            <a:r>
              <a:rPr lang="en-US" sz="2800" dirty="0"/>
              <a:t>“W” is grade-neutral; it is not calculated into your GPA. </a:t>
            </a:r>
            <a:endParaRPr lang="en-US" sz="2800" dirty="0" smtClean="0"/>
          </a:p>
          <a:p>
            <a:pPr marL="0" indent="0">
              <a:buNone/>
            </a:pPr>
            <a:r>
              <a:rPr lang="en-US" sz="2800" dirty="0" smtClean="0"/>
              <a:t>-If </a:t>
            </a:r>
            <a:r>
              <a:rPr lang="en-US" sz="2800" dirty="0"/>
              <a:t>you decide to drop after the Withdrawal deadline, you will receive a “WF” which is treated as an “F.” </a:t>
            </a:r>
          </a:p>
          <a:p>
            <a:endParaRPr lang="en-US" dirty="0"/>
          </a:p>
        </p:txBody>
      </p:sp>
    </p:spTree>
    <p:extLst>
      <p:ext uri="{BB962C8B-B14F-4D97-AF65-F5344CB8AC3E}">
        <p14:creationId xmlns:p14="http://schemas.microsoft.com/office/powerpoint/2010/main" val="38638408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Important Policies </a:t>
            </a:r>
            <a:endParaRPr lang="en-US" dirty="0"/>
          </a:p>
        </p:txBody>
      </p:sp>
      <p:sp>
        <p:nvSpPr>
          <p:cNvPr id="3" name="Content Placeholder 2"/>
          <p:cNvSpPr>
            <a:spLocks noGrp="1"/>
          </p:cNvSpPr>
          <p:nvPr>
            <p:ph idx="1"/>
          </p:nvPr>
        </p:nvSpPr>
        <p:spPr/>
        <p:txBody>
          <a:bodyPr/>
          <a:lstStyle/>
          <a:p>
            <a:r>
              <a:rPr lang="en-US" sz="1800" b="1" dirty="0" smtClean="0"/>
              <a:t>Grade Forgiveness- </a:t>
            </a:r>
            <a:r>
              <a:rPr lang="en-US" sz="1800" dirty="0" smtClean="0"/>
              <a:t>You are allowed to take up to (2) undergraduate courses for a second time for the purpose of grade forgiveness. The grade must be a D+. D, F, or WF. Once grade forgiveness is applied to a repeated course, the action </a:t>
            </a:r>
            <a:r>
              <a:rPr lang="en-US" sz="1800" b="1" dirty="0" smtClean="0"/>
              <a:t>may not </a:t>
            </a:r>
            <a:r>
              <a:rPr lang="en-US" sz="1800" dirty="0" smtClean="0"/>
              <a:t>be revoked.  The form is found on the Registrar’s webpage. </a:t>
            </a:r>
          </a:p>
          <a:p>
            <a:r>
              <a:rPr lang="en-US" sz="1800" b="1" dirty="0" smtClean="0"/>
              <a:t>University Suspension- </a:t>
            </a:r>
          </a:p>
          <a:p>
            <a:r>
              <a:rPr lang="en-US" sz="1800" u="sng" dirty="0" smtClean="0"/>
              <a:t>1</a:t>
            </a:r>
            <a:r>
              <a:rPr lang="en-US" sz="1800" u="sng" baseline="30000" dirty="0" smtClean="0"/>
              <a:t>st</a:t>
            </a:r>
            <a:r>
              <a:rPr lang="en-US" sz="1800" u="sng" dirty="0" smtClean="0"/>
              <a:t> suspension</a:t>
            </a:r>
            <a:r>
              <a:rPr lang="en-US" sz="1800" dirty="0" smtClean="0"/>
              <a:t>: Students unable to meet the standards shown on the chart (next slide) are suspended from USC for one Fall or Spring semester and contiguous summer (approximately 8 months). Students have the right to appeal to the petition committee. </a:t>
            </a:r>
          </a:p>
          <a:p>
            <a:r>
              <a:rPr lang="en-US" sz="1800" u="sng" dirty="0" smtClean="0"/>
              <a:t>Returning after First suspension </a:t>
            </a:r>
            <a:r>
              <a:rPr lang="en-US" sz="1800" dirty="0" smtClean="0"/>
              <a:t>: After the suspension has been served, a student will be considered for readmission by the college or school to which the student is seeking admission. A student readmitted following suspension continues on probation &amp; is reviewed for suspension at the end of each Fall or Spring semester. A semester GPA of a 2.5 or higher must be achieved each semester. </a:t>
            </a:r>
          </a:p>
          <a:p>
            <a:endParaRPr lang="en-US" sz="1800" dirty="0"/>
          </a:p>
        </p:txBody>
      </p:sp>
      <p:pic>
        <p:nvPicPr>
          <p:cNvPr id="4" name="Picture 3" descr="Surpris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3108" y="990013"/>
            <a:ext cx="612140" cy="1025525"/>
          </a:xfrm>
          <a:prstGeom prst="rect">
            <a:avLst/>
          </a:prstGeom>
          <a:noFill/>
        </p:spPr>
      </p:pic>
      <p:pic>
        <p:nvPicPr>
          <p:cNvPr id="5" name="Picture 4" descr="hot_water"/>
          <p:cNvPicPr/>
          <p:nvPr/>
        </p:nvPicPr>
        <p:blipFill>
          <a:blip r:embed="rId4">
            <a:extLst>
              <a:ext uri="{28A0092B-C50C-407E-A947-70E740481C1C}">
                <a14:useLocalDpi xmlns:a14="http://schemas.microsoft.com/office/drawing/2010/main" val="0"/>
              </a:ext>
            </a:extLst>
          </a:blip>
          <a:srcRect/>
          <a:stretch>
            <a:fillRect/>
          </a:stretch>
        </p:blipFill>
        <p:spPr bwMode="auto">
          <a:xfrm>
            <a:off x="8369617" y="4055497"/>
            <a:ext cx="634365" cy="839470"/>
          </a:xfrm>
          <a:prstGeom prst="rect">
            <a:avLst/>
          </a:prstGeom>
          <a:noFill/>
          <a:ln>
            <a:noFill/>
          </a:ln>
        </p:spPr>
      </p:pic>
    </p:spTree>
    <p:extLst>
      <p:ext uri="{BB962C8B-B14F-4D97-AF65-F5344CB8AC3E}">
        <p14:creationId xmlns:p14="http://schemas.microsoft.com/office/powerpoint/2010/main" val="29429311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Probation and Suspension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92821840"/>
              </p:ext>
            </p:extLst>
          </p:nvPr>
        </p:nvGraphicFramePr>
        <p:xfrm>
          <a:off x="296562" y="2089245"/>
          <a:ext cx="8390240" cy="4639272"/>
        </p:xfrm>
        <a:graphic>
          <a:graphicData uri="http://schemas.openxmlformats.org/drawingml/2006/table">
            <a:tbl>
              <a:tblPr firstRow="1" bandRow="1">
                <a:tableStyleId>{5C22544A-7EE6-4342-B048-85BDC9FD1C3A}</a:tableStyleId>
              </a:tblPr>
              <a:tblGrid>
                <a:gridCol w="2097560">
                  <a:extLst>
                    <a:ext uri="{9D8B030D-6E8A-4147-A177-3AD203B41FA5}">
                      <a16:colId xmlns:a16="http://schemas.microsoft.com/office/drawing/2014/main" val="20000"/>
                    </a:ext>
                  </a:extLst>
                </a:gridCol>
                <a:gridCol w="2097560">
                  <a:extLst>
                    <a:ext uri="{9D8B030D-6E8A-4147-A177-3AD203B41FA5}">
                      <a16:colId xmlns:a16="http://schemas.microsoft.com/office/drawing/2014/main" val="20001"/>
                    </a:ext>
                  </a:extLst>
                </a:gridCol>
                <a:gridCol w="2097560">
                  <a:extLst>
                    <a:ext uri="{9D8B030D-6E8A-4147-A177-3AD203B41FA5}">
                      <a16:colId xmlns:a16="http://schemas.microsoft.com/office/drawing/2014/main" val="20002"/>
                    </a:ext>
                  </a:extLst>
                </a:gridCol>
                <a:gridCol w="2097560">
                  <a:extLst>
                    <a:ext uri="{9D8B030D-6E8A-4147-A177-3AD203B41FA5}">
                      <a16:colId xmlns:a16="http://schemas.microsoft.com/office/drawing/2014/main" val="20003"/>
                    </a:ext>
                  </a:extLst>
                </a:gridCol>
              </a:tblGrid>
              <a:tr h="868233">
                <a:tc>
                  <a:txBody>
                    <a:bodyPr/>
                    <a:lstStyle/>
                    <a:p>
                      <a:pPr algn="ctr"/>
                      <a:r>
                        <a:rPr lang="en-US" dirty="0" smtClean="0"/>
                        <a:t>Cumulative Grade Hours</a:t>
                      </a:r>
                      <a:r>
                        <a:rPr lang="en-US" baseline="0" dirty="0" smtClean="0"/>
                        <a:t> attempted (GH)</a:t>
                      </a:r>
                      <a:endParaRPr lang="en-US" dirty="0"/>
                    </a:p>
                  </a:txBody>
                  <a:tcPr>
                    <a:solidFill>
                      <a:schemeClr val="accent5">
                        <a:lumMod val="75000"/>
                      </a:schemeClr>
                    </a:solidFill>
                  </a:tcPr>
                </a:tc>
                <a:tc>
                  <a:txBody>
                    <a:bodyPr/>
                    <a:lstStyle/>
                    <a:p>
                      <a:pPr algn="ctr"/>
                      <a:r>
                        <a:rPr lang="en-US" dirty="0" smtClean="0"/>
                        <a:t>Placed on Probation</a:t>
                      </a:r>
                      <a:endParaRPr lang="en-US" dirty="0"/>
                    </a:p>
                  </a:txBody>
                  <a:tcPr>
                    <a:solidFill>
                      <a:schemeClr val="accent5">
                        <a:lumMod val="75000"/>
                      </a:schemeClr>
                    </a:solidFill>
                  </a:tcPr>
                </a:tc>
                <a:tc>
                  <a:txBody>
                    <a:bodyPr/>
                    <a:lstStyle/>
                    <a:p>
                      <a:pPr marL="0" algn="ctr" defTabSz="457200" rtl="0" eaLnBrk="1" latinLnBrk="0" hangingPunct="1"/>
                      <a:r>
                        <a:rPr lang="en-US" sz="1800" kern="1200" dirty="0" smtClean="0">
                          <a:solidFill>
                            <a:srgbClr val="572314"/>
                          </a:solidFill>
                          <a:latin typeface="+mn-lt"/>
                          <a:ea typeface="+mn-ea"/>
                          <a:cs typeface="+mn-cs"/>
                        </a:rPr>
                        <a:t>Continue on probation(avoid suspension) </a:t>
                      </a:r>
                      <a:endParaRPr lang="en-US" sz="1800" kern="1200" dirty="0">
                        <a:solidFill>
                          <a:srgbClr val="572314"/>
                        </a:solidFill>
                        <a:latin typeface="+mn-lt"/>
                        <a:ea typeface="+mn-ea"/>
                        <a:cs typeface="+mn-cs"/>
                      </a:endParaRPr>
                    </a:p>
                  </a:txBody>
                  <a:tcPr>
                    <a:solidFill>
                      <a:schemeClr val="accent5">
                        <a:lumMod val="75000"/>
                      </a:schemeClr>
                    </a:solidFill>
                  </a:tcPr>
                </a:tc>
                <a:tc>
                  <a:txBody>
                    <a:bodyPr/>
                    <a:lstStyle/>
                    <a:p>
                      <a:pPr algn="ctr"/>
                      <a:r>
                        <a:rPr lang="en-US" dirty="0" smtClean="0"/>
                        <a:t>Removed from probation</a:t>
                      </a:r>
                      <a:endParaRPr lang="en-US" dirty="0"/>
                    </a:p>
                  </a:txBody>
                  <a:tcPr>
                    <a:solidFill>
                      <a:schemeClr val="accent5">
                        <a:lumMod val="75000"/>
                      </a:schemeClr>
                    </a:solidFill>
                  </a:tcPr>
                </a:tc>
                <a:extLst>
                  <a:ext uri="{0D108BD9-81ED-4DB2-BD59-A6C34878D82A}">
                    <a16:rowId xmlns:a16="http://schemas.microsoft.com/office/drawing/2014/main" val="10000"/>
                  </a:ext>
                </a:extLst>
              </a:tr>
              <a:tr h="845384">
                <a:tc>
                  <a:txBody>
                    <a:bodyPr/>
                    <a:lstStyle/>
                    <a:p>
                      <a:pPr algn="ctr"/>
                      <a:r>
                        <a:rPr lang="en-US" strike="noStrike" dirty="0" smtClean="0">
                          <a:solidFill>
                            <a:srgbClr val="572314"/>
                          </a:solidFill>
                        </a:rPr>
                        <a:t>12-35</a:t>
                      </a:r>
                      <a:endParaRPr lang="en-US" dirty="0">
                        <a:solidFill>
                          <a:srgbClr val="572314"/>
                        </a:solidFill>
                      </a:endParaRPr>
                    </a:p>
                  </a:txBody>
                  <a:tcPr anchor="ctr">
                    <a:solidFill>
                      <a:schemeClr val="accent5">
                        <a:lumMod val="75000"/>
                      </a:schemeClr>
                    </a:solidFill>
                  </a:tcPr>
                </a:tc>
                <a:tc>
                  <a:txBody>
                    <a:bodyPr/>
                    <a:lstStyle/>
                    <a:p>
                      <a:pPr algn="ctr"/>
                      <a:r>
                        <a:rPr lang="en-US" dirty="0" smtClean="0">
                          <a:solidFill>
                            <a:srgbClr val="572314"/>
                          </a:solidFill>
                        </a:rPr>
                        <a:t>Below 2.0</a:t>
                      </a:r>
                      <a:r>
                        <a:rPr lang="en-US" baseline="0" dirty="0" smtClean="0">
                          <a:solidFill>
                            <a:srgbClr val="572314"/>
                          </a:solidFill>
                        </a:rPr>
                        <a:t> cumulative GPA</a:t>
                      </a:r>
                      <a:endParaRPr lang="en-US" dirty="0">
                        <a:solidFill>
                          <a:srgbClr val="572314"/>
                        </a:solidFill>
                      </a:endParaRPr>
                    </a:p>
                  </a:txBody>
                  <a:tcPr anchor="ctr">
                    <a:solidFill>
                      <a:schemeClr val="accent5">
                        <a:lumMod val="75000"/>
                      </a:schemeClr>
                    </a:solidFill>
                  </a:tcPr>
                </a:tc>
                <a:tc>
                  <a:txBody>
                    <a:bodyPr/>
                    <a:lstStyle/>
                    <a:p>
                      <a:pPr marL="0" algn="ctr" defTabSz="457200" rtl="0" eaLnBrk="1" latinLnBrk="0" hangingPunct="1"/>
                      <a:r>
                        <a:rPr lang="en-US" sz="1800" kern="1200" dirty="0" smtClean="0">
                          <a:solidFill>
                            <a:srgbClr val="572314"/>
                          </a:solidFill>
                          <a:latin typeface="+mn-lt"/>
                          <a:ea typeface="+mn-ea"/>
                          <a:cs typeface="+mn-cs"/>
                        </a:rPr>
                        <a:t>1.500 or higher cumulative GPA</a:t>
                      </a:r>
                      <a:endParaRPr lang="en-US" sz="1800" kern="1200" dirty="0">
                        <a:solidFill>
                          <a:srgbClr val="572314"/>
                        </a:solidFill>
                        <a:latin typeface="+mn-lt"/>
                        <a:ea typeface="+mn-ea"/>
                        <a:cs typeface="+mn-cs"/>
                      </a:endParaRPr>
                    </a:p>
                  </a:txBody>
                  <a:tcPr anchor="ctr">
                    <a:solidFill>
                      <a:schemeClr val="accent5">
                        <a:lumMod val="75000"/>
                      </a:schemeClr>
                    </a:solidFill>
                  </a:tcPr>
                </a:tc>
                <a:tc>
                  <a:txBody>
                    <a:bodyPr/>
                    <a:lstStyle/>
                    <a:p>
                      <a:pPr algn="ctr"/>
                      <a:r>
                        <a:rPr lang="en-US" dirty="0" smtClean="0">
                          <a:solidFill>
                            <a:srgbClr val="572314"/>
                          </a:solidFill>
                        </a:rPr>
                        <a:t>2.0 or higher</a:t>
                      </a:r>
                      <a:endParaRPr lang="en-US" dirty="0">
                        <a:solidFill>
                          <a:srgbClr val="572314"/>
                        </a:solidFill>
                      </a:endParaRPr>
                    </a:p>
                  </a:txBody>
                  <a:tcPr anchor="ctr">
                    <a:solidFill>
                      <a:schemeClr val="accent5">
                        <a:lumMod val="75000"/>
                      </a:schemeClr>
                    </a:solidFill>
                  </a:tcPr>
                </a:tc>
                <a:extLst>
                  <a:ext uri="{0D108BD9-81ED-4DB2-BD59-A6C34878D82A}">
                    <a16:rowId xmlns:a16="http://schemas.microsoft.com/office/drawing/2014/main" val="10001"/>
                  </a:ext>
                </a:extLst>
              </a:tr>
              <a:tr h="845384">
                <a:tc>
                  <a:txBody>
                    <a:bodyPr/>
                    <a:lstStyle/>
                    <a:p>
                      <a:pPr algn="ctr"/>
                      <a:r>
                        <a:rPr lang="en-US" dirty="0" smtClean="0">
                          <a:solidFill>
                            <a:srgbClr val="572314"/>
                          </a:solidFill>
                        </a:rPr>
                        <a:t>36-71</a:t>
                      </a:r>
                      <a:endParaRPr lang="en-US" dirty="0">
                        <a:solidFill>
                          <a:srgbClr val="572314"/>
                        </a:solidFill>
                      </a:endParaRPr>
                    </a:p>
                  </a:txBody>
                  <a:tcPr anchor="ctr">
                    <a:solidFill>
                      <a:schemeClr val="accent5">
                        <a:lumMod val="75000"/>
                      </a:schemeClr>
                    </a:solidFill>
                  </a:tcPr>
                </a:tc>
                <a:tc>
                  <a:txBody>
                    <a:bodyPr/>
                    <a:lstStyle/>
                    <a:p>
                      <a:pPr algn="ctr"/>
                      <a:r>
                        <a:rPr lang="en-US" dirty="0" smtClean="0">
                          <a:solidFill>
                            <a:srgbClr val="572314"/>
                          </a:solidFill>
                        </a:rPr>
                        <a:t>Below 2.0</a:t>
                      </a:r>
                      <a:r>
                        <a:rPr lang="en-US" baseline="0" dirty="0" smtClean="0">
                          <a:solidFill>
                            <a:srgbClr val="572314"/>
                          </a:solidFill>
                        </a:rPr>
                        <a:t> cumulative GPA</a:t>
                      </a:r>
                      <a:endParaRPr lang="en-US" dirty="0">
                        <a:solidFill>
                          <a:srgbClr val="572314"/>
                        </a:solidFill>
                      </a:endParaRPr>
                    </a:p>
                  </a:txBody>
                  <a:tcPr anchor="ctr">
                    <a:solidFill>
                      <a:schemeClr val="accent5">
                        <a:lumMod val="75000"/>
                      </a:schemeClr>
                    </a:solidFill>
                  </a:tcPr>
                </a:tc>
                <a:tc>
                  <a:txBody>
                    <a:bodyPr/>
                    <a:lstStyle/>
                    <a:p>
                      <a:pPr marL="0" algn="ctr" defTabSz="457200" rtl="0" eaLnBrk="1" latinLnBrk="0" hangingPunct="1"/>
                      <a:r>
                        <a:rPr lang="en-US" sz="1800" kern="1200" dirty="0" smtClean="0">
                          <a:solidFill>
                            <a:srgbClr val="572314"/>
                          </a:solidFill>
                          <a:latin typeface="+mn-lt"/>
                          <a:ea typeface="+mn-ea"/>
                          <a:cs typeface="+mn-cs"/>
                        </a:rPr>
                        <a:t>1.800 or higher cumulative GPA</a:t>
                      </a:r>
                      <a:endParaRPr lang="en-US" sz="1800" kern="1200" dirty="0">
                        <a:solidFill>
                          <a:srgbClr val="572314"/>
                        </a:solidFill>
                        <a:latin typeface="+mn-lt"/>
                        <a:ea typeface="+mn-ea"/>
                        <a:cs typeface="+mn-cs"/>
                      </a:endParaRPr>
                    </a:p>
                  </a:txBody>
                  <a:tcPr anchor="ctr">
                    <a:solidFill>
                      <a:schemeClr val="accent5">
                        <a:lumMod val="75000"/>
                      </a:schemeClr>
                    </a:solidFill>
                  </a:tcPr>
                </a:tc>
                <a:tc>
                  <a:txBody>
                    <a:bodyPr/>
                    <a:lstStyle/>
                    <a:p>
                      <a:pPr algn="ctr"/>
                      <a:r>
                        <a:rPr lang="en-US" dirty="0" smtClean="0">
                          <a:solidFill>
                            <a:srgbClr val="572314"/>
                          </a:solidFill>
                        </a:rPr>
                        <a:t>2.0 or higher</a:t>
                      </a:r>
                      <a:endParaRPr lang="en-US" dirty="0">
                        <a:solidFill>
                          <a:srgbClr val="572314"/>
                        </a:solidFill>
                      </a:endParaRPr>
                    </a:p>
                  </a:txBody>
                  <a:tcPr anchor="ctr">
                    <a:solidFill>
                      <a:schemeClr val="accent5">
                        <a:lumMod val="75000"/>
                      </a:schemeClr>
                    </a:solidFill>
                  </a:tcPr>
                </a:tc>
                <a:extLst>
                  <a:ext uri="{0D108BD9-81ED-4DB2-BD59-A6C34878D82A}">
                    <a16:rowId xmlns:a16="http://schemas.microsoft.com/office/drawing/2014/main" val="10002"/>
                  </a:ext>
                </a:extLst>
              </a:tr>
              <a:tr h="845384">
                <a:tc>
                  <a:txBody>
                    <a:bodyPr/>
                    <a:lstStyle/>
                    <a:p>
                      <a:pPr algn="ctr"/>
                      <a:r>
                        <a:rPr lang="en-US" dirty="0" smtClean="0">
                          <a:solidFill>
                            <a:srgbClr val="572314"/>
                          </a:solidFill>
                        </a:rPr>
                        <a:t>71+</a:t>
                      </a:r>
                      <a:endParaRPr lang="en-US" dirty="0">
                        <a:solidFill>
                          <a:srgbClr val="572314"/>
                        </a:solidFill>
                      </a:endParaRPr>
                    </a:p>
                  </a:txBody>
                  <a:tcPr anchor="ctr">
                    <a:lnB w="12700" cmpd="sng">
                      <a:noFill/>
                    </a:lnB>
                    <a:solidFill>
                      <a:schemeClr val="accent5">
                        <a:lumMod val="75000"/>
                      </a:schemeClr>
                    </a:solidFill>
                  </a:tcPr>
                </a:tc>
                <a:tc>
                  <a:txBody>
                    <a:bodyPr/>
                    <a:lstStyle/>
                    <a:p>
                      <a:pPr algn="ctr"/>
                      <a:r>
                        <a:rPr lang="en-US" dirty="0" smtClean="0">
                          <a:solidFill>
                            <a:srgbClr val="572314"/>
                          </a:solidFill>
                        </a:rPr>
                        <a:t>Below 2.0</a:t>
                      </a:r>
                      <a:r>
                        <a:rPr lang="en-US" baseline="0" dirty="0" smtClean="0">
                          <a:solidFill>
                            <a:srgbClr val="572314"/>
                          </a:solidFill>
                        </a:rPr>
                        <a:t> cumulative GPA</a:t>
                      </a:r>
                      <a:endParaRPr lang="en-US" dirty="0">
                        <a:solidFill>
                          <a:srgbClr val="572314"/>
                        </a:solidFill>
                      </a:endParaRPr>
                    </a:p>
                  </a:txBody>
                  <a:tcPr anchor="ctr">
                    <a:lnB w="12700" cmpd="sng">
                      <a:noFill/>
                    </a:lnB>
                    <a:solidFill>
                      <a:schemeClr val="accent5">
                        <a:lumMod val="75000"/>
                      </a:schemeClr>
                    </a:solidFill>
                  </a:tcPr>
                </a:tc>
                <a:tc>
                  <a:txBody>
                    <a:bodyPr/>
                    <a:lstStyle/>
                    <a:p>
                      <a:pPr marL="0" algn="ctr" defTabSz="457200" rtl="0" eaLnBrk="1" latinLnBrk="0" hangingPunct="1"/>
                      <a:r>
                        <a:rPr lang="en-US" sz="1800" kern="1200" dirty="0" smtClean="0">
                          <a:solidFill>
                            <a:srgbClr val="572314"/>
                          </a:solidFill>
                          <a:latin typeface="+mn-lt"/>
                          <a:ea typeface="+mn-ea"/>
                          <a:cs typeface="+mn-cs"/>
                        </a:rPr>
                        <a:t>Only with semester reprieve (see below) or by college petition</a:t>
                      </a:r>
                      <a:endParaRPr lang="en-US" sz="1800" kern="1200" dirty="0">
                        <a:solidFill>
                          <a:srgbClr val="572314"/>
                        </a:solidFill>
                        <a:latin typeface="+mn-lt"/>
                        <a:ea typeface="+mn-ea"/>
                        <a:cs typeface="+mn-cs"/>
                      </a:endParaRPr>
                    </a:p>
                  </a:txBody>
                  <a:tcPr anchor="ctr">
                    <a:lnB w="12700" cmpd="sng">
                      <a:noFill/>
                    </a:lnB>
                    <a:solidFill>
                      <a:schemeClr val="accent5">
                        <a:lumMod val="75000"/>
                      </a:schemeClr>
                    </a:solidFill>
                  </a:tcPr>
                </a:tc>
                <a:tc>
                  <a:txBody>
                    <a:bodyPr/>
                    <a:lstStyle/>
                    <a:p>
                      <a:pPr algn="ctr"/>
                      <a:r>
                        <a:rPr lang="en-US" dirty="0" smtClean="0">
                          <a:solidFill>
                            <a:srgbClr val="572314"/>
                          </a:solidFill>
                        </a:rPr>
                        <a:t>2.0 or higher</a:t>
                      </a:r>
                      <a:endParaRPr lang="en-US" dirty="0">
                        <a:solidFill>
                          <a:srgbClr val="572314"/>
                        </a:solidFill>
                      </a:endParaRPr>
                    </a:p>
                  </a:txBody>
                  <a:tcPr anchor="ctr">
                    <a:lnB w="12700" cmpd="sng">
                      <a:noFill/>
                    </a:lnB>
                    <a:solidFill>
                      <a:schemeClr val="accent5">
                        <a:lumMod val="75000"/>
                      </a:schemeClr>
                    </a:solidFill>
                  </a:tcPr>
                </a:tc>
                <a:extLst>
                  <a:ext uri="{0D108BD9-81ED-4DB2-BD59-A6C34878D82A}">
                    <a16:rowId xmlns:a16="http://schemas.microsoft.com/office/drawing/2014/main" val="10003"/>
                  </a:ext>
                </a:extLst>
              </a:tr>
              <a:tr h="845384">
                <a:tc>
                  <a:txBody>
                    <a:bodyPr/>
                    <a:lstStyle/>
                    <a:p>
                      <a:pPr algn="ctr"/>
                      <a:endParaRPr lang="en-US" dirty="0">
                        <a:solidFill>
                          <a:srgbClr val="572314"/>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75000"/>
                      </a:schemeClr>
                    </a:solidFill>
                  </a:tcPr>
                </a:tc>
                <a:tc>
                  <a:txBody>
                    <a:bodyPr/>
                    <a:lstStyle/>
                    <a:p>
                      <a:pPr algn="ctr"/>
                      <a:endParaRPr lang="en-US" dirty="0">
                        <a:solidFill>
                          <a:srgbClr val="572314"/>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75000"/>
                      </a:schemeClr>
                    </a:solidFill>
                  </a:tcPr>
                </a:tc>
                <a:tc>
                  <a:txBody>
                    <a:bodyPr/>
                    <a:lstStyle/>
                    <a:p>
                      <a:pPr marL="0" algn="ctr" defTabSz="457200" rtl="0" eaLnBrk="1" latinLnBrk="0" hangingPunct="1"/>
                      <a:endParaRPr lang="en-US" sz="1800" kern="1200" dirty="0">
                        <a:solidFill>
                          <a:srgbClr val="572314"/>
                        </a:solidFill>
                        <a:latin typeface="+mn-lt"/>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75000"/>
                      </a:schemeClr>
                    </a:solidFill>
                  </a:tcPr>
                </a:tc>
                <a:tc>
                  <a:txBody>
                    <a:bodyPr/>
                    <a:lstStyle/>
                    <a:p>
                      <a:pPr algn="ctr"/>
                      <a:endParaRPr lang="en-US" dirty="0">
                        <a:solidFill>
                          <a:srgbClr val="572314"/>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10004"/>
                  </a:ext>
                </a:extLst>
              </a:tr>
            </a:tbl>
          </a:graphicData>
        </a:graphic>
      </p:graphicFrame>
      <p:sp>
        <p:nvSpPr>
          <p:cNvPr id="5" name="TextBox 4"/>
          <p:cNvSpPr txBox="1"/>
          <p:nvPr/>
        </p:nvSpPr>
        <p:spPr>
          <a:xfrm>
            <a:off x="296561" y="6067168"/>
            <a:ext cx="8563233" cy="646331"/>
          </a:xfrm>
          <a:prstGeom prst="rect">
            <a:avLst/>
          </a:prstGeom>
          <a:noFill/>
        </p:spPr>
        <p:txBody>
          <a:bodyPr wrap="square" rtlCol="0">
            <a:spAutoFit/>
          </a:bodyPr>
          <a:lstStyle/>
          <a:p>
            <a:r>
              <a:rPr lang="en-US" b="1" dirty="0" smtClean="0"/>
              <a:t>Semester Reprieve: </a:t>
            </a:r>
            <a:r>
              <a:rPr lang="en-US" dirty="0" smtClean="0"/>
              <a:t>Regardless of the USC GPA, a student may continue on probation and avoid suspension if the semester grade point average is a 2.5 or greater. </a:t>
            </a:r>
            <a:endParaRPr lang="en-US" dirty="0"/>
          </a:p>
        </p:txBody>
      </p:sp>
      <p:pic>
        <p:nvPicPr>
          <p:cNvPr id="6" name="Picture 5" descr="hot_water"/>
          <p:cNvPicPr/>
          <p:nvPr/>
        </p:nvPicPr>
        <p:blipFill>
          <a:blip r:embed="rId3">
            <a:extLst>
              <a:ext uri="{28A0092B-C50C-407E-A947-70E740481C1C}">
                <a14:useLocalDpi xmlns:a14="http://schemas.microsoft.com/office/drawing/2010/main" val="0"/>
              </a:ext>
            </a:extLst>
          </a:blip>
          <a:srcRect/>
          <a:stretch>
            <a:fillRect/>
          </a:stretch>
        </p:blipFill>
        <p:spPr bwMode="auto">
          <a:xfrm>
            <a:off x="7764136" y="1069254"/>
            <a:ext cx="634365" cy="839470"/>
          </a:xfrm>
          <a:prstGeom prst="rect">
            <a:avLst/>
          </a:prstGeom>
          <a:noFill/>
          <a:ln>
            <a:noFill/>
          </a:ln>
        </p:spPr>
      </p:pic>
    </p:spTree>
    <p:extLst>
      <p:ext uri="{BB962C8B-B14F-4D97-AF65-F5344CB8AC3E}">
        <p14:creationId xmlns:p14="http://schemas.microsoft.com/office/powerpoint/2010/main" val="82899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Dean’s List</a:t>
            </a:r>
            <a:endParaRPr lang="en-US" dirty="0"/>
          </a:p>
        </p:txBody>
      </p:sp>
      <p:sp>
        <p:nvSpPr>
          <p:cNvPr id="3" name="Content Placeholder 2"/>
          <p:cNvSpPr>
            <a:spLocks noGrp="1"/>
          </p:cNvSpPr>
          <p:nvPr>
            <p:ph idx="1"/>
          </p:nvPr>
        </p:nvSpPr>
        <p:spPr/>
        <p:txBody>
          <a:bodyPr/>
          <a:lstStyle/>
          <a:p>
            <a:r>
              <a:rPr lang="en-US" dirty="0" smtClean="0"/>
              <a:t>In order for Dean’s List recognition, you must have a 3.25 GPA and must be listed as a Full time student. </a:t>
            </a:r>
          </a:p>
          <a:p>
            <a:r>
              <a:rPr lang="en-US" dirty="0" smtClean="0"/>
              <a:t>Sophomore students or above must have a 3.5 GPA. </a:t>
            </a:r>
          </a:p>
          <a:p>
            <a:r>
              <a:rPr lang="en-US" dirty="0" smtClean="0"/>
              <a:t>The President’s List consist of a 4.0 GPA.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5034" y="5003796"/>
            <a:ext cx="1244441" cy="1448529"/>
          </a:xfrm>
          <a:prstGeom prst="rect">
            <a:avLst/>
          </a:prstGeom>
        </p:spPr>
      </p:pic>
    </p:spTree>
    <p:extLst>
      <p:ext uri="{BB962C8B-B14F-4D97-AF65-F5344CB8AC3E}">
        <p14:creationId xmlns:p14="http://schemas.microsoft.com/office/powerpoint/2010/main" val="812750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Senior Check</a:t>
            </a:r>
            <a:endParaRPr lang="en-US" dirty="0"/>
          </a:p>
        </p:txBody>
      </p:sp>
      <p:sp>
        <p:nvSpPr>
          <p:cNvPr id="3" name="Content Placeholder 2"/>
          <p:cNvSpPr>
            <a:spLocks noGrp="1"/>
          </p:cNvSpPr>
          <p:nvPr>
            <p:ph idx="1"/>
          </p:nvPr>
        </p:nvSpPr>
        <p:spPr/>
        <p:txBody>
          <a:bodyPr/>
          <a:lstStyle/>
          <a:p>
            <a:r>
              <a:rPr lang="en-US" dirty="0" smtClean="0"/>
              <a:t>A Senior Check is a final review to ensure requirements are being met for the Major. It is typically done in the student’s junior year and before registering for Senior year classes. This is simply a courtesy that is done by the representatives in Student Services.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8533" y="4593491"/>
            <a:ext cx="2161931" cy="2161931"/>
          </a:xfrm>
          <a:prstGeom prst="rect">
            <a:avLst/>
          </a:prstGeom>
        </p:spPr>
      </p:pic>
    </p:spTree>
    <p:extLst>
      <p:ext uri="{BB962C8B-B14F-4D97-AF65-F5344CB8AC3E}">
        <p14:creationId xmlns:p14="http://schemas.microsoft.com/office/powerpoint/2010/main" val="40411851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3745"/>
            <a:ext cx="8229600" cy="1143000"/>
          </a:xfrm>
        </p:spPr>
        <p:txBody>
          <a:bodyPr/>
          <a:lstStyle/>
          <a:p>
            <a:r>
              <a:rPr lang="en-US" dirty="0" smtClean="0"/>
              <a:t>Taking Courses from Another School (Transient Status)</a:t>
            </a:r>
            <a:endParaRPr lang="en-US" dirty="0"/>
          </a:p>
        </p:txBody>
      </p:sp>
      <p:sp>
        <p:nvSpPr>
          <p:cNvPr id="3" name="Content Placeholder 2"/>
          <p:cNvSpPr>
            <a:spLocks noGrp="1"/>
          </p:cNvSpPr>
          <p:nvPr>
            <p:ph idx="1"/>
          </p:nvPr>
        </p:nvSpPr>
        <p:spPr>
          <a:xfrm>
            <a:off x="355600" y="2255862"/>
            <a:ext cx="8229600" cy="4198726"/>
          </a:xfrm>
        </p:spPr>
        <p:txBody>
          <a:bodyPr/>
          <a:lstStyle/>
          <a:p>
            <a:r>
              <a:rPr lang="en-US" sz="2000" dirty="0" smtClean="0"/>
              <a:t>Students can take up to 18 semester hours of courses in transient </a:t>
            </a:r>
            <a:r>
              <a:rPr lang="en-US" sz="2000" smtClean="0"/>
              <a:t>status provided:</a:t>
            </a:r>
            <a:endParaRPr lang="en-US" sz="2000" dirty="0" smtClean="0"/>
          </a:p>
          <a:p>
            <a:pPr lvl="1"/>
            <a:r>
              <a:rPr lang="en-US" sz="1600" dirty="0" smtClean="0"/>
              <a:t>the student is in good standing by USC (2.0 GPA or higher)</a:t>
            </a:r>
          </a:p>
          <a:p>
            <a:pPr lvl="1"/>
            <a:r>
              <a:rPr lang="en-US" sz="1600" dirty="0" smtClean="0"/>
              <a:t>the courses are approved in advance by the Office of Student Services or First-Year Advisor</a:t>
            </a:r>
          </a:p>
          <a:p>
            <a:pPr lvl="1"/>
            <a:r>
              <a:rPr lang="en-US" sz="1600" dirty="0" smtClean="0"/>
              <a:t>USC grades of (D, WF, F) retaken at USC</a:t>
            </a:r>
          </a:p>
          <a:p>
            <a:pPr lvl="1"/>
            <a:r>
              <a:rPr lang="en-US" sz="1600" dirty="0" smtClean="0"/>
              <a:t>the transient institution is fully accredited</a:t>
            </a:r>
          </a:p>
          <a:p>
            <a:pPr lvl="1"/>
            <a:r>
              <a:rPr lang="en-US" sz="1600" dirty="0" smtClean="0"/>
              <a:t>the student is not in the last 30 degree hours</a:t>
            </a:r>
          </a:p>
          <a:p>
            <a:pPr lvl="1"/>
            <a:r>
              <a:rPr lang="en-US" sz="1600" dirty="0" smtClean="0"/>
              <a:t>transient grades must be a C or higher to be applied to degree program.</a:t>
            </a:r>
            <a:endParaRPr lang="en-US" sz="1600" dirty="0"/>
          </a:p>
          <a:p>
            <a:r>
              <a:rPr lang="en-US" sz="2000" b="1" dirty="0" smtClean="0"/>
              <a:t>**Remember: The last 30 semester hours must be earned in residence at the University, and at least half of the credit hours in the student’s major courses and in the student’s minor courses (if applicable) must be taken at the University. </a:t>
            </a:r>
            <a:endParaRPr lang="en-US" sz="2000" b="1" dirty="0"/>
          </a:p>
        </p:txBody>
      </p:sp>
    </p:spTree>
    <p:extLst>
      <p:ext uri="{BB962C8B-B14F-4D97-AF65-F5344CB8AC3E}">
        <p14:creationId xmlns:p14="http://schemas.microsoft.com/office/powerpoint/2010/main" val="30475014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Typical Course load</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3609414353"/>
              </p:ext>
            </p:extLst>
          </p:nvPr>
        </p:nvGraphicFramePr>
        <p:xfrm>
          <a:off x="1058070" y="2612138"/>
          <a:ext cx="7467600" cy="2865659"/>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tblGrid>
              <a:tr h="1153236">
                <a:tc>
                  <a:txBody>
                    <a:bodyPr/>
                    <a:lstStyle/>
                    <a:p>
                      <a:pPr algn="ctr"/>
                      <a:r>
                        <a:rPr lang="en-US" sz="3200" b="0" dirty="0" smtClean="0"/>
                        <a:t>Full-time</a:t>
                      </a:r>
                      <a:r>
                        <a:rPr lang="en-US" sz="3200" b="0" baseline="0" dirty="0" smtClean="0"/>
                        <a:t> Minimum</a:t>
                      </a:r>
                      <a:endParaRPr lang="en-US" sz="3200" b="0" dirty="0"/>
                    </a:p>
                  </a:txBody>
                  <a:tcPr anchor="ctr">
                    <a:solidFill>
                      <a:schemeClr val="accent3">
                        <a:lumMod val="60000"/>
                        <a:lumOff val="40000"/>
                      </a:schemeClr>
                    </a:solidFill>
                  </a:tcPr>
                </a:tc>
                <a:tc>
                  <a:txBody>
                    <a:bodyPr/>
                    <a:lstStyle/>
                    <a:p>
                      <a:pPr algn="ctr"/>
                      <a:r>
                        <a:rPr lang="en-US" sz="3200" b="0" dirty="0" smtClean="0"/>
                        <a:t>12 Hours</a:t>
                      </a:r>
                    </a:p>
                  </a:txBody>
                  <a:tcPr anchor="ctr">
                    <a:solidFill>
                      <a:schemeClr val="accent3">
                        <a:lumMod val="60000"/>
                        <a:lumOff val="40000"/>
                      </a:schemeClr>
                    </a:solidFill>
                  </a:tcPr>
                </a:tc>
                <a:extLst>
                  <a:ext uri="{0D108BD9-81ED-4DB2-BD59-A6C34878D82A}">
                    <a16:rowId xmlns:a16="http://schemas.microsoft.com/office/drawing/2014/main" val="10000"/>
                  </a:ext>
                </a:extLst>
              </a:tr>
              <a:tr h="1043248">
                <a:tc>
                  <a:txBody>
                    <a:bodyPr/>
                    <a:lstStyle/>
                    <a:p>
                      <a:pPr algn="ctr"/>
                      <a:r>
                        <a:rPr lang="en-US" sz="3200" b="0" dirty="0" smtClean="0"/>
                        <a:t>Full-time Maximum</a:t>
                      </a:r>
                      <a:endParaRPr lang="en-US" sz="3200" b="0" dirty="0"/>
                    </a:p>
                  </a:txBody>
                  <a:tcPr anchor="ctr">
                    <a:solidFill>
                      <a:schemeClr val="accent3">
                        <a:lumMod val="60000"/>
                        <a:lumOff val="40000"/>
                      </a:schemeClr>
                    </a:solidFill>
                  </a:tcPr>
                </a:tc>
                <a:tc>
                  <a:txBody>
                    <a:bodyPr/>
                    <a:lstStyle/>
                    <a:p>
                      <a:pPr algn="ctr"/>
                      <a:r>
                        <a:rPr lang="en-US" sz="3200" b="0" dirty="0" smtClean="0"/>
                        <a:t>18 Hours</a:t>
                      </a:r>
                      <a:endParaRPr lang="en-US" sz="3200" b="0" dirty="0"/>
                    </a:p>
                  </a:txBody>
                  <a:tcPr anchor="ctr">
                    <a:solidFill>
                      <a:schemeClr val="accent3">
                        <a:lumMod val="60000"/>
                        <a:lumOff val="40000"/>
                      </a:schemeClr>
                    </a:solidFill>
                  </a:tcPr>
                </a:tc>
                <a:extLst>
                  <a:ext uri="{0D108BD9-81ED-4DB2-BD59-A6C34878D82A}">
                    <a16:rowId xmlns:a16="http://schemas.microsoft.com/office/drawing/2014/main" val="10001"/>
                  </a:ext>
                </a:extLst>
              </a:tr>
              <a:tr h="669175">
                <a:tc>
                  <a:txBody>
                    <a:bodyPr/>
                    <a:lstStyle/>
                    <a:p>
                      <a:pPr algn="ctr"/>
                      <a:r>
                        <a:rPr lang="en-US" sz="3200" b="0" dirty="0" smtClean="0"/>
                        <a:t>Typical Class</a:t>
                      </a:r>
                      <a:r>
                        <a:rPr lang="en-US" sz="3200" b="0" baseline="0" dirty="0" smtClean="0"/>
                        <a:t> Load</a:t>
                      </a:r>
                      <a:endParaRPr lang="en-US" sz="3200" b="0" dirty="0"/>
                    </a:p>
                  </a:txBody>
                  <a:tcPr anchor="ctr">
                    <a:solidFill>
                      <a:schemeClr val="accent3">
                        <a:lumMod val="60000"/>
                        <a:lumOff val="40000"/>
                      </a:schemeClr>
                    </a:solidFill>
                  </a:tcPr>
                </a:tc>
                <a:tc>
                  <a:txBody>
                    <a:bodyPr/>
                    <a:lstStyle/>
                    <a:p>
                      <a:pPr algn="ctr"/>
                      <a:r>
                        <a:rPr lang="en-US" sz="3200" b="0" dirty="0" smtClean="0"/>
                        <a:t>12-17 Hours</a:t>
                      </a:r>
                      <a:endParaRPr lang="en-US" sz="3200" b="0" dirty="0"/>
                    </a:p>
                  </a:txBody>
                  <a:tcPr anchor="ctr">
                    <a:solidFill>
                      <a:schemeClr val="accent3">
                        <a:lumMod val="60000"/>
                        <a:lumOff val="4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075091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3504"/>
            <a:ext cx="8229600" cy="1143000"/>
          </a:xfrm>
        </p:spPr>
        <p:txBody>
          <a:bodyPr/>
          <a:lstStyle/>
          <a:p>
            <a:r>
              <a:rPr lang="en-US" dirty="0" smtClean="0"/>
              <a:t>Class Standing </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3199086551"/>
              </p:ext>
            </p:extLst>
          </p:nvPr>
        </p:nvGraphicFramePr>
        <p:xfrm>
          <a:off x="627796" y="2213337"/>
          <a:ext cx="8059004" cy="4050082"/>
        </p:xfrm>
        <a:graphic>
          <a:graphicData uri="http://schemas.openxmlformats.org/drawingml/2006/table">
            <a:tbl>
              <a:tblPr firstRow="1" bandRow="1">
                <a:tableStyleId>{5C22544A-7EE6-4342-B048-85BDC9FD1C3A}</a:tableStyleId>
              </a:tblPr>
              <a:tblGrid>
                <a:gridCol w="4029502">
                  <a:extLst>
                    <a:ext uri="{9D8B030D-6E8A-4147-A177-3AD203B41FA5}">
                      <a16:colId xmlns:a16="http://schemas.microsoft.com/office/drawing/2014/main" val="20000"/>
                    </a:ext>
                  </a:extLst>
                </a:gridCol>
                <a:gridCol w="4029502">
                  <a:extLst>
                    <a:ext uri="{9D8B030D-6E8A-4147-A177-3AD203B41FA5}">
                      <a16:colId xmlns:a16="http://schemas.microsoft.com/office/drawing/2014/main" val="20001"/>
                    </a:ext>
                  </a:extLst>
                </a:gridCol>
              </a:tblGrid>
              <a:tr h="1118519">
                <a:tc>
                  <a:txBody>
                    <a:bodyPr/>
                    <a:lstStyle/>
                    <a:p>
                      <a:pPr algn="ctr"/>
                      <a:r>
                        <a:rPr lang="en-US" sz="3200" b="1" dirty="0" smtClean="0"/>
                        <a:t>Hours Passed</a:t>
                      </a:r>
                      <a:endParaRPr lang="en-US" sz="3200" b="1" dirty="0"/>
                    </a:p>
                  </a:txBody>
                  <a:tcPr>
                    <a:solidFill>
                      <a:schemeClr val="accent2">
                        <a:lumMod val="60000"/>
                        <a:lumOff val="40000"/>
                      </a:schemeClr>
                    </a:solidFill>
                  </a:tcPr>
                </a:tc>
                <a:tc>
                  <a:txBody>
                    <a:bodyPr/>
                    <a:lstStyle/>
                    <a:p>
                      <a:pPr algn="ctr"/>
                      <a:r>
                        <a:rPr lang="en-US" sz="3200" b="1" dirty="0" smtClean="0"/>
                        <a:t>Status</a:t>
                      </a:r>
                      <a:endParaRPr lang="en-US" sz="3200" b="1" dirty="0"/>
                    </a:p>
                  </a:txBody>
                  <a:tcPr>
                    <a:solidFill>
                      <a:schemeClr val="accent2">
                        <a:lumMod val="60000"/>
                        <a:lumOff val="40000"/>
                      </a:schemeClr>
                    </a:solidFill>
                  </a:tcPr>
                </a:tc>
                <a:extLst>
                  <a:ext uri="{0D108BD9-81ED-4DB2-BD59-A6C34878D82A}">
                    <a16:rowId xmlns:a16="http://schemas.microsoft.com/office/drawing/2014/main" val="10000"/>
                  </a:ext>
                </a:extLst>
              </a:tr>
              <a:tr h="715235">
                <a:tc>
                  <a:txBody>
                    <a:bodyPr/>
                    <a:lstStyle/>
                    <a:p>
                      <a:pPr algn="ctr"/>
                      <a:r>
                        <a:rPr lang="en-US" sz="3200" b="0" dirty="0" smtClean="0"/>
                        <a:t>&lt;29</a:t>
                      </a:r>
                      <a:endParaRPr lang="en-US" sz="3200" b="0" dirty="0"/>
                    </a:p>
                  </a:txBody>
                  <a:tcPr>
                    <a:solidFill>
                      <a:schemeClr val="accent2">
                        <a:lumMod val="60000"/>
                        <a:lumOff val="40000"/>
                      </a:schemeClr>
                    </a:solidFill>
                  </a:tcPr>
                </a:tc>
                <a:tc>
                  <a:txBody>
                    <a:bodyPr/>
                    <a:lstStyle/>
                    <a:p>
                      <a:pPr algn="ctr"/>
                      <a:r>
                        <a:rPr lang="en-US" sz="3200" b="0" dirty="0" smtClean="0"/>
                        <a:t>Freshman</a:t>
                      </a:r>
                      <a:endParaRPr lang="en-US" sz="3200" b="0" dirty="0"/>
                    </a:p>
                  </a:txBody>
                  <a:tcPr>
                    <a:solidFill>
                      <a:schemeClr val="accent2">
                        <a:lumMod val="60000"/>
                        <a:lumOff val="40000"/>
                      </a:schemeClr>
                    </a:solidFill>
                  </a:tcPr>
                </a:tc>
                <a:extLst>
                  <a:ext uri="{0D108BD9-81ED-4DB2-BD59-A6C34878D82A}">
                    <a16:rowId xmlns:a16="http://schemas.microsoft.com/office/drawing/2014/main" val="10001"/>
                  </a:ext>
                </a:extLst>
              </a:tr>
              <a:tr h="715235">
                <a:tc>
                  <a:txBody>
                    <a:bodyPr/>
                    <a:lstStyle/>
                    <a:p>
                      <a:pPr algn="ctr"/>
                      <a:r>
                        <a:rPr lang="en-US" sz="3200" b="0" dirty="0" smtClean="0"/>
                        <a:t>30-59</a:t>
                      </a:r>
                      <a:endParaRPr lang="en-US" sz="3200" b="0" dirty="0"/>
                    </a:p>
                  </a:txBody>
                  <a:tcPr>
                    <a:solidFill>
                      <a:schemeClr val="accent2">
                        <a:lumMod val="60000"/>
                        <a:lumOff val="40000"/>
                      </a:schemeClr>
                    </a:solidFill>
                  </a:tcPr>
                </a:tc>
                <a:tc>
                  <a:txBody>
                    <a:bodyPr/>
                    <a:lstStyle/>
                    <a:p>
                      <a:pPr algn="ctr"/>
                      <a:r>
                        <a:rPr lang="en-US" sz="3200" b="0" dirty="0" smtClean="0"/>
                        <a:t>Sophomore</a:t>
                      </a:r>
                    </a:p>
                  </a:txBody>
                  <a:tcPr>
                    <a:solidFill>
                      <a:schemeClr val="accent2">
                        <a:lumMod val="60000"/>
                        <a:lumOff val="40000"/>
                      </a:schemeClr>
                    </a:solidFill>
                  </a:tcPr>
                </a:tc>
                <a:extLst>
                  <a:ext uri="{0D108BD9-81ED-4DB2-BD59-A6C34878D82A}">
                    <a16:rowId xmlns:a16="http://schemas.microsoft.com/office/drawing/2014/main" val="10002"/>
                  </a:ext>
                </a:extLst>
              </a:tr>
              <a:tr h="785858">
                <a:tc>
                  <a:txBody>
                    <a:bodyPr/>
                    <a:lstStyle/>
                    <a:p>
                      <a:pPr algn="ctr"/>
                      <a:r>
                        <a:rPr lang="en-US" sz="3200" b="0" dirty="0" smtClean="0"/>
                        <a:t>60-89</a:t>
                      </a:r>
                      <a:endParaRPr lang="en-US" sz="3200" b="0" dirty="0"/>
                    </a:p>
                  </a:txBody>
                  <a:tcPr>
                    <a:solidFill>
                      <a:schemeClr val="accent2">
                        <a:lumMod val="60000"/>
                        <a:lumOff val="40000"/>
                      </a:schemeClr>
                    </a:solidFill>
                  </a:tcPr>
                </a:tc>
                <a:tc>
                  <a:txBody>
                    <a:bodyPr/>
                    <a:lstStyle/>
                    <a:p>
                      <a:pPr algn="ctr"/>
                      <a:r>
                        <a:rPr lang="en-US" sz="3200" b="0" dirty="0" smtClean="0"/>
                        <a:t>Junior</a:t>
                      </a:r>
                      <a:endParaRPr lang="en-US" sz="3200" b="0" dirty="0"/>
                    </a:p>
                  </a:txBody>
                  <a:tcPr>
                    <a:solidFill>
                      <a:schemeClr val="accent2">
                        <a:lumMod val="60000"/>
                        <a:lumOff val="40000"/>
                      </a:schemeClr>
                    </a:solidFill>
                  </a:tcPr>
                </a:tc>
                <a:extLst>
                  <a:ext uri="{0D108BD9-81ED-4DB2-BD59-A6C34878D82A}">
                    <a16:rowId xmlns:a16="http://schemas.microsoft.com/office/drawing/2014/main" val="10003"/>
                  </a:ext>
                </a:extLst>
              </a:tr>
              <a:tr h="715235">
                <a:tc>
                  <a:txBody>
                    <a:bodyPr/>
                    <a:lstStyle/>
                    <a:p>
                      <a:pPr algn="ctr"/>
                      <a:r>
                        <a:rPr lang="en-US" sz="3200" b="0" u="none" dirty="0" smtClean="0"/>
                        <a:t>&gt;90</a:t>
                      </a:r>
                      <a:endParaRPr lang="en-US" sz="3200" b="0" u="none" dirty="0"/>
                    </a:p>
                  </a:txBody>
                  <a:tcPr>
                    <a:solidFill>
                      <a:schemeClr val="accent2">
                        <a:lumMod val="60000"/>
                        <a:lumOff val="40000"/>
                      </a:schemeClr>
                    </a:solidFill>
                  </a:tcPr>
                </a:tc>
                <a:tc>
                  <a:txBody>
                    <a:bodyPr/>
                    <a:lstStyle/>
                    <a:p>
                      <a:pPr algn="ctr"/>
                      <a:r>
                        <a:rPr lang="en-US" sz="3200" b="0" dirty="0" smtClean="0"/>
                        <a:t>Senior</a:t>
                      </a:r>
                      <a:endParaRPr lang="en-US" sz="3200" b="0" dirty="0"/>
                    </a:p>
                  </a:txBody>
                  <a:tcPr>
                    <a:solidFill>
                      <a:schemeClr val="accent2">
                        <a:lumMod val="60000"/>
                        <a:lumOff val="4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059306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Advising Work? </a:t>
            </a:r>
            <a:endParaRPr lang="en-US" dirty="0"/>
          </a:p>
        </p:txBody>
      </p:sp>
      <p:sp>
        <p:nvSpPr>
          <p:cNvPr id="3" name="Content Placeholder 2"/>
          <p:cNvSpPr>
            <a:spLocks noGrp="1"/>
          </p:cNvSpPr>
          <p:nvPr>
            <p:ph idx="1"/>
          </p:nvPr>
        </p:nvSpPr>
        <p:spPr>
          <a:xfrm>
            <a:off x="457200" y="2498139"/>
            <a:ext cx="8344894" cy="3954186"/>
          </a:xfrm>
        </p:spPr>
        <p:txBody>
          <a:bodyPr/>
          <a:lstStyle/>
          <a:p>
            <a:r>
              <a:rPr lang="en-US" dirty="0" smtClean="0"/>
              <a:t>Advisement </a:t>
            </a:r>
            <a:r>
              <a:rPr lang="en-US" dirty="0" smtClean="0"/>
              <a:t>Appointment- </a:t>
            </a:r>
            <a:r>
              <a:rPr lang="en-US" sz="2800" i="1" dirty="0" smtClean="0"/>
              <a:t>September/October</a:t>
            </a:r>
            <a:endParaRPr lang="en-US" sz="2800" i="1" dirty="0" smtClean="0"/>
          </a:p>
          <a:p>
            <a:r>
              <a:rPr lang="en-US" dirty="0" smtClean="0"/>
              <a:t>Advising Hold lifted</a:t>
            </a:r>
          </a:p>
          <a:p>
            <a:r>
              <a:rPr lang="en-US" dirty="0" smtClean="0"/>
              <a:t>Early </a:t>
            </a:r>
            <a:r>
              <a:rPr lang="en-US" dirty="0" smtClean="0"/>
              <a:t>October- </a:t>
            </a:r>
            <a:r>
              <a:rPr lang="en-US" sz="2800" i="1" dirty="0" smtClean="0"/>
              <a:t>Find out Registration time</a:t>
            </a:r>
          </a:p>
          <a:p>
            <a:r>
              <a:rPr lang="en-US" dirty="0" smtClean="0"/>
              <a:t>Early November- </a:t>
            </a:r>
            <a:r>
              <a:rPr lang="en-US" sz="2800" i="1" dirty="0" smtClean="0"/>
              <a:t>Registration</a:t>
            </a:r>
            <a:endParaRPr lang="en-US" sz="2800" i="1" dirty="0"/>
          </a:p>
        </p:txBody>
      </p:sp>
    </p:spTree>
    <p:extLst>
      <p:ext uri="{BB962C8B-B14F-4D97-AF65-F5344CB8AC3E}">
        <p14:creationId xmlns:p14="http://schemas.microsoft.com/office/powerpoint/2010/main" val="2413646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How can I find my Advisor in the future? </a:t>
            </a:r>
            <a:endParaRPr lang="en-US" u="sng" dirty="0"/>
          </a:p>
        </p:txBody>
      </p:sp>
      <p:sp>
        <p:nvSpPr>
          <p:cNvPr id="3" name="Content Placeholder 2"/>
          <p:cNvSpPr>
            <a:spLocks noGrp="1"/>
          </p:cNvSpPr>
          <p:nvPr>
            <p:ph idx="1"/>
          </p:nvPr>
        </p:nvSpPr>
        <p:spPr>
          <a:xfrm>
            <a:off x="457200" y="2708204"/>
            <a:ext cx="8229600" cy="3954186"/>
          </a:xfrm>
        </p:spPr>
        <p:txBody>
          <a:bodyPr/>
          <a:lstStyle/>
          <a:p>
            <a:pPr marL="0" indent="0">
              <a:buNone/>
            </a:pPr>
            <a:r>
              <a:rPr lang="en-US" dirty="0"/>
              <a:t>All students can find their advisor by logging into Self Service Carolina and click on the Student Tab </a:t>
            </a:r>
            <a:r>
              <a:rPr lang="en-US" dirty="0">
                <a:sym typeface="Wingdings" panose="05000000000000000000" pitchFamily="2" charset="2"/>
              </a:rPr>
              <a:t></a:t>
            </a:r>
            <a:r>
              <a:rPr lang="en-US" dirty="0"/>
              <a:t> Student Records </a:t>
            </a:r>
            <a:r>
              <a:rPr lang="en-US" dirty="0">
                <a:sym typeface="Wingdings" panose="05000000000000000000" pitchFamily="2" charset="2"/>
              </a:rPr>
              <a:t></a:t>
            </a:r>
            <a:r>
              <a:rPr lang="en-US" dirty="0"/>
              <a:t> View Student Information. </a:t>
            </a:r>
            <a:r>
              <a:rPr lang="en-US" b="1" i="1" dirty="0"/>
              <a:t>It is the student’s responsibility to contact his/her advisor to set up an advisement appointment</a:t>
            </a:r>
            <a:r>
              <a:rPr lang="en-US" dirty="0"/>
              <a:t>.</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34" y="1469954"/>
            <a:ext cx="971550" cy="1238250"/>
          </a:xfrm>
          <a:prstGeom prst="rect">
            <a:avLst/>
          </a:prstGeom>
        </p:spPr>
      </p:pic>
    </p:spTree>
    <p:extLst>
      <p:ext uri="{BB962C8B-B14F-4D97-AF65-F5344CB8AC3E}">
        <p14:creationId xmlns:p14="http://schemas.microsoft.com/office/powerpoint/2010/main" val="28731503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346" y="946013"/>
            <a:ext cx="8587945" cy="756491"/>
          </a:xfrm>
        </p:spPr>
        <p:txBody>
          <a:bodyPr/>
          <a:lstStyle/>
          <a:p>
            <a:r>
              <a:rPr lang="en-US" u="sng" dirty="0"/>
              <a:t>Advising </a:t>
            </a:r>
            <a:r>
              <a:rPr lang="en-US" u="sng" dirty="0" smtClean="0"/>
              <a:t>Resources(</a:t>
            </a:r>
            <a:r>
              <a:rPr lang="en-US" i="1" u="sng" dirty="0" smtClean="0"/>
              <a:t>Computing</a:t>
            </a:r>
            <a:r>
              <a:rPr lang="en-US" u="sng" dirty="0" smtClean="0"/>
              <a:t>) </a:t>
            </a:r>
            <a:endParaRPr lang="en-US" dirty="0"/>
          </a:p>
        </p:txBody>
      </p:sp>
      <p:sp>
        <p:nvSpPr>
          <p:cNvPr id="7" name="TextBox 6"/>
          <p:cNvSpPr txBox="1"/>
          <p:nvPr/>
        </p:nvSpPr>
        <p:spPr>
          <a:xfrm>
            <a:off x="3010929" y="6224025"/>
            <a:ext cx="8587946" cy="646331"/>
          </a:xfrm>
          <a:prstGeom prst="rect">
            <a:avLst/>
          </a:prstGeom>
          <a:noFill/>
        </p:spPr>
        <p:txBody>
          <a:bodyPr wrap="square" rtlCol="0">
            <a:spAutoFit/>
          </a:bodyPr>
          <a:lstStyle/>
          <a:p>
            <a:r>
              <a:rPr lang="en-US" dirty="0">
                <a:hlinkClick r:id="rId3"/>
              </a:rPr>
              <a:t>https://</a:t>
            </a:r>
            <a:r>
              <a:rPr lang="en-US" dirty="0" smtClean="0">
                <a:hlinkClick r:id="rId3"/>
              </a:rPr>
              <a:t>cse.sc.edu/undergraduate</a:t>
            </a:r>
            <a:endParaRPr lang="en-US" dirty="0" smtClean="0"/>
          </a:p>
          <a:p>
            <a:endParaRPr lang="en-US" dirty="0"/>
          </a:p>
        </p:txBody>
      </p:sp>
      <p:pic>
        <p:nvPicPr>
          <p:cNvPr id="5" name="Picture 4"/>
          <p:cNvPicPr>
            <a:picLocks noChangeAspect="1"/>
          </p:cNvPicPr>
          <p:nvPr/>
        </p:nvPicPr>
        <p:blipFill>
          <a:blip r:embed="rId4"/>
          <a:stretch>
            <a:fillRect/>
          </a:stretch>
        </p:blipFill>
        <p:spPr>
          <a:xfrm>
            <a:off x="877588" y="1729223"/>
            <a:ext cx="7759785" cy="4126643"/>
          </a:xfrm>
          <a:prstGeom prst="rect">
            <a:avLst/>
          </a:prstGeom>
        </p:spPr>
      </p:pic>
    </p:spTree>
    <p:extLst>
      <p:ext uri="{BB962C8B-B14F-4D97-AF65-F5344CB8AC3E}">
        <p14:creationId xmlns:p14="http://schemas.microsoft.com/office/powerpoint/2010/main" val="2740532946"/>
      </p:ext>
    </p:extLst>
  </p:cSld>
  <p:clrMapOvr>
    <a:masterClrMapping/>
  </p:clrMapOvr>
  <p:transition spd="slow">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set up an Appointment…</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8777" y="1916834"/>
            <a:ext cx="4913584" cy="3952875"/>
          </a:xfrm>
        </p:spPr>
      </p:pic>
      <p:sp>
        <p:nvSpPr>
          <p:cNvPr id="5" name="Rectangle 4"/>
          <p:cNvSpPr/>
          <p:nvPr/>
        </p:nvSpPr>
        <p:spPr>
          <a:xfrm>
            <a:off x="279400" y="6129159"/>
            <a:ext cx="8452338" cy="523220"/>
          </a:xfrm>
          <a:prstGeom prst="rect">
            <a:avLst/>
          </a:prstGeom>
        </p:spPr>
        <p:txBody>
          <a:bodyPr wrap="square">
            <a:spAutoFit/>
          </a:bodyPr>
          <a:lstStyle/>
          <a:p>
            <a:r>
              <a:rPr lang="en-US" sz="1400" dirty="0">
                <a:hlinkClick r:id="rId3"/>
              </a:rPr>
              <a:t>https://</a:t>
            </a:r>
            <a:r>
              <a:rPr lang="en-US" sz="1400" dirty="0" smtClean="0">
                <a:hlinkClick r:id="rId3"/>
              </a:rPr>
              <a:t>sc.edu/study/colleges_schools/engineering_and_computing/supportservices/firstyearadvising.php</a:t>
            </a:r>
            <a:endParaRPr lang="en-US" sz="1400" dirty="0" smtClean="0"/>
          </a:p>
          <a:p>
            <a:endParaRPr lang="en-US" sz="1400" dirty="0"/>
          </a:p>
        </p:txBody>
      </p:sp>
    </p:spTree>
    <p:extLst>
      <p:ext uri="{BB962C8B-B14F-4D97-AF65-F5344CB8AC3E}">
        <p14:creationId xmlns:p14="http://schemas.microsoft.com/office/powerpoint/2010/main" val="1153987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12668" y="420129"/>
            <a:ext cx="6005384" cy="1107996"/>
          </a:xfrm>
          <a:prstGeom prst="rect">
            <a:avLst/>
          </a:prstGeom>
          <a:noFill/>
        </p:spPr>
        <p:txBody>
          <a:bodyPr wrap="square" rtlCol="0">
            <a:spAutoFit/>
          </a:bodyPr>
          <a:lstStyle/>
          <a:p>
            <a:r>
              <a:rPr lang="en-US" sz="6600" dirty="0" smtClean="0"/>
              <a:t>Questions?</a:t>
            </a:r>
            <a:endParaRPr lang="en-US" sz="6600" dirty="0"/>
          </a:p>
        </p:txBody>
      </p:sp>
    </p:spTree>
    <p:extLst>
      <p:ext uri="{BB962C8B-B14F-4D97-AF65-F5344CB8AC3E}">
        <p14:creationId xmlns:p14="http://schemas.microsoft.com/office/powerpoint/2010/main" val="19164728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835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Example of a Guide sheet &amp; Curriculum Sheet </a:t>
            </a:r>
            <a:endParaRPr lang="en-US" u="sng"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8338" y="2587576"/>
            <a:ext cx="4107323" cy="4004416"/>
          </a:xfrm>
          <a:prstGeom prst="rect">
            <a:avLst/>
          </a:prstGeom>
        </p:spPr>
      </p:pic>
    </p:spTree>
    <p:extLst>
      <p:ext uri="{BB962C8B-B14F-4D97-AF65-F5344CB8AC3E}">
        <p14:creationId xmlns:p14="http://schemas.microsoft.com/office/powerpoint/2010/main" val="422716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Carolina Core</a:t>
            </a:r>
            <a:endParaRPr lang="en-US" dirty="0"/>
          </a:p>
        </p:txBody>
      </p:sp>
      <p:sp>
        <p:nvSpPr>
          <p:cNvPr id="3" name="Content Placeholder 2"/>
          <p:cNvSpPr>
            <a:spLocks noGrp="1"/>
          </p:cNvSpPr>
          <p:nvPr>
            <p:ph idx="1"/>
          </p:nvPr>
        </p:nvSpPr>
        <p:spPr/>
        <p:txBody>
          <a:bodyPr/>
          <a:lstStyle/>
          <a:p>
            <a:r>
              <a:rPr lang="en-US" dirty="0" smtClean="0"/>
              <a:t>The Carolina Core curriculum provides the common core of knowledge, skill, and academic experience for all Carolina undergraduates. Every student at the University must fulfill all of the requirements.  (Located on pg. 94). Your Advisor will discuss this in further detail. </a:t>
            </a:r>
            <a:endParaRPr lang="en-US" dirty="0"/>
          </a:p>
        </p:txBody>
      </p:sp>
    </p:spTree>
    <p:extLst>
      <p:ext uri="{BB962C8B-B14F-4D97-AF65-F5344CB8AC3E}">
        <p14:creationId xmlns:p14="http://schemas.microsoft.com/office/powerpoint/2010/main" val="3057957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264" y="1140368"/>
            <a:ext cx="8229600" cy="1143000"/>
          </a:xfrm>
        </p:spPr>
        <p:txBody>
          <a:bodyPr/>
          <a:lstStyle/>
          <a:p>
            <a:r>
              <a:rPr lang="en-US" u="sng" dirty="0" smtClean="0"/>
              <a:t>Self Service Carolina</a:t>
            </a:r>
            <a:endParaRPr lang="en-US" u="sng" dirty="0"/>
          </a:p>
        </p:txBody>
      </p:sp>
      <p:pic>
        <p:nvPicPr>
          <p:cNvPr id="7" name="Picture 6"/>
          <p:cNvPicPr>
            <a:picLocks noChangeAspect="1"/>
          </p:cNvPicPr>
          <p:nvPr/>
        </p:nvPicPr>
        <p:blipFill>
          <a:blip r:embed="rId3"/>
          <a:stretch>
            <a:fillRect/>
          </a:stretch>
        </p:blipFill>
        <p:spPr>
          <a:xfrm>
            <a:off x="454264" y="1964725"/>
            <a:ext cx="8467314" cy="4297262"/>
          </a:xfrm>
          <a:prstGeom prst="rect">
            <a:avLst/>
          </a:prstGeom>
        </p:spPr>
      </p:pic>
    </p:spTree>
    <p:extLst>
      <p:ext uri="{BB962C8B-B14F-4D97-AF65-F5344CB8AC3E}">
        <p14:creationId xmlns:p14="http://schemas.microsoft.com/office/powerpoint/2010/main" val="2958174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264" y="1140368"/>
            <a:ext cx="8229600" cy="1143000"/>
          </a:xfrm>
        </p:spPr>
        <p:txBody>
          <a:bodyPr/>
          <a:lstStyle/>
          <a:p>
            <a:r>
              <a:rPr lang="en-US" u="sng" dirty="0" smtClean="0"/>
              <a:t>Self Service Carolina</a:t>
            </a:r>
            <a:endParaRPr lang="en-US" u="sng" dirty="0"/>
          </a:p>
        </p:txBody>
      </p:sp>
      <p:pic>
        <p:nvPicPr>
          <p:cNvPr id="4" name="Picture 3"/>
          <p:cNvPicPr>
            <a:picLocks noChangeAspect="1"/>
          </p:cNvPicPr>
          <p:nvPr/>
        </p:nvPicPr>
        <p:blipFill>
          <a:blip r:embed="rId3"/>
          <a:stretch>
            <a:fillRect/>
          </a:stretch>
        </p:blipFill>
        <p:spPr>
          <a:xfrm>
            <a:off x="737217" y="1915297"/>
            <a:ext cx="8060793" cy="4380902"/>
          </a:xfrm>
          <a:prstGeom prst="rect">
            <a:avLst/>
          </a:prstGeom>
        </p:spPr>
      </p:pic>
    </p:spTree>
    <p:extLst>
      <p:ext uri="{BB962C8B-B14F-4D97-AF65-F5344CB8AC3E}">
        <p14:creationId xmlns:p14="http://schemas.microsoft.com/office/powerpoint/2010/main" val="524929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Planner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5487" y="1936866"/>
            <a:ext cx="6013026" cy="4448233"/>
          </a:xfrm>
        </p:spPr>
      </p:pic>
    </p:spTree>
    <p:extLst>
      <p:ext uri="{BB962C8B-B14F-4D97-AF65-F5344CB8AC3E}">
        <p14:creationId xmlns:p14="http://schemas.microsoft.com/office/powerpoint/2010/main" val="2436871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 Audit </a:t>
            </a:r>
            <a:endParaRPr lang="en-US" dirty="0"/>
          </a:p>
        </p:txBody>
      </p:sp>
      <p:pic>
        <p:nvPicPr>
          <p:cNvPr id="6" name="Picture 5"/>
          <p:cNvPicPr>
            <a:picLocks noChangeAspect="1"/>
          </p:cNvPicPr>
          <p:nvPr/>
        </p:nvPicPr>
        <p:blipFill>
          <a:blip r:embed="rId3"/>
          <a:stretch>
            <a:fillRect/>
          </a:stretch>
        </p:blipFill>
        <p:spPr>
          <a:xfrm>
            <a:off x="1748482" y="1861880"/>
            <a:ext cx="5949778" cy="5082617"/>
          </a:xfrm>
          <a:prstGeom prst="rect">
            <a:avLst/>
          </a:prstGeom>
        </p:spPr>
      </p:pic>
    </p:spTree>
    <p:extLst>
      <p:ext uri="{BB962C8B-B14F-4D97-AF65-F5344CB8AC3E}">
        <p14:creationId xmlns:p14="http://schemas.microsoft.com/office/powerpoint/2010/main" val="22473004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PP_Template_Style3_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P_Template_Style1_Tit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tyle2_Foo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PP_Template_Style2_Head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P_Template_Style2_Foo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PP_Template_Style2_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PP_Template_Style2_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Style2_Package</Template>
  <TotalTime>14786</TotalTime>
  <Words>1751</Words>
  <Application>Microsoft Office PowerPoint</Application>
  <PresentationFormat>On-screen Show (4:3)</PresentationFormat>
  <Paragraphs>142</Paragraphs>
  <Slides>32</Slides>
  <Notes>13</Notes>
  <HiddenSlides>0</HiddenSlides>
  <MMClips>0</MMClips>
  <ScaleCrop>false</ScaleCrop>
  <HeadingPairs>
    <vt:vector size="6" baseType="variant">
      <vt:variant>
        <vt:lpstr>Fonts Used</vt:lpstr>
      </vt:variant>
      <vt:variant>
        <vt:i4>4</vt:i4>
      </vt:variant>
      <vt:variant>
        <vt:lpstr>Theme</vt:lpstr>
      </vt:variant>
      <vt:variant>
        <vt:i4>12</vt:i4>
      </vt:variant>
      <vt:variant>
        <vt:lpstr>Slide Titles</vt:lpstr>
      </vt:variant>
      <vt:variant>
        <vt:i4>32</vt:i4>
      </vt:variant>
    </vt:vector>
  </HeadingPairs>
  <TitlesOfParts>
    <vt:vector size="48" baseType="lpstr">
      <vt:lpstr>ＭＳ Ｐゴシック</vt:lpstr>
      <vt:lpstr>Arial</vt:lpstr>
      <vt:lpstr>Calibri</vt:lpstr>
      <vt:lpstr>Wingdings</vt:lpstr>
      <vt:lpstr>PP_Template_Style3_Title</vt:lpstr>
      <vt:lpstr>PP_Template_Style1_Title</vt:lpstr>
      <vt:lpstr>Style2_Footer</vt:lpstr>
      <vt:lpstr>PP_Template_Style2_Header</vt:lpstr>
      <vt:lpstr>PP_Template_Style2_Footer</vt:lpstr>
      <vt:lpstr>1_PP_Template_Style2_Logo</vt:lpstr>
      <vt:lpstr>PP_Template_Style2_Logo</vt:lpstr>
      <vt:lpstr>Custom Design</vt:lpstr>
      <vt:lpstr>1_Custom Design</vt:lpstr>
      <vt:lpstr>2_Custom Design</vt:lpstr>
      <vt:lpstr>3_Custom Design</vt:lpstr>
      <vt:lpstr>4_Custom Design</vt:lpstr>
      <vt:lpstr>Academic Advising </vt:lpstr>
      <vt:lpstr>Advising Resources</vt:lpstr>
      <vt:lpstr>Advising Resources(Computing) </vt:lpstr>
      <vt:lpstr>Example of a Guide sheet &amp; Curriculum Sheet </vt:lpstr>
      <vt:lpstr>Carolina Core</vt:lpstr>
      <vt:lpstr>Self Service Carolina</vt:lpstr>
      <vt:lpstr>Self Service Carolina</vt:lpstr>
      <vt:lpstr>Schedule Planner</vt:lpstr>
      <vt:lpstr>Degree Audit </vt:lpstr>
      <vt:lpstr>PowerPoint Presentation</vt:lpstr>
      <vt:lpstr>PowerPoint Presentation</vt:lpstr>
      <vt:lpstr>Registrar’s Office</vt:lpstr>
      <vt:lpstr>PowerPoint Presentation</vt:lpstr>
      <vt:lpstr>Bulletin</vt:lpstr>
      <vt:lpstr>Important Dates to Remember</vt:lpstr>
      <vt:lpstr>Things you need to understand</vt:lpstr>
      <vt:lpstr>FERPA</vt:lpstr>
      <vt:lpstr>Interested in a Minor, Internships, etc…</vt:lpstr>
      <vt:lpstr>Other Important Policies </vt:lpstr>
      <vt:lpstr>PowerPoint Presentation</vt:lpstr>
      <vt:lpstr>Other Important Policies </vt:lpstr>
      <vt:lpstr>Probation and Suspension</vt:lpstr>
      <vt:lpstr>Dean’s List</vt:lpstr>
      <vt:lpstr>Senior Check</vt:lpstr>
      <vt:lpstr>Taking Courses from Another School (Transient Status)</vt:lpstr>
      <vt:lpstr>Typical Course load</vt:lpstr>
      <vt:lpstr>Class Standing </vt:lpstr>
      <vt:lpstr>How does Advising Work? </vt:lpstr>
      <vt:lpstr>How can I find my Advisor in the future? </vt:lpstr>
      <vt:lpstr>How to set up an Appointment…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Advising</dc:title>
  <dc:creator>LIDE, TIFFANY L</dc:creator>
  <cp:lastModifiedBy>BROWN, BLAKE A</cp:lastModifiedBy>
  <cp:revision>51</cp:revision>
  <cp:lastPrinted>2017-10-03T21:02:17Z</cp:lastPrinted>
  <dcterms:created xsi:type="dcterms:W3CDTF">2016-06-08T15:25:06Z</dcterms:created>
  <dcterms:modified xsi:type="dcterms:W3CDTF">2017-10-03T21:04:28Z</dcterms:modified>
</cp:coreProperties>
</file>