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5" r:id="rId3"/>
    <p:sldId id="364" r:id="rId4"/>
    <p:sldId id="368" r:id="rId5"/>
    <p:sldId id="367" r:id="rId6"/>
    <p:sldId id="369" r:id="rId7"/>
    <p:sldId id="371" r:id="rId8"/>
    <p:sldId id="372" r:id="rId9"/>
    <p:sldId id="373" r:id="rId10"/>
    <p:sldId id="374" r:id="rId11"/>
    <p:sldId id="375" r:id="rId12"/>
    <p:sldId id="376" r:id="rId13"/>
    <p:sldId id="370" r:id="rId14"/>
    <p:sldId id="377" r:id="rId15"/>
    <p:sldId id="379" r:id="rId16"/>
    <p:sldId id="38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4104" autoAdjust="0"/>
  </p:normalViewPr>
  <p:slideViewPr>
    <p:cSldViewPr>
      <p:cViewPr>
        <p:scale>
          <a:sx n="75" d="100"/>
          <a:sy n="75" d="100"/>
        </p:scale>
        <p:origin x="905" y="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DCE3FF-F35B-48CB-8B1E-44A054F83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48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50C0EEF-94A8-46C8-8E28-943D9870D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98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eterministic_algorithm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.wikipedia.org/wiki/Computational_complexity_theory#Intractability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0273047-00A3-45CF-9E03-281093E5C77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4400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basic implementation by Di </a:t>
            </a:r>
            <a:r>
              <a:rPr lang="en-US" baseline="0" dirty="0" err="1" smtClean="0"/>
              <a:t>Pierro</a:t>
            </a:r>
            <a:r>
              <a:rPr lang="en-US" baseline="0" dirty="0" smtClean="0"/>
              <a:t> (see ref. on slide 2)</a:t>
            </a:r>
          </a:p>
          <a:p>
            <a:r>
              <a:rPr lang="en-US" baseline="0" dirty="0" smtClean="0"/>
              <a:t>The fist line uses the constructor to build an instance of the </a:t>
            </a:r>
            <a:r>
              <a:rPr lang="en-US" baseline="0" dirty="0" err="1" smtClean="0"/>
              <a:t>Blockchain</a:t>
            </a:r>
            <a:endParaRPr lang="en-US" baseline="0" dirty="0" smtClean="0"/>
          </a:p>
          <a:p>
            <a:r>
              <a:rPr lang="en-US" baseline="0" dirty="0" smtClean="0"/>
              <a:t>The next three lines add transactions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48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basic implementation by Di </a:t>
            </a:r>
            <a:r>
              <a:rPr lang="en-US" baseline="0" dirty="0" err="1" smtClean="0"/>
              <a:t>Pierro</a:t>
            </a:r>
            <a:r>
              <a:rPr lang="en-US" baseline="0" dirty="0" smtClean="0"/>
              <a:t> (see ref. on slide 2)</a:t>
            </a:r>
          </a:p>
          <a:p>
            <a:r>
              <a:rPr lang="en-US" baseline="0" dirty="0" smtClean="0"/>
              <a:t>The fist line uses the constructor to build an instance of the </a:t>
            </a:r>
            <a:r>
              <a:rPr lang="en-US" baseline="0" dirty="0" err="1" smtClean="0"/>
              <a:t>Blockchain</a:t>
            </a:r>
            <a:endParaRPr lang="en-US" baseline="0" dirty="0" smtClean="0"/>
          </a:p>
          <a:p>
            <a:r>
              <a:rPr lang="en-US" baseline="0" dirty="0" smtClean="0"/>
              <a:t>The next three lines add transactions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438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Loop over the transactions (blocks)</a:t>
            </a:r>
            <a:r>
              <a:rPr lang="en-US" baseline="0" dirty="0" smtClean="0"/>
              <a:t> starting with the second one, checking that the hash computed from the timestamp, details, and hash of the previous block matches the hash in the current bloc.</a:t>
            </a:r>
          </a:p>
          <a:p>
            <a:r>
              <a:rPr lang="en-US" baseline="0" dirty="0" smtClean="0"/>
              <a:t>Call by: # Example</a:t>
            </a:r>
          </a:p>
          <a:p>
            <a:r>
              <a:rPr lang="en-US" baseline="0" dirty="0" smtClean="0"/>
              <a:t>##&gt;&gt;&gt; print verify(</a:t>
            </a:r>
            <a:r>
              <a:rPr lang="en-US" baseline="0" dirty="0" err="1" smtClean="0"/>
              <a:t>bc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##True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00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paper is not</a:t>
            </a:r>
            <a:r>
              <a:rPr lang="en-US" baseline="0" dirty="0" smtClean="0"/>
              <a:t> peer reviewed.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46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https://blogdesantiagonadal.wordpress.com/2018/02/05/e-commerce-y-smart-contracts-1-3/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12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97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Wikipedia, accessed 2018-10-16.</a:t>
            </a:r>
          </a:p>
          <a:p>
            <a:r>
              <a:rPr lang="en-US" dirty="0" smtClean="0"/>
              <a:t>The ideal cryptographic hash function has five main properties: </a:t>
            </a:r>
          </a:p>
          <a:p>
            <a:r>
              <a:rPr lang="en-US" dirty="0" smtClean="0"/>
              <a:t>it is </a:t>
            </a:r>
            <a:r>
              <a:rPr lang="en-US" dirty="0" smtClean="0">
                <a:hlinkClick r:id="rId3" tooltip="Deterministic algorithm"/>
              </a:rPr>
              <a:t>deterministic</a:t>
            </a:r>
            <a:r>
              <a:rPr lang="en-US" dirty="0" smtClean="0"/>
              <a:t> so the same message always results in the same hash</a:t>
            </a:r>
          </a:p>
          <a:p>
            <a:r>
              <a:rPr lang="en-US" dirty="0" smtClean="0"/>
              <a:t>it is quick to compute the hash value for any given message</a:t>
            </a:r>
          </a:p>
          <a:p>
            <a:r>
              <a:rPr lang="en-US" dirty="0" smtClean="0"/>
              <a:t>it is </a:t>
            </a:r>
            <a:r>
              <a:rPr lang="en-US" dirty="0" smtClean="0">
                <a:hlinkClick r:id="rId4" tooltip="Computational complexity theory"/>
              </a:rPr>
              <a:t>infeasible</a:t>
            </a:r>
            <a:r>
              <a:rPr lang="en-US" dirty="0" smtClean="0"/>
              <a:t> to generate a message from its hash value except by trying all possible messages</a:t>
            </a:r>
          </a:p>
          <a:p>
            <a:r>
              <a:rPr lang="en-US" dirty="0" smtClean="0"/>
              <a:t>a small change to a message should change the hash value so extensively that the new hash value appears uncorrelated with the old hash value</a:t>
            </a:r>
          </a:p>
          <a:p>
            <a:r>
              <a:rPr lang="en-US" dirty="0" smtClean="0"/>
              <a:t>it is </a:t>
            </a:r>
            <a:r>
              <a:rPr lang="en-US" dirty="0" smtClean="0">
                <a:hlinkClick r:id="rId4" tooltip="Computational complexity theory"/>
              </a:rPr>
              <a:t>infeasible</a:t>
            </a:r>
            <a:r>
              <a:rPr lang="en-US" dirty="0" smtClean="0"/>
              <a:t> to find two different messages with the same hash value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74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Wikipedia,</a:t>
            </a:r>
            <a:r>
              <a:rPr lang="en-US" baseline="0" dirty="0" smtClean="0"/>
              <a:t> accessed 2018-10-16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45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Triples</a:t>
            </a:r>
            <a:r>
              <a:rPr lang="en-US" baseline="0" dirty="0" smtClean="0"/>
              <a:t> are in parenthesis: (</a:t>
            </a:r>
            <a:r>
              <a:rPr lang="en-US" baseline="0" dirty="0" err="1" smtClean="0"/>
              <a:t>a,b,c</a:t>
            </a:r>
            <a:r>
              <a:rPr lang="en-US" baseline="0" dirty="0" smtClean="0"/>
              <a:t>).  Hash is computed using the sha1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43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basic implementation by Di </a:t>
            </a:r>
            <a:r>
              <a:rPr lang="en-US" baseline="0" dirty="0" err="1" smtClean="0"/>
              <a:t>Pierro</a:t>
            </a:r>
            <a:r>
              <a:rPr lang="en-US" baseline="0" dirty="0" smtClean="0"/>
              <a:t> (see ref. on slide 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54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basic implementation by Di </a:t>
            </a:r>
            <a:r>
              <a:rPr lang="en-US" baseline="0" dirty="0" err="1" smtClean="0"/>
              <a:t>Pierro</a:t>
            </a:r>
            <a:r>
              <a:rPr lang="en-US" baseline="0" dirty="0" smtClean="0"/>
              <a:t> (see ref. on slide 2)</a:t>
            </a:r>
          </a:p>
          <a:p>
            <a:r>
              <a:rPr lang="en-US" baseline="0" dirty="0" err="1" smtClean="0"/>
              <a:t>Init</a:t>
            </a:r>
            <a:r>
              <a:rPr lang="en-US" baseline="0" dirty="0" smtClean="0"/>
              <a:t> is a constructor; the initial transaction has no hash of the previous one</a:t>
            </a:r>
          </a:p>
          <a:p>
            <a:r>
              <a:rPr lang="en-US" baseline="0" dirty="0" smtClean="0"/>
              <a:t>Method record stores a new transaction; by default, the current time is used as timestamp</a:t>
            </a:r>
          </a:p>
          <a:p>
            <a:r>
              <a:rPr lang="en-US" baseline="0" dirty="0" err="1" smtClean="0"/>
              <a:t>Self.blocks</a:t>
            </a:r>
            <a:r>
              <a:rPr lang="en-US" baseline="0" dirty="0" smtClean="0"/>
              <a:t>[-1] is the previous transaction; </a:t>
            </a:r>
            <a:r>
              <a:rPr lang="en-US" baseline="0" dirty="0" err="1" smtClean="0"/>
              <a:t>self.blocks</a:t>
            </a:r>
            <a:r>
              <a:rPr lang="en-US" baseline="0" dirty="0" smtClean="0"/>
              <a:t>[-1][2] is the third (we count from zero) field in the previous transaction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0C0EEF-94A8-46C8-8E28-943D9870DD3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17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EC17E-B2CC-4645-B4E8-49C8E32E7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3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B8F65-2F31-402A-BB0C-77C1C8C5B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3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922E6-3BB4-48DC-9D09-B6CCD9DF8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D7A36-7A0A-4B92-AD3D-0F45C8B21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4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8C60-49CC-4BED-BE48-602DDD58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1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B2316-D2D2-4E53-BDB2-3934ED645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1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CB0AC-A640-46B5-99F7-1A826EA27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2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A2CA1-1E26-4A56-B446-E5F469376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0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9047C-D523-4ACC-A3AC-F51F64C05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3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F8E73-792E-4788-BA49-18FBF59D2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1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3663-928A-4B7C-9156-5B144855A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3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5BC2C0B-7DDC-4F70-AB15-B5BC22D95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chemeClr val="bg1"/>
                </a:solidFill>
                <a:latin typeface="Baskerville Old Face" pitchFamily="18" charset="0"/>
              </a:rPr>
              <a:t>UNIVERSITY OF SOUTH CAROLINA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  <a:latin typeface="Baskerville Old Face" pitchFamily="18" charset="0"/>
              </a:rPr>
              <a:t>Department of Computer Science and Engineering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Photo Editor Photo" r:id="rId15" imgW="2400635" imgH="3104762" progId="MSPhotoEd.3">
                  <p:embed/>
                </p:oleObj>
              </mc:Choice>
              <mc:Fallback>
                <p:oleObj name="Photo Editor Photo" r:id="rId15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CSCE 190</a:t>
            </a:r>
            <a:br>
              <a:rPr lang="en-US" altLang="en-US" sz="4000" dirty="0" smtClean="0"/>
            </a:br>
            <a:r>
              <a:rPr lang="en-US" altLang="en-US" sz="4000" dirty="0" smtClean="0"/>
              <a:t>Computing in the Modern World</a:t>
            </a:r>
            <a:br>
              <a:rPr lang="en-US" altLang="en-US" sz="4000" dirty="0" smtClean="0"/>
            </a:br>
            <a:r>
              <a:rPr lang="en-US" altLang="en-US" sz="4000" dirty="0" err="1" smtClean="0"/>
              <a:t>Blockchain</a:t>
            </a:r>
            <a:r>
              <a:rPr lang="en-US" altLang="en-US" sz="4000" dirty="0" smtClean="0"/>
              <a:t>: the Basics</a:t>
            </a:r>
            <a:endParaRPr lang="en-US" alt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6600"/>
            <a:ext cx="6400800" cy="1600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Fall 2018</a:t>
            </a:r>
          </a:p>
          <a:p>
            <a:pPr eaLnBrk="1" hangingPunct="1"/>
            <a:r>
              <a:rPr lang="en-US" altLang="en-US" dirty="0" smtClean="0"/>
              <a:t>Marco Valtorta</a:t>
            </a:r>
          </a:p>
          <a:p>
            <a:pPr eaLnBrk="1" hangingPunct="1"/>
            <a:r>
              <a:rPr lang="en-US" altLang="en-US" dirty="0" smtClean="0"/>
              <a:t>mgv@cse.sc.edu</a:t>
            </a:r>
          </a:p>
          <a:p>
            <a:pPr eaLnBrk="1" hangingPunct="1"/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76400" y="5020270"/>
            <a:ext cx="5714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+mn-lt"/>
              </a:rPr>
              <a:t>www.cse.sc.edu/~mgv/csce190f18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dirty="0" smtClean="0"/>
              <a:t>Transaction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A transaction is a triple of three strings:</a:t>
            </a:r>
          </a:p>
          <a:p>
            <a:pPr lvl="1"/>
            <a:r>
              <a:rPr lang="en-US" sz="2400" dirty="0" smtClean="0"/>
              <a:t>t</a:t>
            </a:r>
            <a:r>
              <a:rPr lang="en-US" sz="2400" dirty="0" smtClean="0"/>
              <a:t>imestamp (the time of the transaction)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etails (the description of the transaction)</a:t>
            </a:r>
          </a:p>
          <a:p>
            <a:pPr lvl="1"/>
            <a:r>
              <a:rPr lang="en-US" sz="2400" dirty="0" smtClean="0"/>
              <a:t>hash of the concatenation of the timesta</a:t>
            </a:r>
            <a:r>
              <a:rPr lang="en-US" sz="2400" dirty="0" smtClean="0"/>
              <a:t>mp and details of the current transaction and the hash of the</a:t>
            </a:r>
            <a:r>
              <a:rPr lang="en-US" sz="2400" dirty="0" smtClean="0"/>
              <a:t> previous transaction</a:t>
            </a:r>
          </a:p>
          <a:p>
            <a:r>
              <a:rPr lang="en-US" dirty="0" smtClean="0"/>
              <a:t>Example (four consecutive transactions; the first one is special):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</a:t>
            </a:r>
            <a:r>
              <a:rPr lang="en-US" dirty="0"/>
              <a:t>1539718609.131, 'A found $1', </a:t>
            </a:r>
            <a:r>
              <a:rPr lang="en-US" dirty="0" smtClean="0"/>
              <a:t>'')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</a:t>
            </a:r>
            <a:r>
              <a:rPr lang="en-US" dirty="0"/>
              <a:t>1539718698.678, 'A gives $1 to </a:t>
            </a:r>
            <a:r>
              <a:rPr lang="en-US" dirty="0" smtClean="0"/>
              <a:t>B‘ 'a0bffae472cc26e89318185afe1b04e3f0c79fcf')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(1539718717.25, 'B gives $1 to C', 'ca911be27eaeaf54549ae9f29c32e6417549bdcc</a:t>
            </a:r>
            <a:r>
              <a:rPr lang="en-US" dirty="0" smtClean="0"/>
              <a:t>')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</a:t>
            </a:r>
            <a:r>
              <a:rPr lang="en-US" dirty="0"/>
              <a:t>1539718734.571, 'C gives $1 to D', 'ab7ebcf29c9fe59ef53993791e2f5a8fe586d3f5</a:t>
            </a:r>
            <a:r>
              <a:rPr lang="en-US" dirty="0" smtClean="0"/>
              <a:t>')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74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smtClean="0"/>
              <a:t>Python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058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import </a:t>
            </a:r>
            <a:r>
              <a:rPr lang="en-US" dirty="0" err="1">
                <a:latin typeface="Consolas" panose="020B0609020204030204" pitchFamily="49" charset="0"/>
              </a:rPr>
              <a:t>hashlib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json</a:t>
            </a:r>
            <a:r>
              <a:rPr lang="en-US" dirty="0">
                <a:latin typeface="Consolas" panose="020B0609020204030204" pitchFamily="49" charset="0"/>
              </a:rPr>
              <a:t>, time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rint hashlib.sha1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smtClean="0">
                <a:latin typeface="Consolas" panose="020B0609020204030204" pitchFamily="49" charset="0"/>
              </a:rPr>
              <a:t>'</a:t>
            </a:r>
            <a:r>
              <a:rPr lang="en-US" dirty="0" err="1" smtClean="0">
                <a:latin typeface="Consolas" panose="020B0609020204030204" pitchFamily="49" charset="0"/>
              </a:rPr>
              <a:t>hello,world</a:t>
            </a:r>
            <a:r>
              <a:rPr lang="en-US" dirty="0">
                <a:latin typeface="Consolas" panose="020B0609020204030204" pitchFamily="49" charset="0"/>
              </a:rPr>
              <a:t>').</a:t>
            </a:r>
            <a:r>
              <a:rPr lang="en-US" dirty="0" err="1">
                <a:latin typeface="Consolas" panose="020B0609020204030204" pitchFamily="49" charset="0"/>
              </a:rPr>
              <a:t>hexdigest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bhash</a:t>
            </a:r>
            <a:r>
              <a:rPr lang="en-US" dirty="0">
                <a:latin typeface="Consolas" panose="020B0609020204030204" pitchFamily="49" charset="0"/>
              </a:rPr>
              <a:t> (timestamp, details, </a:t>
            </a:r>
            <a:r>
              <a:rPr lang="en-US" dirty="0" err="1">
                <a:latin typeface="Consolas" panose="020B0609020204030204" pitchFamily="49" charset="0"/>
              </a:rPr>
              <a:t>prev_hash</a:t>
            </a:r>
            <a:r>
              <a:rPr lang="en-US" dirty="0">
                <a:latin typeface="Consolas" panose="020B0609020204030204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token = </a:t>
            </a:r>
            <a:r>
              <a:rPr lang="en-US" dirty="0" err="1">
                <a:latin typeface="Consolas" panose="020B0609020204030204" pitchFamily="49" charset="0"/>
              </a:rPr>
              <a:t>json.dumps</a:t>
            </a:r>
            <a:r>
              <a:rPr lang="en-US" dirty="0">
                <a:latin typeface="Consolas" panose="020B0609020204030204" pitchFamily="49" charset="0"/>
              </a:rPr>
              <a:t>([timestamp, details, </a:t>
            </a:r>
            <a:r>
              <a:rPr lang="en-US" dirty="0" err="1">
                <a:latin typeface="Consolas" panose="020B0609020204030204" pitchFamily="49" charset="0"/>
              </a:rPr>
              <a:t>prev_hash</a:t>
            </a:r>
            <a:r>
              <a:rPr lang="en-US" dirty="0">
                <a:latin typeface="Consolas" panose="020B0609020204030204" pitchFamily="49" charset="0"/>
              </a:rPr>
              <a:t>])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return hashlib.sha1(details).</a:t>
            </a:r>
            <a:r>
              <a:rPr lang="en-US" dirty="0" err="1">
                <a:latin typeface="Consolas" panose="020B0609020204030204" pitchFamily="49" charset="0"/>
              </a:rPr>
              <a:t>hexdigest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8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smtClean="0"/>
              <a:t>Python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class </a:t>
            </a:r>
            <a:r>
              <a:rPr lang="en-US" sz="2400" dirty="0" err="1">
                <a:latin typeface="Consolas" panose="020B0609020204030204" pitchFamily="49" charset="0"/>
              </a:rPr>
              <a:t>Blockchain</a:t>
            </a:r>
            <a:r>
              <a:rPr lang="en-US" sz="2400" dirty="0">
                <a:latin typeface="Consolas" panose="020B0609020204030204" pitchFamily="49" charset="0"/>
              </a:rPr>
              <a:t>(object):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latin typeface="Consolas" panose="020B0609020204030204" pitchFamily="49" charset="0"/>
              </a:rPr>
              <a:t>def</a:t>
            </a:r>
            <a:r>
              <a:rPr lang="en-US" sz="2400" dirty="0">
                <a:latin typeface="Consolas" panose="020B0609020204030204" pitchFamily="49" charset="0"/>
              </a:rPr>
              <a:t> __</a:t>
            </a:r>
            <a:r>
              <a:rPr lang="en-US" sz="2400" dirty="0" err="1">
                <a:latin typeface="Consolas" panose="020B0609020204030204" pitchFamily="49" charset="0"/>
              </a:rPr>
              <a:t>init</a:t>
            </a:r>
            <a:r>
              <a:rPr lang="en-US" sz="2400" dirty="0">
                <a:latin typeface="Consolas" panose="020B0609020204030204" pitchFamily="49" charset="0"/>
              </a:rPr>
              <a:t>__(self, details='new-chain'):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    </a:t>
            </a:r>
            <a:r>
              <a:rPr lang="en-US" sz="2400" dirty="0" err="1">
                <a:latin typeface="Consolas" panose="020B0609020204030204" pitchFamily="49" charset="0"/>
              </a:rPr>
              <a:t>self.blocks</a:t>
            </a:r>
            <a:r>
              <a:rPr lang="en-US" sz="2400" dirty="0">
                <a:latin typeface="Consolas" panose="020B0609020204030204" pitchFamily="49" charset="0"/>
              </a:rPr>
              <a:t> = [(</a:t>
            </a:r>
            <a:r>
              <a:rPr lang="en-US" sz="2400" dirty="0" err="1">
                <a:latin typeface="Consolas" panose="020B0609020204030204" pitchFamily="49" charset="0"/>
              </a:rPr>
              <a:t>time.time</a:t>
            </a:r>
            <a:r>
              <a:rPr lang="en-US" sz="2400" dirty="0">
                <a:latin typeface="Consolas" panose="020B0609020204030204" pitchFamily="49" charset="0"/>
              </a:rPr>
              <a:t>(), details, '')]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latin typeface="Consolas" panose="020B0609020204030204" pitchFamily="49" charset="0"/>
              </a:rPr>
              <a:t>def</a:t>
            </a:r>
            <a:r>
              <a:rPr lang="en-US" sz="2400" dirty="0">
                <a:latin typeface="Consolas" panose="020B0609020204030204" pitchFamily="49" charset="0"/>
              </a:rPr>
              <a:t> record(self, details, timestamp = None):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    timestamp = timestamp or </a:t>
            </a:r>
            <a:r>
              <a:rPr lang="en-US" sz="2400" dirty="0" err="1">
                <a:latin typeface="Consolas" panose="020B0609020204030204" pitchFamily="49" charset="0"/>
              </a:rPr>
              <a:t>time.time</a:t>
            </a:r>
            <a:r>
              <a:rPr lang="en-US" sz="24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    </a:t>
            </a:r>
            <a:r>
              <a:rPr lang="en-US" sz="2400" dirty="0" err="1">
                <a:latin typeface="Consolas" panose="020B0609020204030204" pitchFamily="49" charset="0"/>
              </a:rPr>
              <a:t>prev_hash</a:t>
            </a:r>
            <a:r>
              <a:rPr lang="en-US" sz="2400" dirty="0">
                <a:latin typeface="Consolas" panose="020B0609020204030204" pitchFamily="49" charset="0"/>
              </a:rPr>
              <a:t> = </a:t>
            </a:r>
            <a:r>
              <a:rPr lang="en-US" sz="2400" dirty="0" err="1">
                <a:latin typeface="Consolas" panose="020B0609020204030204" pitchFamily="49" charset="0"/>
              </a:rPr>
              <a:t>self.blocks</a:t>
            </a:r>
            <a:r>
              <a:rPr lang="en-US" sz="2400" dirty="0">
                <a:latin typeface="Consolas" panose="020B0609020204030204" pitchFamily="49" charset="0"/>
              </a:rPr>
              <a:t>[-1][2]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    </a:t>
            </a:r>
            <a:r>
              <a:rPr lang="en-US" sz="2400" dirty="0" err="1">
                <a:latin typeface="Consolas" panose="020B0609020204030204" pitchFamily="49" charset="0"/>
              </a:rPr>
              <a:t>new_hash</a:t>
            </a:r>
            <a:r>
              <a:rPr lang="en-US" sz="2400" dirty="0">
                <a:latin typeface="Consolas" panose="020B0609020204030204" pitchFamily="49" charset="0"/>
              </a:rPr>
              <a:t> = </a:t>
            </a:r>
            <a:r>
              <a:rPr lang="en-US" sz="2400" dirty="0" err="1">
                <a:latin typeface="Consolas" panose="020B0609020204030204" pitchFamily="49" charset="0"/>
              </a:rPr>
              <a:t>bhash</a:t>
            </a:r>
            <a:r>
              <a:rPr lang="en-US" sz="2400" dirty="0">
                <a:latin typeface="Consolas" panose="020B0609020204030204" pitchFamily="49" charset="0"/>
              </a:rPr>
              <a:t>(timestamp, details, </a:t>
            </a:r>
            <a:r>
              <a:rPr lang="en-US" sz="2400" dirty="0" err="1">
                <a:latin typeface="Consolas" panose="020B0609020204030204" pitchFamily="49" charset="0"/>
              </a:rPr>
              <a:t>prev_hash</a:t>
            </a:r>
            <a:r>
              <a:rPr lang="en-US" sz="24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    </a:t>
            </a:r>
            <a:r>
              <a:rPr lang="en-US" sz="2400" dirty="0" err="1">
                <a:latin typeface="Consolas" panose="020B0609020204030204" pitchFamily="49" charset="0"/>
              </a:rPr>
              <a:t>self.blocks.append</a:t>
            </a:r>
            <a:r>
              <a:rPr lang="en-US" sz="2400" dirty="0">
                <a:latin typeface="Consolas" panose="020B0609020204030204" pitchFamily="49" charset="0"/>
              </a:rPr>
              <a:t>((timestamp, details, </a:t>
            </a:r>
            <a:r>
              <a:rPr lang="en-US" sz="2400" dirty="0" err="1">
                <a:latin typeface="Consolas" panose="020B0609020204030204" pitchFamily="49" charset="0"/>
              </a:rPr>
              <a:t>new_hash</a:t>
            </a:r>
            <a:r>
              <a:rPr lang="en-US" sz="2400" dirty="0">
                <a:latin typeface="Consolas" panose="020B06090202040302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82558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err="1" smtClean="0"/>
              <a:t>iClicker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Answer the following multiple-choice question.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blockchain</a:t>
            </a:r>
            <a:r>
              <a:rPr lang="en-US" dirty="0" smtClean="0"/>
              <a:t> code is written in</a:t>
            </a:r>
            <a:endParaRPr lang="en-US" dirty="0" smtClean="0"/>
          </a:p>
          <a:p>
            <a:pPr lvl="1"/>
            <a:r>
              <a:rPr lang="en-US" dirty="0" smtClean="0"/>
              <a:t>A. </a:t>
            </a:r>
            <a:r>
              <a:rPr lang="en-US" dirty="0" smtClean="0"/>
              <a:t>C</a:t>
            </a:r>
            <a:endParaRPr lang="en-US" dirty="0" smtClean="0"/>
          </a:p>
          <a:p>
            <a:pPr lvl="1"/>
            <a:r>
              <a:rPr lang="en-US" dirty="0" smtClean="0"/>
              <a:t>B. </a:t>
            </a:r>
            <a:r>
              <a:rPr lang="en-US" dirty="0" smtClean="0"/>
              <a:t>Java</a:t>
            </a:r>
            <a:endParaRPr lang="en-US" dirty="0" smtClean="0"/>
          </a:p>
          <a:p>
            <a:pPr lvl="1"/>
            <a:r>
              <a:rPr lang="en-US" dirty="0" smtClean="0"/>
              <a:t>C. </a:t>
            </a:r>
            <a:r>
              <a:rPr lang="en-US" dirty="0" smtClean="0"/>
              <a:t>Python</a:t>
            </a:r>
            <a:endParaRPr lang="en-US" dirty="0" smtClean="0"/>
          </a:p>
          <a:p>
            <a:pPr lvl="1"/>
            <a:r>
              <a:rPr lang="en-US" dirty="0" smtClean="0"/>
              <a:t>D. </a:t>
            </a:r>
            <a:r>
              <a:rPr lang="en-US" dirty="0" smtClean="0"/>
              <a:t>Prolog</a:t>
            </a:r>
          </a:p>
          <a:p>
            <a:pPr lvl="1"/>
            <a:r>
              <a:rPr lang="en-US" dirty="0" smtClean="0"/>
              <a:t>E. Haskell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71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609600"/>
            <a:ext cx="7772400" cy="1219200"/>
          </a:xfrm>
        </p:spPr>
        <p:txBody>
          <a:bodyPr/>
          <a:lstStyle/>
          <a:p>
            <a:r>
              <a:rPr lang="en-US" dirty="0" smtClean="0"/>
              <a:t>Running  the Code: Creating a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&gt;&gt;&gt; </a:t>
            </a:r>
            <a:r>
              <a:rPr lang="en-US" sz="2400" dirty="0" err="1">
                <a:latin typeface="Consolas" panose="020B0609020204030204" pitchFamily="49" charset="0"/>
              </a:rPr>
              <a:t>bc</a:t>
            </a:r>
            <a:r>
              <a:rPr lang="en-US" sz="2400" dirty="0">
                <a:latin typeface="Consolas" panose="020B0609020204030204" pitchFamily="49" charset="0"/>
              </a:rPr>
              <a:t> = </a:t>
            </a:r>
            <a:r>
              <a:rPr lang="en-US" sz="2400" dirty="0" err="1">
                <a:latin typeface="Consolas" panose="020B0609020204030204" pitchFamily="49" charset="0"/>
              </a:rPr>
              <a:t>Blockchain</a:t>
            </a:r>
            <a:r>
              <a:rPr lang="en-US" sz="2400" dirty="0">
                <a:latin typeface="Consolas" panose="020B0609020204030204" pitchFamily="49" charset="0"/>
              </a:rPr>
              <a:t>('A found $1')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&gt;&gt;&gt; </a:t>
            </a:r>
            <a:r>
              <a:rPr lang="en-US" sz="2400" dirty="0" err="1">
                <a:latin typeface="Consolas" panose="020B0609020204030204" pitchFamily="49" charset="0"/>
              </a:rPr>
              <a:t>bc.record</a:t>
            </a:r>
            <a:r>
              <a:rPr lang="en-US" sz="2400" dirty="0">
                <a:latin typeface="Consolas" panose="020B0609020204030204" pitchFamily="49" charset="0"/>
              </a:rPr>
              <a:t>('A gives $1 to B')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&gt;&gt;&gt; </a:t>
            </a:r>
            <a:r>
              <a:rPr lang="en-US" sz="2400" dirty="0" err="1">
                <a:latin typeface="Consolas" panose="020B0609020204030204" pitchFamily="49" charset="0"/>
              </a:rPr>
              <a:t>bc.record</a:t>
            </a:r>
            <a:r>
              <a:rPr lang="en-US" sz="2400" dirty="0">
                <a:latin typeface="Consolas" panose="020B0609020204030204" pitchFamily="49" charset="0"/>
              </a:rPr>
              <a:t>('B gives $1 to C')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&gt;&gt;&gt; </a:t>
            </a:r>
            <a:r>
              <a:rPr lang="en-US" sz="2400" dirty="0" err="1">
                <a:latin typeface="Consolas" panose="020B0609020204030204" pitchFamily="49" charset="0"/>
              </a:rPr>
              <a:t>bc.record</a:t>
            </a:r>
            <a:r>
              <a:rPr lang="en-US" sz="2400" dirty="0">
                <a:latin typeface="Consolas" panose="020B0609020204030204" pitchFamily="49" charset="0"/>
              </a:rPr>
              <a:t>('C gives $1 to D')</a:t>
            </a:r>
          </a:p>
        </p:txBody>
      </p:sp>
    </p:spTree>
    <p:extLst>
      <p:ext uri="{BB962C8B-B14F-4D97-AF65-F5344CB8AC3E}">
        <p14:creationId xmlns:p14="http://schemas.microsoft.com/office/powerpoint/2010/main" val="200468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609600"/>
            <a:ext cx="7772400" cy="1219200"/>
          </a:xfrm>
        </p:spPr>
        <p:txBody>
          <a:bodyPr/>
          <a:lstStyle/>
          <a:p>
            <a:r>
              <a:rPr lang="en-US" dirty="0" smtClean="0"/>
              <a:t>Running  the Code: Printing a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&gt;&gt;&gt; </a:t>
            </a:r>
            <a:r>
              <a:rPr lang="en-US" sz="2400" dirty="0">
                <a:latin typeface="Consolas" panose="020B0609020204030204" pitchFamily="49" charset="0"/>
              </a:rPr>
              <a:t>print </a:t>
            </a:r>
            <a:r>
              <a:rPr lang="en-US" sz="2400" dirty="0" err="1">
                <a:latin typeface="Consolas" panose="020B0609020204030204" pitchFamily="49" charset="0"/>
              </a:rPr>
              <a:t>bc.blocks</a:t>
            </a:r>
            <a:endParaRPr lang="en-US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[(1495941516.704196</a:t>
            </a:r>
            <a:r>
              <a:rPr lang="en-US" sz="2400" dirty="0">
                <a:latin typeface="Consolas" panose="020B0609020204030204" pitchFamily="49" charset="0"/>
              </a:rPr>
              <a:t>, 'A found $1', ”),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(</a:t>
            </a:r>
            <a:r>
              <a:rPr lang="en-US" sz="2400" dirty="0">
                <a:latin typeface="Consolas" panose="020B0609020204030204" pitchFamily="49" charset="0"/>
              </a:rPr>
              <a:t>1495941516.704201, 'A gives $1 to B', 'a75a9227f...'),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(</a:t>
            </a:r>
            <a:r>
              <a:rPr lang="en-US" sz="2400" dirty="0">
                <a:latin typeface="Consolas" panose="020B0609020204030204" pitchFamily="49" charset="0"/>
              </a:rPr>
              <a:t>1495941516.704277, 'B gives $1 to C', 'ca911be27...'),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(</a:t>
            </a:r>
            <a:r>
              <a:rPr lang="en-US" sz="2400" dirty="0">
                <a:latin typeface="Consolas" panose="020B0609020204030204" pitchFamily="49" charset="0"/>
              </a:rPr>
              <a:t>1495941516.704290, 'C gives $1 to D', 'cb462885e...')]</a:t>
            </a:r>
          </a:p>
        </p:txBody>
      </p:sp>
    </p:spTree>
    <p:extLst>
      <p:ext uri="{BB962C8B-B14F-4D97-AF65-F5344CB8AC3E}">
        <p14:creationId xmlns:p14="http://schemas.microsoft.com/office/powerpoint/2010/main" val="318371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609600"/>
            <a:ext cx="7772400" cy="1219200"/>
          </a:xfrm>
        </p:spPr>
        <p:txBody>
          <a:bodyPr/>
          <a:lstStyle/>
          <a:p>
            <a:r>
              <a:rPr lang="en-US" dirty="0" smtClean="0"/>
              <a:t>Verifying a Chain’s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>
                <a:latin typeface="Consolas" panose="020B0609020204030204" pitchFamily="49" charset="0"/>
              </a:rPr>
              <a:t>def</a:t>
            </a:r>
            <a:r>
              <a:rPr lang="en-US" sz="2400" dirty="0">
                <a:latin typeface="Consolas" panose="020B0609020204030204" pitchFamily="49" charset="0"/>
              </a:rPr>
              <a:t> verify(</a:t>
            </a:r>
            <a:r>
              <a:rPr lang="en-US" sz="2400" dirty="0" err="1">
                <a:latin typeface="Consolas" panose="020B0609020204030204" pitchFamily="49" charset="0"/>
              </a:rPr>
              <a:t>blockchain</a:t>
            </a:r>
            <a:r>
              <a:rPr lang="en-US" sz="2400" dirty="0">
                <a:latin typeface="Consolas" panose="020B06090202040302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latin typeface="Consolas" panose="020B0609020204030204" pitchFamily="49" charset="0"/>
              </a:rPr>
              <a:t>prev</a:t>
            </a:r>
            <a:r>
              <a:rPr lang="en-US" sz="2400" dirty="0">
                <a:latin typeface="Consolas" panose="020B0609020204030204" pitchFamily="49" charset="0"/>
              </a:rPr>
              <a:t> = </a:t>
            </a:r>
            <a:r>
              <a:rPr lang="en-US" sz="2400" dirty="0" err="1">
                <a:latin typeface="Consolas" panose="020B0609020204030204" pitchFamily="49" charset="0"/>
              </a:rPr>
              <a:t>blockchain.blocks</a:t>
            </a:r>
            <a:r>
              <a:rPr lang="en-US" sz="2400" dirty="0">
                <a:latin typeface="Consolas" panose="020B0609020204030204" pitchFamily="49" charset="0"/>
              </a:rPr>
              <a:t>[0]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for block in </a:t>
            </a:r>
            <a:r>
              <a:rPr lang="en-US" sz="2400" dirty="0" err="1">
                <a:latin typeface="Consolas" panose="020B0609020204030204" pitchFamily="49" charset="0"/>
              </a:rPr>
              <a:t>blockchain.blocks</a:t>
            </a:r>
            <a:r>
              <a:rPr lang="en-US" sz="2400" dirty="0">
                <a:latin typeface="Consolas" panose="020B0609020204030204" pitchFamily="49" charset="0"/>
              </a:rPr>
              <a:t>[1:]: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    </a:t>
            </a:r>
            <a:r>
              <a:rPr lang="en-US" sz="2400" dirty="0" err="1">
                <a:latin typeface="Consolas" panose="020B0609020204030204" pitchFamily="49" charset="0"/>
              </a:rPr>
              <a:t>new_hash</a:t>
            </a:r>
            <a:r>
              <a:rPr lang="en-US" sz="2400" dirty="0">
                <a:latin typeface="Consolas" panose="020B0609020204030204" pitchFamily="49" charset="0"/>
              </a:rPr>
              <a:t> = </a:t>
            </a:r>
            <a:r>
              <a:rPr lang="en-US" sz="2400" dirty="0" err="1">
                <a:latin typeface="Consolas" panose="020B0609020204030204" pitchFamily="49" charset="0"/>
              </a:rPr>
              <a:t>bhash</a:t>
            </a:r>
            <a:r>
              <a:rPr lang="en-US" sz="2400" dirty="0">
                <a:latin typeface="Consolas" panose="020B0609020204030204" pitchFamily="49" charset="0"/>
              </a:rPr>
              <a:t>(block[0], block[1], </a:t>
            </a:r>
            <a:r>
              <a:rPr lang="en-US" sz="2400" dirty="0" err="1">
                <a:latin typeface="Consolas" panose="020B0609020204030204" pitchFamily="49" charset="0"/>
              </a:rPr>
              <a:t>prev</a:t>
            </a:r>
            <a:r>
              <a:rPr lang="en-US" sz="2400" dirty="0">
                <a:latin typeface="Consolas" panose="020B0609020204030204" pitchFamily="49" charset="0"/>
              </a:rPr>
              <a:t>[2])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    if block[2] != </a:t>
            </a:r>
            <a:r>
              <a:rPr lang="en-US" sz="2400" dirty="0" err="1">
                <a:latin typeface="Consolas" panose="020B0609020204030204" pitchFamily="49" charset="0"/>
              </a:rPr>
              <a:t>new_hash</a:t>
            </a:r>
            <a:r>
              <a:rPr lang="en-US" sz="2400" dirty="0">
                <a:latin typeface="Consolas" panose="020B0609020204030204" pitchFamily="49" charset="0"/>
              </a:rPr>
              <a:t>: return False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    </a:t>
            </a:r>
            <a:r>
              <a:rPr lang="en-US" sz="2400" dirty="0" err="1">
                <a:latin typeface="Consolas" panose="020B0609020204030204" pitchFamily="49" charset="0"/>
              </a:rPr>
              <a:t>prev</a:t>
            </a:r>
            <a:r>
              <a:rPr lang="en-US" sz="2400" dirty="0">
                <a:latin typeface="Consolas" panose="020B0609020204030204" pitchFamily="49" charset="0"/>
              </a:rPr>
              <a:t> = block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return True</a:t>
            </a:r>
          </a:p>
        </p:txBody>
      </p:sp>
    </p:spTree>
    <p:extLst>
      <p:ext uri="{BB962C8B-B14F-4D97-AF65-F5344CB8AC3E}">
        <p14:creationId xmlns:p14="http://schemas.microsoft.com/office/powerpoint/2010/main" val="238062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smtClean="0"/>
              <a:t>The Original Paper</a:t>
            </a:r>
            <a:endParaRPr lang="en-US" dirty="0"/>
          </a:p>
        </p:txBody>
      </p:sp>
      <p:pic>
        <p:nvPicPr>
          <p:cNvPr id="7" name="Picture 6" descr="bitcoin.pdf - Foxit Phantom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3" t="21407" r="18333"/>
          <a:stretch/>
        </p:blipFill>
        <p:spPr>
          <a:xfrm>
            <a:off x="304800" y="1027200"/>
            <a:ext cx="5807132" cy="4830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88132" y="1295400"/>
            <a:ext cx="26510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This presentation is based on:</a:t>
            </a:r>
          </a:p>
          <a:p>
            <a:r>
              <a:rPr lang="en-US" dirty="0" smtClean="0">
                <a:latin typeface="+mn-lt"/>
              </a:rPr>
              <a:t>Massimo Di </a:t>
            </a:r>
            <a:r>
              <a:rPr lang="en-US" dirty="0" err="1" smtClean="0">
                <a:latin typeface="+mn-lt"/>
              </a:rPr>
              <a:t>Pierro</a:t>
            </a:r>
            <a:r>
              <a:rPr lang="en-US" dirty="0" smtClean="0">
                <a:latin typeface="+mn-lt"/>
              </a:rPr>
              <a:t>.</a:t>
            </a:r>
          </a:p>
          <a:p>
            <a:r>
              <a:rPr lang="en-US" dirty="0" smtClean="0">
                <a:latin typeface="+mn-lt"/>
              </a:rPr>
              <a:t>“What is the </a:t>
            </a:r>
            <a:r>
              <a:rPr lang="en-US" dirty="0" err="1" smtClean="0">
                <a:latin typeface="+mn-lt"/>
              </a:rPr>
              <a:t>Blockchain</a:t>
            </a:r>
            <a:r>
              <a:rPr lang="en-US" dirty="0" smtClean="0">
                <a:latin typeface="+mn-lt"/>
              </a:rPr>
              <a:t>?”</a:t>
            </a:r>
          </a:p>
          <a:p>
            <a:r>
              <a:rPr lang="en-US" i="1" dirty="0" smtClean="0">
                <a:latin typeface="+mn-lt"/>
              </a:rPr>
              <a:t>IEEE Computing Edge</a:t>
            </a:r>
            <a:r>
              <a:rPr lang="en-US" dirty="0" smtClean="0">
                <a:latin typeface="+mn-lt"/>
              </a:rPr>
              <a:t>, 4, 4 (April 2018), pp.22-25.</a:t>
            </a:r>
          </a:p>
        </p:txBody>
      </p:sp>
    </p:spTree>
    <p:extLst>
      <p:ext uri="{BB962C8B-B14F-4D97-AF65-F5344CB8AC3E}">
        <p14:creationId xmlns:p14="http://schemas.microsoft.com/office/powerpoint/2010/main" val="24993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err="1" smtClean="0"/>
              <a:t>Blockchain</a:t>
            </a:r>
            <a:r>
              <a:rPr lang="en-US" dirty="0" smtClean="0"/>
              <a:t> vs. Bitcoin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1600200"/>
          </a:xfrm>
        </p:spPr>
        <p:txBody>
          <a:bodyPr/>
          <a:lstStyle/>
          <a:p>
            <a:r>
              <a:rPr lang="en-US" dirty="0" err="1" smtClean="0"/>
              <a:t>Blockchain</a:t>
            </a:r>
            <a:r>
              <a:rPr lang="en-US" dirty="0" smtClean="0"/>
              <a:t> is a technique at the foundation of Bitcoin and all other cryptocurrencies</a:t>
            </a:r>
          </a:p>
          <a:p>
            <a:r>
              <a:rPr lang="en-US" dirty="0" err="1" smtClean="0"/>
              <a:t>Blockchain</a:t>
            </a:r>
            <a:r>
              <a:rPr lang="en-US" dirty="0"/>
              <a:t> </a:t>
            </a:r>
            <a:r>
              <a:rPr lang="en-US" dirty="0" smtClean="0"/>
              <a:t>has other uses, such as smart contracts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590800"/>
            <a:ext cx="4953000" cy="361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smtClean="0"/>
              <a:t>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Nakamoto’s</a:t>
            </a:r>
            <a:r>
              <a:rPr lang="en-US" dirty="0" smtClean="0"/>
              <a:t> system creates a distributed storage of timestamped documents where no party can tamper with the content of the data or the timestamps without detection</a:t>
            </a:r>
          </a:p>
          <a:p>
            <a:r>
              <a:rPr lang="en-US" dirty="0" smtClean="0"/>
              <a:t>This is different from the problems of authentication (who created a document?), integrity (was the document surreptitiously modified after being created?), and nonrepudiation (can the true author of a document deny its creation?), which are solved by digital signatures</a:t>
            </a:r>
          </a:p>
          <a:p>
            <a:r>
              <a:rPr lang="en-US" dirty="0" smtClean="0"/>
              <a:t>A digital signature guarantees a link between a document and its creator, but says nothing about when the document was signed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177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smtClean="0"/>
              <a:t>Example: House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Transactions need to be recorded in a secure ledger, to establish ownership </a:t>
            </a:r>
          </a:p>
          <a:p>
            <a:r>
              <a:rPr lang="en-US" dirty="0" smtClean="0"/>
              <a:t>A single trusted centralized ledger is the usual solution (</a:t>
            </a:r>
            <a:r>
              <a:rPr lang="en-US" dirty="0" err="1" smtClean="0"/>
              <a:t>cf</a:t>
            </a:r>
            <a:r>
              <a:rPr lang="en-US" dirty="0" smtClean="0"/>
              <a:t>: registry of deeds)</a:t>
            </a:r>
          </a:p>
          <a:p>
            <a:r>
              <a:rPr lang="en-US" dirty="0" smtClean="0"/>
              <a:t>Centralized ledgers do not scale and are prone to tampering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blockchain</a:t>
            </a:r>
            <a:r>
              <a:rPr lang="en-US" dirty="0" smtClean="0"/>
              <a:t> provides a distributed mechanism with multiple copies, and “every party can verify that the order and timestamp of the transactions have not been tampered with.”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45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err="1" smtClean="0"/>
              <a:t>iClicker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953000"/>
          </a:xfrm>
        </p:spPr>
        <p:txBody>
          <a:bodyPr/>
          <a:lstStyle/>
          <a:p>
            <a:r>
              <a:rPr lang="en-US" dirty="0" smtClean="0"/>
              <a:t>Answer the following multiple-choice question.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blockchain</a:t>
            </a:r>
            <a:r>
              <a:rPr lang="en-US" dirty="0" smtClean="0"/>
              <a:t> solves the problem of </a:t>
            </a:r>
          </a:p>
          <a:p>
            <a:pPr marL="0" indent="0">
              <a:buNone/>
            </a:pPr>
            <a:r>
              <a:rPr lang="en-US" dirty="0" smtClean="0"/>
              <a:t>	A. Authentication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Establishing trust in a distributed system of transactions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The sam</a:t>
            </a:r>
            <a:r>
              <a:rPr lang="en-US" dirty="0" smtClean="0"/>
              <a:t>e problem solved by digital signature </a:t>
            </a:r>
            <a:r>
              <a:rPr lang="en-US" dirty="0"/>
              <a:t>	</a:t>
            </a:r>
            <a:r>
              <a:rPr lang="en-US" dirty="0" smtClean="0"/>
              <a:t>D. Nonrepudiation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E. All of the above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501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smtClean="0"/>
              <a:t>Cryptographic Hash Functions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" y="876300"/>
            <a:ext cx="70485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/>
          <a:lstStyle/>
          <a:p>
            <a:r>
              <a:rPr lang="en-US" dirty="0" smtClean="0"/>
              <a:t>Cryptographic 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400" y="1371600"/>
            <a:ext cx="7772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ideal cryptographic hash function has five main properties: </a:t>
            </a:r>
          </a:p>
          <a:p>
            <a:r>
              <a:rPr lang="en-US" dirty="0"/>
              <a:t>it is deterministic so the same message always results in the same hash</a:t>
            </a:r>
          </a:p>
          <a:p>
            <a:r>
              <a:rPr lang="en-US" dirty="0"/>
              <a:t>it is quick to compute the hash value for any given message</a:t>
            </a:r>
          </a:p>
          <a:p>
            <a:r>
              <a:rPr lang="en-US" dirty="0"/>
              <a:t>it is infeasible to generate a message from its hash value except by trying all possible messages</a:t>
            </a:r>
          </a:p>
          <a:p>
            <a:r>
              <a:rPr lang="en-US" dirty="0"/>
              <a:t>a small change to a message should change the hash value so extensively that the new hash value appears uncorrelated with the old hash value</a:t>
            </a:r>
          </a:p>
          <a:p>
            <a:r>
              <a:rPr lang="en-US" dirty="0"/>
              <a:t>it is infeasible to find two different messages with the same hash value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1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dirty="0" smtClean="0"/>
              <a:t>Transaction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A transaction is a triple of three strings: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imestamp (the time of the transaction)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etails (the description of the transaction)</a:t>
            </a:r>
          </a:p>
          <a:p>
            <a:pPr lvl="1"/>
            <a:r>
              <a:rPr lang="en-US" dirty="0" smtClean="0"/>
              <a:t>hash of the concatenation of the timesta</a:t>
            </a:r>
            <a:r>
              <a:rPr lang="en-US" dirty="0" smtClean="0"/>
              <a:t>mp and details of the current transaction and the hash of the</a:t>
            </a:r>
            <a:r>
              <a:rPr lang="en-US" dirty="0" smtClean="0"/>
              <a:t> previous transaction</a:t>
            </a:r>
            <a:endParaRPr lang="en-US" dirty="0"/>
          </a:p>
          <a:p>
            <a:r>
              <a:rPr lang="en-US" dirty="0" smtClean="0"/>
              <a:t>It is convenient to think of a </a:t>
            </a:r>
            <a:r>
              <a:rPr lang="en-US" dirty="0" err="1" smtClean="0"/>
              <a:t>blockchain</a:t>
            </a:r>
            <a:r>
              <a:rPr lang="en-US" dirty="0" smtClean="0"/>
              <a:t> as a table, with each transaction in a row and three columns (timestamp, detail, and hash)</a:t>
            </a:r>
          </a:p>
        </p:txBody>
      </p:sp>
    </p:spTree>
    <p:extLst>
      <p:ext uri="{BB962C8B-B14F-4D97-AF65-F5344CB8AC3E}">
        <p14:creationId xmlns:p14="http://schemas.microsoft.com/office/powerpoint/2010/main" val="29239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330Lect1</Template>
  <TotalTime>1400</TotalTime>
  <Words>1158</Words>
  <Application>Microsoft Office PowerPoint</Application>
  <PresentationFormat>On-screen Show (4:3)</PresentationFormat>
  <Paragraphs>134</Paragraphs>
  <Slides>16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Baskerville Old Face</vt:lpstr>
      <vt:lpstr>Consolas</vt:lpstr>
      <vt:lpstr>Times New Roman</vt:lpstr>
      <vt:lpstr>Tw Cen MT</vt:lpstr>
      <vt:lpstr>330Lect1</vt:lpstr>
      <vt:lpstr>Photo Editor Photo</vt:lpstr>
      <vt:lpstr>CSCE 190 Computing in the Modern World Blockchain: the Basics</vt:lpstr>
      <vt:lpstr>The Original Paper</vt:lpstr>
      <vt:lpstr>Blockchain vs. Bitcoin</vt:lpstr>
      <vt:lpstr>Trust</vt:lpstr>
      <vt:lpstr>Example: House Sales</vt:lpstr>
      <vt:lpstr>iClicker</vt:lpstr>
      <vt:lpstr>Cryptographic Hash Functions</vt:lpstr>
      <vt:lpstr>Cryptographic Hash Functions</vt:lpstr>
      <vt:lpstr>Transaction Representation</vt:lpstr>
      <vt:lpstr>Transaction Examples</vt:lpstr>
      <vt:lpstr>Python Implementation</vt:lpstr>
      <vt:lpstr>Python Implementation</vt:lpstr>
      <vt:lpstr>iClicker</vt:lpstr>
      <vt:lpstr>Running  the Code: Creating a Chain</vt:lpstr>
      <vt:lpstr>Running  the Code: Printing a Chain</vt:lpstr>
      <vt:lpstr>Verifying a Chain’s Integrity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330 Programming Language Structures</dc:title>
  <dc:creator>Marco Valtorta</dc:creator>
  <cp:lastModifiedBy>Marco Valtorta</cp:lastModifiedBy>
  <cp:revision>93</cp:revision>
  <dcterms:created xsi:type="dcterms:W3CDTF">2004-08-19T01:30:12Z</dcterms:created>
  <dcterms:modified xsi:type="dcterms:W3CDTF">2018-10-16T23:39:57Z</dcterms:modified>
</cp:coreProperties>
</file>