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8" r:id="rId6"/>
  </p:sldMasterIdLst>
  <p:notesMasterIdLst>
    <p:notesMasterId r:id="rId33"/>
  </p:notesMasterIdLst>
  <p:handoutMasterIdLst>
    <p:handoutMasterId r:id="rId34"/>
  </p:handoutMasterIdLst>
  <p:sldIdLst>
    <p:sldId id="274" r:id="rId7"/>
    <p:sldId id="289" r:id="rId8"/>
    <p:sldId id="276" r:id="rId9"/>
    <p:sldId id="290" r:id="rId10"/>
    <p:sldId id="285" r:id="rId11"/>
    <p:sldId id="286" r:id="rId12"/>
    <p:sldId id="277" r:id="rId13"/>
    <p:sldId id="317" r:id="rId14"/>
    <p:sldId id="321" r:id="rId15"/>
    <p:sldId id="319" r:id="rId16"/>
    <p:sldId id="322" r:id="rId17"/>
    <p:sldId id="327" r:id="rId18"/>
    <p:sldId id="320" r:id="rId19"/>
    <p:sldId id="318" r:id="rId20"/>
    <p:sldId id="282" r:id="rId21"/>
    <p:sldId id="325" r:id="rId22"/>
    <p:sldId id="323" r:id="rId23"/>
    <p:sldId id="316" r:id="rId24"/>
    <p:sldId id="281" r:id="rId25"/>
    <p:sldId id="326" r:id="rId26"/>
    <p:sldId id="312" r:id="rId27"/>
    <p:sldId id="313" r:id="rId28"/>
    <p:sldId id="288" r:id="rId29"/>
    <p:sldId id="296" r:id="rId30"/>
    <p:sldId id="295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91" autoAdjust="0"/>
    <p:restoredTop sz="83236" autoAdjust="0"/>
  </p:normalViewPr>
  <p:slideViewPr>
    <p:cSldViewPr>
      <p:cViewPr varScale="1">
        <p:scale>
          <a:sx n="79" d="100"/>
          <a:sy n="7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1A23-2302-48B7-86CD-7ACD9EB565F1}" type="datetimeFigureOut">
              <a:rPr lang="en-US" smtClean="0"/>
              <a:pPr/>
              <a:t>2014-09-09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E0B4-18F4-40CA-BCB9-40CDCF344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F6AE-DA54-40F4-8359-AD2ACBBEC269}" type="datetimeFigureOut">
              <a:rPr lang="en-US" smtClean="0"/>
              <a:pPr/>
              <a:t>2014-09-09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54ADD-D3F6-445C-98FE-C4EFF5CA5B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7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231547-2320-4CA0-A171-13A3880669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57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96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Engineering week at</a:t>
            </a:r>
            <a:r>
              <a:rPr lang="en-US" baseline="0" dirty="0" smtClean="0"/>
              <a:t> USC 2012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501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45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58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98248-C88C-493C-9974-D6F6FB050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02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Electric meters track individual premise usage for billing purposes - customer payments - how we get paid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98248-C88C-493C-9974-D6F6FB050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0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BB830-B95C-4457-96DC-B57F5D1DB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10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BB830-B95C-4457-96DC-B57F5D1DB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65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the power gets from a plant to consumers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D96B4-9688-465D-AD9A-687A843DD2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88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0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dirty="0">
              <a:latin typeface="Garamond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D75427-C096-49EF-B7A5-BEE697F15A84}" type="slidenum">
              <a:rPr lang="en-US" sz="120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z="12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313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there are lots</a:t>
            </a:r>
            <a:r>
              <a:rPr lang="en-US" baseline="0" dirty="0" smtClean="0"/>
              <a:t> of jobs out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C52-A9B2-4047-9F61-7D281D6B733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Together IT job postings</a:t>
            </a:r>
            <a:r>
              <a:rPr lang="en-US" baseline="0" dirty="0" smtClean="0"/>
              <a:t> total 382,567… and this is just the top 10!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C52-A9B2-4047-9F61-7D281D6B733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47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Degree is valuable, experience is valuable, soft skills are valuable, combining all is most valuable.</a:t>
            </a:r>
          </a:p>
          <a:p>
            <a:r>
              <a:rPr lang="en-US" dirty="0" smtClean="0"/>
              <a:t>Finish your degree and get some experience along the way if possible.  It is harder to get degree after entering working world and some progressions are limited without degree.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232FB08-9DB4-4410-88B5-A6F2548313D9}" type="slidenum">
              <a:rPr lang="en-US" sz="1200"/>
              <a:pPr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435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7324F-60FE-4186-B0EF-1392D26626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60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CF49FDB-A7C5-43DB-8185-5EB3C61DE49B}" type="slidenum">
              <a:rPr lang="en-US" sz="120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556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4ADD-D3F6-445C-98FE-C4EFF5CA5B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BE0C8-1D69-4516-97B6-27F7129F8A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25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Bill Lamprey’s desk – he spends most of his time out in the field during the</a:t>
            </a:r>
            <a:r>
              <a:rPr lang="en-US" baseline="0" dirty="0" smtClean="0"/>
              <a:t> day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72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Workstations at the CHQ ready for mass deployment</a:t>
            </a:r>
            <a:r>
              <a:rPr lang="en-US" baseline="0" dirty="0" smtClean="0"/>
              <a:t> during our desktop modernization effort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5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5885-197F-431F-86B4-3E3063BCEEF7}" type="datetime1">
              <a:rPr lang="en-US"/>
              <a:pPr>
                <a:defRPr/>
              </a:pPr>
              <a:t>2014-09-09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33FE-3530-4F30-9158-5D6293410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3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8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543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78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4182-302D-4EE2-A0F3-1750EC0F587A}" type="datetime1">
              <a:rPr lang="en-US"/>
              <a:pPr>
                <a:defRPr/>
              </a:pPr>
              <a:t>2014-09-09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988" y="643255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DF185E-A06A-44CB-AB45-98661EF7D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7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8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91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2ACF-2DFE-4475-A04B-31553F0CF93D}" type="datetime1">
              <a:rPr lang="en-US"/>
              <a:pPr>
                <a:defRPr/>
              </a:pPr>
              <a:t>2014-09-09</a:t>
            </a:fld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E28190-AC4F-440E-BA51-98A8A2913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C16E-07D6-4B06-9287-F7880A6E3D45}" type="datetime1">
              <a:rPr lang="en-US"/>
              <a:pPr>
                <a:defRPr/>
              </a:pPr>
              <a:t>2014-09-09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1090-555D-4917-8AAD-3EE073860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81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4B794-D1CB-4F2B-9FC6-62682BE4E1DE}" type="datetime1">
              <a:rPr lang="en-US"/>
              <a:pPr>
                <a:defRPr/>
              </a:pPr>
              <a:t>2014-09-09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2563A-26D2-4228-97F7-1798D29D0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5751513" y="6465888"/>
            <a:ext cx="1535112" cy="3921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2014-09-09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cs typeface="Aharoni" pitchFamily="2" charset="-79"/>
              </a:rPr>
              <a:t>Computing from an Electric and Gas Utility Perspective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581400"/>
            <a:ext cx="6858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Bell MT" pitchFamily="18" charset="0"/>
                <a:ea typeface="+mj-ea"/>
                <a:cs typeface="+mj-cs"/>
              </a:rPr>
              <a:t>CSCE 190 April 15, 2013</a:t>
            </a:r>
          </a:p>
          <a:p>
            <a:pPr algn="ctr"/>
            <a:endParaRPr lang="en-US" sz="1400" i="1" dirty="0" smtClean="0">
              <a:latin typeface="Bell MT" pitchFamily="18" charset="0"/>
              <a:ea typeface="+mj-ea"/>
              <a:cs typeface="+mj-cs"/>
            </a:endParaRPr>
          </a:p>
          <a:p>
            <a:pPr algn="ctr"/>
            <a:r>
              <a:rPr lang="en-US" sz="2400" i="1" dirty="0" smtClean="0">
                <a:latin typeface="Bell MT" pitchFamily="18" charset="0"/>
                <a:ea typeface="+mj-ea"/>
                <a:cs typeface="+mj-cs"/>
              </a:rPr>
              <a:t>Chris Pierson, IT Manager</a:t>
            </a:r>
          </a:p>
          <a:p>
            <a:pPr algn="ctr"/>
            <a:r>
              <a:rPr lang="en-US" sz="2400" i="1" dirty="0" smtClean="0">
                <a:latin typeface="Bell MT" pitchFamily="18" charset="0"/>
                <a:ea typeface="+mj-ea"/>
                <a:cs typeface="+mj-cs"/>
              </a:rPr>
              <a:t>Latoya Ellis, Infrastructure Analyst</a:t>
            </a:r>
          </a:p>
          <a:p>
            <a:pPr algn="ctr"/>
            <a:r>
              <a:rPr lang="en-US" sz="2400" i="1" dirty="0" smtClean="0">
                <a:latin typeface="Bell MT" pitchFamily="18" charset="0"/>
                <a:ea typeface="+mj-ea"/>
                <a:cs typeface="+mj-cs"/>
              </a:rPr>
              <a:t>Chris Broom, Applications Developer</a:t>
            </a:r>
          </a:p>
        </p:txBody>
      </p:sp>
      <p:pic>
        <p:nvPicPr>
          <p:cNvPr id="6" name="Picture 12" descr="SCANA blue &amp; bl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39815"/>
            <a:ext cx="1292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do outreach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74042" cy="515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6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support education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9650"/>
            <a:ext cx="69850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1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support universities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8194" name="Picture 2" descr="C:\Users\cp15954\AppData\Local\Microsoft\Windows\Temporary Internet Files\Content.Outlook\927GQ23F\IMG-20120225-0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143000"/>
            <a:ext cx="6807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7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0010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support the </a:t>
            </a:r>
            <a:r>
              <a:rPr lang="en-US" sz="4000" b="1" dirty="0">
                <a:cs typeface="Aharoni" pitchFamily="2" charset="-79"/>
              </a:rPr>
              <a:t>c</a:t>
            </a:r>
            <a:r>
              <a:rPr lang="en-US" sz="4000" b="1" dirty="0" smtClean="0">
                <a:cs typeface="Aharoni" pitchFamily="2" charset="-79"/>
              </a:rPr>
              <a:t>ommunity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9650"/>
            <a:ext cx="69850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8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eat and have fun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-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33793"/>
          <a:stretch/>
        </p:blipFill>
        <p:spPr bwMode="auto">
          <a:xfrm>
            <a:off x="626533" y="1083128"/>
            <a:ext cx="7679267" cy="493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4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A95455-85B9-49B9-9242-0D76BF5BA3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9133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cs typeface="Aharoni" pitchFamily="2" charset="-79"/>
              </a:rPr>
              <a:t>My career-22 </a:t>
            </a:r>
            <a:r>
              <a:rPr lang="en-US" sz="4000" b="1" dirty="0" smtClean="0">
                <a:cs typeface="Aharoni" pitchFamily="2" charset="-79"/>
              </a:rPr>
              <a:t>years, never bored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 flipV="1">
            <a:off x="838200" y="924022"/>
            <a:ext cx="761999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1460500"/>
            <a:ext cx="39624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3A3B9"/>
              </a:buClr>
            </a:pPr>
            <a:r>
              <a:rPr lang="en-US" sz="2200" b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ROLES: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Student assistant 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Applications developer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Systems analyst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Project manager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Applications specialist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IT Supervisor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Client manager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 Program manager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 IT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manager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</a:pP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68800" y="1462088"/>
            <a:ext cx="4318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3A3B9"/>
              </a:buClr>
            </a:pPr>
            <a:r>
              <a:rPr lang="en-US" sz="2200" b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OPPORTUNITIES:</a:t>
            </a:r>
            <a:endParaRPr lang="en-US" sz="22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Electric Operations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Client/server (internet start)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Fossil/Hydro plant IT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SCANA Energy startup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PSNC merger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Marketing/Sales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Data analytics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Demand Side Management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Customer Service Eng.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IT Customer Support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5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A95455-85B9-49B9-9242-0D76BF5BA3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124552" y="279133"/>
            <a:ext cx="67818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Electric Operations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295400" y="1219200"/>
            <a:ext cx="647700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FCE4A-36DA-432B-B805-1449085D9C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60198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Lake Murray Dam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60538"/>
            <a:ext cx="6413500" cy="42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2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FCE4A-36DA-432B-B805-1449085D9C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60198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Fuel Delivery</a:t>
            </a:r>
          </a:p>
        </p:txBody>
      </p:sp>
      <p:pic>
        <p:nvPicPr>
          <p:cNvPr id="7" name="Picture 2" descr="H:\recruiting\fuel_Picture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7" y="1143626"/>
            <a:ext cx="7554963" cy="502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9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1D6CE5-5974-4DE3-8D88-77AD1A989E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124552" y="211756"/>
            <a:ext cx="67818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Transmission/Distribution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t="1596" b="1596"/>
          <a:stretch>
            <a:fillRect/>
          </a:stretch>
        </p:blipFill>
        <p:spPr>
          <a:xfrm>
            <a:off x="1222408" y="1160663"/>
            <a:ext cx="6608763" cy="491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800" y="673100"/>
            <a:ext cx="939800" cy="850900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0077B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738" y="1663700"/>
            <a:ext cx="512762" cy="495300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-1765299" y="3441700"/>
            <a:ext cx="6172200" cy="3175"/>
          </a:xfrm>
          <a:prstGeom prst="line">
            <a:avLst/>
          </a:prstGeom>
          <a:noFill/>
          <a:ln w="12700">
            <a:solidFill>
              <a:srgbClr val="0077B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Rounded Rectangle 6"/>
          <p:cNvSpPr/>
          <p:nvPr/>
        </p:nvSpPr>
        <p:spPr>
          <a:xfrm>
            <a:off x="558800" y="479425"/>
            <a:ext cx="368300" cy="358775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E47C23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0200" y="3898900"/>
            <a:ext cx="838200" cy="914400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E47C23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263" y="4937125"/>
            <a:ext cx="300037" cy="296863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0077B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410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73300"/>
            <a:ext cx="10144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0350"/>
            <a:ext cx="939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990850"/>
            <a:ext cx="787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itle 1"/>
          <p:cNvSpPr>
            <a:spLocks noGrp="1"/>
          </p:cNvSpPr>
          <p:nvPr>
            <p:ph type="title"/>
          </p:nvPr>
        </p:nvSpPr>
        <p:spPr>
          <a:xfrm>
            <a:off x="1558925" y="169863"/>
            <a:ext cx="7204075" cy="922337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  <a:cs typeface="Arial" charset="0"/>
              </a:rPr>
              <a:t>SCANA Corporation</a:t>
            </a:r>
            <a:endParaRPr lang="en-US" sz="40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109" name="Content Placeholder 2"/>
          <p:cNvSpPr>
            <a:spLocks noGrp="1"/>
          </p:cNvSpPr>
          <p:nvPr>
            <p:ph idx="1"/>
          </p:nvPr>
        </p:nvSpPr>
        <p:spPr>
          <a:xfrm>
            <a:off x="1392238" y="1854200"/>
            <a:ext cx="4322762" cy="4165600"/>
          </a:xfrm>
        </p:spPr>
        <p:txBody>
          <a:bodyPr/>
          <a:lstStyle/>
          <a:p>
            <a:pPr marL="0" indent="0">
              <a:buClr>
                <a:srgbClr val="03A3B9"/>
              </a:buClr>
              <a:buSzPct val="130000"/>
              <a:buNone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$11 billion energy-based holding company headquartered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in Cayce, South </a:t>
            </a: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Carolina </a:t>
            </a: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endParaRPr lang="en-US" sz="1800" b="1" dirty="0" smtClean="0">
              <a:solidFill>
                <a:srgbClr val="0033CC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SCANA’s stock is included in the S&amp;P 500 index</a:t>
            </a: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endParaRPr lang="en-US" sz="1800" b="1" dirty="0" smtClean="0">
              <a:solidFill>
                <a:srgbClr val="0033CC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Generate and sell electricity</a:t>
            </a: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endParaRPr lang="en-US" sz="1800" b="1" dirty="0" smtClean="0">
              <a:solidFill>
                <a:srgbClr val="0033CC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Purchase, sell and transport natural gas </a:t>
            </a:r>
          </a:p>
          <a:p>
            <a:pPr>
              <a:defRPr/>
            </a:pPr>
            <a:endParaRPr lang="en-US" sz="2000" dirty="0" smtClean="0">
              <a:latin typeface="Garamond" pitchFamily="18" charset="0"/>
              <a:ea typeface="ＭＳ Ｐゴシック"/>
              <a:cs typeface="Arial" pitchFamily="34" charset="0"/>
            </a:endParaRPr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9728" y="2197100"/>
            <a:ext cx="3088371" cy="3657600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111" name="Picture 12" descr="SCANA blue &amp; bl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339850"/>
            <a:ext cx="2030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787400" y="9890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 algn="r">
              <a:defRPr/>
            </a:pPr>
            <a:fld id="{4D26A9A8-D708-4C9B-BBF2-12CED9C65102}" type="slidenum">
              <a:rPr lang="en-US" sz="1400" b="1" smtClean="0"/>
              <a:pPr algn="r">
                <a:defRPr/>
              </a:pPr>
              <a:t>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38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Why computing?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532" y="2133600"/>
            <a:ext cx="854746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400" dirty="0" smtClean="0"/>
              <a:t>Computer technology </a:t>
            </a:r>
            <a:r>
              <a:rPr lang="en-US" sz="2400" dirty="0"/>
              <a:t>impacts everyone</a:t>
            </a:r>
          </a:p>
          <a:p>
            <a:pPr lvl="1" algn="ctr"/>
            <a:endParaRPr lang="en-US" sz="2400" dirty="0" smtClean="0"/>
          </a:p>
          <a:p>
            <a:pPr lvl="1" algn="ctr"/>
            <a:r>
              <a:rPr lang="en-US" sz="2400" dirty="0" smtClean="0"/>
              <a:t>Everybody </a:t>
            </a:r>
            <a:r>
              <a:rPr lang="en-US" sz="2400" dirty="0"/>
              <a:t>should know something about </a:t>
            </a:r>
            <a:r>
              <a:rPr lang="en-US" sz="2400" dirty="0" smtClean="0"/>
              <a:t>computer technology</a:t>
            </a:r>
          </a:p>
          <a:p>
            <a:pPr lvl="1" algn="ctr"/>
            <a:endParaRPr lang="en-US" sz="2400" dirty="0" smtClean="0"/>
          </a:p>
          <a:p>
            <a:pPr lvl="1" algn="ctr"/>
            <a:endParaRPr lang="en-US" dirty="0"/>
          </a:p>
          <a:p>
            <a:pPr algn="ctr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://www.code.org/</a:t>
            </a: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1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Aharoni" pitchFamily="2" charset="-79"/>
              </a:rPr>
              <a:t>Jobs Are Out There!</a:t>
            </a:r>
            <a:endParaRPr lang="en-US" sz="4000" b="1" dirty="0">
              <a:cs typeface="Aharoni" pitchFamily="2" charset="-79"/>
            </a:endParaRPr>
          </a:p>
        </p:txBody>
      </p:sp>
      <p:sp>
        <p:nvSpPr>
          <p:cNvPr id="9" name="Shape 8"/>
          <p:cNvSpPr/>
          <p:nvPr/>
        </p:nvSpPr>
        <p:spPr>
          <a:xfrm rot="4396374">
            <a:off x="3825939" y="2233250"/>
            <a:ext cx="3647819" cy="2543899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5348138" y="2678665"/>
            <a:ext cx="92118" cy="921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6150417" y="3460830"/>
            <a:ext cx="92118" cy="921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581400" y="1392381"/>
            <a:ext cx="1719834" cy="676101"/>
          </a:xfrm>
          <a:custGeom>
            <a:avLst/>
            <a:gdLst>
              <a:gd name="connsiteX0" fmla="*/ 0 w 1719834"/>
              <a:gd name="connsiteY0" fmla="*/ 0 h 676101"/>
              <a:gd name="connsiteX1" fmla="*/ 1719834 w 1719834"/>
              <a:gd name="connsiteY1" fmla="*/ 0 h 676101"/>
              <a:gd name="connsiteX2" fmla="*/ 1719834 w 1719834"/>
              <a:gd name="connsiteY2" fmla="*/ 676101 h 676101"/>
              <a:gd name="connsiteX3" fmla="*/ 0 w 1719834"/>
              <a:gd name="connsiteY3" fmla="*/ 676101 h 676101"/>
              <a:gd name="connsiteX4" fmla="*/ 0 w 1719834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834" h="676101">
                <a:moveTo>
                  <a:pt x="0" y="0"/>
                </a:moveTo>
                <a:lnTo>
                  <a:pt x="1719834" y="0"/>
                </a:lnTo>
                <a:lnTo>
                  <a:pt x="1719834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8.4%</a:t>
            </a:r>
            <a:endParaRPr lang="en-US" sz="2800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59018" y="2295697"/>
            <a:ext cx="2370582" cy="676101"/>
          </a:xfrm>
          <a:custGeom>
            <a:avLst/>
            <a:gdLst>
              <a:gd name="connsiteX0" fmla="*/ 0 w 2370582"/>
              <a:gd name="connsiteY0" fmla="*/ 0 h 676101"/>
              <a:gd name="connsiteX1" fmla="*/ 2370582 w 2370582"/>
              <a:gd name="connsiteY1" fmla="*/ 0 h 676101"/>
              <a:gd name="connsiteX2" fmla="*/ 2370582 w 2370582"/>
              <a:gd name="connsiteY2" fmla="*/ 676101 h 676101"/>
              <a:gd name="connsiteX3" fmla="*/ 0 w 2370582"/>
              <a:gd name="connsiteY3" fmla="*/ 676101 h 676101"/>
              <a:gd name="connsiteX4" fmla="*/ 0 w 2370582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582" h="676101">
                <a:moveTo>
                  <a:pt x="0" y="0"/>
                </a:moveTo>
                <a:lnTo>
                  <a:pt x="2370582" y="0"/>
                </a:lnTo>
                <a:lnTo>
                  <a:pt x="2370582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5-6%</a:t>
            </a:r>
            <a:endParaRPr lang="en-US" sz="2800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81400" y="3168839"/>
            <a:ext cx="2324100" cy="676101"/>
          </a:xfrm>
          <a:custGeom>
            <a:avLst/>
            <a:gdLst>
              <a:gd name="connsiteX0" fmla="*/ 0 w 2324100"/>
              <a:gd name="connsiteY0" fmla="*/ 0 h 676101"/>
              <a:gd name="connsiteX1" fmla="*/ 2324100 w 2324100"/>
              <a:gd name="connsiteY1" fmla="*/ 0 h 676101"/>
              <a:gd name="connsiteX2" fmla="*/ 2324100 w 2324100"/>
              <a:gd name="connsiteY2" fmla="*/ 676101 h 676101"/>
              <a:gd name="connsiteX3" fmla="*/ 0 w 2324100"/>
              <a:gd name="connsiteY3" fmla="*/ 676101 h 676101"/>
              <a:gd name="connsiteX4" fmla="*/ 0 w 2324100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76101">
                <a:moveTo>
                  <a:pt x="0" y="0"/>
                </a:moveTo>
                <a:lnTo>
                  <a:pt x="2324100" y="0"/>
                </a:lnTo>
                <a:lnTo>
                  <a:pt x="2324100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3.5</a:t>
            </a:r>
            <a:r>
              <a:rPr lang="en-US" sz="40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%</a:t>
            </a:r>
            <a:endParaRPr lang="en-US" sz="4000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05500" y="4941916"/>
            <a:ext cx="2324100" cy="676101"/>
          </a:xfrm>
          <a:custGeom>
            <a:avLst/>
            <a:gdLst>
              <a:gd name="connsiteX0" fmla="*/ 0 w 2324100"/>
              <a:gd name="connsiteY0" fmla="*/ 0 h 676101"/>
              <a:gd name="connsiteX1" fmla="*/ 2324100 w 2324100"/>
              <a:gd name="connsiteY1" fmla="*/ 0 h 676101"/>
              <a:gd name="connsiteX2" fmla="*/ 2324100 w 2324100"/>
              <a:gd name="connsiteY2" fmla="*/ 676101 h 676101"/>
              <a:gd name="connsiteX3" fmla="*/ 0 w 2324100"/>
              <a:gd name="connsiteY3" fmla="*/ 676101 h 676101"/>
              <a:gd name="connsiteX4" fmla="*/ 0 w 2324100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76101">
                <a:moveTo>
                  <a:pt x="0" y="0"/>
                </a:moveTo>
                <a:lnTo>
                  <a:pt x="2324100" y="0"/>
                </a:lnTo>
                <a:lnTo>
                  <a:pt x="2324100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t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3.1%</a:t>
            </a:r>
            <a:endParaRPr lang="en-US" sz="4000" b="1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Unemployment Rate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National, June 2012: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‘Balanced’ Unemployment</a:t>
            </a:r>
            <a:r>
              <a:rPr lang="en-US" dirty="0" smtClean="0">
                <a:solidFill>
                  <a:srgbClr val="7F7F7F"/>
                </a:solidFill>
              </a:rPr>
              <a:t>: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Technology: May 2012: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Technology, June 2012: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2971800"/>
            <a:ext cx="7086600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Aharoni" pitchFamily="2" charset="-79"/>
              </a:rPr>
              <a:t>What Unemployment?</a:t>
            </a:r>
            <a:endParaRPr lang="en-US" sz="4000" b="1" dirty="0"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199"/>
            <a:ext cx="5105400" cy="376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945559"/>
            <a:ext cx="5905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382,567 Postings in June</a:t>
            </a:r>
            <a:endParaRPr lang="en-US" sz="4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Computing is not expected to produce sufficient graduates to cover needs</a:t>
            </a:r>
            <a:endParaRPr lang="en-US" sz="4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Picture 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401" y="1600200"/>
            <a:ext cx="7349198" cy="4525963"/>
          </a:xfrm>
        </p:spPr>
      </p:pic>
    </p:spTree>
    <p:extLst>
      <p:ext uri="{BB962C8B-B14F-4D97-AF65-F5344CB8AC3E}">
        <p14:creationId xmlns:p14="http://schemas.microsoft.com/office/powerpoint/2010/main" val="22100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282700"/>
          </a:xfrm>
        </p:spPr>
        <p:txBody>
          <a:bodyPr/>
          <a:lstStyle/>
          <a:p>
            <a:r>
              <a:rPr lang="en-US" sz="4000" b="1" dirty="0" smtClean="0"/>
              <a:t>We’re not Just Techno-Geeks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075612" cy="44211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3000" dirty="0" smtClean="0"/>
              <a:t>IT plus Business experience is extremely valuable</a:t>
            </a:r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3000" dirty="0" smtClean="0"/>
              <a:t>Analysts translate ‘tech talk’ into business terms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3000" dirty="0" smtClean="0"/>
              <a:t>Customer Service is a key, along with a desire and aptitude for technology</a:t>
            </a:r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3000" dirty="0" smtClean="0"/>
              <a:t>Business knowledge helps us produce solid systems </a:t>
            </a:r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3000" dirty="0" smtClean="0"/>
              <a:t>Financial Analysis is big business in IST!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Q/A with employees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latin typeface="Bell MT" pitchFamily="18" charset="0"/>
              </a:rPr>
              <a:t>Latoya </a:t>
            </a:r>
            <a:r>
              <a:rPr lang="en-US" i="1" dirty="0" smtClean="0">
                <a:latin typeface="Bell MT" pitchFamily="18" charset="0"/>
              </a:rPr>
              <a:t>Ellis, Infrastructure Analyst</a:t>
            </a:r>
          </a:p>
          <a:p>
            <a:pPr marL="0" indent="0" algn="ctr">
              <a:buNone/>
            </a:pPr>
            <a:endParaRPr lang="en-US" i="1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Bell MT" pitchFamily="18" charset="0"/>
              </a:rPr>
              <a:t>Chris Broom, Applications Developer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 closing…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38188" y="1690688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Completing your education should be top priority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A degree may get you in the hiring process, but it does not automatically qualify you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Gain work </a:t>
            </a:r>
            <a:r>
              <a:rPr lang="en-US" sz="2800" b="1" dirty="0">
                <a:solidFill>
                  <a:srgbClr val="0033CC"/>
                </a:solidFill>
                <a:cs typeface="Arial" charset="0"/>
              </a:rPr>
              <a:t>experience in your field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Learn as much as you can about computer technology regardless of your major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95263" cy="37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6659" tIns="48329" rIns="96659" bIns="48329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71500" y="330200"/>
            <a:ext cx="7937500" cy="7131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6659" tIns="48329" rIns="96659" bIns="483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cs typeface="Aharoni" pitchFamily="2" charset="-79"/>
              </a:rPr>
              <a:t>IT </a:t>
            </a:r>
            <a:r>
              <a:rPr lang="en-US" sz="4000" b="1" dirty="0">
                <a:latin typeface="+mj-lt"/>
                <a:cs typeface="Aharoni" pitchFamily="2" charset="-79"/>
              </a:rPr>
              <a:t>at SCANA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95263" cy="37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6659" tIns="48329" rIns="96659" bIns="48329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195263" cy="652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6659" tIns="48329" rIns="96659" bIns="48329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5295900" cy="38832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6659" tIns="48329" rIns="96659" bIns="48329">
            <a:spAutoFit/>
          </a:bodyPr>
          <a:lstStyle/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50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% Applications Development,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  50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% Infrastructure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2 Data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Centers</a:t>
            </a:r>
            <a:endParaRPr lang="en-US" sz="2400" b="1" dirty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High Availability Capabilities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Redundant 10 GB core network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Secure Wireless Campus &amp; Service Trucks 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1,000+ 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Software Applications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endParaRPr lang="en-US" sz="2400" b="1" dirty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175" name="Picture 12" descr="j0387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307597" cy="375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4724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Technology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71850" y="1693307"/>
            <a:ext cx="546735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 little bit of everything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Microsoft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.NET,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Business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Objects, HP &amp; IBM UNIX, Linux, EMC Storage, CISCO Network, PeopleSoft, Filenet 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We Support most Microsoft Products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DB2, Oracle,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Teradata, MS SQL Server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000" b="1" dirty="0">
                <a:solidFill>
                  <a:srgbClr val="0033CC"/>
                </a:solidFill>
                <a:latin typeface="Arial" charset="0"/>
                <a:cs typeface="Arial" charset="0"/>
              </a:rPr>
              <a:t>Mainframe critical for core processing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Remote computing capabilities</a:t>
            </a:r>
          </a:p>
        </p:txBody>
      </p:sp>
      <p:pic>
        <p:nvPicPr>
          <p:cNvPr id="8198" name="Picture 8" descr="j0382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24025"/>
            <a:ext cx="2933700" cy="41052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MPj04331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106863"/>
            <a:ext cx="57785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057400" y="331788"/>
            <a:ext cx="550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+mj-lt"/>
              </a:rPr>
              <a:t>SCANA IST </a:t>
            </a:r>
            <a:r>
              <a:rPr lang="en-US" sz="4000" b="1" dirty="0">
                <a:latin typeface="+mj-lt"/>
              </a:rPr>
              <a:t>Job Families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1460500"/>
            <a:ext cx="39624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66FF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Applications Development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 Database Administration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Infrastructure Analyst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Infrastructure Tech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IST Project Management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IST Training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Security Analyst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 IT Analyst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</a:pP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038600" y="1462088"/>
            <a:ext cx="52197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Network Planning and Engineering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Systems Programming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Technical Writing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Technology Consultant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Telecommunications Tech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Leadership</a:t>
            </a:r>
          </a:p>
          <a:p>
            <a:pPr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3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371600" y="558800"/>
            <a:ext cx="6477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Employee Makeup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34950" y="1595438"/>
            <a:ext cx="54546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400+ IST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employees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Many have BS in Computer Science, Management Information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Science,</a:t>
            </a:r>
            <a:b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</a:b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or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related field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44% female; 22% minority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Historically low turnover, but high potential due to boomer retirement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30% Gen X, 12% Gen Y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6-10 positions in Co-op programs</a:t>
            </a:r>
            <a:endParaRPr lang="en-US" sz="22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11270" name="Picture 13" descr="MPj041408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/>
          <a:stretch>
            <a:fillRect/>
          </a:stretch>
        </p:blipFill>
        <p:spPr bwMode="auto">
          <a:xfrm>
            <a:off x="5471370" y="2362200"/>
            <a:ext cx="3350368" cy="304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89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D42C5-EA4D-425E-8CC1-20E9DF8DCE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848600" cy="7556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How IST fits into the business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1143000" y="1519237"/>
            <a:ext cx="6858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9" tIns="48329" rIns="96659" bIns="48329"/>
          <a:lstStyle/>
          <a:p>
            <a:pPr>
              <a:spcBef>
                <a:spcPct val="20000"/>
              </a:spcBef>
              <a:buClr>
                <a:srgbClr val="03A3B9"/>
              </a:buClr>
              <a:buSzPct val="120000"/>
            </a:pP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Everything we do depends IT:</a:t>
            </a:r>
          </a:p>
          <a:p>
            <a:pPr>
              <a:spcBef>
                <a:spcPct val="20000"/>
              </a:spcBef>
              <a:buClr>
                <a:srgbClr val="03A3B9"/>
              </a:buClr>
              <a:buSzPct val="120000"/>
            </a:pPr>
            <a:endParaRPr lang="en-US" sz="2400" b="1" dirty="0" smtClean="0">
              <a:solidFill>
                <a:srgbClr val="0033CC"/>
              </a:solidFill>
              <a:cs typeface="Arial" charset="0"/>
            </a:endParaRPr>
          </a:p>
          <a:p>
            <a:pPr marL="574675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Functional 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Systems</a:t>
            </a:r>
          </a:p>
          <a:p>
            <a:pPr marL="574675" lvl="1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74675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Cross-Functional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74675" lvl="1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74675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Underlying Technologies</a:t>
            </a:r>
          </a:p>
          <a:p>
            <a:pPr marL="784225" lvl="1" indent="-301625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cs typeface="Arial" charset="0"/>
            </a:endParaRPr>
          </a:p>
          <a:p>
            <a:pPr marL="784225" lvl="1" indent="-301625">
              <a:spcBef>
                <a:spcPct val="20000"/>
              </a:spcBef>
              <a:buClr>
                <a:srgbClr val="03A3B9"/>
              </a:buClr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cs typeface="Arial" charset="0"/>
            </a:endParaRPr>
          </a:p>
          <a:p>
            <a:pPr marL="361950" indent="-361950">
              <a:spcBef>
                <a:spcPct val="20000"/>
              </a:spcBef>
              <a:buClr>
                <a:srgbClr val="03A3B9"/>
              </a:buClr>
              <a:buFont typeface="Arial" charset="0"/>
              <a:buChar char="•"/>
            </a:pPr>
            <a:endParaRPr lang="en-US" sz="2400" b="1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V="1">
            <a:off x="1066800" y="990600"/>
            <a:ext cx="6954838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aren’t always at our desks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2050" name="Picture 2" descr="C:\Users\cp15954\AppData\Local\Microsoft\Windows\Temporary Internet Files\Content.Outlook\927GQ23F\IMG-20120725-0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66800"/>
            <a:ext cx="6883400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89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work hard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9650"/>
            <a:ext cx="6984999" cy="5238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7F7F7F"/>
      </a:dk1>
      <a:lt1>
        <a:sysClr val="window" lastClr="FFFFFF"/>
      </a:lt1>
      <a:dk2>
        <a:srgbClr val="00B0F0"/>
      </a:dk2>
      <a:lt2>
        <a:srgbClr val="92D050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92D05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7F7F7F"/>
      </a:dk1>
      <a:lt1>
        <a:sysClr val="window" lastClr="FFFFFF"/>
      </a:lt1>
      <a:dk2>
        <a:srgbClr val="00B0F0"/>
      </a:dk2>
      <a:lt2>
        <a:srgbClr val="92D050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92D05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9347AA8E0C54AA70B13CECFA1356A" ma:contentTypeVersion="0" ma:contentTypeDescription="Create a new document." ma:contentTypeScope="" ma:versionID="7ba7d6f964435004113629d7e9d410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652453-624B-412E-8410-670035BA67D6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E343F6-C993-41DA-B5D2-E548BFB38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DF4D53-FF2C-4D10-A38E-0DAF5DCCF0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624</Words>
  <Application>Microsoft Office PowerPoint</Application>
  <PresentationFormat>On-screen Show (4:3)</PresentationFormat>
  <Paragraphs>188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Theme1</vt:lpstr>
      <vt:lpstr>Office Theme</vt:lpstr>
      <vt:lpstr>1_Office Theme</vt:lpstr>
      <vt:lpstr>Computing from an Electric and Gas Utility Perspective</vt:lpstr>
      <vt:lpstr>SCANA Corporation</vt:lpstr>
      <vt:lpstr>PowerPoint Presentation</vt:lpstr>
      <vt:lpstr>PowerPoint Presentation</vt:lpstr>
      <vt:lpstr>PowerPoint Presentation</vt:lpstr>
      <vt:lpstr>PowerPoint Presentation</vt:lpstr>
      <vt:lpstr>How IST fits into the business</vt:lpstr>
      <vt:lpstr>We aren’t always at our desks</vt:lpstr>
      <vt:lpstr>We work hard</vt:lpstr>
      <vt:lpstr>We do outreach</vt:lpstr>
      <vt:lpstr>We support education</vt:lpstr>
      <vt:lpstr>We support universities</vt:lpstr>
      <vt:lpstr>We support the community</vt:lpstr>
      <vt:lpstr>We eat and have fun</vt:lpstr>
      <vt:lpstr>My career-22 years, never bored</vt:lpstr>
      <vt:lpstr>Electric Operations</vt:lpstr>
      <vt:lpstr>Lake Murray Dam</vt:lpstr>
      <vt:lpstr>Fuel Delivery</vt:lpstr>
      <vt:lpstr>Transmission/Distribution</vt:lpstr>
      <vt:lpstr>Why computing?</vt:lpstr>
      <vt:lpstr>Jobs Are Out There!</vt:lpstr>
      <vt:lpstr>What Unemployment?</vt:lpstr>
      <vt:lpstr>Computing is not expected to produce sufficient graduates to cover needs</vt:lpstr>
      <vt:lpstr>We’re not Just Techno-Geeks</vt:lpstr>
      <vt:lpstr>Q/A with employees</vt:lpstr>
      <vt:lpstr>In closing…</vt:lpstr>
    </vt:vector>
  </TitlesOfParts>
  <Company>SCANA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New Employee Orientation</dc:title>
  <dc:creator>fg13374</dc:creator>
  <cp:lastModifiedBy>mgv</cp:lastModifiedBy>
  <cp:revision>109</cp:revision>
  <dcterms:created xsi:type="dcterms:W3CDTF">2012-10-10T19:29:42Z</dcterms:created>
  <dcterms:modified xsi:type="dcterms:W3CDTF">2014-09-09T23:46:58Z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0x010100DB99347AA8E0C54AA70B13CECFA1356A</vt:lpwstr>
  </property>
</Properties>
</file>