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523" r:id="rId3"/>
    <p:sldId id="475" r:id="rId4"/>
    <p:sldId id="491" r:id="rId5"/>
    <p:sldId id="259" r:id="rId6"/>
    <p:sldId id="260" r:id="rId7"/>
    <p:sldId id="262" r:id="rId8"/>
    <p:sldId id="303" r:id="rId9"/>
    <p:sldId id="305" r:id="rId10"/>
    <p:sldId id="279" r:id="rId11"/>
    <p:sldId id="304" r:id="rId12"/>
    <p:sldId id="446" r:id="rId13"/>
    <p:sldId id="379" r:id="rId14"/>
    <p:sldId id="488" r:id="rId15"/>
    <p:sldId id="476" r:id="rId16"/>
    <p:sldId id="427" r:id="rId17"/>
    <p:sldId id="473" r:id="rId18"/>
    <p:sldId id="474" r:id="rId19"/>
    <p:sldId id="472" r:id="rId20"/>
    <p:sldId id="487" r:id="rId21"/>
    <p:sldId id="492" r:id="rId22"/>
    <p:sldId id="322" r:id="rId23"/>
    <p:sldId id="524" r:id="rId24"/>
    <p:sldId id="525" r:id="rId25"/>
    <p:sldId id="481" r:id="rId26"/>
    <p:sldId id="350" r:id="rId27"/>
    <p:sldId id="505" r:id="rId28"/>
    <p:sldId id="517" r:id="rId29"/>
    <p:sldId id="518" r:id="rId30"/>
    <p:sldId id="357" r:id="rId31"/>
    <p:sldId id="358" r:id="rId32"/>
    <p:sldId id="352" r:id="rId33"/>
    <p:sldId id="359" r:id="rId34"/>
    <p:sldId id="527" r:id="rId35"/>
    <p:sldId id="52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933FF"/>
    <a:srgbClr val="FF9933"/>
    <a:srgbClr val="00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9417" autoAdjust="0"/>
  </p:normalViewPr>
  <p:slideViewPr>
    <p:cSldViewPr>
      <p:cViewPr varScale="1">
        <p:scale>
          <a:sx n="109" d="100"/>
          <a:sy n="109" d="100"/>
        </p:scale>
        <p:origin x="1742" y="91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55AA4-29F6-4FC4-8105-30D8DEC96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416DC-E550-4F4F-B772-6651BC35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4 valence electrons: bonds with 4 neighboring atoms  No charge carriers without dopants.  Dopants are from group 3 (hole; p-type) or group 5 (electron; n-type) Hole and electrons are charge carriers.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5747D2-0877-40D0-8FE0-BC95F0D7239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2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ABA674-D491-4551-9E89-CFBC0C5E4BD6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Many threads! Even 1000 in some GPUs.  Each outermost loop iteration becomes a thread.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451DA-9027-4AA0-BF98-333DF114C010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70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4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07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4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13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4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33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Huge flexibility, must use hardware description language: very lower level, RTL, timing.  In principle, much higher utilization of the hardware.  Electronically (“in the field”) reconfigurable.  CE students will use FPGAs in 611 and 313.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3805F-2F39-41B4-86A3-71C26365AAD4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8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FPGA have worked very hard on compiler from C to HDL.  They call it high-level synthesis.</a:t>
            </a:r>
            <a:r>
              <a:rPr lang="en-US" altLang="en-US" baseline="0" dirty="0"/>
              <a:t>  </a:t>
            </a:r>
            <a:r>
              <a:rPr lang="en-US" altLang="en-US" dirty="0"/>
              <a:t> Also, used for</a:t>
            </a:r>
            <a:r>
              <a:rPr lang="en-US" altLang="en-US" baseline="0" dirty="0"/>
              <a:t> debugging before (re-)configuring the chip.</a:t>
            </a:r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061F3A-F28D-4BAE-85D1-816032D66670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37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Jason used these. No longer.  The ones used now are very similar (2018).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785FF-063B-4F8F-B012-DA410447766B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5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If p is grounded, no electricity from diffusion area to substrate.</a:t>
            </a:r>
          </a:p>
          <a:p>
            <a:r>
              <a:rPr lang="en-US" altLang="en-US" dirty="0"/>
              <a:t>Works like a switch.  The gate is a capacitor (there</a:t>
            </a:r>
            <a:r>
              <a:rPr lang="en-US" altLang="en-US" baseline="0" dirty="0"/>
              <a:t> is a glass insulator under the gate---blue in the figure)</a:t>
            </a:r>
            <a:r>
              <a:rPr lang="en-US" altLang="en-US" dirty="0"/>
              <a:t>; charging it draws electrons and opens a channel, opening the connection.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9AF09-AF00-400C-B198-AEACA29A07B7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8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Gates. 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837CE8-A173-4E80-B0CF-0B6683BCF17E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30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 MIPS CPU (as used in Hennessy and Patterson; in 212).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73FE0-1A21-4144-8637-36D5E47D358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1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Polygons represent transistors (looking  from the top down).  Blue are wires (copper), the black (</a:t>
            </a:r>
            <a:r>
              <a:rPr lang="en-US" altLang="en-US" dirty="0" err="1"/>
              <a:t>vias</a:t>
            </a:r>
            <a:r>
              <a:rPr lang="en-US" altLang="en-US" dirty="0"/>
              <a:t>, vertical) connect metal to substrate; otherwise, glass in between. Grey shaded are gates.  Around 180 nanometers (around</a:t>
            </a:r>
            <a:r>
              <a:rPr lang="en-US" altLang="en-US" baseline="0" dirty="0"/>
              <a:t> 2000)</a:t>
            </a:r>
            <a:r>
              <a:rPr lang="en-US" altLang="en-US" dirty="0"/>
              <a:t>, the rules no longer are parametrized by lambda, because of</a:t>
            </a:r>
            <a:r>
              <a:rPr lang="en-US" altLang="en-US" baseline="0" dirty="0"/>
              <a:t> the complicated physics at very small scale.  Free MOSIS is 180 nanometers now.</a:t>
            </a: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C7658-D9AB-4AC8-8DF5-1C12351BB19A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5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P&amp;R’ed</a:t>
            </a:r>
            <a:r>
              <a:rPr lang="en-US" altLang="en-US" dirty="0"/>
              <a:t> means: Placed and Routed.  MOSIS (fabrication facility at ISI at USC) would receive something like this.  (core of a tiny chip here.)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AEA76-5953-4CE1-BD3C-387B794FFAE0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0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Most chips are rectangular.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2750C6-3A11-4F3B-A8E8-7DD753383918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7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4 September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4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2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E106DFE-16C7-46C4-98A2-A31DC863D0A8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99EAEE4-58C2-41BB-B4E8-2435C6386217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C6D9BAC-102A-4F14-ACBA-21F6BCFC92D8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998F31E-D563-4F0D-9669-1E288AFA7F5D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6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5DB59AC-C624-41FE-8996-E4B1306633F3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71F69B3-EB1F-45C9-BE65-AA2A90DA0FC9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841DE7B-44E3-4A1D-B88A-8DA0E33D16D3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D36F93E-67CB-43B1-A980-35E365FB282E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27026C29-5020-4C65-BEF6-7B636D501EC1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F52891F-17EF-42CE-A52D-E4A106E85097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C1AC8A0-C60F-488D-B63B-C99A06E629E8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540AB1D-2EE0-42E0-95AB-5637281BD0C4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1029" name="Picture 8" descr="us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tags" Target="../tags/tag6.xml"/><Relationship Id="rId11" Type="http://schemas.openxmlformats.org/officeDocument/2006/relationships/oleObject" Target="../embeddings/oleObject9.bin"/><Relationship Id="rId5" Type="http://schemas.openxmlformats.org/officeDocument/2006/relationships/tags" Target="../tags/tag5.xml"/><Relationship Id="rId10" Type="http://schemas.openxmlformats.org/officeDocument/2006/relationships/image" Target="../media/image51.wmf"/><Relationship Id="rId4" Type="http://schemas.openxmlformats.org/officeDocument/2006/relationships/tags" Target="../tags/tag4.xml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7" Type="http://schemas.openxmlformats.org/officeDocument/2006/relationships/image" Target="../media/image11.wmf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wmf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00" y="1600200"/>
            <a:ext cx="8839200" cy="1447800"/>
          </a:xfrm>
        </p:spPr>
        <p:txBody>
          <a:bodyPr/>
          <a:lstStyle/>
          <a:p>
            <a:pPr algn="l" eaLnBrk="1" hangingPunct="1"/>
            <a:r>
              <a:rPr lang="en-US" altLang="en-US" sz="4800" dirty="0"/>
              <a:t>Trends in the Infrastructure of Computing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000" y="3810000"/>
            <a:ext cx="8839200" cy="990600"/>
          </a:xfrm>
        </p:spPr>
        <p:txBody>
          <a:bodyPr/>
          <a:lstStyle/>
          <a:p>
            <a:pPr algn="r" eaLnBrk="1" hangingPunct="1"/>
            <a:r>
              <a:rPr lang="en-US" altLang="en-US" sz="2800" dirty="0">
                <a:solidFill>
                  <a:srgbClr val="990033"/>
                </a:solidFill>
              </a:rPr>
              <a:t>CSCE 190:  Computing in the Modern World</a:t>
            </a:r>
          </a:p>
          <a:p>
            <a:pPr algn="r" eaLnBrk="1" hangingPunct="1"/>
            <a:r>
              <a:rPr lang="en-US" altLang="en-US" sz="2400" dirty="0"/>
              <a:t>Jason D. Bakos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7504483" y="4998763"/>
            <a:ext cx="1652717" cy="1328797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7443364" y="6275836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+mn-lt"/>
              </a:rPr>
              <a:t>Heterogeneous and Reconfigurable Computing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24B722A-3D03-47EF-B940-7C67B265505F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990033"/>
                </a:solidFill>
              </a:rPr>
              <a:t>3-input NAND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1924BA4-8E3D-4303-AEF8-3A372B7C27C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Synthesized and P&amp;R’ed MIPS Architecture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148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photolithography">
            <a:extLst>
              <a:ext uri="{FF2B5EF4-FFF2-40B4-BE49-F238E27FC236}">
                <a16:creationId xmlns:a16="http://schemas.microsoft.com/office/drawing/2014/main" id="{A3CC75D8-8164-4098-B2CB-C5CBE684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49363"/>
            <a:ext cx="3733800" cy="4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IC Fabrication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" y="1371600"/>
            <a:ext cx="8001000" cy="460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CSCE 611 </a:t>
            </a:r>
            <a:fld id="{2B09C6BB-99B2-4573-8ACF-65DDE3AF318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6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Wafer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1751AC2-2CD0-4CEA-932C-5B01780C07C9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22532" name="Picture 2" descr="http://gizmodo.com/assets/resources/2007/09/497-b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81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www.maclife.com/files/u307916/sandy_bridge_wafer_angle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25663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2A33-90C1-4464-A488-41702178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Improvement:  Fab + Architects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06F89-B381-46A0-99F3-6C4C2BF28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22530" name="Picture 2" descr="Image result for semiconductor fabrication">
            <a:extLst>
              <a:ext uri="{FF2B5EF4-FFF2-40B4-BE49-F238E27FC236}">
                <a16:creationId xmlns:a16="http://schemas.microsoft.com/office/drawing/2014/main" id="{67450BAD-A487-42A2-B51C-94D09579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2" y="1360756"/>
            <a:ext cx="3178126" cy="211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result for david patterson turing award">
            <a:extLst>
              <a:ext uri="{FF2B5EF4-FFF2-40B4-BE49-F238E27FC236}">
                <a16:creationId xmlns:a16="http://schemas.microsoft.com/office/drawing/2014/main" id="{D5B2F9F6-E2C9-416A-8A71-AE89ADB1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5" y="3213858"/>
            <a:ext cx="2667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Image result for david patterson turing award">
            <a:extLst>
              <a:ext uri="{FF2B5EF4-FFF2-40B4-BE49-F238E27FC236}">
                <a16:creationId xmlns:a16="http://schemas.microsoft.com/office/drawing/2014/main" id="{5E01F7D1-A3A6-4D9F-8AB4-13B27E96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31" y="1350946"/>
            <a:ext cx="289616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E453-E737-47E4-B089-F82C15D7733E}"/>
              </a:ext>
            </a:extLst>
          </p:cNvPr>
          <p:cNvSpPr txBox="1"/>
          <p:nvPr/>
        </p:nvSpPr>
        <p:spPr>
          <a:xfrm>
            <a:off x="-228600" y="351391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 nm</a:t>
            </a:r>
          </a:p>
          <a:p>
            <a:pPr algn="ctr"/>
            <a:r>
              <a:rPr lang="en-US" dirty="0"/>
              <a:t>200 million transistors/chip</a:t>
            </a:r>
          </a:p>
          <a:p>
            <a:pPr algn="ctr"/>
            <a:r>
              <a:rPr lang="en-US" dirty="0"/>
              <a:t>(2005)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DEC58-3345-4E2C-BABD-6BC55BF39251}"/>
              </a:ext>
            </a:extLst>
          </p:cNvPr>
          <p:cNvSpPr txBox="1"/>
          <p:nvPr/>
        </p:nvSpPr>
        <p:spPr>
          <a:xfrm>
            <a:off x="-228600" y="5094586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65 nm</a:t>
            </a:r>
          </a:p>
          <a:p>
            <a:pPr algn="ctr"/>
            <a:r>
              <a:rPr lang="en-US" dirty="0"/>
              <a:t>400 million transistors/chip</a:t>
            </a:r>
          </a:p>
          <a:p>
            <a:pPr algn="ctr"/>
            <a:r>
              <a:rPr lang="en-US" dirty="0"/>
              <a:t>(2006)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FCEF21-45F2-4163-BC34-876C74EA65DD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1562100" y="4437240"/>
            <a:ext cx="0" cy="657346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982431-C523-44CF-AF66-DA2F0DB36778}"/>
              </a:ext>
            </a:extLst>
          </p:cNvPr>
          <p:cNvCxnSpPr>
            <a:cxnSpLocks/>
          </p:cNvCxnSpPr>
          <p:nvPr/>
        </p:nvCxnSpPr>
        <p:spPr>
          <a:xfrm flipV="1">
            <a:off x="3352800" y="2209800"/>
            <a:ext cx="3352800" cy="3322638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8008E9-BFDA-4CC3-A10F-0CD12A04E0B2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210015" y="5440104"/>
            <a:ext cx="0" cy="310532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4C2069-3522-4B1D-833A-493C79429A2E}"/>
              </a:ext>
            </a:extLst>
          </p:cNvPr>
          <p:cNvSpPr txBox="1"/>
          <p:nvPr/>
        </p:nvSpPr>
        <p:spPr>
          <a:xfrm>
            <a:off x="4419315" y="50707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2 instructions per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C6F770-F500-4E7E-A1C1-D2C1B0D067E9}"/>
              </a:ext>
            </a:extLst>
          </p:cNvPr>
          <p:cNvSpPr txBox="1"/>
          <p:nvPr/>
        </p:nvSpPr>
        <p:spPr>
          <a:xfrm>
            <a:off x="4419315" y="57506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4 instructions per cycle</a:t>
            </a:r>
          </a:p>
        </p:txBody>
      </p:sp>
    </p:spTree>
    <p:extLst>
      <p:ext uri="{BB962C8B-B14F-4D97-AF65-F5344CB8AC3E}">
        <p14:creationId xmlns:p14="http://schemas.microsoft.com/office/powerpoint/2010/main" val="125640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7659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Moore’s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6" y="1125569"/>
            <a:ext cx="7216868" cy="5062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Christopher Batten, Cornell</a:t>
            </a:r>
          </a:p>
        </p:txBody>
      </p:sp>
    </p:spTree>
    <p:extLst>
      <p:ext uri="{BB962C8B-B14F-4D97-AF65-F5344CB8AC3E}">
        <p14:creationId xmlns:p14="http://schemas.microsoft.com/office/powerpoint/2010/main" val="99930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Intel Desktop Technology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38803"/>
              </p:ext>
            </p:extLst>
          </p:nvPr>
        </p:nvGraphicFramePr>
        <p:xfrm>
          <a:off x="1856859" y="1343464"/>
          <a:ext cx="5402145" cy="4709160"/>
        </p:xfrm>
        <a:graphic>
          <a:graphicData uri="http://schemas.openxmlformats.org/drawingml/2006/table">
            <a:tbl>
              <a:tblPr/>
              <a:tblGrid>
                <a:gridCol w="71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92">
                  <a:extLst>
                    <a:ext uri="{9D8B030D-6E8A-4147-A177-3AD203B41FA5}">
                      <a16:colId xmlns:a16="http://schemas.microsoft.com/office/drawing/2014/main" val="3254395102"/>
                    </a:ext>
                  </a:extLst>
                </a:gridCol>
                <a:gridCol w="924566">
                  <a:extLst>
                    <a:ext uri="{9D8B030D-6E8A-4147-A177-3AD203B41FA5}">
                      <a16:colId xmlns:a16="http://schemas.microsoft.com/office/drawing/2014/main" val="1743554268"/>
                    </a:ext>
                  </a:extLst>
                </a:gridCol>
                <a:gridCol w="158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Performance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2 cores/package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2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4 cores/chip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2010-11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“Westmere” / “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6 cores/chip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2012-13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“Ivy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Bridge” / ”Haswell”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8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2014-15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“Broadwell” / ”Skylake”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~2.8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8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2016-18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Kaby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Lake” / “Coffee Lake” / “Whiskey Lake”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~5.6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14 nm (!!!)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8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23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2018?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“Cannon Lake”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8261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1066800" y="3244081"/>
            <a:ext cx="706594" cy="216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667000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End of frequency scaling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066800" y="4294335"/>
            <a:ext cx="744323" cy="430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054" y="3945244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End of core scaling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B6EB-EC44-45EE-94D4-FE24DEB5E57F}"/>
              </a:ext>
            </a:extLst>
          </p:cNvPr>
          <p:cNvCxnSpPr>
            <a:cxnSpLocks/>
          </p:cNvCxnSpPr>
          <p:nvPr/>
        </p:nvCxnSpPr>
        <p:spPr>
          <a:xfrm>
            <a:off x="1161414" y="4849571"/>
            <a:ext cx="611980" cy="272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12A8B23-DD88-4EA4-8710-96E035A55C0B}"/>
              </a:ext>
            </a:extLst>
          </p:cNvPr>
          <p:cNvSpPr txBox="1"/>
          <p:nvPr/>
        </p:nvSpPr>
        <p:spPr>
          <a:xfrm>
            <a:off x="236790" y="4544771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End of technology scaling?</a:t>
            </a:r>
          </a:p>
        </p:txBody>
      </p:sp>
    </p:spTree>
    <p:extLst>
      <p:ext uri="{BB962C8B-B14F-4D97-AF65-F5344CB8AC3E}">
        <p14:creationId xmlns:p14="http://schemas.microsoft.com/office/powerpoint/2010/main" val="134656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dirty="0"/>
              <a:t>Performance:  Intel Desktop Peak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17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93093"/>
              </p:ext>
            </p:extLst>
          </p:nvPr>
        </p:nvGraphicFramePr>
        <p:xfrm>
          <a:off x="457200" y="1524000"/>
          <a:ext cx="8322668" cy="4013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7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Desktop</a:t>
                      </a:r>
                    </a:p>
                    <a:p>
                      <a:pPr algn="ctr"/>
                      <a:r>
                        <a:rPr lang="en-US" sz="1600" dirty="0"/>
                        <a:t>Processor</a:t>
                      </a:r>
                    </a:p>
                    <a:p>
                      <a:pPr algn="ctr"/>
                      <a:r>
                        <a:rPr lang="en-US" sz="1600" dirty="0"/>
                        <a:t>Generation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</a:t>
                      </a:r>
                    </a:p>
                    <a:p>
                      <a:pPr algn="ctr"/>
                      <a:r>
                        <a:rPr lang="en-US" sz="1600" dirty="0"/>
                        <a:t>Clock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/>
                        <a:t>Speed</a:t>
                      </a:r>
                    </a:p>
                    <a:p>
                      <a:pPr algn="ctr"/>
                      <a:r>
                        <a:rPr lang="en-US" sz="1600" baseline="0" dirty="0"/>
                        <a:t>(GHz)</a:t>
                      </a:r>
                      <a:endParaRPr lang="en-US" sz="16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Peak</a:t>
                      </a:r>
                    </a:p>
                    <a:p>
                      <a:pPr algn="ctr"/>
                      <a:r>
                        <a:rPr lang="en-US" sz="1600" dirty="0"/>
                        <a:t>Integer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dirty="0"/>
                        <a:t>IPC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</a:t>
                      </a:r>
                    </a:p>
                    <a:p>
                      <a:pPr algn="ctr"/>
                      <a:r>
                        <a:rPr lang="en-US" sz="1600" dirty="0"/>
                        <a:t>Number</a:t>
                      </a:r>
                    </a:p>
                    <a:p>
                      <a:pPr algn="ctr"/>
                      <a:r>
                        <a:rPr lang="en-US" sz="1600" dirty="0"/>
                        <a:t>of Cores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Max.</a:t>
                      </a:r>
                    </a:p>
                    <a:p>
                      <a:pPr algn="ctr"/>
                      <a:r>
                        <a:rPr lang="en-US" sz="1600"/>
                        <a:t>DRAM</a:t>
                      </a:r>
                      <a:endParaRPr lang="en-US" sz="1600" baseline="0"/>
                    </a:p>
                    <a:p>
                      <a:pPr algn="ctr"/>
                      <a:r>
                        <a:rPr lang="en-US" sz="1600" baseline="0"/>
                        <a:t>Bandwidth</a:t>
                      </a:r>
                    </a:p>
                    <a:p>
                      <a:pPr algn="ctr"/>
                      <a:r>
                        <a:rPr lang="en-US" sz="1600" baseline="0"/>
                        <a:t>(GB/s)</a:t>
                      </a:r>
                      <a:endParaRPr lang="en-US" sz="160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Peak Floating Point (Gflop/s)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L3</a:t>
                      </a:r>
                    </a:p>
                    <a:p>
                      <a:pPr algn="ctr"/>
                      <a:r>
                        <a:rPr lang="en-US" sz="1600" baseline="0" dirty="0"/>
                        <a:t>cache</a:t>
                      </a:r>
                    </a:p>
                    <a:p>
                      <a:pPr algn="ctr"/>
                      <a:r>
                        <a:rPr lang="en-US" sz="1600" baseline="0" dirty="0"/>
                        <a:t>(MB)</a:t>
                      </a:r>
                      <a:endParaRPr lang="en-US" sz="1600" dirty="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</a:t>
                      </a: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(2006)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</a:t>
                      </a: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(2007)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15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Lake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(2017)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42.7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35840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92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Desktop:  Moore’s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18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1882123"/>
          <a:ext cx="5207150" cy="21029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Processor</a:t>
                      </a:r>
                    </a:p>
                    <a:p>
                      <a:pPr algn="ctr"/>
                      <a:r>
                        <a:rPr lang="en-US" sz="1400" dirty="0"/>
                        <a:t>Generation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Transistor size</a:t>
                      </a:r>
                      <a:endParaRPr lang="en-US" sz="1400" baseline="0"/>
                    </a:p>
                    <a:p>
                      <a:pPr algn="ctr"/>
                      <a:r>
                        <a:rPr lang="en-US" sz="1400" baseline="0"/>
                        <a:t>(nm)</a:t>
                      </a:r>
                      <a:endParaRPr lang="en-US" sz="140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</a:t>
                      </a:r>
                      <a:r>
                        <a:rPr lang="en-US" sz="1400" baseline="0" dirty="0"/>
                        <a:t> of transistors</a:t>
                      </a:r>
                    </a:p>
                    <a:p>
                      <a:pPr algn="ctr"/>
                      <a:r>
                        <a:rPr lang="en-US" sz="1400" baseline="0" dirty="0"/>
                        <a:t>(millions)</a:t>
                      </a:r>
                      <a:endParaRPr lang="en-US" sz="1400" dirty="0"/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(2006)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 (2007)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 descr="si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19" y="2506183"/>
            <a:ext cx="1947919" cy="181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784894" y="4360795"/>
            <a:ext cx="1417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/>
              <a:t>Si atom spacing = 0.5 nm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" y="3965039"/>
          <a:ext cx="5207150" cy="1115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7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Cannon Lake (2018)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5200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?? (2022)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10400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 (2025)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20800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 (2027)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41600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781949" y="4360795"/>
            <a:ext cx="1002945" cy="529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Hardware Design?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611 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5" descr="http://www.notebookcheck.net/fileadmin/_migrated/pics/prozdiemap_0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6517"/>
            <a:ext cx="4419600" cy="257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net3.cbsistatic.com/hub/i/r/2013/05/31/cd858ae9-fdc3-11e2-8c7c-d4ae52e62bcc/resize/570xauto/bf15aa1691d94671467c0d8bc74921c4/Screen_Shot_2013-05-31_at_2.13.45_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43553"/>
            <a:ext cx="3978920" cy="26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tech.firstpost.com/wp-content/uploads/2015/01/Intel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0" y="3947152"/>
            <a:ext cx="5152997" cy="273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448" y="4343400"/>
            <a:ext cx="3505200" cy="244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0413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gen </a:t>
            </a:r>
            <a:r>
              <a:rPr lang="en-US" dirty="0" err="1"/>
              <a:t>Skylake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11 vs iPhone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8576"/>
            <a:ext cx="3048000" cy="4648200"/>
          </a:xfrm>
        </p:spPr>
        <p:txBody>
          <a:bodyPr/>
          <a:lstStyle/>
          <a:p>
            <a:r>
              <a:rPr lang="en-US" dirty="0"/>
              <a:t>Apollo 11</a:t>
            </a:r>
          </a:p>
          <a:p>
            <a:pPr lvl="1"/>
            <a:r>
              <a:rPr lang="en-US" dirty="0"/>
              <a:t>Cost: ~$200 billion</a:t>
            </a:r>
          </a:p>
          <a:p>
            <a:pPr marL="457200" lvl="1" indent="0">
              <a:buNone/>
            </a:pPr>
            <a:r>
              <a:rPr lang="en-US" sz="1200" dirty="0"/>
              <a:t>(whole program, adjusted)</a:t>
            </a:r>
          </a:p>
          <a:p>
            <a:r>
              <a:rPr lang="en-US" b="1" u="sng" dirty="0"/>
              <a:t>Guidance Computer (1966):</a:t>
            </a:r>
          </a:p>
          <a:p>
            <a:pPr lvl="1"/>
            <a:r>
              <a:rPr lang="en-US" dirty="0"/>
              <a:t>2.048 MHz clock</a:t>
            </a:r>
          </a:p>
          <a:p>
            <a:pPr lvl="1"/>
            <a:r>
              <a:rPr lang="en-US" dirty="0"/>
              <a:t>33,600 transistors</a:t>
            </a:r>
          </a:p>
          <a:p>
            <a:pPr lvl="1"/>
            <a:r>
              <a:rPr lang="en-US" dirty="0"/>
              <a:t>85,000 instructions per second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24200" y="1288576"/>
            <a:ext cx="5584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iPhone 10</a:t>
            </a:r>
          </a:p>
          <a:p>
            <a:pPr lvl="1"/>
            <a:r>
              <a:rPr lang="en-US" kern="0" dirty="0"/>
              <a:t>Cost:  ~$999</a:t>
            </a:r>
          </a:p>
          <a:p>
            <a:endParaRPr lang="en-US" b="1" u="sng" kern="0" dirty="0"/>
          </a:p>
          <a:p>
            <a:r>
              <a:rPr lang="en-US" b="1" u="sng" kern="0" dirty="0"/>
              <a:t>Apple A11 Bionic CPU (2017):</a:t>
            </a:r>
          </a:p>
          <a:p>
            <a:pPr lvl="1"/>
            <a:r>
              <a:rPr lang="en-US" kern="0" dirty="0"/>
              <a:t>2390 MHz clock (~1000X faster)</a:t>
            </a:r>
          </a:p>
          <a:p>
            <a:pPr lvl="1"/>
            <a:r>
              <a:rPr lang="en-US" kern="0" dirty="0"/>
              <a:t>4.3 billion transistors (125,000X more)</a:t>
            </a:r>
          </a:p>
          <a:p>
            <a:pPr lvl="1"/>
            <a:r>
              <a:rPr lang="en-US" kern="0" dirty="0"/>
              <a:t>57 billion instructions per second (671,000X faster)</a:t>
            </a:r>
          </a:p>
          <a:p>
            <a:pPr marL="969963" lvl="1" indent="-280988">
              <a:buNone/>
            </a:pPr>
            <a:r>
              <a:rPr lang="en-US" b="1" i="1" kern="0" dirty="0">
                <a:solidFill>
                  <a:srgbClr val="FF0000"/>
                </a:solidFill>
              </a:rPr>
              <a:t>+ </a:t>
            </a:r>
            <a:r>
              <a:rPr lang="en-US" kern="0" dirty="0"/>
              <a:t>Performs 600 billion neural network operations per second</a:t>
            </a:r>
          </a:p>
          <a:p>
            <a:pPr marL="969963" lvl="1" indent="-280988">
              <a:buNone/>
            </a:pPr>
            <a:r>
              <a:rPr lang="en-US" b="1" i="1" kern="0" dirty="0">
                <a:solidFill>
                  <a:srgbClr val="FF0000"/>
                </a:solidFill>
              </a:rPr>
              <a:t>+ </a:t>
            </a:r>
            <a:r>
              <a:rPr lang="en-US" kern="0" dirty="0"/>
              <a:t>Processes 12 million pixels per second from still image camera</a:t>
            </a:r>
          </a:p>
          <a:p>
            <a:pPr marL="969963" lvl="1" indent="-280988">
              <a:buNone/>
            </a:pPr>
            <a:r>
              <a:rPr lang="en-US" b="1" i="1" kern="0" dirty="0">
                <a:solidFill>
                  <a:srgbClr val="FF0000"/>
                </a:solidFill>
              </a:rPr>
              <a:t>+ </a:t>
            </a:r>
            <a:r>
              <a:rPr lang="en-US" kern="0" dirty="0"/>
              <a:t>Processes 2 million image tiles per second from record video (feature extraction, classification, and motion analysis)</a:t>
            </a:r>
          </a:p>
          <a:p>
            <a:pPr marL="969963" lvl="1" indent="-280988">
              <a:buNone/>
            </a:pPr>
            <a:r>
              <a:rPr lang="en-US" b="1" i="1" kern="0" dirty="0">
                <a:solidFill>
                  <a:srgbClr val="FF0000"/>
                </a:solidFill>
              </a:rPr>
              <a:t>+ </a:t>
            </a:r>
            <a:r>
              <a:rPr lang="en-US" kern="0" dirty="0"/>
              <a:t>Encodes 240 frames per second at 1920x1080 (500 million pixels per second)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539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218"/>
            <a:ext cx="8229600" cy="792163"/>
          </a:xfrm>
        </p:spPr>
        <p:txBody>
          <a:bodyPr/>
          <a:lstStyle/>
          <a:p>
            <a:r>
              <a:rPr lang="en-US" dirty="0"/>
              <a:t>Why Learn Hardware Design?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20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6" name="Picture 2" descr="http://images.anandtech.com/doci/7355/pLDBDAIaeFFrBEdN.large_575px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71" y="963012"/>
            <a:ext cx="2995750" cy="22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7584" y="3187419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A6</a:t>
            </a:r>
          </a:p>
        </p:txBody>
      </p:sp>
      <p:pic>
        <p:nvPicPr>
          <p:cNvPr id="1026" name="Picture 2" descr="Image result for apple a5 di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0" y="963012"/>
            <a:ext cx="2255162" cy="2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2603" y="3209298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A5x</a:t>
            </a:r>
          </a:p>
        </p:txBody>
      </p:sp>
      <p:pic>
        <p:nvPicPr>
          <p:cNvPr id="1028" name="Picture 4" descr="Image result for apple a7 die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26" y="960980"/>
            <a:ext cx="2114040" cy="22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67121" y="3197167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37" y="960980"/>
            <a:ext cx="1836318" cy="22571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28364" y="3187419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7379" y="1422230"/>
            <a:ext cx="930661" cy="86358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58458" y="2022175"/>
            <a:ext cx="780511" cy="105859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148644" y="2285814"/>
            <a:ext cx="708415" cy="77545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93368" y="2068004"/>
            <a:ext cx="676449" cy="76653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apple a9 die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31" y="3902285"/>
            <a:ext cx="2056613" cy="25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427853" y="6099983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75307" y="5218777"/>
            <a:ext cx="658693" cy="116018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786" y="3902285"/>
            <a:ext cx="2383853" cy="2511122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7097493" y="6110900"/>
            <a:ext cx="1031251" cy="3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82511" y="4703152"/>
            <a:ext cx="711112" cy="1056981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 “Walls”</a:t>
            </a:r>
            <a:endParaRPr lang="en-AU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B57A3D3-90C5-49A7-90B1-9066E9CE2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876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Power Wall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Must maintain thermal density of ~ 1 Watt per square mm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~200 Watts for 200 mm</a:t>
            </a:r>
            <a:r>
              <a:rPr lang="en-US" sz="1600" baseline="30000" dirty="0"/>
              <a:t>2</a:t>
            </a:r>
            <a:r>
              <a:rPr lang="en-US" sz="1600" dirty="0"/>
              <a:t> area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Dennard Scaling no longer in effect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Power density increases with transistor density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b="1" i="1" dirty="0" err="1"/>
              <a:t>P</a:t>
            </a:r>
            <a:r>
              <a:rPr lang="en-US" sz="2000" b="1" i="1" baseline="-25000" dirty="0" err="1"/>
              <a:t>dynamic</a:t>
            </a:r>
            <a:r>
              <a:rPr lang="en-US" sz="2000" b="1" dirty="0"/>
              <a:t> = ½</a:t>
            </a:r>
            <a:r>
              <a:rPr lang="en-US" sz="2000" b="1" i="1" dirty="0"/>
              <a:t>CV</a:t>
            </a:r>
            <a:r>
              <a:rPr lang="en-US" sz="2000" b="1" i="1" baseline="-25000" dirty="0"/>
              <a:t>DD</a:t>
            </a:r>
            <a:r>
              <a:rPr lang="en-US" sz="2000" b="1" baseline="30000" dirty="0"/>
              <a:t>2</a:t>
            </a:r>
            <a:r>
              <a:rPr lang="en-US" sz="2000" b="1" i="1" dirty="0"/>
              <a:t>f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AB98B96-0C98-47CF-A6A2-F8DB38AAE5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5016594"/>
              </p:ext>
            </p:extLst>
          </p:nvPr>
        </p:nvGraphicFramePr>
        <p:xfrm>
          <a:off x="1828800" y="4191000"/>
          <a:ext cx="5715000" cy="20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VISIO" r:id="rId5" imgW="1978401" imgH="705263" progId="Visio.Drawing.6">
                  <p:embed/>
                </p:oleObj>
              </mc:Choice>
              <mc:Fallback>
                <p:oleObj name="VISIO" r:id="rId5" imgW="1978401" imgH="705263" progId="Visio.Drawing.6">
                  <p:embed/>
                  <p:pic>
                    <p:nvPicPr>
                      <p:cNvPr id="890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5715000" cy="203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00B577F-BA88-408B-8711-A643B96E3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1462454"/>
            <a:ext cx="3760389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4" name="Object 6"/>
          <p:cNvGraphicFramePr>
            <a:graphicFrameLocks noGrp="1" noChangeAspect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268626"/>
              </p:ext>
            </p:extLst>
          </p:nvPr>
        </p:nvGraphicFramePr>
        <p:xfrm>
          <a:off x="840889" y="2553426"/>
          <a:ext cx="746222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VISIO" r:id="rId9" imgW="4030077" imgH="1686831" progId="Visio.Drawing.6">
                  <p:embed/>
                </p:oleObj>
              </mc:Choice>
              <mc:Fallback>
                <p:oleObj name="VISIO" r:id="rId9" imgW="4030077" imgH="1686831" progId="Visio.Drawing.6">
                  <p:embed/>
                  <p:pic>
                    <p:nvPicPr>
                      <p:cNvPr id="911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89" y="2553426"/>
                        <a:ext cx="746222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2514740" y="1304064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VISIO" r:id="rId11" imgW="1978401" imgH="517498" progId="Visio.Drawing.6">
                  <p:embed/>
                </p:oleObj>
              </mc:Choice>
              <mc:Fallback>
                <p:oleObj name="VISIO" r:id="rId11" imgW="1978401" imgH="517498" progId="Visio.Drawing.6">
                  <p:embed/>
                  <p:pic>
                    <p:nvPicPr>
                      <p:cNvPr id="911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740" y="1304064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445" y="59517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Logic Levels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02B9F41-D995-4D15-9E13-1889D7ED858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5637209"/>
            <a:ext cx="2133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NM</a:t>
            </a:r>
            <a:r>
              <a:rPr lang="en-US" sz="2000" i="1" baseline="-25000" dirty="0">
                <a:solidFill>
                  <a:schemeClr val="accent2"/>
                </a:solidFill>
              </a:rPr>
              <a:t>H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i="1" dirty="0">
                <a:solidFill>
                  <a:schemeClr val="accent2"/>
                </a:solidFill>
              </a:rPr>
              <a:t>V</a:t>
            </a:r>
            <a:r>
              <a:rPr lang="en-US" sz="2000" i="1" baseline="-25000" dirty="0">
                <a:solidFill>
                  <a:schemeClr val="accent2"/>
                </a:solidFill>
              </a:rPr>
              <a:t>OH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n-US" sz="2000" i="1" dirty="0">
                <a:solidFill>
                  <a:schemeClr val="accent2"/>
                </a:solidFill>
              </a:rPr>
              <a:t>V</a:t>
            </a:r>
            <a:r>
              <a:rPr lang="en-US" sz="2000" i="1" baseline="-25000" dirty="0">
                <a:solidFill>
                  <a:schemeClr val="accent2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NM</a:t>
            </a:r>
            <a:r>
              <a:rPr lang="en-US" sz="2000" i="1" baseline="-25000" dirty="0">
                <a:solidFill>
                  <a:schemeClr val="accent2"/>
                </a:solidFill>
              </a:rPr>
              <a:t>L</a:t>
            </a:r>
            <a:r>
              <a:rPr lang="en-US" sz="2000" dirty="0">
                <a:solidFill>
                  <a:schemeClr val="accent2"/>
                </a:solidFill>
              </a:rPr>
              <a:t> =  </a:t>
            </a:r>
            <a:r>
              <a:rPr lang="en-US" sz="2000" i="1" dirty="0">
                <a:solidFill>
                  <a:schemeClr val="accent2"/>
                </a:solidFill>
              </a:rPr>
              <a:t>V</a:t>
            </a:r>
            <a:r>
              <a:rPr lang="en-US" sz="2000" i="1" baseline="-25000" dirty="0">
                <a:solidFill>
                  <a:schemeClr val="accent2"/>
                </a:solidFill>
              </a:rPr>
              <a:t>IL</a:t>
            </a:r>
            <a:r>
              <a:rPr lang="en-US" sz="2000" dirty="0">
                <a:solidFill>
                  <a:schemeClr val="accent2"/>
                </a:solidFill>
              </a:rPr>
              <a:t>  – </a:t>
            </a:r>
            <a:r>
              <a:rPr lang="en-US" sz="2000" i="1" dirty="0">
                <a:solidFill>
                  <a:schemeClr val="accent2"/>
                </a:solidFill>
              </a:rPr>
              <a:t>V</a:t>
            </a:r>
            <a:r>
              <a:rPr lang="en-US" sz="2000" i="1" baseline="-25000" dirty="0">
                <a:solidFill>
                  <a:schemeClr val="accent2"/>
                </a:solidFill>
              </a:rPr>
              <a:t>OL</a:t>
            </a:r>
          </a:p>
        </p:txBody>
      </p:sp>
    </p:spTree>
    <p:extLst>
      <p:ext uri="{BB962C8B-B14F-4D97-AF65-F5344CB8AC3E}">
        <p14:creationId xmlns:p14="http://schemas.microsoft.com/office/powerpoint/2010/main" val="7497772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F2F9-162E-429C-A9C9-741CC269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 “Walls”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C47E-5C51-407C-883A-1332B24D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Memory Wall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Memory usually cannot supply data to CPU fast enough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GPUs use soldered memory for higher speed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C334E-66CB-405B-A1E7-333C24B2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2FBE5-349D-498E-B7CD-F1C9A005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5948363" cy="3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79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CC31-551A-438D-8820-74A6B702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 “Walls”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7B20-0785-46CC-9D0D-27F063D0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Solution:  Domain-specific architecture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Use dedicated memories to minimize data movement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Invest resources into more arithmetic units or bigger memories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Use the easiest form of parallelism that matches the domain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Reduce data size and type to the simplest needed for the domain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A4379-5092-4A4A-AD18-88FBDD42B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857E-A264-4AA0-8FFB-AE2AC1BA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DBB38-BA92-4E4E-BADB-F3C4946E0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Qualcomm Snapdragon 835</a:t>
            </a:r>
          </a:p>
          <a:p>
            <a:pPr lvl="1"/>
            <a:r>
              <a:rPr lang="en-US" sz="2000" dirty="0"/>
              <a:t>Wireless:</a:t>
            </a:r>
          </a:p>
          <a:p>
            <a:pPr lvl="2"/>
            <a:r>
              <a:rPr lang="en-US" sz="1600" dirty="0"/>
              <a:t>Snapdragon LTE modem</a:t>
            </a:r>
          </a:p>
          <a:p>
            <a:pPr lvl="2"/>
            <a:r>
              <a:rPr lang="en-US" sz="1600" dirty="0"/>
              <a:t>Wi-Fi module</a:t>
            </a:r>
          </a:p>
          <a:p>
            <a:pPr lvl="1"/>
            <a:r>
              <a:rPr lang="en-US" sz="2000" dirty="0"/>
              <a:t>Processors: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Hexagon DSP Processor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Qualcomm </a:t>
            </a:r>
            <a:r>
              <a:rPr lang="en-US" sz="1600" dirty="0" err="1"/>
              <a:t>Aqstic</a:t>
            </a:r>
            <a:r>
              <a:rPr lang="en-US" sz="1600" dirty="0"/>
              <a:t> Audio Processor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Qualcomm </a:t>
            </a:r>
            <a:r>
              <a:rPr lang="en-US" sz="1600" dirty="0" err="1"/>
              <a:t>IZat</a:t>
            </a:r>
            <a:r>
              <a:rPr lang="en-US" sz="1600" dirty="0"/>
              <a:t> Location Processor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Adreno 540 GPU (DPU + VPU) Processor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Qualcomm Spectra 180 Camera Processor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err="1"/>
              <a:t>Kryo</a:t>
            </a:r>
            <a:r>
              <a:rPr lang="en-US" sz="1600" dirty="0"/>
              <a:t> 280 CPU (8 core ARM </a:t>
            </a:r>
            <a:r>
              <a:rPr lang="en-US" sz="1600" dirty="0" err="1"/>
              <a:t>BigLittle</a:t>
            </a:r>
            <a:r>
              <a:rPr lang="en-US" sz="1600" dirty="0"/>
              <a:t>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Qualcomm Haven Security Processor</a:t>
            </a:r>
          </a:p>
          <a:p>
            <a:pPr marL="1257300" lvl="2" indent="-342900">
              <a:buFont typeface="+mj-lt"/>
              <a:buAutoNum type="arabicPeriod"/>
            </a:pPr>
            <a:endParaRPr lang="en-US" sz="1600" dirty="0"/>
          </a:p>
          <a:p>
            <a:pPr marL="457200"/>
            <a:r>
              <a:rPr lang="en-US" sz="2200" dirty="0"/>
              <a:t>Raspberry Pi gen1:  ARM11 + 3 types of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AE89F-9096-4ADF-B57D-A2F9B4592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611 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(GPU)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9" name="TextBox 16"/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GPU</a:t>
            </a:r>
          </a:p>
        </p:txBody>
      </p:sp>
      <p:sp>
        <p:nvSpPr>
          <p:cNvPr id="40970" name="TextBox 16"/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038" name="TextBox 16"/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2</a:t>
            </a:r>
          </a:p>
        </p:txBody>
      </p:sp>
      <p:sp>
        <p:nvSpPr>
          <p:cNvPr id="41039" name="TextBox 16"/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3</a:t>
            </a:r>
          </a:p>
        </p:txBody>
      </p:sp>
      <p:sp>
        <p:nvSpPr>
          <p:cNvPr id="41040" name="TextBox 16"/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4</a:t>
            </a:r>
          </a:p>
        </p:txBody>
      </p:sp>
      <p:sp>
        <p:nvSpPr>
          <p:cNvPr id="41041" name="TextBox 16"/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5</a:t>
            </a:r>
          </a:p>
        </p:txBody>
      </p:sp>
      <p:sp>
        <p:nvSpPr>
          <p:cNvPr id="41042" name="TextBox 16"/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6</a:t>
            </a:r>
          </a:p>
        </p:txBody>
      </p:sp>
      <p:sp>
        <p:nvSpPr>
          <p:cNvPr id="41043" name="TextBox 16"/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7</a:t>
            </a:r>
          </a:p>
        </p:txBody>
      </p:sp>
      <p:sp>
        <p:nvSpPr>
          <p:cNvPr id="41044" name="TextBox 16"/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 eaLnBrk="1" hangingPunct="1"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2392CE41-5740-42F6-9E1D-A7542C478D38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>
              <a:solidFill>
                <a:srgbClr val="9900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00800" y="2043113"/>
            <a:ext cx="8382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>
            <a:off x="6096000" y="2043113"/>
            <a:ext cx="11430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>
            <a:off x="6705600" y="2043113"/>
            <a:ext cx="5334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H="1">
            <a:off x="6972300" y="2043113"/>
            <a:ext cx="2667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>
            <a:off x="7181850" y="2095500"/>
            <a:ext cx="5715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7210425" y="2095500"/>
            <a:ext cx="1809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7239000" y="2043113"/>
            <a:ext cx="381000" cy="804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7239000" y="2095500"/>
            <a:ext cx="609600" cy="7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7239000" y="2095500"/>
            <a:ext cx="8382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6" name="TextBox 94"/>
          <p:cNvSpPr txBox="1">
            <a:spLocks noChangeArrowheads="1"/>
          </p:cNvSpPr>
          <p:nvPr/>
        </p:nvSpPr>
        <p:spPr bwMode="auto">
          <a:xfrm>
            <a:off x="7848600" y="20955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threads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5246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6" name="TextBox 265"/>
          <p:cNvSpPr txBox="1"/>
          <p:nvPr/>
        </p:nvSpPr>
        <p:spPr>
          <a:xfrm rot="5400000">
            <a:off x="548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7" name="TextBox 266"/>
          <p:cNvSpPr txBox="1"/>
          <p:nvPr/>
        </p:nvSpPr>
        <p:spPr>
          <a:xfrm rot="5400000">
            <a:off x="57181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8" name="TextBox 267"/>
          <p:cNvSpPr txBox="1"/>
          <p:nvPr/>
        </p:nvSpPr>
        <p:spPr>
          <a:xfrm rot="5400000">
            <a:off x="59737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9" name="TextBox 268"/>
          <p:cNvSpPr txBox="1"/>
          <p:nvPr/>
        </p:nvSpPr>
        <p:spPr>
          <a:xfrm rot="5400000">
            <a:off x="618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0" name="TextBox 269"/>
          <p:cNvSpPr txBox="1"/>
          <p:nvPr/>
        </p:nvSpPr>
        <p:spPr>
          <a:xfrm rot="5400000">
            <a:off x="64262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1" name="TextBox 270"/>
          <p:cNvSpPr txBox="1"/>
          <p:nvPr/>
        </p:nvSpPr>
        <p:spPr>
          <a:xfrm rot="5400000">
            <a:off x="6643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2" name="TextBox 271"/>
          <p:cNvSpPr txBox="1"/>
          <p:nvPr/>
        </p:nvSpPr>
        <p:spPr>
          <a:xfrm rot="5400000">
            <a:off x="68834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3" name="TextBox 272"/>
          <p:cNvSpPr txBox="1"/>
          <p:nvPr/>
        </p:nvSpPr>
        <p:spPr>
          <a:xfrm rot="5400000">
            <a:off x="7089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4" name="TextBox 273"/>
          <p:cNvSpPr txBox="1"/>
          <p:nvPr/>
        </p:nvSpPr>
        <p:spPr>
          <a:xfrm rot="5400000">
            <a:off x="73326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5" name="TextBox 274"/>
          <p:cNvSpPr txBox="1"/>
          <p:nvPr/>
        </p:nvSpPr>
        <p:spPr>
          <a:xfrm rot="5400000">
            <a:off x="7562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6" name="TextBox 275"/>
          <p:cNvSpPr txBox="1"/>
          <p:nvPr/>
        </p:nvSpPr>
        <p:spPr>
          <a:xfrm rot="5400000">
            <a:off x="7816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7" name="TextBox 276"/>
          <p:cNvSpPr txBox="1"/>
          <p:nvPr/>
        </p:nvSpPr>
        <p:spPr>
          <a:xfrm rot="5400000">
            <a:off x="802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8" name="TextBox 277"/>
          <p:cNvSpPr txBox="1"/>
          <p:nvPr/>
        </p:nvSpPr>
        <p:spPr>
          <a:xfrm rot="5400000">
            <a:off x="82692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9" name="TextBox 278"/>
          <p:cNvSpPr txBox="1"/>
          <p:nvPr/>
        </p:nvSpPr>
        <p:spPr>
          <a:xfrm rot="5400000">
            <a:off x="8486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80" name="TextBox 279"/>
          <p:cNvSpPr txBox="1"/>
          <p:nvPr/>
        </p:nvSpPr>
        <p:spPr>
          <a:xfrm rot="5400000">
            <a:off x="872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6978"/>
            <a:ext cx="8281987" cy="707886"/>
          </a:xfrm>
        </p:spPr>
        <p:txBody>
          <a:bodyPr/>
          <a:lstStyle/>
          <a:p>
            <a:r>
              <a:rPr lang="en-US" dirty="0"/>
              <a:t>Google Tensor Processing Unit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752600"/>
            <a:ext cx="4790818" cy="376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438400"/>
            <a:ext cx="34480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7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06" y="555407"/>
            <a:ext cx="8281987" cy="646331"/>
          </a:xfrm>
        </p:spPr>
        <p:txBody>
          <a:bodyPr/>
          <a:lstStyle/>
          <a:p>
            <a:r>
              <a:rPr lang="en-US" sz="3600" dirty="0"/>
              <a:t>Intel Crest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447800"/>
            <a:ext cx="7335786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DNN training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16-bit fixed point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Operates on blocks of 32x32 matrices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SRAM + HBM2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6667666" cy="29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225" y="555407"/>
            <a:ext cx="8281987" cy="646331"/>
          </a:xfrm>
        </p:spPr>
        <p:txBody>
          <a:bodyPr/>
          <a:lstStyle/>
          <a:p>
            <a:r>
              <a:rPr lang="en-US" sz="3600" dirty="0"/>
              <a:t>Pixel Visual Core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52356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Pixel Visual Core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Image Processing Unit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Performs stencil operations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08E880-C337-47E4-B1DC-E341A35D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59" y="1596024"/>
            <a:ext cx="4440023" cy="42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1830" y="3971196"/>
            <a:ext cx="3781255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/>
              <a:t>4K video on a phone (2015)</a:t>
            </a:r>
          </a:p>
        </p:txBody>
      </p:sp>
      <p:pic>
        <p:nvPicPr>
          <p:cNvPr id="1028" name="Picture 4" descr="http://cdn.redmondpie.com/wp-content/uploads/2015/09/iPhone-6s-4K-m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7" y="4311740"/>
            <a:ext cx="3245724" cy="20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tertainmentbuddha.com/blog/wp-content/uploads/2015/01/h5-mp-beta-pegasus-ground-p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1" y="1704619"/>
            <a:ext cx="3752647" cy="2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29200" y="1347235"/>
            <a:ext cx="2286000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/>
              <a:t>Xbox One (2013)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C296CF-217D-4B45-A8ED-1884E9461C12}"/>
              </a:ext>
            </a:extLst>
          </p:cNvPr>
          <p:cNvSpPr txBox="1">
            <a:spLocks/>
          </p:cNvSpPr>
          <p:nvPr/>
        </p:nvSpPr>
        <p:spPr bwMode="auto">
          <a:xfrm>
            <a:off x="4804600" y="3897195"/>
            <a:ext cx="3781255" cy="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 err="1"/>
              <a:t>Animojis</a:t>
            </a:r>
            <a:r>
              <a:rPr lang="en-US" sz="1504" kern="0" dirty="0"/>
              <a:t>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D4CA9-0F53-4A43-8C36-B2FB4E03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36" y="4218039"/>
            <a:ext cx="4153782" cy="21065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6C7AE-4490-4D21-B695-BBC79D9A09DA}"/>
              </a:ext>
            </a:extLst>
          </p:cNvPr>
          <p:cNvSpPr txBox="1">
            <a:spLocks/>
          </p:cNvSpPr>
          <p:nvPr/>
        </p:nvSpPr>
        <p:spPr bwMode="auto">
          <a:xfrm>
            <a:off x="205501" y="1347235"/>
            <a:ext cx="4747500" cy="3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4" kern="0" dirty="0"/>
              <a:t>Play MP3s (but at nearly 100% CPU load) (~1996)</a:t>
            </a:r>
          </a:p>
        </p:txBody>
      </p:sp>
      <p:pic>
        <p:nvPicPr>
          <p:cNvPr id="21510" name="Picture 6" descr="Image result for winamp">
            <a:extLst>
              <a:ext uri="{FF2B5EF4-FFF2-40B4-BE49-F238E27FC236}">
                <a16:creationId xmlns:a16="http://schemas.microsoft.com/office/drawing/2014/main" id="{B6815126-71F1-4468-8732-4023D8C6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2542"/>
            <a:ext cx="2609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 Programmable Gate Arrays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91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 descr="fpgazm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23C3B77-82A3-4309-B730-3B26B1C72E58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FPGAs are blank slates that can be electronically reconfigured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Allows for totally customized architectures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Drawbacks: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More difficult to program than GPUs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10X less logic density and clock speed</a:t>
            </a:r>
            <a:endParaRPr lang="en-US" sz="1400" kern="0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BE5C8A8-CB75-4ED1-B32F-81276F3C0CB1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5695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98588"/>
            <a:ext cx="4926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HeRC</a:t>
            </a:r>
            <a:r>
              <a:rPr lang="en-US" altLang="en-US" dirty="0"/>
              <a:t> Group:  Heterogeneous Computing</a:t>
            </a:r>
          </a:p>
        </p:txBody>
      </p:sp>
      <p:sp>
        <p:nvSpPr>
          <p:cNvPr id="57347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initialization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0.5% of run time</a:t>
            </a:r>
          </a:p>
        </p:txBody>
      </p:sp>
      <p:sp>
        <p:nvSpPr>
          <p:cNvPr id="57349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0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“hot” loop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99% of run time</a:t>
            </a:r>
          </a:p>
        </p:txBody>
      </p:sp>
      <p:sp>
        <p:nvSpPr>
          <p:cNvPr id="57351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2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clean up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0.5% of run time</a:t>
            </a:r>
          </a:p>
        </p:txBody>
      </p:sp>
      <p:sp>
        <p:nvSpPr>
          <p:cNvPr id="57353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4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5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6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49% of code</a:t>
            </a:r>
          </a:p>
        </p:txBody>
      </p:sp>
      <p:sp>
        <p:nvSpPr>
          <p:cNvPr id="57357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49% of code</a:t>
            </a:r>
          </a:p>
        </p:txBody>
      </p:sp>
      <p:sp>
        <p:nvSpPr>
          <p:cNvPr id="57358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2% of code</a:t>
            </a:r>
          </a:p>
        </p:txBody>
      </p:sp>
      <p:sp>
        <p:nvSpPr>
          <p:cNvPr id="57359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co-processor</a:t>
            </a:r>
          </a:p>
        </p:txBody>
      </p:sp>
      <p:sp>
        <p:nvSpPr>
          <p:cNvPr id="57360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27625" y="3741738"/>
          <a:ext cx="3492500" cy="2085975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57392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569F5A7-64A6-448E-B512-F82F11F172AD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0308">
            <a:off x="4502957" y="2399606"/>
            <a:ext cx="5003225" cy="24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F2F80E3-7AAF-4F9E-B42E-3A0F4B788BF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6E31A9-EA53-4E06-9287-0168E000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4648200"/>
          </a:xfrm>
        </p:spPr>
        <p:txBody>
          <a:bodyPr/>
          <a:lstStyle/>
          <a:p>
            <a:r>
              <a:rPr lang="en-US" altLang="en-US" dirty="0"/>
              <a:t>Developed custom FPGA coprocessor architectures for:</a:t>
            </a:r>
          </a:p>
          <a:p>
            <a:pPr lvl="1"/>
            <a:r>
              <a:rPr lang="en-US" altLang="en-US" sz="1400" dirty="0"/>
              <a:t>Computational biology</a:t>
            </a:r>
          </a:p>
          <a:p>
            <a:pPr lvl="1"/>
            <a:r>
              <a:rPr lang="en-US" altLang="en-US" sz="1400" dirty="0"/>
              <a:t>Sparse linear algebra</a:t>
            </a:r>
          </a:p>
          <a:p>
            <a:pPr lvl="1"/>
            <a:r>
              <a:rPr lang="en-US" altLang="en-US" sz="1400" dirty="0"/>
              <a:t>Data mining</a:t>
            </a:r>
          </a:p>
          <a:p>
            <a:pPr lvl="1"/>
            <a:endParaRPr lang="en-US" altLang="en-US" sz="1400" dirty="0"/>
          </a:p>
          <a:p>
            <a:r>
              <a:rPr lang="en-US" altLang="en-US" sz="1600" dirty="0"/>
              <a:t>Generally achieve 50X – 100X speedup over CPUs</a:t>
            </a:r>
          </a:p>
        </p:txBody>
      </p:sp>
    </p:spTree>
    <p:extLst>
      <p:ext uri="{BB962C8B-B14F-4D97-AF65-F5344CB8AC3E}">
        <p14:creationId xmlns:p14="http://schemas.microsoft.com/office/powerpoint/2010/main" val="1300519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177F-EA58-44F5-9BF0-5C6F1256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Computing with FPGAs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4BFC-A6FE-4A04-B0AA-014A25DE2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CSCE 190:  Computing in the Modern World</a:t>
            </a:r>
            <a:r>
              <a:rPr lang="en-US" altLang="en-US" dirty="0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34</a:t>
            </a:fld>
            <a:endParaRPr lang="en-US" altLang="en-US" dirty="0">
              <a:solidFill>
                <a:srgbClr val="99003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82C23-BE2A-4F41-8565-7DF1D73D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0"/>
            <a:ext cx="5849268" cy="404068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A606C-042C-4C52-B083-B3A28BB1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784D0"/>
              </a:clrFrom>
              <a:clrTo>
                <a:srgbClr val="4784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6517" y="1020620"/>
            <a:ext cx="6291617" cy="5303980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D78AC4CE-3E22-4D30-85AB-44AE61AC2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1783"/>
            <a:ext cx="82296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Application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2FE3144-B200-40A7-A6BC-3C1FDBE39D6D}"/>
              </a:ext>
            </a:extLst>
          </p:cNvPr>
          <p:cNvCxnSpPr>
            <a:stCxn id="69" idx="2"/>
          </p:cNvCxnSpPr>
          <p:nvPr/>
        </p:nvCxnSpPr>
        <p:spPr>
          <a:xfrm>
            <a:off x="4572000" y="1812783"/>
            <a:ext cx="0" cy="70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3F7DEA-3108-499C-8FF8-9E276F63C9BB}"/>
              </a:ext>
            </a:extLst>
          </p:cNvPr>
          <p:cNvCxnSpPr/>
          <p:nvPr/>
        </p:nvCxnSpPr>
        <p:spPr>
          <a:xfrm>
            <a:off x="4495800" y="3672610"/>
            <a:ext cx="0" cy="70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68">
            <a:extLst>
              <a:ext uri="{FF2B5EF4-FFF2-40B4-BE49-F238E27FC236}">
                <a16:creationId xmlns:a16="http://schemas.microsoft.com/office/drawing/2014/main" id="{9BADC8D0-6A5C-46BB-8A24-9838ECDEE25E}"/>
              </a:ext>
            </a:extLst>
          </p:cNvPr>
          <p:cNvSpPr txBox="1">
            <a:spLocks/>
          </p:cNvSpPr>
          <p:nvPr/>
        </p:nvSpPr>
        <p:spPr bwMode="auto">
          <a:xfrm>
            <a:off x="-106757" y="2682010"/>
            <a:ext cx="169453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/>
              <a:t>Overlay</a:t>
            </a:r>
          </a:p>
          <a:p>
            <a:pPr marL="0" indent="0" algn="ctr">
              <a:buFontTx/>
              <a:buNone/>
            </a:pPr>
            <a:r>
              <a:rPr lang="en-US" kern="0" dirty="0"/>
              <a:t>(Processing Elements)</a:t>
            </a:r>
          </a:p>
        </p:txBody>
      </p:sp>
      <p:sp>
        <p:nvSpPr>
          <p:cNvPr id="75" name="Content Placeholder 68">
            <a:extLst>
              <a:ext uri="{FF2B5EF4-FFF2-40B4-BE49-F238E27FC236}">
                <a16:creationId xmlns:a16="http://schemas.microsoft.com/office/drawing/2014/main" id="{EC71A9ED-3EF1-4B4F-BCD9-0D13DA6D154C}"/>
              </a:ext>
            </a:extLst>
          </p:cNvPr>
          <p:cNvSpPr txBox="1">
            <a:spLocks/>
          </p:cNvSpPr>
          <p:nvPr/>
        </p:nvSpPr>
        <p:spPr bwMode="auto">
          <a:xfrm>
            <a:off x="-12386" y="4439373"/>
            <a:ext cx="169453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/>
              <a:t>FPGA</a:t>
            </a:r>
          </a:p>
          <a:p>
            <a:pPr marL="0" indent="0" algn="ctr">
              <a:buFontTx/>
              <a:buNone/>
            </a:pPr>
            <a:r>
              <a:rPr lang="en-US" kern="0" dirty="0"/>
              <a:t>(Logic Gates)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AD8124-C675-45A6-810C-8B79861B79C9}"/>
              </a:ext>
            </a:extLst>
          </p:cNvPr>
          <p:cNvSpPr txBox="1"/>
          <p:nvPr/>
        </p:nvSpPr>
        <p:spPr>
          <a:xfrm>
            <a:off x="5376829" y="3762956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Hardware engineering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633653-2CA0-43BE-AD90-8F3BBAF17081}"/>
              </a:ext>
            </a:extLst>
          </p:cNvPr>
          <p:cNvSpPr txBox="1"/>
          <p:nvPr/>
        </p:nvSpPr>
        <p:spPr>
          <a:xfrm>
            <a:off x="5406527" y="2076646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 tools (compilers)</a:t>
            </a:r>
          </a:p>
        </p:txBody>
      </p:sp>
    </p:spTree>
    <p:extLst>
      <p:ext uri="{BB962C8B-B14F-4D97-AF65-F5344CB8AC3E}">
        <p14:creationId xmlns:p14="http://schemas.microsoft.com/office/powerpoint/2010/main" val="127037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1E16-094D-4597-833E-1846964A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CA026-9E43-4C5C-8F34-155F75B5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Moore’s Law continues, but CPUs are benefitting from an increasingly lessor degree</a:t>
            </a:r>
          </a:p>
          <a:p>
            <a:pPr lvl="1"/>
            <a:r>
              <a:rPr lang="en-US" sz="1800" dirty="0"/>
              <a:t>Power Wall</a:t>
            </a:r>
          </a:p>
          <a:p>
            <a:pPr lvl="1"/>
            <a:r>
              <a:rPr lang="en-US" sz="1800" dirty="0"/>
              <a:t>Memory Wall</a:t>
            </a:r>
          </a:p>
          <a:p>
            <a:pPr lvl="1"/>
            <a:endParaRPr lang="en-US" sz="1800" dirty="0"/>
          </a:p>
          <a:p>
            <a:r>
              <a:rPr lang="en-US" sz="2000" dirty="0"/>
              <a:t>The future is in domain-specific architectures</a:t>
            </a:r>
          </a:p>
          <a:p>
            <a:pPr lvl="1"/>
            <a:r>
              <a:rPr lang="en-US" sz="1800" dirty="0"/>
              <a:t>Hardware designers will play increasing role in introducing new capabilities</a:t>
            </a:r>
          </a:p>
          <a:p>
            <a:pPr marL="457200" lvl="1" indent="0">
              <a:buNone/>
            </a:pPr>
            <a:endParaRPr lang="en-US" sz="1800" dirty="0"/>
          </a:p>
          <a:p>
            <a:pPr indent="-285750"/>
            <a:r>
              <a:rPr lang="en-US" sz="2000" dirty="0"/>
              <a:t>FPGA-based computing allows for fast development of new domain specific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0A6A-BE94-42BB-A8C8-03EB2DA53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9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Networking (Ethernet)</a:t>
            </a:r>
          </a:p>
          <a:p>
            <a:pPr lvl="1"/>
            <a:r>
              <a:rPr lang="en-US" sz="2000" dirty="0"/>
              <a:t>10 Megabit/s (1.25 MB/s) (1980)</a:t>
            </a:r>
          </a:p>
          <a:p>
            <a:pPr lvl="1"/>
            <a:r>
              <a:rPr lang="en-US" sz="2000" dirty="0"/>
              <a:t>100 Megabits/s (12.5 MB/s) (1995)</a:t>
            </a:r>
          </a:p>
          <a:p>
            <a:pPr lvl="1"/>
            <a:r>
              <a:rPr lang="en-US" sz="2000" dirty="0"/>
              <a:t>1 Gigabits/s (125 MB/s) (1999)</a:t>
            </a:r>
          </a:p>
          <a:p>
            <a:pPr lvl="1"/>
            <a:r>
              <a:rPr lang="en-US" sz="2000" dirty="0"/>
              <a:t>10 Gigabit/s (over twisted-pair) (1.25 GB/s) (2006)</a:t>
            </a:r>
          </a:p>
          <a:p>
            <a:endParaRPr lang="en-US" sz="2400" dirty="0"/>
          </a:p>
          <a:p>
            <a:r>
              <a:rPr lang="en-US" sz="2400" dirty="0"/>
              <a:t>Computer memory (DRAM)</a:t>
            </a:r>
          </a:p>
          <a:p>
            <a:pPr lvl="1"/>
            <a:r>
              <a:rPr lang="en-US" sz="2000" dirty="0"/>
              <a:t>DDR (2000):  1.6 GB/s</a:t>
            </a:r>
          </a:p>
          <a:p>
            <a:pPr lvl="1"/>
            <a:r>
              <a:rPr lang="en-US" sz="2000" dirty="0"/>
              <a:t>DDR2 (2003):  8.5 GB/s</a:t>
            </a:r>
          </a:p>
          <a:p>
            <a:pPr lvl="1"/>
            <a:r>
              <a:rPr lang="en-US" sz="2000" dirty="0"/>
              <a:t>DDR3 dual channel (2007):  25.6 GB/s</a:t>
            </a:r>
          </a:p>
          <a:p>
            <a:pPr lvl="1"/>
            <a:r>
              <a:rPr lang="en-US" sz="2000" dirty="0"/>
              <a:t>DDR4 quad channel (2014):  42.7 GB/s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393A43-4B8A-4329-84F7-AB914B7944FA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A0112B9-E894-4AAF-8DDB-D4786651C398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Semiconductors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Silicon is a group IV element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Forms covalent bonds with four neighbor atoms (3D cubic crystal lattice)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Si is a poor conductor, but </a:t>
            </a:r>
            <a:r>
              <a:rPr lang="en-US" altLang="en-US" i="1" dirty="0"/>
              <a:t>conduction</a:t>
            </a:r>
            <a:r>
              <a:rPr lang="en-US" altLang="en-US" dirty="0"/>
              <a:t> characteristics may be altered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Add impurities/dopants replaces silicon atom in lattice</a:t>
            </a:r>
          </a:p>
          <a:p>
            <a:pPr lvl="1" eaLnBrk="1" hangingPunct="1"/>
            <a:r>
              <a:rPr lang="en-US" altLang="en-US" sz="1800" dirty="0"/>
              <a:t>Adds two different types of </a:t>
            </a:r>
            <a:r>
              <a:rPr lang="en-US" altLang="en-US" sz="1800" i="1" dirty="0"/>
              <a:t>charge carriers:  </a:t>
            </a:r>
            <a:r>
              <a:rPr lang="en-US" altLang="en-US" sz="1800" b="1" i="1" dirty="0">
                <a:solidFill>
                  <a:srgbClr val="C00000"/>
                </a:solidFill>
              </a:rPr>
              <a:t>holes</a:t>
            </a:r>
            <a:r>
              <a:rPr lang="en-US" altLang="en-US" sz="1800" i="1" dirty="0"/>
              <a:t> and </a:t>
            </a:r>
            <a:r>
              <a:rPr lang="en-US" altLang="en-US" sz="1800" b="1" i="1" dirty="0">
                <a:solidFill>
                  <a:srgbClr val="C00000"/>
                </a:solidFill>
              </a:rPr>
              <a:t>electrons</a:t>
            </a:r>
          </a:p>
        </p:txBody>
      </p:sp>
      <p:pic>
        <p:nvPicPr>
          <p:cNvPr id="9221" name="Picture 19" descr="sid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48063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9"/>
          <p:cNvSpPr txBox="1">
            <a:spLocks noChangeArrowheads="1"/>
          </p:cNvSpPr>
          <p:nvPr/>
        </p:nvSpPr>
        <p:spPr bwMode="auto">
          <a:xfrm>
            <a:off x="5943600" y="578326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Spacing = .543 nm</a:t>
            </a:r>
          </a:p>
        </p:txBody>
      </p: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0764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1E02A16-ADFC-4C28-9EB6-0FC57A926F8D}"/>
              </a:ext>
            </a:extLst>
          </p:cNvPr>
          <p:cNvSpPr/>
          <p:nvPr/>
        </p:nvSpPr>
        <p:spPr>
          <a:xfrm>
            <a:off x="5772150" y="1646236"/>
            <a:ext cx="857250" cy="792164"/>
          </a:xfrm>
          <a:prstGeom prst="ellipse">
            <a:avLst/>
          </a:prstGeom>
          <a:noFill/>
          <a:ln w="412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2222E-A0D3-43FE-8C55-E8138469BD5C}"/>
              </a:ext>
            </a:extLst>
          </p:cNvPr>
          <p:cNvSpPr txBox="1"/>
          <p:nvPr/>
        </p:nvSpPr>
        <p:spPr>
          <a:xfrm>
            <a:off x="4048125" y="2693660"/>
            <a:ext cx="207645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Adds holes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Creates p-type Si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8834E4-22A5-4BA6-9970-96933447A075}"/>
              </a:ext>
            </a:extLst>
          </p:cNvPr>
          <p:cNvSpPr/>
          <p:nvPr/>
        </p:nvSpPr>
        <p:spPr>
          <a:xfrm>
            <a:off x="6772275" y="2755899"/>
            <a:ext cx="857250" cy="792164"/>
          </a:xfrm>
          <a:prstGeom prst="ellipse">
            <a:avLst/>
          </a:prstGeom>
          <a:noFill/>
          <a:ln w="412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E94FC-3090-4913-8C8D-14350618E900}"/>
              </a:ext>
            </a:extLst>
          </p:cNvPr>
          <p:cNvSpPr txBox="1"/>
          <p:nvPr/>
        </p:nvSpPr>
        <p:spPr>
          <a:xfrm>
            <a:off x="6941015" y="1784132"/>
            <a:ext cx="207645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Adds electrons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Creates n-type Si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C67758-F22E-46D4-AA31-D5F34A7919DA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5086350" y="2240359"/>
            <a:ext cx="742950" cy="45330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44586-33FB-4025-8025-2E58662680AC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7503984" y="2430463"/>
            <a:ext cx="475256" cy="44144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FEFB33D-7E19-4F32-8BF6-50BA66FCF1B3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MOSFETs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0781"/>
            <a:ext cx="56246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384550" y="1447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tx1"/>
                </a:solidFill>
                <a:latin typeface="Arial" panose="020B0604020202020204" pitchFamily="34" charset="0"/>
              </a:rPr>
              <a:t>Cut away side view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CD7917-6364-4B9D-AEAD-8F6BAD96B885}"/>
              </a:ext>
            </a:extLst>
          </p:cNvPr>
          <p:cNvCxnSpPr>
            <a:cxnSpLocks/>
          </p:cNvCxnSpPr>
          <p:nvPr/>
        </p:nvCxnSpPr>
        <p:spPr>
          <a:xfrm flipH="1" flipV="1">
            <a:off x="3774364" y="4362315"/>
            <a:ext cx="1276350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65E2FB-748F-4534-A08A-0964C05B4F44}"/>
              </a:ext>
            </a:extLst>
          </p:cNvPr>
          <p:cNvSpPr txBox="1"/>
          <p:nvPr/>
        </p:nvSpPr>
        <p:spPr>
          <a:xfrm>
            <a:off x="1581443" y="516210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092D1-5AE3-4060-8221-8034107D73F2}"/>
              </a:ext>
            </a:extLst>
          </p:cNvPr>
          <p:cNvSpPr txBox="1"/>
          <p:nvPr/>
        </p:nvSpPr>
        <p:spPr>
          <a:xfrm>
            <a:off x="3305175" y="293909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VDD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56AC97-6B41-4338-82AC-1482BD896AD6}"/>
              </a:ext>
            </a:extLst>
          </p:cNvPr>
          <p:cNvCxnSpPr>
            <a:cxnSpLocks/>
          </p:cNvCxnSpPr>
          <p:nvPr/>
        </p:nvCxnSpPr>
        <p:spPr>
          <a:xfrm>
            <a:off x="3876676" y="3308425"/>
            <a:ext cx="352424" cy="44664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D469E5-2900-4B99-940C-DBF0788B4AD7}"/>
              </a:ext>
            </a:extLst>
          </p:cNvPr>
          <p:cNvSpPr txBox="1"/>
          <p:nvPr/>
        </p:nvSpPr>
        <p:spPr>
          <a:xfrm>
            <a:off x="3922395" y="4147846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- - - - - - 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39705-E536-4E17-BEB6-436EA1C6274C}"/>
              </a:ext>
            </a:extLst>
          </p:cNvPr>
          <p:cNvSpPr txBox="1"/>
          <p:nvPr/>
        </p:nvSpPr>
        <p:spPr>
          <a:xfrm>
            <a:off x="3617521" y="3713833"/>
            <a:ext cx="16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+ + + + + + 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42DC2-14DD-4487-826F-28BC64F85B47}"/>
              </a:ext>
            </a:extLst>
          </p:cNvPr>
          <p:cNvSpPr txBox="1"/>
          <p:nvPr/>
        </p:nvSpPr>
        <p:spPr>
          <a:xfrm>
            <a:off x="2449399" y="4828382"/>
            <a:ext cx="392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+ + + + + + + + + + + + + 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9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57ED69B-9B8D-414C-B806-E6FD4CFD5B5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Gates</a:t>
            </a:r>
          </a:p>
        </p:txBody>
      </p:sp>
      <p:graphicFrame>
        <p:nvGraphicFramePr>
          <p:cNvPr id="1536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90600" y="1544638"/>
          <a:ext cx="844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4" imgW="393529" imgH="203112" progId="Equation.3">
                  <p:embed/>
                </p:oleObj>
              </mc:Choice>
              <mc:Fallback>
                <p:oleObj name="Equation" r:id="rId4" imgW="39352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4638"/>
                        <a:ext cx="8445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08725" y="1884363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6" imgW="634725" imgH="203112" progId="Equation.3">
                  <p:embed/>
                </p:oleObj>
              </mc:Choice>
              <mc:Fallback>
                <p:oleObj name="Equation" r:id="rId6" imgW="63472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84363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953000" y="38862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8" imgW="609336" imgH="203112" progId="Equation.3">
                  <p:embed/>
                </p:oleObj>
              </mc:Choice>
              <mc:Fallback>
                <p:oleObj name="Equation" r:id="rId8" imgW="60933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4478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inv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NAND2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4290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NOR2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590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006600"/>
            <a:ext cx="877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11375"/>
            <a:ext cx="990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01813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6775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5" name="Object 16"/>
          <p:cNvGraphicFramePr>
            <a:graphicFrameLocks noChangeAspect="1"/>
          </p:cNvGraphicFramePr>
          <p:nvPr/>
        </p:nvGraphicFramePr>
        <p:xfrm>
          <a:off x="5029200" y="4989513"/>
          <a:ext cx="8382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15" imgW="634725" imgH="203112" progId="Equation.3">
                  <p:embed/>
                </p:oleObj>
              </mc:Choice>
              <mc:Fallback>
                <p:oleObj name="Equation" r:id="rId15" imgW="63472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89513"/>
                        <a:ext cx="8382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6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1143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154488"/>
            <a:ext cx="152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9" name="Object 20"/>
          <p:cNvGraphicFramePr>
            <a:graphicFrameLocks noChangeAspect="1"/>
          </p:cNvGraphicFramePr>
          <p:nvPr/>
        </p:nvGraphicFramePr>
        <p:xfrm>
          <a:off x="7527925" y="1882775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20" imgW="609336" imgH="203112" progId="Equation.3">
                  <p:embed/>
                </p:oleObj>
              </mc:Choice>
              <mc:Fallback>
                <p:oleObj name="Equation" r:id="rId20" imgW="609336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2775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1447800"/>
            <a:ext cx="2590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1447800"/>
            <a:ext cx="3733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3581400"/>
            <a:ext cx="2971800" cy="24161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6EEBAB63-F014-4F1D-8144-358FC2435445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Synthesis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Behavior:</a:t>
            </a:r>
          </a:p>
          <a:p>
            <a:pPr lvl="1" eaLnBrk="1" hangingPunct="1"/>
            <a:r>
              <a:rPr lang="en-US" altLang="en-US" sz="1400"/>
              <a:t>S = A + B</a:t>
            </a:r>
          </a:p>
          <a:p>
            <a:pPr lvl="1" eaLnBrk="1" hangingPunct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/>
          <p:cNvGraphicFramePr>
            <a:graphicFrameLocks noGrp="1"/>
          </p:cNvGraphicFramePr>
          <p:nvPr/>
        </p:nvGraphicFramePr>
        <p:xfrm>
          <a:off x="2743200" y="1447800"/>
          <a:ext cx="1752600" cy="4419602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28794" name="Object 90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3" imgW="3721100" imgH="1981200" progId="Equation.3">
                  <p:embed/>
                </p:oleObj>
              </mc:Choice>
              <mc:Fallback>
                <p:oleObj name="Equation" r:id="rId3" imgW="3721100" imgH="19812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9" name="Picture 9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01" name="Picture 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C7F7DDE-4A9C-46A6-8BAE-E222DE9D843C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Microarchitecture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37945</TotalTime>
  <Words>2277</Words>
  <Application>Microsoft Office PowerPoint</Application>
  <PresentationFormat>On-screen Show (4:3)</PresentationFormat>
  <Paragraphs>621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Verdana</vt:lpstr>
      <vt:lpstr>Wingdings</vt:lpstr>
      <vt:lpstr>usc</vt:lpstr>
      <vt:lpstr>Equation</vt:lpstr>
      <vt:lpstr>VISIO</vt:lpstr>
      <vt:lpstr>Trends in the Infrastructure of Computing</vt:lpstr>
      <vt:lpstr>Apollo 11 vs iPhone 10</vt:lpstr>
      <vt:lpstr>New Capabilities</vt:lpstr>
      <vt:lpstr>New Capabilities</vt:lpstr>
      <vt:lpstr>Semiconductors</vt:lpstr>
      <vt:lpstr>MOSFETs</vt:lpstr>
      <vt:lpstr>Logic Gates</vt:lpstr>
      <vt:lpstr>Logic Synthesis</vt:lpstr>
      <vt:lpstr>Microarchitecture</vt:lpstr>
      <vt:lpstr>Layout</vt:lpstr>
      <vt:lpstr>Synthesized and P&amp;R’ed MIPS Architecture</vt:lpstr>
      <vt:lpstr>IC Fabrication</vt:lpstr>
      <vt:lpstr>Si Wafer</vt:lpstr>
      <vt:lpstr>Improvement:  Fab + Architects</vt:lpstr>
      <vt:lpstr>PowerPoint Presentation</vt:lpstr>
      <vt:lpstr>Intel Desktop Technology</vt:lpstr>
      <vt:lpstr>Performance:  Intel Desktop Peak Performance</vt:lpstr>
      <vt:lpstr>Intel Desktop:  Moore’s Law</vt:lpstr>
      <vt:lpstr>Why Learn Hardware Design?</vt:lpstr>
      <vt:lpstr>Why Learn Hardware Design?</vt:lpstr>
      <vt:lpstr>CPU Performance “Walls”</vt:lpstr>
      <vt:lpstr>PowerPoint Presentation</vt:lpstr>
      <vt:lpstr>CPU Performance “Walls”</vt:lpstr>
      <vt:lpstr>CPU Performance “Walls”</vt:lpstr>
      <vt:lpstr>Domain-Specific Architectures</vt:lpstr>
      <vt:lpstr>Co-Processor (GPU) Design</vt:lpstr>
      <vt:lpstr>Google Tensor Processing Unit</vt:lpstr>
      <vt:lpstr>Intel Crest</vt:lpstr>
      <vt:lpstr>Pixel Visual Core</vt:lpstr>
      <vt:lpstr>Field Programmable Gate Arrays</vt:lpstr>
      <vt:lpstr>Programming FPGAs</vt:lpstr>
      <vt:lpstr>HeRC Group:  Heterogeneous Computing</vt:lpstr>
      <vt:lpstr>Heterogeneous Computing with FPGAs</vt:lpstr>
      <vt:lpstr>Heterogeneous Computing with FPGAs</vt:lpstr>
      <vt:lpstr>Conclusions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BAKOS, JASON</cp:lastModifiedBy>
  <cp:revision>617</cp:revision>
  <dcterms:created xsi:type="dcterms:W3CDTF">2005-09-22T21:21:18Z</dcterms:created>
  <dcterms:modified xsi:type="dcterms:W3CDTF">2018-09-04T19:55:47Z</dcterms:modified>
</cp:coreProperties>
</file>