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345" r:id="rId3"/>
    <p:sldId id="346" r:id="rId4"/>
    <p:sldId id="347" r:id="rId5"/>
    <p:sldId id="349" r:id="rId6"/>
    <p:sldId id="350" r:id="rId7"/>
    <p:sldId id="351" r:id="rId8"/>
    <p:sldId id="348" r:id="rId9"/>
    <p:sldId id="352" r:id="rId10"/>
    <p:sldId id="361" r:id="rId11"/>
    <p:sldId id="353" r:id="rId12"/>
    <p:sldId id="354" r:id="rId13"/>
    <p:sldId id="355" r:id="rId14"/>
    <p:sldId id="356" r:id="rId15"/>
    <p:sldId id="357" r:id="rId16"/>
    <p:sldId id="358" r:id="rId17"/>
    <p:sldId id="359" r:id="rId18"/>
    <p:sldId id="360" r:id="rId19"/>
    <p:sldId id="330" r:id="rId20"/>
    <p:sldId id="331" r:id="rId21"/>
    <p:sldId id="332" r:id="rId22"/>
    <p:sldId id="362" r:id="rId23"/>
    <p:sldId id="333" r:id="rId24"/>
    <p:sldId id="334" r:id="rId25"/>
    <p:sldId id="342" r:id="rId26"/>
    <p:sldId id="316" r:id="rId27"/>
    <p:sldId id="324"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104" autoAdjust="0"/>
  </p:normalViewPr>
  <p:slideViewPr>
    <p:cSldViewPr>
      <p:cViewPr varScale="1">
        <p:scale>
          <a:sx n="59" d="100"/>
          <a:sy n="59"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DCE3FF-F35B-48CB-8B1E-44A054F83847}" type="slidenum">
              <a:rPr lang="en-US"/>
              <a:pPr>
                <a:defRPr/>
              </a:pPr>
              <a:t>‹#›</a:t>
            </a:fld>
            <a:endParaRPr lang="en-US"/>
          </a:p>
        </p:txBody>
      </p:sp>
    </p:spTree>
    <p:extLst>
      <p:ext uri="{BB962C8B-B14F-4D97-AF65-F5344CB8AC3E}">
        <p14:creationId xmlns:p14="http://schemas.microsoft.com/office/powerpoint/2010/main" val="3114448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50C0EEF-94A8-46C8-8E28-943D9870DD32}" type="slidenum">
              <a:rPr lang="en-US"/>
              <a:pPr>
                <a:defRPr/>
              </a:pPr>
              <a:t>‹#›</a:t>
            </a:fld>
            <a:endParaRPr lang="en-US"/>
          </a:p>
        </p:txBody>
      </p:sp>
    </p:spTree>
    <p:extLst>
      <p:ext uri="{BB962C8B-B14F-4D97-AF65-F5344CB8AC3E}">
        <p14:creationId xmlns:p14="http://schemas.microsoft.com/office/powerpoint/2010/main" val="18104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0273047-00A3-45CF-9E03-281093E5C770}" type="slidenum">
              <a:rPr lang="en-US" altLang="en-US" smtClean="0"/>
              <a:pPr>
                <a:spcBef>
                  <a:spcPct val="0"/>
                </a:spcBef>
              </a:pPr>
              <a:t>1</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CRA </a:t>
            </a:r>
            <a:r>
              <a:rPr lang="en-US" altLang="en-US" dirty="0" err="1" smtClean="0"/>
              <a:t>Taulbee</a:t>
            </a:r>
            <a:r>
              <a:rPr lang="en-US" altLang="en-US" dirty="0" smtClean="0"/>
              <a:t> Survey)</a:t>
            </a:r>
          </a:p>
          <a:p>
            <a:r>
              <a:rPr lang="en-US" altLang="en-US" dirty="0" smtClean="0"/>
              <a:t>With all of these jobs out there, you’d expect students to be flocking to computing. Unfortunately, the opposite is true, as the following chart shows (chart on PowerPoint slide).</a:t>
            </a:r>
          </a:p>
          <a:p>
            <a:r>
              <a:rPr lang="en-US" altLang="en-US" dirty="0" smtClean="0"/>
              <a:t>So demand for software engineers, network administrators, systems analysts, and other computing-related professionals is exploding, but fewer and fewer students are choosing to study what is needed to get these jobs. As a result, salaries for these professionals are climbing.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9A65F06-7EC5-4D9F-99D6-C8E4D7BB3B2E}" type="slidenum">
              <a:rPr lang="en-US" altLang="en-US" smtClean="0"/>
              <a:pPr>
                <a:spcBef>
                  <a:spcPct val="0"/>
                </a:spcBef>
              </a:pPr>
              <a:t>23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NACE salary</a:t>
            </a:r>
            <a:r>
              <a:rPr lang="en-US" altLang="en-US" baseline="0" dirty="0" smtClean="0"/>
              <a:t> survey, found at </a:t>
            </a:r>
            <a:r>
              <a:rPr lang="en-US" altLang="en-US" dirty="0" smtClean="0"/>
              <a:t>https://www.mcgill.ca/caps/files/caps/db_salary_summary.pdf</a:t>
            </a:r>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24368D-7B0B-4F3F-9F24-152385CF6523}" type="slidenum">
              <a:rPr lang="en-US" altLang="en-US" smtClean="0"/>
              <a:pPr>
                <a:spcBef>
                  <a:spcPct val="0"/>
                </a:spcBef>
              </a:pPr>
              <a:t>24</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0D8195-5DE9-4ED4-B31E-D10F6FFB3AB5}" type="slidenum">
              <a:rPr lang="en-US" altLang="en-US" smtClean="0"/>
              <a:pPr>
                <a:spcBef>
                  <a:spcPct val="0"/>
                </a:spcBef>
              </a:pPr>
              <a:t>26</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2801D6-062B-4607-9892-96541F065C23}" type="slidenum">
              <a:rPr lang="en-US" altLang="en-US" smtClean="0"/>
              <a:pPr>
                <a:spcBef>
                  <a:spcPct val="0"/>
                </a:spcBef>
              </a:pPr>
              <a:t>27</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http://web.sa.sc.edu/cgc/people/</a:t>
            </a:r>
          </a:p>
          <a:p>
            <a:endParaRPr lang="en-US" i="1" dirty="0" smtClean="0">
              <a:effectLst/>
            </a:endParaRPr>
          </a:p>
          <a:p>
            <a:r>
              <a:rPr lang="en-US" i="1" dirty="0" smtClean="0">
                <a:effectLst/>
              </a:rPr>
              <a:t>Left To Right Back: Lorenzo </a:t>
            </a:r>
            <a:r>
              <a:rPr lang="en-US" i="1" dirty="0" err="1" smtClean="0">
                <a:effectLst/>
              </a:rPr>
              <a:t>Dyckes</a:t>
            </a:r>
            <a:r>
              <a:rPr lang="en-US" i="1" dirty="0" smtClean="0">
                <a:effectLst/>
              </a:rPr>
              <a:t>, Spencer Powell</a:t>
            </a:r>
            <a:endParaRPr lang="en-US" dirty="0" smtClean="0">
              <a:effectLst/>
            </a:endParaRPr>
          </a:p>
          <a:p>
            <a:r>
              <a:rPr lang="en-US" i="1" dirty="0" smtClean="0">
                <a:effectLst/>
              </a:rPr>
              <a:t>Left To Right Front: Danielle Talley, Elijah Gabriel, </a:t>
            </a:r>
            <a:r>
              <a:rPr lang="en-US" i="1" dirty="0" err="1" smtClean="0">
                <a:effectLst/>
              </a:rPr>
              <a:t>Ruka</a:t>
            </a:r>
            <a:r>
              <a:rPr lang="en-US" i="1" dirty="0" smtClean="0">
                <a:effectLst/>
              </a:rPr>
              <a:t> Brooks, Haley </a:t>
            </a:r>
            <a:r>
              <a:rPr lang="en-US" i="1" dirty="0" err="1" smtClean="0">
                <a:effectLst/>
              </a:rPr>
              <a:t>Sandersfeld</a:t>
            </a:r>
            <a:r>
              <a:rPr lang="en-US" i="1" dirty="0" smtClean="0">
                <a:effectLst/>
              </a:rPr>
              <a:t>, Dr. Shepherd</a:t>
            </a:r>
            <a:endParaRPr lang="en-US" dirty="0" smtClean="0">
              <a:effectLst/>
            </a:endParaRPr>
          </a:p>
          <a:p>
            <a:r>
              <a:rPr lang="en-US" i="1" dirty="0" smtClean="0">
                <a:effectLst/>
              </a:rPr>
              <a:t>Not Pictured: William Hoskins &amp; Judson James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50C0EEF-94A8-46C8-8E28-943D9870DD32}" type="slidenum">
              <a:rPr lang="en-US" smtClean="0"/>
              <a:pPr>
                <a:defRPr/>
              </a:pPr>
              <a:t>9</a:t>
            </a:fld>
            <a:endParaRPr lang="en-US"/>
          </a:p>
        </p:txBody>
      </p:sp>
    </p:spTree>
    <p:extLst>
      <p:ext uri="{BB962C8B-B14F-4D97-AF65-F5344CB8AC3E}">
        <p14:creationId xmlns:p14="http://schemas.microsoft.com/office/powerpoint/2010/main" val="191872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61B475-8DAE-47D0-9965-6E8581A71DF3}" type="slidenum">
              <a:rPr lang="en-US" altLang="en-US" smtClean="0"/>
              <a:pPr>
                <a:spcBef>
                  <a:spcPct val="0"/>
                </a:spcBef>
              </a:pPr>
              <a:t>11</a:t>
            </a:fld>
            <a:endParaRPr lang="en-US" alt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http://computingcareers.acm.org/?page_id=6</a:t>
            </a:r>
          </a:p>
          <a:p>
            <a:r>
              <a:rPr lang="en-US" altLang="en-US" dirty="0" smtClean="0"/>
              <a:t>These three disciplines correspond to the three undergraduate majors offered in the CSE department</a:t>
            </a:r>
          </a:p>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60CB7C-99AB-4FD8-A0D9-296E22FBC242}" type="slidenum">
              <a:rPr lang="en-US" altLang="en-US" smtClean="0"/>
              <a:pPr>
                <a:spcBef>
                  <a:spcPct val="0"/>
                </a:spcBef>
              </a:pPr>
              <a:t>12</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http://computingcareers.acm.org/?page_id=6</a:t>
            </a:r>
          </a:p>
          <a:p>
            <a:r>
              <a:rPr lang="en-US" altLang="en-US" smtClean="0"/>
              <a:t>The Information Technology discipline is closer to the TSTM (Technology Support and Technology Management) major, which is offered in the school of Hospitality, Retail, and Sports Management:</a:t>
            </a:r>
          </a:p>
          <a:p>
            <a:r>
              <a:rPr lang="en-US" altLang="en-US" b="1" smtClean="0"/>
              <a:t>The Integrated Information Technology Program (iIT)</a:t>
            </a:r>
            <a:r>
              <a:rPr lang="en-US" altLang="en-US" smtClean="0"/>
              <a:t>—formerly Technology Support and Training Management—is part of USC‘s College of Hospitality, Retail, and Sport Management. Students in the iIT program receive an in-depth background in information technologies in four major areas. These areas include computer networking, database systems, corporate training and development, and end-user support. In the computer networking area, students learn about networking theory, hardware, configuration, design, installation, and network operating system administration. In the database systems area, students learn to create and maintain databases through courses in Access, Visual Basic (for database integration), Oracle, and Systems Analysis and Design.  The training area covers both the human side of corporate training, as well as the technical side of training materials development. The final area emphasizes end-user support which includes help desk </a:t>
            </a:r>
            <a:br>
              <a:rPr lang="en-US" altLang="en-US" smtClean="0"/>
            </a:br>
            <a:r>
              <a:rPr lang="en-US" altLang="en-US" smtClean="0"/>
              <a:t/>
            </a:r>
            <a:br>
              <a:rPr lang="en-US" altLang="en-US" smtClean="0"/>
            </a:br>
            <a:r>
              <a:rPr lang="en-US" altLang="en-US" smtClean="0"/>
              <a:t>To maximize the learning experience, all iIT students must complete a capstone course that incorporates all four core areas. In this course, student teams work with a real business, solve an actual system issue, and design the needed system. Additionally, they must complete an internship as a final requirement for the program. Students graduating from this program have a very diverse IT background and have obtained positions in a wide range of organizations ranging from Network Administrator to Database Administrator to Director of Information Technologies. The program places emphasis on technology-based decision making and information management skills in dynamic business environments. </a:t>
            </a:r>
          </a:p>
          <a:p>
            <a:r>
              <a:rPr lang="en-US" altLang="en-US" b="1" smtClean="0"/>
              <a:t>Technology Support and Training Management Program gets new name</a:t>
            </a:r>
            <a:r>
              <a:rPr lang="en-US" altLang="en-US" smtClean="0"/>
              <a:t/>
            </a:r>
            <a:br>
              <a:rPr lang="en-US" altLang="en-US" smtClean="0"/>
            </a:br>
            <a:r>
              <a:rPr lang="en-US" altLang="en-US" smtClean="0"/>
              <a:t>Technology Support and Training Management Program at the University of South Carolina has changed its name to </a:t>
            </a:r>
            <a:r>
              <a:rPr lang="en-US" altLang="en-US" b="1" smtClean="0"/>
              <a:t>Integrated Information Technology (iIT)</a:t>
            </a:r>
            <a:r>
              <a:rPr lang="en-US" altLang="en-US" smtClean="0"/>
              <a:t>. The name change is effective immediately.</a:t>
            </a:r>
          </a:p>
          <a:p>
            <a:r>
              <a:rPr lang="en-US" altLang="en-US" smtClean="0"/>
              <a:t>“The new name expresses what we do much better than the old name,” said Dr. Bob Brookshire, the Program’s Director. “Our curriculum and our faculty’s research integrate the disciplines of database management, network management, web development, and information technology training. The old name really reflected only part of what our program is about.”</a:t>
            </a:r>
          </a:p>
          <a:p>
            <a:r>
              <a:rPr lang="en-US" altLang="en-US" smtClean="0"/>
              <a:t>Information technology industry executives support the name change. “I strongly endorse the name change,” said Andy Bernardin, Client Director with IBM. “I have found the faculty and staff to be in tune with the day-to-day information technology needs business have in South Carolina. They have been proactive in helping to meet those needs by producing quality students and programs.”</a:t>
            </a:r>
          </a:p>
          <a:p>
            <a:r>
              <a:rPr lang="en-US" altLang="en-US" smtClean="0"/>
              <a:t>Steve Wiggins, chief information officer for BlueCross BlueShield of South Carolina, agrees. “We have witnessed the transformation of this program to one of the leading university programs in producing the type of candidates that are most needed by IT businesses,” he said. “This will bring the appropriate level of attention to this program through the clarity established between the name and the focus of the program.”</a:t>
            </a:r>
          </a:p>
          <a:p>
            <a:r>
              <a:rPr lang="en-US" altLang="en-US" smtClean="0"/>
              <a:t>The name change was approved by the State of South Carolina’s Commission on Higher Education at its March 24 meeting.</a:t>
            </a:r>
          </a:p>
          <a:p>
            <a:r>
              <a:rPr lang="en-US" altLang="en-US" smtClean="0"/>
              <a:t>For more information on the Integrated Information Technology Program, contact Bob Brookshire at brookshire@sc.edu or visit the website at http://iit.sc.ed</a:t>
            </a:r>
          </a:p>
          <a:p>
            <a:endParaRPr lang="en-US" altLang="en-US" smtClean="0"/>
          </a:p>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71BE51D-9C12-4F0A-B62A-2D31F9690905}" type="slidenum">
              <a:rPr lang="en-US" altLang="en-US" smtClean="0"/>
              <a:pPr>
                <a:spcBef>
                  <a:spcPct val="0"/>
                </a:spcBef>
              </a:pPr>
              <a:t>13</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0C032F9-3309-48B9-AC38-35054FF22BC2}" type="slidenum">
              <a:rPr lang="en-US" altLang="en-US" smtClean="0"/>
              <a:pPr>
                <a:spcBef>
                  <a:spcPct val="0"/>
                </a:spcBef>
              </a:pPr>
              <a:t>19</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Joel Adams, Calvin College, http://cs.calvin.edu/p/ComputingCareersMarket, via CSTA web site (http://blog.acm.org/archives/csta/points_of_interest/)</a:t>
            </a:r>
          </a:p>
          <a:p>
            <a:r>
              <a:rPr lang="en-US" altLang="en-US" dirty="0" smtClean="0"/>
              <a:t>There are lots of myths about computing careers. One of the most ridiculous is the myth that all the computing jobs are going overseas. By contrast, the U.S. Bureau of Labor Statistics (US-BLS) predicts that computing will be one of the fastest-growing U.S. job markets in science, technology, engineering, and mathematics (STEM) for the foreseeable future, as indicated on the following chart (on </a:t>
            </a:r>
            <a:r>
              <a:rPr lang="en-US" altLang="en-US" dirty="0" err="1" smtClean="0"/>
              <a:t>powerPoint</a:t>
            </a:r>
            <a:r>
              <a:rPr lang="en-US" altLang="en-US" dirty="0" smtClean="0"/>
              <a:t> chart).</a:t>
            </a:r>
          </a:p>
          <a:p>
            <a:r>
              <a:rPr lang="en-US" altLang="en-US" dirty="0" smtClean="0"/>
              <a:t>As you can see, the US government is predicting that the vast majority of the new STEM jobs will be in computing; only one other area (civil engineering) is expected to generate more than 5000 new jobs per year. By contrast, </a:t>
            </a:r>
            <a:r>
              <a:rPr lang="en-US" altLang="en-US" b="1" dirty="0" smtClean="0"/>
              <a:t>the US-BLS predicts there will be over 25,000 software engineering jobs each year, over 20,000 network specialist jobs each year, and over 10,000 systems analysts jobs each year.</a:t>
            </a:r>
            <a:r>
              <a:rPr lang="en-US" altLang="en-US" dirty="0" smtClean="0"/>
              <a:t>	</a:t>
            </a:r>
          </a:p>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95CBEC-AB14-4175-9B22-B7070B1BCAC9}" type="slidenum">
              <a:rPr lang="en-US" altLang="en-US" smtClean="0"/>
              <a:pPr>
                <a:spcBef>
                  <a:spcPct val="0"/>
                </a:spcBef>
              </a:pPr>
              <a:t>20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the foreseeable future, </a:t>
            </a:r>
            <a:r>
              <a:rPr lang="en-US" altLang="en-US" b="1" smtClean="0"/>
              <a:t>nearly 3 out of 4 new science or engineering jobs in the U.S. are going to be in computing! </a:t>
            </a:r>
            <a:r>
              <a:rPr lang="en-US" altLang="en-US" smtClean="0"/>
              <a:t>By contrast, just 16% will be traditional engineering jobs, and even fewer will be in the sciences or mathematics. </a:t>
            </a:r>
          </a:p>
          <a:p>
            <a:r>
              <a:rPr lang="en-US" altLang="en-US" smtClean="0"/>
              <a:t>What kind of “computing” jobs are these? The pie-chart on the right (PowerPoint chart) breaks the “computing” jobs down in the different career categories, and shows that the US-BLS is predicting: </a:t>
            </a:r>
          </a:p>
          <a:p>
            <a:r>
              <a:rPr lang="en-US" altLang="en-US" b="1" smtClean="0"/>
              <a:t>27% (295,200 jobs) of the new STEM jobs will be in software engineering alone as compared to 16% (178,400 jobs) in the rest of engineering combined!</a:t>
            </a:r>
            <a:r>
              <a:rPr lang="en-US" altLang="en-US" smtClean="0"/>
              <a:t> </a:t>
            </a:r>
          </a:p>
          <a:p>
            <a:r>
              <a:rPr lang="en-US" altLang="en-US" smtClean="0"/>
              <a:t>There will be far more new jobs in network analysis and administration (235,700) than in traditional engineering. </a:t>
            </a:r>
          </a:p>
          <a:p>
            <a:r>
              <a:rPr lang="en-US" altLang="en-US" smtClean="0"/>
              <a:t>Note that basic computer literacy (i.e., knowing Microsoft Word, Excel, or Powerpoint) or CAD-design will </a:t>
            </a:r>
            <a:r>
              <a:rPr lang="en-US" altLang="en-US" i="1" smtClean="0"/>
              <a:t>not</a:t>
            </a:r>
            <a:r>
              <a:rPr lang="en-US" altLang="en-US" smtClean="0"/>
              <a:t> qualify you for one of these jobs. These jobs require skills that you will only gain by studying computer science, information systems, and/or software engineering. </a:t>
            </a:r>
          </a:p>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21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the foreseeable future, </a:t>
            </a:r>
            <a:r>
              <a:rPr lang="en-US" altLang="en-US" b="1" dirty="0" smtClean="0"/>
              <a:t>nearly 3 out of 4 new science or engineering jobs in the U.S. are going to be in computing! </a:t>
            </a:r>
            <a:r>
              <a:rPr lang="en-US" altLang="en-US" dirty="0" smtClean="0"/>
              <a:t>By contrast, just 16% will be traditional engineering jobs, and even fewer will be in the sciences or mathematics. </a:t>
            </a:r>
          </a:p>
          <a:p>
            <a:r>
              <a:rPr lang="en-US" altLang="en-US" dirty="0" smtClean="0"/>
              <a:t>What kind of “computing” jobs are these? The pie-chart on the right (PowerPoint chart) breaks the “computing” jobs down in the different career categories, and shows that the US-BLS is predicting: </a:t>
            </a:r>
          </a:p>
          <a:p>
            <a:r>
              <a:rPr lang="en-US" altLang="en-US" b="1" dirty="0" smtClean="0"/>
              <a:t>27% (295,200 jobs) of the new STEM jobs will be in software engineering alone as compared to 16% (178,400 jobs) in the rest of engineering combined!</a:t>
            </a:r>
            <a:r>
              <a:rPr lang="en-US" altLang="en-US" dirty="0" smtClean="0"/>
              <a:t> </a:t>
            </a:r>
          </a:p>
          <a:p>
            <a:r>
              <a:rPr lang="en-US" altLang="en-US" dirty="0" smtClean="0"/>
              <a:t>There will be far more new jobs in network analysis and administration (235,700) than in traditional engineering. </a:t>
            </a:r>
          </a:p>
          <a:p>
            <a:r>
              <a:rPr lang="en-US" altLang="en-US" dirty="0" smtClean="0"/>
              <a:t>Note that basic computer literacy (i.e., knowing Microsoft Word, Excel, or </a:t>
            </a:r>
            <a:r>
              <a:rPr lang="en-US" altLang="en-US" dirty="0" err="1" smtClean="0"/>
              <a:t>Powerpoint</a:t>
            </a:r>
            <a:r>
              <a:rPr lang="en-US" altLang="en-US" dirty="0" smtClean="0"/>
              <a:t>) or CAD-design will </a:t>
            </a:r>
            <a:r>
              <a:rPr lang="en-US" altLang="en-US" i="1" dirty="0" smtClean="0"/>
              <a:t>not</a:t>
            </a:r>
            <a:r>
              <a:rPr lang="en-US" altLang="en-US" dirty="0" smtClean="0"/>
              <a:t> qualify you for one of these jobs. These jobs require skills that you will only gain by studying computer science, information systems, and/or software engineering. </a:t>
            </a:r>
          </a:p>
          <a:p>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22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9EC17E-B2CC-4645-B4E8-49C8E32E77F3}" type="slidenum">
              <a:rPr lang="en-US"/>
              <a:pPr>
                <a:defRPr/>
              </a:pPr>
              <a:t>‹#›</a:t>
            </a:fld>
            <a:endParaRPr lang="en-US"/>
          </a:p>
        </p:txBody>
      </p:sp>
    </p:spTree>
    <p:extLst>
      <p:ext uri="{BB962C8B-B14F-4D97-AF65-F5344CB8AC3E}">
        <p14:creationId xmlns:p14="http://schemas.microsoft.com/office/powerpoint/2010/main" val="96443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B8F65-2F31-402A-BB0C-77C1C8C5B6B1}" type="slidenum">
              <a:rPr lang="en-US"/>
              <a:pPr>
                <a:defRPr/>
              </a:pPr>
              <a:t>‹#›</a:t>
            </a:fld>
            <a:endParaRPr lang="en-US"/>
          </a:p>
        </p:txBody>
      </p:sp>
    </p:spTree>
    <p:extLst>
      <p:ext uri="{BB962C8B-B14F-4D97-AF65-F5344CB8AC3E}">
        <p14:creationId xmlns:p14="http://schemas.microsoft.com/office/powerpoint/2010/main" val="219043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922E6-3BB4-48DC-9D09-B6CCD9DF8AF8}" type="slidenum">
              <a:rPr lang="en-US"/>
              <a:pPr>
                <a:defRPr/>
              </a:pPr>
              <a:t>‹#›</a:t>
            </a:fld>
            <a:endParaRPr lang="en-US"/>
          </a:p>
        </p:txBody>
      </p:sp>
    </p:spTree>
    <p:extLst>
      <p:ext uri="{BB962C8B-B14F-4D97-AF65-F5344CB8AC3E}">
        <p14:creationId xmlns:p14="http://schemas.microsoft.com/office/powerpoint/2010/main" val="123781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D7A36-7A0A-4B92-AD3D-0F45C8B219E8}" type="slidenum">
              <a:rPr lang="en-US"/>
              <a:pPr>
                <a:defRPr/>
              </a:pPr>
              <a:t>‹#›</a:t>
            </a:fld>
            <a:endParaRPr lang="en-US"/>
          </a:p>
        </p:txBody>
      </p:sp>
    </p:spTree>
    <p:extLst>
      <p:ext uri="{BB962C8B-B14F-4D97-AF65-F5344CB8AC3E}">
        <p14:creationId xmlns:p14="http://schemas.microsoft.com/office/powerpoint/2010/main" val="269094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98C60-49CC-4BED-BE48-602DDD58179C}" type="slidenum">
              <a:rPr lang="en-US"/>
              <a:pPr>
                <a:defRPr/>
              </a:pPr>
              <a:t>‹#›</a:t>
            </a:fld>
            <a:endParaRPr lang="en-US"/>
          </a:p>
        </p:txBody>
      </p:sp>
    </p:spTree>
    <p:extLst>
      <p:ext uri="{BB962C8B-B14F-4D97-AF65-F5344CB8AC3E}">
        <p14:creationId xmlns:p14="http://schemas.microsoft.com/office/powerpoint/2010/main" val="22448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B2316-D2D2-4E53-BDB2-3934ED6450E8}" type="slidenum">
              <a:rPr lang="en-US"/>
              <a:pPr>
                <a:defRPr/>
              </a:pPr>
              <a:t>‹#›</a:t>
            </a:fld>
            <a:endParaRPr lang="en-US"/>
          </a:p>
        </p:txBody>
      </p:sp>
    </p:spTree>
    <p:extLst>
      <p:ext uri="{BB962C8B-B14F-4D97-AF65-F5344CB8AC3E}">
        <p14:creationId xmlns:p14="http://schemas.microsoft.com/office/powerpoint/2010/main" val="127661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ACB0AC-A640-46B5-99F7-1A826EA27C2D}" type="slidenum">
              <a:rPr lang="en-US"/>
              <a:pPr>
                <a:defRPr/>
              </a:pPr>
              <a:t>‹#›</a:t>
            </a:fld>
            <a:endParaRPr lang="en-US"/>
          </a:p>
        </p:txBody>
      </p:sp>
    </p:spTree>
    <p:extLst>
      <p:ext uri="{BB962C8B-B14F-4D97-AF65-F5344CB8AC3E}">
        <p14:creationId xmlns:p14="http://schemas.microsoft.com/office/powerpoint/2010/main" val="286742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A2CA1-1E26-4A56-B446-E5F46937680E}" type="slidenum">
              <a:rPr lang="en-US"/>
              <a:pPr>
                <a:defRPr/>
              </a:pPr>
              <a:t>‹#›</a:t>
            </a:fld>
            <a:endParaRPr lang="en-US"/>
          </a:p>
        </p:txBody>
      </p:sp>
    </p:spTree>
    <p:extLst>
      <p:ext uri="{BB962C8B-B14F-4D97-AF65-F5344CB8AC3E}">
        <p14:creationId xmlns:p14="http://schemas.microsoft.com/office/powerpoint/2010/main" val="171200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B9047C-D523-4ACC-A3AC-F51F64C05701}" type="slidenum">
              <a:rPr lang="en-US"/>
              <a:pPr>
                <a:defRPr/>
              </a:pPr>
              <a:t>‹#›</a:t>
            </a:fld>
            <a:endParaRPr lang="en-US"/>
          </a:p>
        </p:txBody>
      </p:sp>
    </p:spTree>
    <p:extLst>
      <p:ext uri="{BB962C8B-B14F-4D97-AF65-F5344CB8AC3E}">
        <p14:creationId xmlns:p14="http://schemas.microsoft.com/office/powerpoint/2010/main" val="385793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F8E73-792E-4788-BA49-18FBF59D2222}" type="slidenum">
              <a:rPr lang="en-US"/>
              <a:pPr>
                <a:defRPr/>
              </a:pPr>
              <a:t>‹#›</a:t>
            </a:fld>
            <a:endParaRPr lang="en-US"/>
          </a:p>
        </p:txBody>
      </p:sp>
    </p:spTree>
    <p:extLst>
      <p:ext uri="{BB962C8B-B14F-4D97-AF65-F5344CB8AC3E}">
        <p14:creationId xmlns:p14="http://schemas.microsoft.com/office/powerpoint/2010/main" val="236401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3A3663-928A-4B7C-9156-5B144855A88C}" type="slidenum">
              <a:rPr lang="en-US"/>
              <a:pPr>
                <a:defRPr/>
              </a:pPr>
              <a:t>‹#›</a:t>
            </a:fld>
            <a:endParaRPr lang="en-US"/>
          </a:p>
        </p:txBody>
      </p:sp>
    </p:spTree>
    <p:extLst>
      <p:ext uri="{BB962C8B-B14F-4D97-AF65-F5344CB8AC3E}">
        <p14:creationId xmlns:p14="http://schemas.microsoft.com/office/powerpoint/2010/main" val="30148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BC2C0B-7DDC-4F70-AB15-B5BC22D956FB}"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2"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133600"/>
          </a:xfrm>
        </p:spPr>
        <p:txBody>
          <a:bodyPr/>
          <a:lstStyle/>
          <a:p>
            <a:pPr eaLnBrk="1" hangingPunct="1"/>
            <a:r>
              <a:rPr lang="en-US" altLang="en-US" sz="4000" dirty="0" smtClean="0"/>
              <a:t>CSCE 190</a:t>
            </a:r>
            <a:br>
              <a:rPr lang="en-US" altLang="en-US" sz="4000" dirty="0" smtClean="0"/>
            </a:br>
            <a:r>
              <a:rPr lang="en-US" altLang="en-US" sz="4000" dirty="0" smtClean="0"/>
              <a:t>Computing in the Modern World</a:t>
            </a:r>
            <a:br>
              <a:rPr lang="en-US" altLang="en-US" sz="4000" dirty="0" smtClean="0"/>
            </a:br>
            <a:r>
              <a:rPr lang="en-US" altLang="en-US" sz="4000" dirty="0" smtClean="0"/>
              <a:t>Introduction</a:t>
            </a:r>
            <a:endParaRPr lang="en-US" altLang="en-US" sz="4000" dirty="0" smtClean="0"/>
          </a:p>
        </p:txBody>
      </p:sp>
      <p:sp>
        <p:nvSpPr>
          <p:cNvPr id="2051" name="Rectangle 3"/>
          <p:cNvSpPr>
            <a:spLocks noGrp="1" noChangeArrowheads="1"/>
          </p:cNvSpPr>
          <p:nvPr>
            <p:ph type="subTitle" idx="1"/>
          </p:nvPr>
        </p:nvSpPr>
        <p:spPr>
          <a:xfrm>
            <a:off x="1371600" y="3276600"/>
            <a:ext cx="6400800" cy="1600200"/>
          </a:xfrm>
        </p:spPr>
        <p:txBody>
          <a:bodyPr/>
          <a:lstStyle/>
          <a:p>
            <a:pPr eaLnBrk="1" hangingPunct="1"/>
            <a:r>
              <a:rPr lang="en-US" altLang="en-US" dirty="0" smtClean="0"/>
              <a:t>Fall </a:t>
            </a:r>
            <a:r>
              <a:rPr lang="en-US" altLang="en-US" dirty="0" smtClean="0"/>
              <a:t>2016</a:t>
            </a:r>
            <a:endParaRPr lang="en-US" altLang="en-US" dirty="0" smtClean="0"/>
          </a:p>
          <a:p>
            <a:pPr eaLnBrk="1" hangingPunct="1"/>
            <a:r>
              <a:rPr lang="en-US" altLang="en-US" dirty="0" smtClean="0"/>
              <a:t>Marco Valtorta</a:t>
            </a:r>
          </a:p>
          <a:p>
            <a:pPr eaLnBrk="1" hangingPunct="1"/>
            <a:r>
              <a:rPr lang="en-US" altLang="en-US" dirty="0" smtClean="0"/>
              <a:t>mgv@cse.sc.edu</a:t>
            </a:r>
          </a:p>
          <a:p>
            <a:pPr eaLnBrk="1" hangingPunct="1"/>
            <a:endParaRPr lang="en-US" altLang="en-US" dirty="0" smtClean="0">
              <a:solidFill>
                <a:srgbClr val="FF0000"/>
              </a:solidFill>
            </a:endParaRPr>
          </a:p>
        </p:txBody>
      </p:sp>
      <p:sp>
        <p:nvSpPr>
          <p:cNvPr id="2" name="Rectangle 1"/>
          <p:cNvSpPr/>
          <p:nvPr/>
        </p:nvSpPr>
        <p:spPr>
          <a:xfrm>
            <a:off x="1676400" y="5020270"/>
            <a:ext cx="5714999" cy="523220"/>
          </a:xfrm>
          <a:prstGeom prst="rect">
            <a:avLst/>
          </a:prstGeom>
        </p:spPr>
        <p:txBody>
          <a:bodyPr wrap="square">
            <a:spAutoFit/>
          </a:bodyPr>
          <a:lstStyle/>
          <a:p>
            <a:pPr algn="ctr"/>
            <a:r>
              <a:rPr lang="en-US" sz="2800" dirty="0" smtClean="0">
                <a:latin typeface="+mn-lt"/>
              </a:rPr>
              <a:t>www.cse.sc.edu/~mgv/csce190f16</a:t>
            </a:r>
            <a:endParaRPr lang="en-US"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First-Year Academic Advisor</a:t>
            </a:r>
            <a:endParaRPr lang="en-US" dirty="0"/>
          </a:p>
        </p:txBody>
      </p:sp>
      <p:sp>
        <p:nvSpPr>
          <p:cNvPr id="3" name="Content Placeholder 2"/>
          <p:cNvSpPr>
            <a:spLocks noGrp="1"/>
          </p:cNvSpPr>
          <p:nvPr>
            <p:ph idx="1"/>
          </p:nvPr>
        </p:nvSpPr>
        <p:spPr>
          <a:xfrm>
            <a:off x="3657600" y="2514600"/>
            <a:ext cx="5029200" cy="2286000"/>
          </a:xfrm>
        </p:spPr>
        <p:txBody>
          <a:bodyPr/>
          <a:lstStyle/>
          <a:p>
            <a:r>
              <a:rPr lang="en-US" dirty="0" smtClean="0"/>
              <a:t>Ms. Tiffany </a:t>
            </a:r>
            <a:r>
              <a:rPr lang="en-US" dirty="0" err="1" smtClean="0"/>
              <a:t>Lide</a:t>
            </a:r>
            <a:endParaRPr lang="en-US" dirty="0" smtClean="0"/>
          </a:p>
          <a:p>
            <a:r>
              <a:rPr lang="en-US" dirty="0" smtClean="0"/>
              <a:t>Your primary academic contact for your first year at Carolina</a:t>
            </a:r>
          </a:p>
          <a:p>
            <a:r>
              <a:rPr lang="en-US" dirty="0" smtClean="0"/>
              <a:t>tlide@sc.edu</a:t>
            </a:r>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2895600" cy="435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5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676400"/>
            <a:ext cx="7772400" cy="1752600"/>
          </a:xfrm>
        </p:spPr>
        <p:txBody>
          <a:bodyPr/>
          <a:lstStyle/>
          <a:p>
            <a:pPr eaLnBrk="1" hangingPunct="1"/>
            <a:r>
              <a:rPr lang="en-US" altLang="en-US" sz="5400" dirty="0" smtClean="0"/>
              <a:t>Computing </a:t>
            </a:r>
            <a:r>
              <a:rPr lang="en-US" altLang="en-US" sz="5400" dirty="0" smtClean="0"/>
              <a:t>Disciplines and Majors</a:t>
            </a:r>
            <a:endParaRPr lang="en-US" altLang="en-US" sz="5400" dirty="0" smtClean="0"/>
          </a:p>
        </p:txBody>
      </p:sp>
      <p:sp>
        <p:nvSpPr>
          <p:cNvPr id="2" name="TextBox 1"/>
          <p:cNvSpPr txBox="1"/>
          <p:nvPr/>
        </p:nvSpPr>
        <p:spPr>
          <a:xfrm>
            <a:off x="1447800" y="3673642"/>
            <a:ext cx="6475171" cy="646331"/>
          </a:xfrm>
          <a:prstGeom prst="rect">
            <a:avLst/>
          </a:prstGeom>
          <a:noFill/>
        </p:spPr>
        <p:txBody>
          <a:bodyPr wrap="none" rtlCol="0">
            <a:spAutoFit/>
          </a:bodyPr>
          <a:lstStyle/>
          <a:p>
            <a:r>
              <a:rPr lang="en-US" sz="3600" dirty="0" smtClean="0">
                <a:latin typeface="+mn-lt"/>
              </a:rPr>
              <a:t>http://computingcareers.acm.org/</a:t>
            </a:r>
            <a:endParaRPr lang="en-US" sz="3600" dirty="0">
              <a:latin typeface="+mn-lt"/>
            </a:endParaRPr>
          </a:p>
        </p:txBody>
      </p:sp>
    </p:spTree>
    <p:extLst>
      <p:ext uri="{BB962C8B-B14F-4D97-AF65-F5344CB8AC3E}">
        <p14:creationId xmlns:p14="http://schemas.microsoft.com/office/powerpoint/2010/main" val="2768270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76200"/>
            <a:ext cx="8153400" cy="914400"/>
          </a:xfrm>
        </p:spPr>
        <p:txBody>
          <a:bodyPr/>
          <a:lstStyle/>
          <a:p>
            <a:pPr eaLnBrk="1" hangingPunct="1"/>
            <a:r>
              <a:rPr lang="en-US" altLang="en-US" dirty="0" smtClean="0"/>
              <a:t>Computing </a:t>
            </a:r>
            <a:r>
              <a:rPr lang="en-US" altLang="en-US" dirty="0" smtClean="0"/>
              <a:t>Disciplines (ACM </a:t>
            </a:r>
            <a:r>
              <a:rPr lang="en-US" altLang="en-US" dirty="0" err="1" smtClean="0"/>
              <a:t>defns</a:t>
            </a:r>
            <a:r>
              <a:rPr lang="en-US" altLang="en-US" dirty="0" smtClean="0"/>
              <a:t>.)</a:t>
            </a:r>
            <a:endParaRPr lang="en-US" altLang="en-US" dirty="0" smtClean="0"/>
          </a:p>
        </p:txBody>
      </p:sp>
      <p:sp>
        <p:nvSpPr>
          <p:cNvPr id="3" name="Content Placeholder 2"/>
          <p:cNvSpPr>
            <a:spLocks noGrp="1"/>
          </p:cNvSpPr>
          <p:nvPr>
            <p:ph idx="1"/>
          </p:nvPr>
        </p:nvSpPr>
        <p:spPr>
          <a:xfrm>
            <a:off x="304800" y="1066800"/>
            <a:ext cx="8610600" cy="5029200"/>
          </a:xfrm>
        </p:spPr>
        <p:txBody>
          <a:bodyPr/>
          <a:lstStyle/>
          <a:p>
            <a:pPr marL="0" indent="0" eaLnBrk="1" hangingPunct="1">
              <a:buFontTx/>
              <a:buNone/>
              <a:defRPr/>
            </a:pPr>
            <a:r>
              <a:rPr lang="en-US" dirty="0" smtClean="0"/>
              <a:t>Computer Engineering</a:t>
            </a:r>
          </a:p>
          <a:p>
            <a:pPr eaLnBrk="1" hangingPunct="1">
              <a:defRPr/>
            </a:pPr>
            <a:r>
              <a:rPr lang="en-US" dirty="0" smtClean="0"/>
              <a:t>Typically involves software and hardware and the development of systems that involve software, hardware, and communications.</a:t>
            </a:r>
          </a:p>
          <a:p>
            <a:pPr marL="0" indent="0" eaLnBrk="1" hangingPunct="1">
              <a:buFontTx/>
              <a:buNone/>
              <a:defRPr/>
            </a:pPr>
            <a:r>
              <a:rPr lang="en-US" dirty="0" smtClean="0"/>
              <a:t>Computer Science</a:t>
            </a:r>
          </a:p>
          <a:p>
            <a:pPr eaLnBrk="1" hangingPunct="1">
              <a:defRPr/>
            </a:pPr>
            <a:r>
              <a:rPr lang="en-US" dirty="0" smtClean="0"/>
              <a:t>Currently the most popular of the computing disciplines; tends to be relatively broad and with an emphasis on the underlying science aspects.</a:t>
            </a:r>
          </a:p>
          <a:p>
            <a:pPr marL="0" indent="0" eaLnBrk="1" hangingPunct="1">
              <a:buFontTx/>
              <a:buNone/>
              <a:defRPr/>
            </a:pPr>
            <a:r>
              <a:rPr lang="en-US" dirty="0" smtClean="0"/>
              <a:t>(Computer) Information Systems</a:t>
            </a:r>
          </a:p>
          <a:p>
            <a:pPr eaLnBrk="1" hangingPunct="1">
              <a:defRPr/>
            </a:pPr>
            <a:r>
              <a:rPr lang="en-US" dirty="0"/>
              <a:t>C</a:t>
            </a:r>
            <a:r>
              <a:rPr lang="en-US" dirty="0" smtClean="0"/>
              <a:t>omputing </a:t>
            </a:r>
            <a:r>
              <a:rPr lang="en-US" dirty="0" smtClean="0"/>
              <a:t>in an organizational context, typically in businesses. </a:t>
            </a:r>
          </a:p>
        </p:txBody>
      </p:sp>
    </p:spTree>
    <p:extLst>
      <p:ext uri="{BB962C8B-B14F-4D97-AF65-F5344CB8AC3E}">
        <p14:creationId xmlns:p14="http://schemas.microsoft.com/office/powerpoint/2010/main" val="49338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533400"/>
          </a:xfrm>
        </p:spPr>
        <p:txBody>
          <a:bodyPr/>
          <a:lstStyle/>
          <a:p>
            <a:pPr eaLnBrk="1" hangingPunct="1"/>
            <a:r>
              <a:rPr lang="en-US" altLang="en-US" smtClean="0"/>
              <a:t>Computing Disciplines (ctd.)</a:t>
            </a:r>
          </a:p>
        </p:txBody>
      </p:sp>
      <p:sp>
        <p:nvSpPr>
          <p:cNvPr id="3" name="Content Placeholder 2"/>
          <p:cNvSpPr>
            <a:spLocks noGrp="1"/>
          </p:cNvSpPr>
          <p:nvPr>
            <p:ph idx="1"/>
          </p:nvPr>
        </p:nvSpPr>
        <p:spPr>
          <a:xfrm>
            <a:off x="3962400" y="1143000"/>
            <a:ext cx="5127625" cy="3276600"/>
          </a:xfrm>
        </p:spPr>
        <p:txBody>
          <a:bodyPr/>
          <a:lstStyle/>
          <a:p>
            <a:pPr marL="0" indent="0" eaLnBrk="1" hangingPunct="1">
              <a:buFontTx/>
              <a:buNone/>
              <a:defRPr/>
            </a:pPr>
            <a:r>
              <a:rPr lang="en-US" sz="2400" dirty="0" smtClean="0"/>
              <a:t>Information Technology</a:t>
            </a:r>
          </a:p>
          <a:p>
            <a:pPr eaLnBrk="1" hangingPunct="1">
              <a:defRPr/>
            </a:pPr>
            <a:r>
              <a:rPr lang="en-US" sz="2400" dirty="0" smtClean="0"/>
              <a:t>Focuses on computing infrastructure and needs of individual users; tends to involve a study of systems (perhaps just software systems, but perhaps also systems in support of learning, of information dissemination, etc.).</a:t>
            </a:r>
          </a:p>
        </p:txBody>
      </p:sp>
      <p:pic>
        <p:nvPicPr>
          <p:cNvPr id="11268" name="Picture 3" descr="Integrated Information Technology - USC - Mozilla Firefox"/>
          <p:cNvPicPr>
            <a:picLocks noChangeAspect="1"/>
          </p:cNvPicPr>
          <p:nvPr/>
        </p:nvPicPr>
        <p:blipFill>
          <a:blip r:embed="rId3">
            <a:extLst>
              <a:ext uri="{28A0092B-C50C-407E-A947-70E740481C1C}">
                <a14:useLocalDpi xmlns:a14="http://schemas.microsoft.com/office/drawing/2010/main" val="0"/>
              </a:ext>
            </a:extLst>
          </a:blip>
          <a:srcRect l="27290" t="18222" r="8638" b="40889"/>
          <a:stretch>
            <a:fillRect/>
          </a:stretch>
        </p:blipFill>
        <p:spPr bwMode="auto">
          <a:xfrm>
            <a:off x="5084763" y="3962400"/>
            <a:ext cx="39830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6599238" y="4724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7" name="Content Placeholder 2"/>
          <p:cNvSpPr txBox="1">
            <a:spLocks/>
          </p:cNvSpPr>
          <p:nvPr/>
        </p:nvSpPr>
        <p:spPr bwMode="auto">
          <a:xfrm>
            <a:off x="304800" y="1373188"/>
            <a:ext cx="4114800" cy="3567112"/>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smtClean="0"/>
              <a:t>Software Engineering</a:t>
            </a:r>
          </a:p>
          <a:p>
            <a:pPr>
              <a:defRPr/>
            </a:pPr>
            <a:r>
              <a:rPr lang="en-US" dirty="0" smtClean="0"/>
              <a:t>Focuses on large-scale software systems; employs certain ideas from the world of engineering in building reliable software systems.</a:t>
            </a:r>
            <a:endParaRPr lang="en-US" dirty="0"/>
          </a:p>
        </p:txBody>
      </p:sp>
    </p:spTree>
    <p:extLst>
      <p:ext uri="{BB962C8B-B14F-4D97-AF65-F5344CB8AC3E}">
        <p14:creationId xmlns:p14="http://schemas.microsoft.com/office/powerpoint/2010/main" val="3034262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0963"/>
            <a:ext cx="84645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525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5113"/>
            <a:ext cx="89154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709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9225"/>
            <a:ext cx="88201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59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7772400" cy="685800"/>
          </a:xfrm>
        </p:spPr>
        <p:txBody>
          <a:bodyPr/>
          <a:lstStyle/>
          <a:p>
            <a:r>
              <a:rPr lang="en-US" altLang="en-US" smtClean="0"/>
              <a:t>Summary: Five Curricula</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11440" t="31290" r="12779" b="11205"/>
          <a:stretch>
            <a:fillRect/>
          </a:stretch>
        </p:blipFill>
        <p:spPr bwMode="auto">
          <a:xfrm>
            <a:off x="609600" y="12192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0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3400"/>
            <a:ext cx="7772400" cy="609600"/>
          </a:xfrm>
        </p:spPr>
        <p:txBody>
          <a:bodyPr/>
          <a:lstStyle/>
          <a:p>
            <a:r>
              <a:rPr lang="en-US" altLang="en-US" smtClean="0"/>
              <a:t>Many Curricular Choices!</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11440" t="20296" r="14209" b="9514"/>
          <a:stretch>
            <a:fillRect/>
          </a:stretch>
        </p:blipFill>
        <p:spPr bwMode="auto">
          <a:xfrm>
            <a:off x="1066800" y="1219200"/>
            <a:ext cx="67818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43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752600"/>
          </a:xfrm>
        </p:spPr>
        <p:txBody>
          <a:bodyPr/>
          <a:lstStyle/>
          <a:p>
            <a:pPr eaLnBrk="1" hangingPunct="1"/>
            <a:r>
              <a:rPr lang="en-US" altLang="en-US" sz="5400" dirty="0" smtClean="0"/>
              <a:t>The Job Market</a:t>
            </a:r>
            <a:br>
              <a:rPr lang="en-US" altLang="en-US" sz="5400" dirty="0" smtClean="0"/>
            </a:br>
            <a:endParaRPr lang="en-US" altLang="en-US" sz="5400" dirty="0" smtClean="0"/>
          </a:p>
        </p:txBody>
      </p:sp>
      <p:sp>
        <p:nvSpPr>
          <p:cNvPr id="2" name="TextBox 1"/>
          <p:cNvSpPr txBox="1"/>
          <p:nvPr/>
        </p:nvSpPr>
        <p:spPr>
          <a:xfrm>
            <a:off x="1371600" y="4495800"/>
            <a:ext cx="6482865" cy="461665"/>
          </a:xfrm>
          <a:prstGeom prst="rect">
            <a:avLst/>
          </a:prstGeom>
          <a:noFill/>
        </p:spPr>
        <p:txBody>
          <a:bodyPr wrap="none" rtlCol="0">
            <a:spAutoFit/>
          </a:bodyPr>
          <a:lstStyle/>
          <a:p>
            <a:r>
              <a:rPr lang="en-US" dirty="0" smtClean="0">
                <a:latin typeface="+mn-lt"/>
              </a:rPr>
              <a:t>https://cs.calvin.edu/documents/computing_careers</a:t>
            </a:r>
            <a:endParaRPr lang="en-US"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Chair’s Welcome</a:t>
            </a:r>
            <a:endParaRPr lang="en-US" dirty="0"/>
          </a:p>
        </p:txBody>
      </p:sp>
      <p:sp>
        <p:nvSpPr>
          <p:cNvPr id="3" name="Content Placeholder 2"/>
          <p:cNvSpPr>
            <a:spLocks noGrp="1"/>
          </p:cNvSpPr>
          <p:nvPr>
            <p:ph idx="1"/>
          </p:nvPr>
        </p:nvSpPr>
        <p:spPr>
          <a:xfrm>
            <a:off x="3733800" y="2762250"/>
            <a:ext cx="4800600" cy="2952750"/>
          </a:xfrm>
        </p:spPr>
        <p:txBody>
          <a:bodyPr/>
          <a:lstStyle/>
          <a:p>
            <a:pPr marL="0" indent="0">
              <a:buNone/>
            </a:pPr>
            <a:r>
              <a:rPr lang="en-US" dirty="0" smtClean="0"/>
              <a:t>Prof. Manton M. Matthews</a:t>
            </a:r>
          </a:p>
          <a:p>
            <a:pPr marL="0" indent="0">
              <a:buNone/>
            </a:pPr>
            <a:r>
              <a:rPr lang="en-US" dirty="0" smtClean="0"/>
              <a:t>Chair, Department of Computer Science and Engineering</a:t>
            </a:r>
          </a:p>
          <a:p>
            <a:pPr marL="0" indent="0">
              <a:buNone/>
            </a:pPr>
            <a:r>
              <a:rPr lang="en-US" dirty="0" smtClean="0"/>
              <a:t>College of Engineering and Computing</a:t>
            </a:r>
          </a:p>
          <a:p>
            <a:pPr marL="0" indent="0">
              <a:buNone/>
            </a:pPr>
            <a:r>
              <a:rPr lang="en-US" dirty="0" smtClean="0"/>
              <a:t>mmm@cec.sc.edu</a:t>
            </a:r>
          </a:p>
        </p:txBody>
      </p:sp>
      <p:pic>
        <p:nvPicPr>
          <p:cNvPr id="68612" name="Picture 4"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904999"/>
            <a:ext cx="3238501"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26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pPr eaLnBrk="1" hangingPunct="1"/>
            <a:r>
              <a:rPr lang="en-US" altLang="en-US" sz="2400" dirty="0" smtClean="0"/>
              <a:t>US Bureau of Labor Statistics:</a:t>
            </a:r>
            <a:br>
              <a:rPr lang="en-US" altLang="en-US" sz="2400" dirty="0" smtClean="0"/>
            </a:br>
            <a:r>
              <a:rPr lang="en-US" altLang="en-US" sz="2400" dirty="0" smtClean="0"/>
              <a:t/>
            </a:r>
            <a:br>
              <a:rPr lang="en-US" altLang="en-US" sz="2400" dirty="0" smtClean="0"/>
            </a:br>
            <a:r>
              <a:rPr lang="en-US" altLang="en-US" sz="2400" dirty="0" smtClean="0"/>
              <a:t> </a:t>
            </a:r>
            <a:r>
              <a:rPr lang="en-US" altLang="en-US" sz="2400" b="1" dirty="0" smtClean="0"/>
              <a:t>New US STEM Jobs per Year, </a:t>
            </a:r>
            <a:r>
              <a:rPr lang="en-US" altLang="en-US" sz="2400" b="1" dirty="0" smtClean="0"/>
              <a:t>through 2024</a:t>
            </a:r>
            <a:endParaRPr lang="en-US" altLang="en-US" sz="2400" b="1" dirty="0" smtClean="0"/>
          </a:p>
        </p:txBody>
      </p:sp>
      <p:pic>
        <p:nvPicPr>
          <p:cNvPr id="4101" name="Picture 5" descr="The U.S. Bureau of Labor Statistics predicts that the four fastest&#10;              growing STEM jobs between now and 2024 are all in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7086600" cy="657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smtClean="0"/>
              <a:t>Percentage of New STEM Jobs by Area through </a:t>
            </a:r>
            <a:r>
              <a:rPr lang="en-US" altLang="en-US" dirty="0" smtClean="0"/>
              <a:t>2024</a:t>
            </a:r>
            <a:endParaRPr lang="en-US" altLang="en-US" dirty="0" smtClean="0"/>
          </a:p>
        </p:txBody>
      </p:sp>
      <p:pic>
        <p:nvPicPr>
          <p:cNvPr id="5125" name="Picture 5" descr="https://cs.calvin.edu/images/department/jobs/2024/05.US-BLS-STEM-Pct-Growth-2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8824849"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smtClean="0"/>
              <a:t>Percentage of </a:t>
            </a:r>
            <a:r>
              <a:rPr lang="en-US" altLang="en-US" dirty="0" smtClean="0"/>
              <a:t>Total </a:t>
            </a:r>
            <a:r>
              <a:rPr lang="en-US" altLang="en-US" dirty="0" smtClean="0"/>
              <a:t>STEM Jobs by Area through </a:t>
            </a:r>
            <a:r>
              <a:rPr lang="en-US" altLang="en-US" dirty="0" smtClean="0"/>
              <a:t>2024</a:t>
            </a:r>
            <a:endParaRPr lang="en-US" altLang="en-US" dirty="0" smtClean="0"/>
          </a:p>
        </p:txBody>
      </p:sp>
      <p:pic>
        <p:nvPicPr>
          <p:cNvPr id="99330" name="Picture 2" descr="https://cs.calvin.edu/images/department/jobs/2024/06.US-BLS-STEM-Pct-Total-2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8156"/>
            <a:ext cx="8686800" cy="449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34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533400"/>
          </a:xfrm>
        </p:spPr>
        <p:txBody>
          <a:bodyPr/>
          <a:lstStyle/>
          <a:p>
            <a:pPr eaLnBrk="1" hangingPunct="1"/>
            <a:r>
              <a:rPr lang="en-US" altLang="en-US" sz="3600" dirty="0" smtClean="0"/>
              <a:t>Undergraduate CS Degree </a:t>
            </a:r>
            <a:r>
              <a:rPr lang="en-US" altLang="en-US" sz="3600" dirty="0" smtClean="0"/>
              <a:t>Enrollment</a:t>
            </a:r>
            <a:endParaRPr lang="en-US" altLang="en-US" sz="3600" dirty="0" smtClean="0"/>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t="12659"/>
          <a:stretch>
            <a:fillRect/>
          </a:stretch>
        </p:blipFill>
        <p:spPr bwMode="auto">
          <a:xfrm>
            <a:off x="695325" y="979488"/>
            <a:ext cx="7762875"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762000"/>
          </a:xfrm>
        </p:spPr>
        <p:txBody>
          <a:bodyPr/>
          <a:lstStyle/>
          <a:p>
            <a:pPr eaLnBrk="1" hangingPunct="1"/>
            <a:r>
              <a:rPr lang="en-US" altLang="en-US" smtClean="0"/>
              <a:t>Starting Salaries</a:t>
            </a:r>
          </a:p>
        </p:txBody>
      </p:sp>
      <p:sp>
        <p:nvSpPr>
          <p:cNvPr id="7171" name="Content Placeholder 2"/>
          <p:cNvSpPr>
            <a:spLocks noGrp="1"/>
          </p:cNvSpPr>
          <p:nvPr>
            <p:ph idx="1"/>
          </p:nvPr>
        </p:nvSpPr>
        <p:spPr>
          <a:xfrm>
            <a:off x="685800" y="1219200"/>
            <a:ext cx="7772400" cy="4876800"/>
          </a:xfrm>
        </p:spPr>
        <p:txBody>
          <a:bodyPr/>
          <a:lstStyle/>
          <a:p>
            <a:pPr eaLnBrk="1" hangingPunct="1"/>
            <a:r>
              <a:rPr lang="en-US" altLang="en-US" dirty="0" smtClean="0"/>
              <a:t>The </a:t>
            </a:r>
            <a:r>
              <a:rPr lang="en-US" altLang="en-US" dirty="0" smtClean="0"/>
              <a:t>Spring 2016 </a:t>
            </a:r>
            <a:r>
              <a:rPr lang="en-US" altLang="en-US" dirty="0" smtClean="0"/>
              <a:t>yearly salary survey by the National Association of Colleges and Employers (NACE) reported that the average salary offer made to the class of </a:t>
            </a:r>
            <a:r>
              <a:rPr lang="en-US" altLang="en-US" dirty="0" smtClean="0"/>
              <a:t>2015 </a:t>
            </a:r>
            <a:r>
              <a:rPr lang="en-US" altLang="en-US" dirty="0" smtClean="0"/>
              <a:t>graduates in computer engineering, information systems, and computer science increased to </a:t>
            </a:r>
            <a:r>
              <a:rPr lang="en-US" altLang="en-US" dirty="0" smtClean="0"/>
              <a:t>$69,241 (from $65,849 in the previous survey).  The starting salary for computer science graduates were the highest, at 75,191.</a:t>
            </a:r>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4419600"/>
          </a:xfrm>
        </p:spPr>
        <p:txBody>
          <a:bodyPr/>
          <a:lstStyle/>
          <a:p>
            <a:pPr eaLnBrk="1" hangingPunct="1"/>
            <a:r>
              <a:rPr lang="en-US" altLang="en-US" sz="5400" smtClean="0"/>
              <a:t>Curricula in the Department of Computer Science and Engineering</a:t>
            </a:r>
          </a:p>
        </p:txBody>
      </p:sp>
      <p:sp>
        <p:nvSpPr>
          <p:cNvPr id="2" name="TextBox 1"/>
          <p:cNvSpPr txBox="1"/>
          <p:nvPr/>
        </p:nvSpPr>
        <p:spPr>
          <a:xfrm>
            <a:off x="1371600" y="4456000"/>
            <a:ext cx="6388928" cy="646331"/>
          </a:xfrm>
          <a:prstGeom prst="rect">
            <a:avLst/>
          </a:prstGeom>
          <a:noFill/>
        </p:spPr>
        <p:txBody>
          <a:bodyPr wrap="none" rtlCol="0">
            <a:spAutoFit/>
          </a:bodyPr>
          <a:lstStyle/>
          <a:p>
            <a:r>
              <a:rPr lang="en-US" sz="3600" dirty="0" smtClean="0">
                <a:latin typeface="+mn-lt"/>
              </a:rPr>
              <a:t>https://cse.sc.edu/undergraduate</a:t>
            </a:r>
            <a:endParaRPr lang="en-US" sz="360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t>Curricula in the Computer Science and Engineering Department</a:t>
            </a:r>
          </a:p>
        </p:txBody>
      </p:sp>
      <p:sp>
        <p:nvSpPr>
          <p:cNvPr id="18435" name="Rectangle 3"/>
          <p:cNvSpPr>
            <a:spLocks noGrp="1" noChangeArrowheads="1"/>
          </p:cNvSpPr>
          <p:nvPr>
            <p:ph type="body" idx="1"/>
          </p:nvPr>
        </p:nvSpPr>
        <p:spPr/>
        <p:txBody>
          <a:bodyPr/>
          <a:lstStyle/>
          <a:p>
            <a:pPr eaLnBrk="1" hangingPunct="1"/>
            <a:r>
              <a:rPr lang="en-US" altLang="en-US" sz="2400" dirty="0" smtClean="0"/>
              <a:t>Major references are the University Undergraduate Studies Bulletin (http://www.sc.edu/bulletin/), the departmental website (http://www.cse.sc.edu/), and the College of Engineering and Computing Website (especially Student Services: http://www.cec.sc.edu/studsvcs/stud_svcs.html)</a:t>
            </a:r>
          </a:p>
          <a:p>
            <a:pPr eaLnBrk="1" hangingPunct="1"/>
            <a:r>
              <a:rPr lang="en-US" altLang="en-US" sz="2400" dirty="0" smtClean="0"/>
              <a:t>The objectives of the Undergraduate Program of Computer Science and Engineering are to provide the student with a thorough grounding in mathematics, science, and computational subjects and to prepare the student for a professional career or graduate studies in computer science, computer engineering and other fields.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533400"/>
          </a:xfrm>
        </p:spPr>
        <p:txBody>
          <a:bodyPr/>
          <a:lstStyle/>
          <a:p>
            <a:pPr eaLnBrk="1" hangingPunct="1"/>
            <a:r>
              <a:rPr lang="en-US" altLang="en-US" sz="4000" smtClean="0"/>
              <a:t>Three Degrees: CS, CE, CIS</a:t>
            </a:r>
          </a:p>
        </p:txBody>
      </p:sp>
      <p:sp>
        <p:nvSpPr>
          <p:cNvPr id="19459" name="Rectangle 3"/>
          <p:cNvSpPr>
            <a:spLocks noGrp="1" noChangeArrowheads="1"/>
          </p:cNvSpPr>
          <p:nvPr>
            <p:ph type="body" idx="1"/>
          </p:nvPr>
        </p:nvSpPr>
        <p:spPr>
          <a:xfrm>
            <a:off x="685800" y="1143000"/>
            <a:ext cx="8001000" cy="5029200"/>
          </a:xfrm>
        </p:spPr>
        <p:txBody>
          <a:bodyPr/>
          <a:lstStyle/>
          <a:p>
            <a:pPr eaLnBrk="1" hangingPunct="1">
              <a:lnSpc>
                <a:spcPct val="80000"/>
              </a:lnSpc>
            </a:pPr>
            <a:r>
              <a:rPr lang="en-US" altLang="en-US" sz="2400" dirty="0" smtClean="0"/>
              <a:t>The Department of Computer Science and Engineering offers baccalaureate degrees with majors in computer engineering, computer information systems, and computer science. </a:t>
            </a:r>
          </a:p>
          <a:p>
            <a:pPr eaLnBrk="1" hangingPunct="1">
              <a:lnSpc>
                <a:spcPct val="80000"/>
              </a:lnSpc>
            </a:pPr>
            <a:r>
              <a:rPr lang="en-US" altLang="en-US" sz="2400" dirty="0" smtClean="0"/>
              <a:t>All three degrees provide students with the knowledge and skills needed to work as practitioners in all aspects of the computing and information processing industries. All majors include a common core of fundamental courses in computing. </a:t>
            </a:r>
          </a:p>
          <a:p>
            <a:pPr lvl="1" eaLnBrk="1" hangingPunct="1">
              <a:lnSpc>
                <a:spcPct val="80000"/>
              </a:lnSpc>
            </a:pPr>
            <a:r>
              <a:rPr lang="en-US" altLang="en-US" sz="2400" dirty="0" smtClean="0"/>
              <a:t>The major in computer engineering includes courses in electronics and computer hardware as well as software; </a:t>
            </a:r>
          </a:p>
          <a:p>
            <a:pPr lvl="1" eaLnBrk="1" hangingPunct="1">
              <a:lnSpc>
                <a:spcPct val="80000"/>
              </a:lnSpc>
            </a:pPr>
            <a:r>
              <a:rPr lang="en-US" altLang="en-US" sz="2400" dirty="0" smtClean="0"/>
              <a:t>the major in computer information systems includes courses in business and is designed for students who are primarily interested in business applications; </a:t>
            </a:r>
          </a:p>
          <a:p>
            <a:pPr lvl="1" eaLnBrk="1" hangingPunct="1">
              <a:lnSpc>
                <a:spcPct val="80000"/>
              </a:lnSpc>
            </a:pPr>
            <a:r>
              <a:rPr lang="en-US" altLang="en-US" sz="2400" dirty="0" smtClean="0"/>
              <a:t>the major in computer science allows students to focus primarily on the software aspects of computing and requires selection of an appropriate application area.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Groups</a:t>
            </a:r>
            <a:endParaRPr lang="en-US" dirty="0"/>
          </a:p>
        </p:txBody>
      </p:sp>
      <p:sp>
        <p:nvSpPr>
          <p:cNvPr id="3" name="Content Placeholder 2"/>
          <p:cNvSpPr>
            <a:spLocks noGrp="1"/>
          </p:cNvSpPr>
          <p:nvPr>
            <p:ph idx="1"/>
          </p:nvPr>
        </p:nvSpPr>
        <p:spPr>
          <a:xfrm>
            <a:off x="685800" y="1828800"/>
            <a:ext cx="7772400" cy="4114800"/>
          </a:xfrm>
        </p:spPr>
        <p:txBody>
          <a:bodyPr/>
          <a:lstStyle/>
          <a:p>
            <a:pPr marL="0" indent="0">
              <a:buNone/>
            </a:pPr>
            <a:r>
              <a:rPr lang="en-US" dirty="0" smtClean="0"/>
              <a:t>    ACM Students</a:t>
            </a:r>
          </a:p>
          <a:p>
            <a:pPr marL="0" indent="0">
              <a:buNone/>
            </a:pPr>
            <a:r>
              <a:rPr lang="en-US" dirty="0" smtClean="0"/>
              <a:t>    Women in Computing</a:t>
            </a:r>
          </a:p>
          <a:p>
            <a:pPr marL="0" indent="0">
              <a:buNone/>
            </a:pPr>
            <a:r>
              <a:rPr lang="en-US" dirty="0" smtClean="0"/>
              <a:t>    Cybersecurity @USC</a:t>
            </a:r>
          </a:p>
          <a:p>
            <a:pPr marL="0" indent="0">
              <a:buNone/>
            </a:pPr>
            <a:r>
              <a:rPr lang="en-US" dirty="0" smtClean="0"/>
              <a:t>    Code-a-Thon Group</a:t>
            </a:r>
          </a:p>
          <a:p>
            <a:pPr marL="0" indent="0">
              <a:buNone/>
            </a:pPr>
            <a:r>
              <a:rPr lang="en-US" dirty="0" smtClean="0"/>
              <a:t>    Software Engineering Group</a:t>
            </a:r>
          </a:p>
          <a:p>
            <a:pPr marL="0" indent="0">
              <a:buNone/>
            </a:pPr>
            <a:r>
              <a:rPr lang="en-US" dirty="0" smtClean="0"/>
              <a:t>    Carolina Gamers Club</a:t>
            </a:r>
          </a:p>
          <a:p>
            <a:pPr marL="0" indent="0">
              <a:buNone/>
            </a:pPr>
            <a:r>
              <a:rPr lang="en-US" dirty="0" smtClean="0"/>
              <a:t>Links at https://cse.sc.edu/undergraduate</a:t>
            </a:r>
            <a:endParaRPr lang="en-US" dirty="0"/>
          </a:p>
        </p:txBody>
      </p:sp>
    </p:spTree>
    <p:extLst>
      <p:ext uri="{BB962C8B-B14F-4D97-AF65-F5344CB8AC3E}">
        <p14:creationId xmlns:p14="http://schemas.microsoft.com/office/powerpoint/2010/main" val="1138938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ACM@USC</a:t>
            </a:r>
            <a:endParaRPr lang="en-US" dirty="0"/>
          </a:p>
        </p:txBody>
      </p:sp>
      <p:sp>
        <p:nvSpPr>
          <p:cNvPr id="3" name="Content Placeholder 2"/>
          <p:cNvSpPr>
            <a:spLocks noGrp="1"/>
          </p:cNvSpPr>
          <p:nvPr>
            <p:ph idx="1"/>
          </p:nvPr>
        </p:nvSpPr>
        <p:spPr>
          <a:xfrm>
            <a:off x="3886200" y="1981200"/>
            <a:ext cx="4572000" cy="2133600"/>
          </a:xfrm>
        </p:spPr>
        <p:txBody>
          <a:bodyPr/>
          <a:lstStyle/>
          <a:p>
            <a:r>
              <a:rPr lang="en-US" dirty="0" err="1" smtClean="0"/>
              <a:t>Viraj</a:t>
            </a:r>
            <a:r>
              <a:rPr lang="en-US" dirty="0" smtClean="0"/>
              <a:t> Patel, ACM student chapter president</a:t>
            </a:r>
          </a:p>
          <a:p>
            <a:r>
              <a:rPr lang="en-US" smtClean="0"/>
              <a:t>Association for Computing Machinery</a:t>
            </a:r>
            <a:endParaRPr lang="en-US" dirty="0"/>
          </a:p>
        </p:txBody>
      </p:sp>
      <p:pic>
        <p:nvPicPr>
          <p:cNvPr id="80898" name="Picture 2" descr="Viraj Patel's Profil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297179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51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9600" dirty="0"/>
              <a:t>ACM@USC</a:t>
            </a:r>
          </a:p>
        </p:txBody>
      </p:sp>
      <p:sp>
        <p:nvSpPr>
          <p:cNvPr id="3" name="Subtitle 2"/>
          <p:cNvSpPr>
            <a:spLocks noGrp="1"/>
          </p:cNvSpPr>
          <p:nvPr>
            <p:ph type="subTitle" idx="1"/>
          </p:nvPr>
        </p:nvSpPr>
        <p:spPr/>
        <p:txBody>
          <a:bodyPr/>
          <a:lstStyle/>
          <a:p>
            <a:pPr algn="ctr"/>
            <a:r>
              <a:rPr lang="en-US" dirty="0"/>
              <a:t>Association for Computing Machinery</a:t>
            </a:r>
          </a:p>
        </p:txBody>
      </p:sp>
    </p:spTree>
    <p:extLst>
      <p:ext uri="{BB962C8B-B14F-4D97-AF65-F5344CB8AC3E}">
        <p14:creationId xmlns:p14="http://schemas.microsoft.com/office/powerpoint/2010/main" val="3746953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join ACM </a:t>
            </a:r>
          </a:p>
        </p:txBody>
      </p:sp>
      <p:sp>
        <p:nvSpPr>
          <p:cNvPr id="3" name="Content Placeholder 2"/>
          <p:cNvSpPr>
            <a:spLocks noGrp="1"/>
          </p:cNvSpPr>
          <p:nvPr>
            <p:ph idx="1"/>
          </p:nvPr>
        </p:nvSpPr>
        <p:spPr/>
        <p:txBody>
          <a:bodyPr/>
          <a:lstStyle/>
          <a:p>
            <a:r>
              <a:rPr lang="en-US" dirty="0" smtClean="0"/>
              <a:t>It is </a:t>
            </a:r>
            <a:r>
              <a:rPr lang="en-US" dirty="0"/>
              <a:t>the oldest computing organization (1947)</a:t>
            </a:r>
          </a:p>
          <a:p>
            <a:r>
              <a:rPr lang="en-US" dirty="0"/>
              <a:t>Help </a:t>
            </a:r>
            <a:r>
              <a:rPr lang="en-US" dirty="0" smtClean="0"/>
              <a:t>for </a:t>
            </a:r>
            <a:r>
              <a:rPr lang="en-US" dirty="0"/>
              <a:t>CSCE </a:t>
            </a:r>
            <a:r>
              <a:rPr lang="en-US" dirty="0" smtClean="0"/>
              <a:t>classes</a:t>
            </a:r>
            <a:endParaRPr lang="en-US" dirty="0"/>
          </a:p>
          <a:p>
            <a:r>
              <a:rPr lang="en-US" dirty="0"/>
              <a:t>Mentorship </a:t>
            </a:r>
          </a:p>
          <a:p>
            <a:r>
              <a:rPr lang="en-US" dirty="0"/>
              <a:t>Software engineering meeting (weekly)</a:t>
            </a:r>
          </a:p>
          <a:p>
            <a:r>
              <a:rPr lang="en-US" dirty="0"/>
              <a:t>Code-A-Thons</a:t>
            </a:r>
          </a:p>
          <a:p>
            <a:r>
              <a:rPr lang="en-US" dirty="0"/>
              <a:t>Workshops </a:t>
            </a:r>
          </a:p>
          <a:p>
            <a:endParaRPr lang="en-US" dirty="0"/>
          </a:p>
          <a:p>
            <a:endParaRPr lang="en-US" dirty="0"/>
          </a:p>
        </p:txBody>
      </p:sp>
    </p:spTree>
    <p:extLst>
      <p:ext uri="{BB962C8B-B14F-4D97-AF65-F5344CB8AC3E}">
        <p14:creationId xmlns:p14="http://schemas.microsoft.com/office/powerpoint/2010/main" val="2055454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I</a:t>
            </a:r>
            <a:r>
              <a:rPr lang="en-US" sz="4800" dirty="0" smtClean="0"/>
              <a:t>nterest </a:t>
            </a:r>
            <a:r>
              <a:rPr lang="en-US" sz="4800" dirty="0"/>
              <a:t>M</a:t>
            </a:r>
            <a:r>
              <a:rPr lang="en-US" sz="4800" dirty="0" smtClean="0"/>
              <a:t>eeting </a:t>
            </a:r>
            <a:r>
              <a:rPr lang="en-US" sz="5400" dirty="0"/>
              <a:t/>
            </a:r>
            <a:br>
              <a:rPr lang="en-US" sz="5400" dirty="0"/>
            </a:br>
            <a:r>
              <a:rPr lang="en-US" sz="2800" dirty="0"/>
              <a:t>Come </a:t>
            </a:r>
            <a:r>
              <a:rPr lang="en-US" sz="2800" dirty="0" smtClean="0"/>
              <a:t>let’s </a:t>
            </a:r>
            <a:r>
              <a:rPr lang="en-US" sz="2800" dirty="0"/>
              <a:t>do this!!</a:t>
            </a:r>
          </a:p>
        </p:txBody>
      </p:sp>
      <p:sp>
        <p:nvSpPr>
          <p:cNvPr id="4" name="Content Placeholder 3"/>
          <p:cNvSpPr>
            <a:spLocks noGrp="1"/>
          </p:cNvSpPr>
          <p:nvPr>
            <p:ph sz="half" idx="1"/>
          </p:nvPr>
        </p:nvSpPr>
        <p:spPr>
          <a:xfrm>
            <a:off x="685800" y="1981200"/>
            <a:ext cx="3810000" cy="1676400"/>
          </a:xfrm>
        </p:spPr>
        <p:txBody>
          <a:bodyPr/>
          <a:lstStyle/>
          <a:p>
            <a:r>
              <a:rPr lang="en-US" dirty="0"/>
              <a:t>Aug-24</a:t>
            </a:r>
          </a:p>
          <a:p>
            <a:r>
              <a:rPr lang="en-US" dirty="0"/>
              <a:t>In B103 300 Main 5:30</a:t>
            </a:r>
          </a:p>
        </p:txBody>
      </p:sp>
      <p:sp>
        <p:nvSpPr>
          <p:cNvPr id="5" name="Content Placeholder 4"/>
          <p:cNvSpPr>
            <a:spLocks noGrp="1"/>
          </p:cNvSpPr>
          <p:nvPr>
            <p:ph sz="half" idx="2"/>
          </p:nvPr>
        </p:nvSpPr>
        <p:spPr>
          <a:xfrm>
            <a:off x="4648200" y="1981200"/>
            <a:ext cx="3810000" cy="1524000"/>
          </a:xfrm>
        </p:spPr>
        <p:txBody>
          <a:bodyPr/>
          <a:lstStyle/>
          <a:p>
            <a:r>
              <a:rPr lang="en-US" dirty="0"/>
              <a:t>Aug-25</a:t>
            </a:r>
          </a:p>
          <a:p>
            <a:r>
              <a:rPr lang="en-US" dirty="0"/>
              <a:t>In B103 300 Main at 5:30</a:t>
            </a:r>
          </a:p>
          <a:p>
            <a:endParaRPr lang="en-US" dirty="0"/>
          </a:p>
        </p:txBody>
      </p:sp>
      <p:sp>
        <p:nvSpPr>
          <p:cNvPr id="3" name="Rectangle 2"/>
          <p:cNvSpPr/>
          <p:nvPr/>
        </p:nvSpPr>
        <p:spPr>
          <a:xfrm>
            <a:off x="381000" y="3962400"/>
            <a:ext cx="8382000" cy="892552"/>
          </a:xfrm>
          <a:prstGeom prst="rect">
            <a:avLst/>
          </a:prstGeom>
        </p:spPr>
        <p:txBody>
          <a:bodyPr wrap="square">
            <a:spAutoFit/>
          </a:bodyPr>
          <a:lstStyle/>
          <a:p>
            <a:r>
              <a:rPr lang="en-US" dirty="0" smtClean="0">
                <a:latin typeface="+mn-lt"/>
              </a:rPr>
              <a:t>IF YOU CAN NOT MAKE THE MEETING FOR SOME REASON,</a:t>
            </a:r>
          </a:p>
          <a:p>
            <a:r>
              <a:rPr lang="en-US" sz="2800" dirty="0">
                <a:latin typeface="+mn-lt"/>
              </a:rPr>
              <a:t>s</a:t>
            </a:r>
            <a:r>
              <a:rPr lang="en-US" sz="2800" dirty="0" smtClean="0">
                <a:latin typeface="+mn-lt"/>
              </a:rPr>
              <a:t>end me an email at vkpatel@email.sc.edu</a:t>
            </a:r>
            <a:endParaRPr lang="en-US" sz="2800" dirty="0">
              <a:latin typeface="+mn-lt"/>
            </a:endParaRPr>
          </a:p>
        </p:txBody>
      </p:sp>
    </p:spTree>
    <p:extLst>
      <p:ext uri="{BB962C8B-B14F-4D97-AF65-F5344CB8AC3E}">
        <p14:creationId xmlns:p14="http://schemas.microsoft.com/office/powerpoint/2010/main" val="1328462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Women in Computing at USC</a:t>
            </a:r>
            <a:endParaRPr lang="en-US" dirty="0"/>
          </a:p>
        </p:txBody>
      </p:sp>
      <p:sp>
        <p:nvSpPr>
          <p:cNvPr id="6" name="Rectangle 5"/>
          <p:cNvSpPr/>
          <p:nvPr/>
        </p:nvSpPr>
        <p:spPr>
          <a:xfrm>
            <a:off x="4441195" y="2740969"/>
            <a:ext cx="261610" cy="461665"/>
          </a:xfrm>
          <a:prstGeom prst="rect">
            <a:avLst/>
          </a:prstGeom>
        </p:spPr>
        <p:txBody>
          <a:bodyPr wrap="none">
            <a:spAutoFit/>
          </a:bodyPr>
          <a:lstStyle/>
          <a:p>
            <a:r>
              <a:rPr lang="en-US" dirty="0" smtClean="0"/>
              <a:t> </a:t>
            </a:r>
            <a:endParaRPr lang="en-US" dirty="0"/>
          </a:p>
        </p:txBody>
      </p:sp>
      <p:sp>
        <p:nvSpPr>
          <p:cNvPr id="8" name="Rectangle 7"/>
          <p:cNvSpPr/>
          <p:nvPr/>
        </p:nvSpPr>
        <p:spPr>
          <a:xfrm>
            <a:off x="4441195" y="2740969"/>
            <a:ext cx="261610" cy="461665"/>
          </a:xfrm>
          <a:prstGeom prst="rect">
            <a:avLst/>
          </a:prstGeom>
        </p:spPr>
        <p:txBody>
          <a:bodyPr wrap="none">
            <a:spAutoFit/>
          </a:bodyPr>
          <a:lstStyle/>
          <a:p>
            <a:r>
              <a:rPr lang="en-US" dirty="0" smtClean="0"/>
              <a:t> </a:t>
            </a:r>
            <a:endParaRPr lang="en-US" dirty="0"/>
          </a:p>
        </p:txBody>
      </p:sp>
      <p:sp>
        <p:nvSpPr>
          <p:cNvPr id="9" name="Content Placeholder 8"/>
          <p:cNvSpPr>
            <a:spLocks noGrp="1"/>
          </p:cNvSpPr>
          <p:nvPr>
            <p:ph idx="1"/>
          </p:nvPr>
        </p:nvSpPr>
        <p:spPr>
          <a:xfrm>
            <a:off x="685800" y="4572000"/>
            <a:ext cx="7772400" cy="1600200"/>
          </a:xfrm>
        </p:spPr>
        <p:txBody>
          <a:bodyPr/>
          <a:lstStyle/>
          <a:p>
            <a:r>
              <a:rPr lang="en-US" dirty="0"/>
              <a:t>f</a:t>
            </a:r>
            <a:r>
              <a:rPr lang="en-US" dirty="0" smtClean="0"/>
              <a:t>acebook.com/</a:t>
            </a:r>
            <a:r>
              <a:rPr lang="en-US" dirty="0" err="1" smtClean="0"/>
              <a:t>uofsc.wic</a:t>
            </a:r>
            <a:endParaRPr lang="en-US" dirty="0" smtClean="0"/>
          </a:p>
          <a:p>
            <a:r>
              <a:rPr lang="en-US" dirty="0" smtClean="0"/>
              <a:t>uofsc.wic@gmail.com</a:t>
            </a:r>
            <a:endParaRPr lang="en-US" dirty="0"/>
          </a:p>
          <a:p>
            <a:r>
              <a:rPr lang="en-US" dirty="0" smtClean="0"/>
              <a:t>Alyssa </a:t>
            </a:r>
            <a:r>
              <a:rPr lang="en-US" dirty="0" err="1" smtClean="0"/>
              <a:t>Shofner</a:t>
            </a:r>
            <a:endParaRPr lang="en-US" dirty="0" smtClean="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26494"/>
            <a:ext cx="17335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32"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16859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6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 Gamers Club</a:t>
            </a:r>
            <a:endParaRPr lang="en-US" dirty="0"/>
          </a:p>
        </p:txBody>
      </p:sp>
      <p:sp>
        <p:nvSpPr>
          <p:cNvPr id="3" name="Content Placeholder 2"/>
          <p:cNvSpPr>
            <a:spLocks noGrp="1"/>
          </p:cNvSpPr>
          <p:nvPr>
            <p:ph idx="1"/>
          </p:nvPr>
        </p:nvSpPr>
        <p:spPr>
          <a:xfrm>
            <a:off x="403194" y="5257800"/>
            <a:ext cx="8131206" cy="988382"/>
          </a:xfrm>
        </p:spPr>
        <p:txBody>
          <a:bodyPr/>
          <a:lstStyle/>
          <a:p>
            <a:r>
              <a:rPr lang="en-US" dirty="0" smtClean="0"/>
              <a:t>Judson James, Treasurer (not in the picture)</a:t>
            </a:r>
          </a:p>
          <a:p>
            <a:r>
              <a:rPr lang="en-US" dirty="0"/>
              <a:t>w</a:t>
            </a:r>
            <a:r>
              <a:rPr lang="en-US" dirty="0" smtClean="0"/>
              <a:t>eb.sa.sc.edu/</a:t>
            </a:r>
            <a:r>
              <a:rPr lang="en-US" dirty="0" err="1" smtClean="0"/>
              <a:t>cgc</a:t>
            </a:r>
            <a:endParaRPr lang="en-US" dirty="0"/>
          </a:p>
        </p:txBody>
      </p:sp>
      <p:pic>
        <p:nvPicPr>
          <p:cNvPr id="82946" name="Picture 2" descr="http://web.sa.sc.edu/cgc/files/2015/08/12527954_1191001154260575_2720633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60960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67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960</TotalTime>
  <Words>1572</Words>
  <Application>Microsoft Office PowerPoint</Application>
  <PresentationFormat>On-screen Show (4:3)</PresentationFormat>
  <Paragraphs>132</Paragraphs>
  <Slides>27</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Times New Roman</vt:lpstr>
      <vt:lpstr>Arial</vt:lpstr>
      <vt:lpstr>Tw Cen MT</vt:lpstr>
      <vt:lpstr>Baskerville Old Face</vt:lpstr>
      <vt:lpstr>Georgia</vt:lpstr>
      <vt:lpstr>330Lect1</vt:lpstr>
      <vt:lpstr>Microsoft Photo Editor 3.0 Photo</vt:lpstr>
      <vt:lpstr>CSCE 190 Computing in the Modern World Introduction</vt:lpstr>
      <vt:lpstr>Chair’s Welcome</vt:lpstr>
      <vt:lpstr>Student Groups</vt:lpstr>
      <vt:lpstr>ACM@USC</vt:lpstr>
      <vt:lpstr>ACM@USC</vt:lpstr>
      <vt:lpstr>Why join ACM </vt:lpstr>
      <vt:lpstr>Interest Meeting  Come let’s do this!!</vt:lpstr>
      <vt:lpstr>Women in Computing at USC</vt:lpstr>
      <vt:lpstr>Carolina Gamers Club</vt:lpstr>
      <vt:lpstr>First-Year Academic Advisor</vt:lpstr>
      <vt:lpstr>Computing Disciplines and Majors</vt:lpstr>
      <vt:lpstr>Computing Disciplines (ACM defns.)</vt:lpstr>
      <vt:lpstr>Computing Disciplines (ctd.)</vt:lpstr>
      <vt:lpstr>PowerPoint Presentation</vt:lpstr>
      <vt:lpstr>PowerPoint Presentation</vt:lpstr>
      <vt:lpstr>PowerPoint Presentation</vt:lpstr>
      <vt:lpstr>Summary: Five Curricula</vt:lpstr>
      <vt:lpstr>Many Curricular Choices!</vt:lpstr>
      <vt:lpstr>The Job Market </vt:lpstr>
      <vt:lpstr>US Bureau of Labor Statistics:   New US STEM Jobs per Year, through 2024</vt:lpstr>
      <vt:lpstr>Percentage of New STEM Jobs by Area through 2024</vt:lpstr>
      <vt:lpstr>Percentage of Total STEM Jobs by Area through 2024</vt:lpstr>
      <vt:lpstr>Undergraduate CS Degree Enrollment</vt:lpstr>
      <vt:lpstr>Starting Salaries</vt:lpstr>
      <vt:lpstr>Curricula in the Department of Computer Science and Engineering</vt:lpstr>
      <vt:lpstr>Curricula in the Computer Science and Engineering Department</vt:lpstr>
      <vt:lpstr>Three Degrees: CS, CE, CIS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58</cp:revision>
  <dcterms:created xsi:type="dcterms:W3CDTF">2004-08-19T01:30:12Z</dcterms:created>
  <dcterms:modified xsi:type="dcterms:W3CDTF">2016-08-23T21:43:04Z</dcterms:modified>
</cp:coreProperties>
</file>