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4"/>
  </p:notesMasterIdLst>
  <p:handoutMasterIdLst>
    <p:handoutMasterId r:id="rId35"/>
  </p:handoutMasterIdLst>
  <p:sldIdLst>
    <p:sldId id="256" r:id="rId2"/>
    <p:sldId id="281" r:id="rId3"/>
    <p:sldId id="282" r:id="rId4"/>
    <p:sldId id="313" r:id="rId5"/>
    <p:sldId id="283" r:id="rId6"/>
    <p:sldId id="314" r:id="rId7"/>
    <p:sldId id="336" r:id="rId8"/>
    <p:sldId id="337" r:id="rId9"/>
    <p:sldId id="284" r:id="rId10"/>
    <p:sldId id="315" r:id="rId11"/>
    <p:sldId id="279" r:id="rId12"/>
    <p:sldId id="280" r:id="rId13"/>
    <p:sldId id="276" r:id="rId14"/>
    <p:sldId id="316" r:id="rId15"/>
    <p:sldId id="288" r:id="rId16"/>
    <p:sldId id="326" r:id="rId17"/>
    <p:sldId id="330" r:id="rId18"/>
    <p:sldId id="331" r:id="rId19"/>
    <p:sldId id="338" r:id="rId20"/>
    <p:sldId id="327" r:id="rId21"/>
    <p:sldId id="328" r:id="rId22"/>
    <p:sldId id="339" r:id="rId23"/>
    <p:sldId id="324" r:id="rId24"/>
    <p:sldId id="325" r:id="rId25"/>
    <p:sldId id="329" r:id="rId26"/>
    <p:sldId id="335" r:id="rId27"/>
    <p:sldId id="332" r:id="rId28"/>
    <p:sldId id="333" r:id="rId29"/>
    <p:sldId id="340" r:id="rId30"/>
    <p:sldId id="342" r:id="rId31"/>
    <p:sldId id="334" r:id="rId32"/>
    <p:sldId id="341" r:id="rId33"/>
  </p:sldIdLst>
  <p:sldSz cx="9144000" cy="6858000" type="screen4x3"/>
  <p:notesSz cx="6881813"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6792" autoAdjust="0"/>
  </p:normalViewPr>
  <p:slideViewPr>
    <p:cSldViewPr>
      <p:cViewPr varScale="1">
        <p:scale>
          <a:sx n="67" d="100"/>
          <a:sy n="67" d="100"/>
        </p:scale>
        <p:origin x="470" y="4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defRPr sz="1200"/>
            </a:lvl1pPr>
          </a:lstStyle>
          <a:p>
            <a:pPr>
              <a:defRPr/>
            </a:pPr>
            <a:endParaRPr lang="en-US"/>
          </a:p>
        </p:txBody>
      </p:sp>
      <p:sp>
        <p:nvSpPr>
          <p:cNvPr id="22531" name="Rectangle 3"/>
          <p:cNvSpPr>
            <a:spLocks noGrp="1" noChangeArrowheads="1"/>
          </p:cNvSpPr>
          <p:nvPr>
            <p:ph type="dt" sz="quarter" idx="1"/>
          </p:nvPr>
        </p:nvSpPr>
        <p:spPr bwMode="auto">
          <a:xfrm>
            <a:off x="3900488" y="0"/>
            <a:ext cx="2981325"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a:defRPr sz="1200"/>
            </a:lvl1pPr>
          </a:lstStyle>
          <a:p>
            <a:pPr>
              <a:defRPr/>
            </a:pPr>
            <a:endParaRPr lang="en-US"/>
          </a:p>
        </p:txBody>
      </p:sp>
      <p:sp>
        <p:nvSpPr>
          <p:cNvPr id="22532" name="Rectangle 4"/>
          <p:cNvSpPr>
            <a:spLocks noGrp="1" noChangeArrowheads="1"/>
          </p:cNvSpPr>
          <p:nvPr>
            <p:ph type="ftr" sz="quarter" idx="2"/>
          </p:nvPr>
        </p:nvSpPr>
        <p:spPr bwMode="auto">
          <a:xfrm>
            <a:off x="0" y="8831263"/>
            <a:ext cx="2982913" cy="465137"/>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defRPr sz="1200"/>
            </a:lvl1pPr>
          </a:lstStyle>
          <a:p>
            <a:pPr>
              <a:defRPr/>
            </a:pPr>
            <a:endParaRPr lang="en-US"/>
          </a:p>
        </p:txBody>
      </p:sp>
      <p:sp>
        <p:nvSpPr>
          <p:cNvPr id="22533" name="Rectangle 5"/>
          <p:cNvSpPr>
            <a:spLocks noGrp="1" noChangeArrowheads="1"/>
          </p:cNvSpPr>
          <p:nvPr>
            <p:ph type="sldNum" sz="quarter" idx="3"/>
          </p:nvPr>
        </p:nvSpPr>
        <p:spPr bwMode="auto">
          <a:xfrm>
            <a:off x="3900488" y="8831263"/>
            <a:ext cx="2981325" cy="465137"/>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a:defRPr sz="1200"/>
            </a:lvl1pPr>
          </a:lstStyle>
          <a:p>
            <a:pPr>
              <a:defRPr/>
            </a:pPr>
            <a:fld id="{EC249CFE-3DBE-4FF2-BA31-6CE22F40E669}" type="slidenum">
              <a:rPr lang="en-US"/>
              <a:pPr>
                <a:defRPr/>
              </a:pPr>
              <a:t>‹#›</a:t>
            </a:fld>
            <a:endParaRPr lang="en-US"/>
          </a:p>
        </p:txBody>
      </p:sp>
    </p:spTree>
    <p:extLst>
      <p:ext uri="{BB962C8B-B14F-4D97-AF65-F5344CB8AC3E}">
        <p14:creationId xmlns:p14="http://schemas.microsoft.com/office/powerpoint/2010/main" val="4103354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eaLnBrk="0" hangingPunct="0">
              <a:defRPr sz="1200"/>
            </a:lvl1pPr>
          </a:lstStyle>
          <a:p>
            <a:pPr>
              <a:defRPr/>
            </a:pPr>
            <a:endParaRPr lang="en-US"/>
          </a:p>
        </p:txBody>
      </p:sp>
      <p:sp>
        <p:nvSpPr>
          <p:cNvPr id="59395" name="Rectangle 3"/>
          <p:cNvSpPr>
            <a:spLocks noGrp="1" noChangeArrowheads="1"/>
          </p:cNvSpPr>
          <p:nvPr>
            <p:ph type="dt" idx="1"/>
          </p:nvPr>
        </p:nvSpPr>
        <p:spPr bwMode="auto">
          <a:xfrm>
            <a:off x="3897313" y="0"/>
            <a:ext cx="2982912"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eaLnBrk="0" hangingPunct="0">
              <a:defRPr sz="1200"/>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7" name="Rectangle 5"/>
          <p:cNvSpPr>
            <a:spLocks noGrp="1" noChangeArrowheads="1"/>
          </p:cNvSpPr>
          <p:nvPr>
            <p:ph type="body" sz="quarter" idx="3"/>
          </p:nvPr>
        </p:nvSpPr>
        <p:spPr bwMode="auto">
          <a:xfrm>
            <a:off x="688975" y="4416425"/>
            <a:ext cx="5505450" cy="4183063"/>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9398" name="Rectangle 6"/>
          <p:cNvSpPr>
            <a:spLocks noGrp="1" noChangeArrowheads="1"/>
          </p:cNvSpPr>
          <p:nvPr>
            <p:ph type="ftr" sz="quarter" idx="4"/>
          </p:nvPr>
        </p:nvSpPr>
        <p:spPr bwMode="auto">
          <a:xfrm>
            <a:off x="0" y="8829675"/>
            <a:ext cx="2982913"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eaLnBrk="0" hangingPunct="0">
              <a:defRPr sz="1200"/>
            </a:lvl1pPr>
          </a:lstStyle>
          <a:p>
            <a:pPr>
              <a:defRPr/>
            </a:pPr>
            <a:endParaRPr lang="en-US"/>
          </a:p>
        </p:txBody>
      </p:sp>
      <p:sp>
        <p:nvSpPr>
          <p:cNvPr id="59399" name="Rectangle 7"/>
          <p:cNvSpPr>
            <a:spLocks noGrp="1" noChangeArrowheads="1"/>
          </p:cNvSpPr>
          <p:nvPr>
            <p:ph type="sldNum" sz="quarter" idx="5"/>
          </p:nvPr>
        </p:nvSpPr>
        <p:spPr bwMode="auto">
          <a:xfrm>
            <a:off x="3897313" y="8829675"/>
            <a:ext cx="2982912"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eaLnBrk="0" hangingPunct="0">
              <a:defRPr sz="1200"/>
            </a:lvl1pPr>
          </a:lstStyle>
          <a:p>
            <a:pPr>
              <a:defRPr/>
            </a:pPr>
            <a:fld id="{85596620-1418-4487-8C30-377531D0A71C}" type="slidenum">
              <a:rPr lang="en-US"/>
              <a:pPr>
                <a:defRPr/>
              </a:pPr>
              <a:t>‹#›</a:t>
            </a:fld>
            <a:endParaRPr lang="en-US"/>
          </a:p>
        </p:txBody>
      </p:sp>
    </p:spTree>
    <p:extLst>
      <p:ext uri="{BB962C8B-B14F-4D97-AF65-F5344CB8AC3E}">
        <p14:creationId xmlns:p14="http://schemas.microsoft.com/office/powerpoint/2010/main" val="17874933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en.wikipedia.org/wiki/Leading_indicator#Leading_indicators"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en.wikipedia.org/wiki/Leading_indicator#Leading_indicators"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en.wikipedia.org/wiki/Leading_indicator#Leading_indicators"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en.wikipedia.org/wiki/Leading_indicator#Leading_indicators"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en.wikipedia.org/wiki/Leading_indicator#Leading_indicators"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en.wikipedia.org/wiki/Leading_indicator#Leading_indicators"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F5490C3-E28D-457F-AF0F-8F8E59770C9B}" type="slidenum">
              <a:rPr lang="en-US" altLang="en-US" smtClean="0"/>
              <a:pPr>
                <a:spcBef>
                  <a:spcPct val="0"/>
                </a:spcBef>
              </a:pPr>
              <a:t>1</a:t>
            </a:fld>
            <a:endParaRPr lang="en-US" alt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140034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68644572-6C6A-4B11-93EA-6CAAEEFF18DB}" type="slidenum">
              <a:rPr lang="en-US" altLang="en-US" smtClean="0"/>
              <a:pPr>
                <a:spcBef>
                  <a:spcPct val="0"/>
                </a:spcBef>
              </a:pPr>
              <a:t>10</a:t>
            </a:fld>
            <a:endParaRPr lang="en-US" alt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Show </a:t>
            </a:r>
            <a:r>
              <a:rPr lang="en-US" altLang="en-US" dirty="0" err="1" smtClean="0"/>
              <a:t>gcd</a:t>
            </a:r>
            <a:r>
              <a:rPr lang="en-US" altLang="en-US" dirty="0" smtClean="0"/>
              <a:t> program in Prolog</a:t>
            </a:r>
            <a:r>
              <a:rPr lang="en-US" altLang="en-US" baseline="0" dirty="0" smtClean="0"/>
              <a:t> (gcd_190_20151124.pl in csce330f12/</a:t>
            </a:r>
            <a:r>
              <a:rPr lang="en-US" altLang="en-US" baseline="0" dirty="0" err="1" smtClean="0"/>
              <a:t>levesque</a:t>
            </a:r>
            <a:r>
              <a:rPr lang="en-US" altLang="en-US" baseline="0" dirty="0" smtClean="0"/>
              <a:t>/</a:t>
            </a:r>
            <a:r>
              <a:rPr lang="en-US" altLang="en-US" baseline="0" dirty="0" err="1" smtClean="0"/>
              <a:t>TCFiles</a:t>
            </a:r>
            <a:r>
              <a:rPr lang="en-US" altLang="en-US" baseline="0" dirty="0" smtClean="0"/>
              <a:t>).  Also gcd_and_family.pl </a:t>
            </a:r>
            <a:r>
              <a:rPr lang="en-US" altLang="en-US" baseline="0" smtClean="0"/>
              <a:t>in csce190f17.pl.</a:t>
            </a:r>
            <a:endParaRPr lang="en-US" altLang="en-US" dirty="0" smtClean="0"/>
          </a:p>
        </p:txBody>
      </p:sp>
    </p:spTree>
    <p:extLst>
      <p:ext uri="{BB962C8B-B14F-4D97-AF65-F5344CB8AC3E}">
        <p14:creationId xmlns:p14="http://schemas.microsoft.com/office/powerpoint/2010/main" val="120529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6B64A833-919B-4F86-AC95-BA362547B9C6}" type="slidenum">
              <a:rPr lang="en-US" altLang="en-US" smtClean="0"/>
              <a:pPr>
                <a:spcBef>
                  <a:spcPct val="0"/>
                </a:spcBef>
              </a:pPr>
              <a:t>11</a:t>
            </a:fld>
            <a:endParaRPr lang="en-US" alt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8634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79AD600-BF73-4567-8626-A0EE6A180F2B}" type="slidenum">
              <a:rPr lang="en-US" altLang="en-US" smtClean="0"/>
              <a:pPr>
                <a:spcBef>
                  <a:spcPct val="0"/>
                </a:spcBef>
              </a:pPr>
              <a:t>12</a:t>
            </a:fld>
            <a:endParaRPr lang="en-US" alt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Also see figure A.1 in [S], p.820.</a:t>
            </a:r>
          </a:p>
        </p:txBody>
      </p:sp>
    </p:spTree>
    <p:extLst>
      <p:ext uri="{BB962C8B-B14F-4D97-AF65-F5344CB8AC3E}">
        <p14:creationId xmlns:p14="http://schemas.microsoft.com/office/powerpoint/2010/main" val="2187113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8EE1DD2D-D380-4221-8BE2-714DB4769338}" type="slidenum">
              <a:rPr lang="en-US" altLang="en-US" smtClean="0"/>
              <a:pPr>
                <a:spcBef>
                  <a:spcPct val="0"/>
                </a:spcBef>
              </a:pPr>
              <a:t>13</a:t>
            </a:fld>
            <a:endParaRPr lang="en-US" alt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258534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0085CAD-C32F-4C59-BC95-1A23DAD41379}" type="slidenum">
              <a:rPr lang="en-US" altLang="en-US" smtClean="0"/>
              <a:pPr>
                <a:spcBef>
                  <a:spcPct val="0"/>
                </a:spcBef>
              </a:pPr>
              <a:t>14</a:t>
            </a:fld>
            <a:endParaRPr lang="en-US" alt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http://alain.colmerauer.free.fr/, accessed 2010-08-17</a:t>
            </a:r>
          </a:p>
          <a:p>
            <a:r>
              <a:rPr lang="en-US" altLang="en-US" smtClean="0"/>
              <a:t>http://en.wikipedia.org/wiki/John_Backus and http://www.nytimes.com/2007/03/20/business/20backus.html?_r=2&amp;hp&amp;oref=slogin accessed 2010-08017, accessed 2010-08-17</a:t>
            </a:r>
          </a:p>
        </p:txBody>
      </p:sp>
    </p:spTree>
    <p:extLst>
      <p:ext uri="{BB962C8B-B14F-4D97-AF65-F5344CB8AC3E}">
        <p14:creationId xmlns:p14="http://schemas.microsoft.com/office/powerpoint/2010/main" val="559463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4243D672-D723-4053-AF51-255B89201E70}" type="slidenum">
              <a:rPr lang="en-US" altLang="en-US" smtClean="0"/>
              <a:pPr>
                <a:spcBef>
                  <a:spcPct val="0"/>
                </a:spcBef>
              </a:pPr>
              <a:t>15</a:t>
            </a:fld>
            <a:endParaRPr lang="en-US" alt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From the History</a:t>
            </a:r>
            <a:r>
              <a:rPr lang="en-US" altLang="en-US" baseline="0" dirty="0" smtClean="0"/>
              <a:t> of Haskell paper in the csce330f15 folder (p.6).</a:t>
            </a:r>
            <a:endParaRPr lang="en-US" altLang="en-US" dirty="0" smtClean="0"/>
          </a:p>
        </p:txBody>
      </p:sp>
    </p:spTree>
    <p:extLst>
      <p:ext uri="{BB962C8B-B14F-4D97-AF65-F5344CB8AC3E}">
        <p14:creationId xmlns:p14="http://schemas.microsoft.com/office/powerpoint/2010/main" val="1369100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Accessed 2014-08-21. Haskell is #40 (was #34 in August 2013 and 2012), Prolog is #46 (was #36 in August 2013, #31 in August 2012),  Fortran is #34, and ML is #25. </a:t>
            </a:r>
          </a:p>
          <a:p>
            <a:endParaRPr lang="en-US" altLang="en-US" smtClean="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8866AFD-8CB4-4464-B9A2-D888ADEC4372}" type="slidenum">
              <a:rPr lang="en-US" altLang="en-US" smtClean="0"/>
              <a:pPr>
                <a:spcBef>
                  <a:spcPct val="0"/>
                </a:spcBef>
              </a:pPr>
              <a:t>16</a:t>
            </a:fld>
            <a:endParaRPr lang="en-US" altLang="en-US" smtClean="0"/>
          </a:p>
        </p:txBody>
      </p:sp>
    </p:spTree>
    <p:extLst>
      <p:ext uri="{BB962C8B-B14F-4D97-AF65-F5344CB8AC3E}">
        <p14:creationId xmlns:p14="http://schemas.microsoft.com/office/powerpoint/2010/main" val="3469095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Accessed 2014-08-18. Haskell is #41 (was #40 in August 2014, #34 in August 2013 and 2012), Prolog is #32 (was #46 in August 2014, #36 in August 2013, #31 in August 2012),  Fortran is #24 (was #34  in August 2014), and ML is #46. </a:t>
            </a:r>
          </a:p>
          <a:p>
            <a:endParaRPr lang="en-US" altLang="en-US" dirty="0" smtClean="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F6E5226-8003-429E-A243-DA1CCD91954A}" type="slidenum">
              <a:rPr lang="en-US" altLang="en-US" smtClean="0"/>
              <a:pPr>
                <a:spcBef>
                  <a:spcPct val="0"/>
                </a:spcBef>
              </a:pPr>
              <a:t>17</a:t>
            </a:fld>
            <a:endParaRPr lang="en-US" altLang="en-US" smtClean="0"/>
          </a:p>
        </p:txBody>
      </p:sp>
    </p:spTree>
    <p:extLst>
      <p:ext uri="{BB962C8B-B14F-4D97-AF65-F5344CB8AC3E}">
        <p14:creationId xmlns:p14="http://schemas.microsoft.com/office/powerpoint/2010/main" val="41516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Accessed 2016-08-17. Haskell is #39 (was</a:t>
            </a:r>
            <a:r>
              <a:rPr lang="en-US" altLang="en-US" baseline="0" dirty="0" smtClean="0"/>
              <a:t> #41 in August 2015,</a:t>
            </a:r>
            <a:r>
              <a:rPr lang="en-US" altLang="en-US" dirty="0" smtClean="0"/>
              <a:t> #40 in August 2014, #34 in August 2013 and 2012), Prolog is #33 (was #32 in August 2015, #46 in August 2014, #36 in August 2013, #31 in August 2012),  Fortran is #28 (was #24 in August 2015, #34  in August 2014), and ML is in the 51-100 range (was #46 in August 2015). </a:t>
            </a:r>
          </a:p>
          <a:p>
            <a:endParaRPr lang="en-US" altLang="en-US" dirty="0" smtClean="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F6E5226-8003-429E-A243-DA1CCD91954A}" type="slidenum">
              <a:rPr lang="en-US" altLang="en-US" smtClean="0"/>
              <a:pPr>
                <a:spcBef>
                  <a:spcPct val="0"/>
                </a:spcBef>
              </a:pPr>
              <a:t>18</a:t>
            </a:fld>
            <a:endParaRPr lang="en-US" altLang="en-US" smtClean="0"/>
          </a:p>
        </p:txBody>
      </p:sp>
    </p:spTree>
    <p:extLst>
      <p:ext uri="{BB962C8B-B14F-4D97-AF65-F5344CB8AC3E}">
        <p14:creationId xmlns:p14="http://schemas.microsoft.com/office/powerpoint/2010/main" val="3047128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Accessed 2017-08-23. Haskell is</a:t>
            </a:r>
            <a:r>
              <a:rPr lang="en-US" altLang="en-US" baseline="0" dirty="0" smtClean="0"/>
              <a:t> #47 </a:t>
            </a:r>
            <a:r>
              <a:rPr lang="en-US" altLang="en-US" dirty="0" smtClean="0"/>
              <a:t>(was #39 in August 2016, </a:t>
            </a:r>
            <a:r>
              <a:rPr lang="en-US" altLang="en-US" baseline="0" dirty="0" smtClean="0"/>
              <a:t>#41 in August 2015,</a:t>
            </a:r>
            <a:r>
              <a:rPr lang="en-US" altLang="en-US" dirty="0" smtClean="0"/>
              <a:t> #40 in August 2014, #34 in August 2013 and 2012), Prolog is #30 (was #33 in August</a:t>
            </a:r>
            <a:r>
              <a:rPr lang="en-US" altLang="en-US" baseline="0" dirty="0" smtClean="0"/>
              <a:t> 2016,</a:t>
            </a:r>
            <a:r>
              <a:rPr lang="en-US" altLang="en-US" dirty="0" smtClean="0"/>
              <a:t> #32 in August 2015, #46 in August 2014, #36 in August 2013, #31 in August 2012),  Fortran is #35 (was #28</a:t>
            </a:r>
            <a:r>
              <a:rPr lang="en-US" altLang="en-US" baseline="0" dirty="0" smtClean="0"/>
              <a:t> in August 2016,</a:t>
            </a:r>
            <a:r>
              <a:rPr lang="en-US" altLang="en-US" dirty="0" smtClean="0"/>
              <a:t> #24 in August 2015, #34  in August 2014), and ML is in the 51-100 range (was in that range in August 2016, #46 in August 2015). </a:t>
            </a:r>
          </a:p>
          <a:p>
            <a:endParaRPr lang="en-US" altLang="en-US" dirty="0" smtClean="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F6E5226-8003-429E-A243-DA1CCD91954A}" type="slidenum">
              <a:rPr lang="en-US" altLang="en-US" smtClean="0"/>
              <a:pPr>
                <a:spcBef>
                  <a:spcPct val="0"/>
                </a:spcBef>
              </a:pPr>
              <a:t>19</a:t>
            </a:fld>
            <a:endParaRPr lang="en-US" altLang="en-US" smtClean="0"/>
          </a:p>
        </p:txBody>
      </p:sp>
    </p:spTree>
    <p:extLst>
      <p:ext uri="{BB962C8B-B14F-4D97-AF65-F5344CB8AC3E}">
        <p14:creationId xmlns:p14="http://schemas.microsoft.com/office/powerpoint/2010/main" val="185928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68DF05F1-1FD9-4F21-8F39-503B54AF6C3B}" type="slidenum">
              <a:rPr lang="en-US" altLang="en-US" smtClean="0"/>
              <a:pPr>
                <a:spcBef>
                  <a:spcPct val="0"/>
                </a:spcBef>
              </a:pPr>
              <a:t>2</a:t>
            </a:fld>
            <a:endParaRPr lang="en-US" alt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177746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PYPL is a competing (with respect to Tiobe) PL popularity index. This chart and the commentary below were downloaded on 2014-08-19 from https://sites.google.com/site/pydatalog/pypl/PyPL-PopularitY-of-Programming-Language. </a:t>
            </a:r>
          </a:p>
          <a:p>
            <a:r>
              <a:rPr lang="en-US" altLang="en-US" smtClean="0"/>
              <a:t>The PYPL PopularitY of Programming Language index  is created by analyzing how often language tutorials are searched on Google : the more a specific language tutorial is searched, the more popular the language is assumed to be. It is a </a:t>
            </a:r>
            <a:r>
              <a:rPr lang="en-US" altLang="en-US" smtClean="0">
                <a:hlinkClick r:id="rId3"/>
              </a:rPr>
              <a:t>leading indicator</a:t>
            </a:r>
            <a:r>
              <a:rPr lang="en-US" altLang="en-US" smtClean="0"/>
              <a:t>.  The raw data comes from </a:t>
            </a:r>
            <a:r>
              <a:rPr lang="en-US" altLang="en-US" smtClean="0">
                <a:hlinkClick r:id="rId4"/>
              </a:rPr>
              <a:t>Google Trends</a:t>
            </a:r>
            <a:r>
              <a:rPr lang="en-US" altLang="en-US" smtClean="0"/>
              <a:t>, so that anyone can verify it, or make the analysis for his own country.  </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91EAE25-5E33-4CF5-9791-D4E4A86EDD90}" type="slidenum">
              <a:rPr lang="en-US" altLang="en-US" smtClean="0"/>
              <a:pPr>
                <a:spcBef>
                  <a:spcPct val="0"/>
                </a:spcBef>
              </a:pPr>
              <a:t>20</a:t>
            </a:fld>
            <a:endParaRPr lang="en-US" altLang="en-US" smtClean="0"/>
          </a:p>
        </p:txBody>
      </p:sp>
    </p:spTree>
    <p:extLst>
      <p:ext uri="{BB962C8B-B14F-4D97-AF65-F5344CB8AC3E}">
        <p14:creationId xmlns:p14="http://schemas.microsoft.com/office/powerpoint/2010/main" val="12850061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PYPL is a competing (with respect to Tiobe) PL popularity index. This chart and the commentary below were downloaded on 2015-08-18 from http://pypl.github.io/PYPL.html.   The site includes a custom search engine to construct charts and graphs for specific languages and geographic regions.  The PYPL PopularitY of Programming Language index  is created by analyzing how often language tutorials are searched on Google : the more a specific language tutorial is searched, the more popular the language is assumed to be. It is a </a:t>
            </a:r>
            <a:r>
              <a:rPr lang="en-US" altLang="en-US" smtClean="0">
                <a:hlinkClick r:id="rId3"/>
              </a:rPr>
              <a:t>leading indicator</a:t>
            </a:r>
            <a:r>
              <a:rPr lang="en-US" altLang="en-US" smtClean="0"/>
              <a:t>.  The raw data comes from </a:t>
            </a:r>
            <a:r>
              <a:rPr lang="en-US" altLang="en-US" smtClean="0">
                <a:hlinkClick r:id="rId4"/>
              </a:rPr>
              <a:t>Google Trends</a:t>
            </a:r>
            <a:r>
              <a:rPr lang="en-US" altLang="en-US" smtClean="0"/>
              <a:t>, so that anyone can verify it, or make the analysis for his own country.  </a:t>
            </a: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89CB3DEA-B84A-46FA-BCAB-F7C9E63BD13B}" type="slidenum">
              <a:rPr lang="en-US" altLang="en-US" smtClean="0"/>
              <a:pPr>
                <a:spcBef>
                  <a:spcPct val="0"/>
                </a:spcBef>
              </a:pPr>
              <a:t>21</a:t>
            </a:fld>
            <a:endParaRPr lang="en-US" altLang="en-US" smtClean="0"/>
          </a:p>
        </p:txBody>
      </p:sp>
    </p:spTree>
    <p:extLst>
      <p:ext uri="{BB962C8B-B14F-4D97-AF65-F5344CB8AC3E}">
        <p14:creationId xmlns:p14="http://schemas.microsoft.com/office/powerpoint/2010/main" val="1705509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PYPL is a competing (with respect to </a:t>
            </a:r>
            <a:r>
              <a:rPr lang="en-US" altLang="en-US" dirty="0" err="1" smtClean="0"/>
              <a:t>Tiobe</a:t>
            </a:r>
            <a:r>
              <a:rPr lang="en-US" altLang="en-US" dirty="0" smtClean="0"/>
              <a:t>) PL popularity index. This chart and the commentary below were downloaded on 2017-08-23 from http://pypl.github.io/PYPL.html.   The site includes a custom search engine to construct charts and graphs for specific languages and geographic regions.  The PYPL </a:t>
            </a:r>
            <a:r>
              <a:rPr lang="en-US" altLang="en-US" dirty="0" err="1" smtClean="0"/>
              <a:t>PopularitY</a:t>
            </a:r>
            <a:r>
              <a:rPr lang="en-US" altLang="en-US" dirty="0" smtClean="0"/>
              <a:t> of Programming Language index  is created by analyzing how often language tutorials are searched on Google : the more a specific language tutorial is searched, the more popular the language is assumed to be. It is a </a:t>
            </a:r>
            <a:r>
              <a:rPr lang="en-US" altLang="en-US" dirty="0" smtClean="0">
                <a:hlinkClick r:id="rId3"/>
              </a:rPr>
              <a:t>leading indicator</a:t>
            </a:r>
            <a:r>
              <a:rPr lang="en-US" altLang="en-US" dirty="0" smtClean="0"/>
              <a:t>.  The raw data comes from </a:t>
            </a:r>
            <a:r>
              <a:rPr lang="en-US" altLang="en-US" dirty="0" smtClean="0">
                <a:hlinkClick r:id="rId4"/>
              </a:rPr>
              <a:t>Google Trends</a:t>
            </a:r>
            <a:r>
              <a:rPr lang="en-US" altLang="en-US" dirty="0" smtClean="0"/>
              <a:t>, so that anyone can verify it, or make the analysis for his own country.  </a:t>
            </a: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6B0B3DE-4B32-4ED0-8366-1DBDB77CDE2E}" type="slidenum">
              <a:rPr lang="en-US" altLang="en-US" smtClean="0"/>
              <a:pPr>
                <a:spcBef>
                  <a:spcPct val="0"/>
                </a:spcBef>
              </a:pPr>
              <a:t>22</a:t>
            </a:fld>
            <a:endParaRPr lang="en-US" altLang="en-US" smtClean="0"/>
          </a:p>
        </p:txBody>
      </p:sp>
    </p:spTree>
    <p:extLst>
      <p:ext uri="{BB962C8B-B14F-4D97-AF65-F5344CB8AC3E}">
        <p14:creationId xmlns:p14="http://schemas.microsoft.com/office/powerpoint/2010/main" val="23898742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28B8AF1-ABA2-4794-9C10-BBB4632B2906}" type="slidenum">
              <a:rPr lang="en-US" altLang="en-US" smtClean="0"/>
              <a:pPr>
                <a:spcBef>
                  <a:spcPct val="0"/>
                </a:spcBef>
              </a:pPr>
              <a:t>23</a:t>
            </a:fld>
            <a:endParaRPr lang="en-US" alt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http://www.tiobe.com/index.php/content/paperinfo/tpci/index.html, accessed 2013-08-20.  The end of 2004 drop for Java is due to a change in Google.  See http://www.tiobe.com/index.htm?tiobe_index, accessed on 2007-08-23.</a:t>
            </a:r>
          </a:p>
          <a:p>
            <a:r>
              <a:rPr lang="en-US" altLang="en-US" smtClean="0"/>
              <a:t>Static vs. Dynamic Typing will be explained in a later lecture.</a:t>
            </a:r>
          </a:p>
        </p:txBody>
      </p:sp>
    </p:spTree>
    <p:extLst>
      <p:ext uri="{BB962C8B-B14F-4D97-AF65-F5344CB8AC3E}">
        <p14:creationId xmlns:p14="http://schemas.microsoft.com/office/powerpoint/2010/main" val="15745609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7F65815A-0B3F-47F1-B1B4-4F50F74FAD60}" type="slidenum">
              <a:rPr lang="en-US" altLang="en-US" smtClean="0"/>
              <a:pPr>
                <a:spcBef>
                  <a:spcPct val="0"/>
                </a:spcBef>
              </a:pPr>
              <a:t>24</a:t>
            </a:fld>
            <a:endParaRPr lang="en-US" alt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http://www.tiobe.com/index.php/content/paperinfo/tpci/index.html, accessed 2014-08-19.  The end of 2004 drop for Java is due to a change in Google.  See http://www.tiobe.com/index.htm?tiobe_index, accessed on 2007-08-23.  Apparently, Tiobe no longer provides “category” tables.</a:t>
            </a:r>
          </a:p>
          <a:p>
            <a:r>
              <a:rPr lang="en-US" altLang="en-US" smtClean="0"/>
              <a:t>Static vs. Dynamic Typing will be explained in a later lecture.</a:t>
            </a:r>
          </a:p>
        </p:txBody>
      </p:sp>
    </p:spTree>
    <p:extLst>
      <p:ext uri="{BB962C8B-B14F-4D97-AF65-F5344CB8AC3E}">
        <p14:creationId xmlns:p14="http://schemas.microsoft.com/office/powerpoint/2010/main" val="4850315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36AA83-D2EC-43C4-8708-CA7C6CE3D584}" type="slidenum">
              <a:rPr lang="en-US" altLang="en-US" smtClean="0"/>
              <a:pPr>
                <a:spcBef>
                  <a:spcPct val="0"/>
                </a:spcBef>
              </a:pPr>
              <a:t>25</a:t>
            </a:fld>
            <a:endParaRPr lang="en-US" altLang="en-US"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http://www.tiobe.com/index.php/content/paperinfo/tpci/index.html, accessed 2015-08-18.  The end of 2004 drop for Java is due to a change in Google.  See http://www.tiobe.com/index.htm?tiobe_index, accessed on 2007-08-23.  Apparently, Tiobe no longer provides “category” tables.</a:t>
            </a:r>
          </a:p>
          <a:p>
            <a:r>
              <a:rPr lang="en-US" altLang="en-US" smtClean="0"/>
              <a:t>Static vs. Dynamic Typing will be explained in a later lecture.</a:t>
            </a:r>
          </a:p>
        </p:txBody>
      </p:sp>
    </p:spTree>
    <p:extLst>
      <p:ext uri="{BB962C8B-B14F-4D97-AF65-F5344CB8AC3E}">
        <p14:creationId xmlns:p14="http://schemas.microsoft.com/office/powerpoint/2010/main" val="33389943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DBFBEED-18A9-4EB4-B824-C41C0F4FEA2A}" type="slidenum">
              <a:rPr lang="en-US" altLang="en-US" smtClean="0"/>
              <a:pPr>
                <a:spcBef>
                  <a:spcPct val="0"/>
                </a:spcBef>
              </a:pPr>
              <a:t>26</a:t>
            </a:fld>
            <a:endParaRPr lang="en-US" altLang="en-US"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http://www.tiobe.com/index.php/content/paperinfo/tpci/index.html, accessed 2016-08-17.  The end of 2004 drop for Java is due to a change in Google.  See http://www.tiobe.com/index.htm?tiobe_index, accessed on 2007-08-23.  Apparently, </a:t>
            </a:r>
            <a:r>
              <a:rPr lang="en-US" altLang="en-US" dirty="0" err="1" smtClean="0"/>
              <a:t>Tiobe</a:t>
            </a:r>
            <a:r>
              <a:rPr lang="en-US" altLang="en-US" dirty="0" smtClean="0"/>
              <a:t> no longer provides “category” tables.</a:t>
            </a:r>
          </a:p>
          <a:p>
            <a:r>
              <a:rPr lang="en-US" altLang="en-US" dirty="0" smtClean="0"/>
              <a:t>Static vs. Dynamic Typing will be explained in a later lecture.</a:t>
            </a:r>
          </a:p>
        </p:txBody>
      </p:sp>
    </p:spTree>
    <p:extLst>
      <p:ext uri="{BB962C8B-B14F-4D97-AF65-F5344CB8AC3E}">
        <p14:creationId xmlns:p14="http://schemas.microsoft.com/office/powerpoint/2010/main" val="19688424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PYPL is a competing (with respect to </a:t>
            </a:r>
            <a:r>
              <a:rPr lang="en-US" altLang="en-US" dirty="0" err="1" smtClean="0"/>
              <a:t>Tiobe</a:t>
            </a:r>
            <a:r>
              <a:rPr lang="en-US" altLang="en-US" dirty="0" smtClean="0"/>
              <a:t>) PL popularity index. This chart and the commentary below were downloaded on 2015-08-18 from http://pypl.github.io/PYPL.html.   The site includes a custom search engine to construct charts and graphs for specific languages and geographic regions.  The PYPL </a:t>
            </a:r>
            <a:r>
              <a:rPr lang="en-US" altLang="en-US" dirty="0" err="1" smtClean="0"/>
              <a:t>PopularitY</a:t>
            </a:r>
            <a:r>
              <a:rPr lang="en-US" altLang="en-US" dirty="0" smtClean="0"/>
              <a:t> of Programming Language index  is created by analyzing how often language tutorials are searched on Google : the more a specific language tutorial is searched, the more popular the language is assumed to be. It is a </a:t>
            </a:r>
            <a:r>
              <a:rPr lang="en-US" altLang="en-US" dirty="0" smtClean="0">
                <a:hlinkClick r:id="rId3"/>
              </a:rPr>
              <a:t>leading indicator</a:t>
            </a:r>
            <a:r>
              <a:rPr lang="en-US" altLang="en-US" dirty="0" smtClean="0"/>
              <a:t>.  The raw data comes from </a:t>
            </a:r>
            <a:r>
              <a:rPr lang="en-US" altLang="en-US" dirty="0" smtClean="0">
                <a:hlinkClick r:id="rId4"/>
              </a:rPr>
              <a:t>Google Trends</a:t>
            </a:r>
            <a:r>
              <a:rPr lang="en-US" altLang="en-US" dirty="0" smtClean="0"/>
              <a:t>, so that anyone can verify it, or make the analysis for his own country.</a:t>
            </a:r>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47FAEC8-8CCE-480A-A75B-D1DB9491DCB8}" type="slidenum">
              <a:rPr lang="en-US" altLang="en-US" smtClean="0"/>
              <a:pPr>
                <a:spcBef>
                  <a:spcPct val="0"/>
                </a:spcBef>
              </a:pPr>
              <a:t>27</a:t>
            </a:fld>
            <a:endParaRPr lang="en-US" altLang="en-US" smtClean="0"/>
          </a:p>
        </p:txBody>
      </p:sp>
    </p:spTree>
    <p:extLst>
      <p:ext uri="{BB962C8B-B14F-4D97-AF65-F5344CB8AC3E}">
        <p14:creationId xmlns:p14="http://schemas.microsoft.com/office/powerpoint/2010/main" val="752248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PYPL is a competing (with respect to </a:t>
            </a:r>
            <a:r>
              <a:rPr lang="en-US" altLang="en-US" dirty="0" err="1" smtClean="0"/>
              <a:t>Tiobe</a:t>
            </a:r>
            <a:r>
              <a:rPr lang="en-US" altLang="en-US" dirty="0" smtClean="0"/>
              <a:t>) PL popularity index. This chart and the commentary below were downloaded on 2016-08-17 from http://pypl.github.io/PYPL.html.   The site includes a custom search engine to construct charts and graphs for specific languages and geographic regions.  The PYPL </a:t>
            </a:r>
            <a:r>
              <a:rPr lang="en-US" altLang="en-US" dirty="0" err="1" smtClean="0"/>
              <a:t>PopularitY</a:t>
            </a:r>
            <a:r>
              <a:rPr lang="en-US" altLang="en-US" dirty="0" smtClean="0"/>
              <a:t> of Programming Language index  is created by analyzing how often language tutorials are searched on Google : the more a specific language tutorial is searched, the more popular the language is assumed to be. It is a </a:t>
            </a:r>
            <a:r>
              <a:rPr lang="en-US" altLang="en-US" dirty="0" smtClean="0">
                <a:hlinkClick r:id="rId3"/>
              </a:rPr>
              <a:t>leading indicator</a:t>
            </a:r>
            <a:r>
              <a:rPr lang="en-US" altLang="en-US" dirty="0" smtClean="0"/>
              <a:t>.  The raw data comes from </a:t>
            </a:r>
            <a:r>
              <a:rPr lang="en-US" altLang="en-US" dirty="0" smtClean="0">
                <a:hlinkClick r:id="rId4"/>
              </a:rPr>
              <a:t>Google Trends</a:t>
            </a:r>
            <a:r>
              <a:rPr lang="en-US" altLang="en-US" dirty="0" smtClean="0"/>
              <a:t>, so that anyone can verify it, or make the analysis for his own country. The table is covered by</a:t>
            </a:r>
            <a:r>
              <a:rPr lang="en-US" altLang="en-US" baseline="0" dirty="0" smtClean="0"/>
              <a:t> the Creative Commons Attribution 3.0 </a:t>
            </a:r>
            <a:r>
              <a:rPr lang="en-US" altLang="en-US" baseline="0" dirty="0" err="1" smtClean="0"/>
              <a:t>Unported</a:t>
            </a:r>
            <a:r>
              <a:rPr lang="en-US" altLang="en-US" baseline="0" dirty="0" smtClean="0"/>
              <a:t> License (https://creativecommons.org/licenses/by/3.0/).</a:t>
            </a:r>
            <a:endParaRPr lang="en-US" altLang="en-US" dirty="0" smtClean="0"/>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47FAEC8-8CCE-480A-A75B-D1DB9491DCB8}" type="slidenum">
              <a:rPr lang="en-US" altLang="en-US" smtClean="0"/>
              <a:pPr>
                <a:spcBef>
                  <a:spcPct val="0"/>
                </a:spcBef>
              </a:pPr>
              <a:t>28</a:t>
            </a:fld>
            <a:endParaRPr lang="en-US" altLang="en-US" smtClean="0"/>
          </a:p>
        </p:txBody>
      </p:sp>
    </p:spTree>
    <p:extLst>
      <p:ext uri="{BB962C8B-B14F-4D97-AF65-F5344CB8AC3E}">
        <p14:creationId xmlns:p14="http://schemas.microsoft.com/office/powerpoint/2010/main" val="29311180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PYPL is a competing (with respect to </a:t>
            </a:r>
            <a:r>
              <a:rPr lang="en-US" altLang="en-US" dirty="0" err="1" smtClean="0"/>
              <a:t>Tiobe</a:t>
            </a:r>
            <a:r>
              <a:rPr lang="en-US" altLang="en-US" dirty="0" smtClean="0"/>
              <a:t>) PL popularity index. This chart and the commentary below were downloaded on 2017-08-23 from http://pypl.github.io/PYPL.html.   The site includes a custom search engine to construct charts and graphs for specific languages and geographic regions.  The PYPL </a:t>
            </a:r>
            <a:r>
              <a:rPr lang="en-US" altLang="en-US" dirty="0" err="1" smtClean="0"/>
              <a:t>PopularitY</a:t>
            </a:r>
            <a:r>
              <a:rPr lang="en-US" altLang="en-US" dirty="0" smtClean="0"/>
              <a:t> of Programming Language index  is created by analyzing how often language tutorials are searched on Google : the more a specific language tutorial is searched, the more popular the language is assumed to be. It is a </a:t>
            </a:r>
            <a:r>
              <a:rPr lang="en-US" altLang="en-US" dirty="0" smtClean="0">
                <a:hlinkClick r:id="rId3"/>
              </a:rPr>
              <a:t>leading indicator</a:t>
            </a:r>
            <a:r>
              <a:rPr lang="en-US" altLang="en-US" dirty="0" smtClean="0"/>
              <a:t>.  The raw data comes from </a:t>
            </a:r>
            <a:r>
              <a:rPr lang="en-US" altLang="en-US" dirty="0" smtClean="0">
                <a:hlinkClick r:id="rId4"/>
              </a:rPr>
              <a:t>Google Trends</a:t>
            </a:r>
            <a:r>
              <a:rPr lang="en-US" altLang="en-US" dirty="0" smtClean="0"/>
              <a:t>, so that anyone can verify it, or make the analysis for his own country. The table is covered by</a:t>
            </a:r>
            <a:r>
              <a:rPr lang="en-US" altLang="en-US" baseline="0" dirty="0" smtClean="0"/>
              <a:t> the Creative Commons Attribution 3.0 </a:t>
            </a:r>
            <a:r>
              <a:rPr lang="en-US" altLang="en-US" baseline="0" dirty="0" err="1" smtClean="0"/>
              <a:t>Unported</a:t>
            </a:r>
            <a:r>
              <a:rPr lang="en-US" altLang="en-US" baseline="0" dirty="0" smtClean="0"/>
              <a:t> License (https://creativecommons.org/licenses/by/3.0/).</a:t>
            </a:r>
            <a:endParaRPr lang="en-US" altLang="en-US" dirty="0" smtClean="0"/>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47FAEC8-8CCE-480A-A75B-D1DB9491DCB8}" type="slidenum">
              <a:rPr lang="en-US" altLang="en-US" smtClean="0"/>
              <a:pPr>
                <a:spcBef>
                  <a:spcPct val="0"/>
                </a:spcBef>
              </a:pPr>
              <a:t>29</a:t>
            </a:fld>
            <a:endParaRPr lang="en-US" altLang="en-US" smtClean="0"/>
          </a:p>
        </p:txBody>
      </p:sp>
    </p:spTree>
    <p:extLst>
      <p:ext uri="{BB962C8B-B14F-4D97-AF65-F5344CB8AC3E}">
        <p14:creationId xmlns:p14="http://schemas.microsoft.com/office/powerpoint/2010/main" val="4089913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4150A0A-78B9-4CAB-83C6-15BA2989B2C3}" type="slidenum">
              <a:rPr lang="en-US" altLang="en-US" smtClean="0"/>
              <a:pPr>
                <a:spcBef>
                  <a:spcPct val="0"/>
                </a:spcBef>
              </a:pPr>
              <a:t>3</a:t>
            </a:fld>
            <a:endParaRPr lang="en-US" alt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2919639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DBFBEED-18A9-4EB4-B824-C41C0F4FEA2A}" type="slidenum">
              <a:rPr lang="en-US" altLang="en-US" smtClean="0"/>
              <a:pPr>
                <a:spcBef>
                  <a:spcPct val="0"/>
                </a:spcBef>
              </a:pPr>
              <a:t>30</a:t>
            </a:fld>
            <a:endParaRPr lang="en-US" altLang="en-US"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http://www.tiobe.com/index.php/content/paperinfo/tpci/index.html, accessed 2017-08-23.  The end of 2004 drop for Java is due to a change in Google.  See http://www.tiobe.com/index.htm?tiobe_index, accessed on 2007-08-23.  Apparently, </a:t>
            </a:r>
            <a:r>
              <a:rPr lang="en-US" altLang="en-US" dirty="0" err="1" smtClean="0"/>
              <a:t>Tiobe</a:t>
            </a:r>
            <a:r>
              <a:rPr lang="en-US" altLang="en-US" dirty="0" smtClean="0"/>
              <a:t> no longer provides “category” tables.</a:t>
            </a:r>
          </a:p>
          <a:p>
            <a:r>
              <a:rPr lang="en-US" altLang="en-US" dirty="0" smtClean="0"/>
              <a:t>Static vs. Dynamic Typing will be explained in a later lecture.</a:t>
            </a:r>
          </a:p>
        </p:txBody>
      </p:sp>
    </p:spTree>
    <p:extLst>
      <p:ext uri="{BB962C8B-B14F-4D97-AF65-F5344CB8AC3E}">
        <p14:creationId xmlns:p14="http://schemas.microsoft.com/office/powerpoint/2010/main" val="33795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http://pypl.github.io/IDE.html, accessed 2016-08-17.</a:t>
            </a:r>
            <a:endParaRPr lang="en-US" dirty="0"/>
          </a:p>
        </p:txBody>
      </p:sp>
      <p:sp>
        <p:nvSpPr>
          <p:cNvPr id="4" name="Slide Number Placeholder 3"/>
          <p:cNvSpPr>
            <a:spLocks noGrp="1"/>
          </p:cNvSpPr>
          <p:nvPr>
            <p:ph type="sldNum" sz="quarter" idx="10"/>
          </p:nvPr>
        </p:nvSpPr>
        <p:spPr/>
        <p:txBody>
          <a:bodyPr/>
          <a:lstStyle/>
          <a:p>
            <a:pPr>
              <a:defRPr/>
            </a:pPr>
            <a:fld id="{DEF37C36-BC3A-4453-A2F1-C041AC2AE899}" type="slidenum">
              <a:rPr lang="en-US" smtClean="0"/>
              <a:pPr>
                <a:defRPr/>
              </a:pPr>
              <a:t>31</a:t>
            </a:fld>
            <a:endParaRPr lang="en-US"/>
          </a:p>
        </p:txBody>
      </p:sp>
    </p:spTree>
    <p:extLst>
      <p:ext uri="{BB962C8B-B14F-4D97-AF65-F5344CB8AC3E}">
        <p14:creationId xmlns:p14="http://schemas.microsoft.com/office/powerpoint/2010/main" val="30453769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http://pypl.github.io/IDE.html, accessed 2016-08-17.</a:t>
            </a:r>
            <a:endParaRPr lang="en-US" dirty="0"/>
          </a:p>
        </p:txBody>
      </p:sp>
      <p:sp>
        <p:nvSpPr>
          <p:cNvPr id="4" name="Slide Number Placeholder 3"/>
          <p:cNvSpPr>
            <a:spLocks noGrp="1"/>
          </p:cNvSpPr>
          <p:nvPr>
            <p:ph type="sldNum" sz="quarter" idx="10"/>
          </p:nvPr>
        </p:nvSpPr>
        <p:spPr/>
        <p:txBody>
          <a:bodyPr/>
          <a:lstStyle/>
          <a:p>
            <a:pPr>
              <a:defRPr/>
            </a:pPr>
            <a:fld id="{DEF37C36-BC3A-4453-A2F1-C041AC2AE899}" type="slidenum">
              <a:rPr lang="en-US" smtClean="0"/>
              <a:pPr>
                <a:defRPr/>
              </a:pPr>
              <a:t>32</a:t>
            </a:fld>
            <a:endParaRPr lang="en-US"/>
          </a:p>
        </p:txBody>
      </p:sp>
    </p:spTree>
    <p:extLst>
      <p:ext uri="{BB962C8B-B14F-4D97-AF65-F5344CB8AC3E}">
        <p14:creationId xmlns:p14="http://schemas.microsoft.com/office/powerpoint/2010/main" val="3242935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70EE5B7-8A82-454B-9DD5-B16C439E64BC}" type="slidenum">
              <a:rPr lang="en-US" altLang="en-US" smtClean="0"/>
              <a:pPr>
                <a:spcBef>
                  <a:spcPct val="0"/>
                </a:spcBef>
              </a:pPr>
              <a:t>4</a:t>
            </a:fld>
            <a:endParaRPr lang="en-US" alt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 Also:</a:t>
            </a:r>
          </a:p>
          <a:p>
            <a:r>
              <a:rPr lang="en-US" altLang="en-US" smtClean="0"/>
              <a:t>int main()</a:t>
            </a:r>
          </a:p>
          <a:p>
            <a:r>
              <a:rPr lang="en-US" altLang="en-US" smtClean="0"/>
              <a:t>{</a:t>
            </a:r>
          </a:p>
          <a:p>
            <a:r>
              <a:rPr lang="en-US" altLang="en-US" smtClean="0"/>
              <a:t>    int i, j;</a:t>
            </a:r>
          </a:p>
          <a:p>
            <a:r>
              <a:rPr lang="en-US" altLang="en-US" smtClean="0"/>
              <a:t>    scanf("%d %d", &amp;i, &amp;j);</a:t>
            </a:r>
          </a:p>
          <a:p>
            <a:r>
              <a:rPr lang="en-US" altLang="en-US" smtClean="0"/>
              <a:t>    printf("%d\n", gcd(i, j));</a:t>
            </a:r>
          </a:p>
          <a:p>
            <a:r>
              <a:rPr lang="en-US" altLang="en-US" smtClean="0"/>
              <a:t>}</a:t>
            </a:r>
          </a:p>
          <a:p>
            <a:endParaRPr lang="en-US" altLang="en-US" smtClean="0"/>
          </a:p>
        </p:txBody>
      </p:sp>
    </p:spTree>
    <p:extLst>
      <p:ext uri="{BB962C8B-B14F-4D97-AF65-F5344CB8AC3E}">
        <p14:creationId xmlns:p14="http://schemas.microsoft.com/office/powerpoint/2010/main" val="1063574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1A7869B-6D53-4BBE-8CFE-CC078977B4E6}" type="slidenum">
              <a:rPr lang="en-US" altLang="en-US" smtClean="0"/>
              <a:pPr>
                <a:spcBef>
                  <a:spcPct val="0"/>
                </a:spcBef>
              </a:pPr>
              <a:t>5</a:t>
            </a:fld>
            <a:endParaRPr lang="en-US" alt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415417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632D5CE4-0020-41FA-8A39-C9043718F441}" type="slidenum">
              <a:rPr lang="en-US" altLang="en-US" smtClean="0"/>
              <a:pPr>
                <a:spcBef>
                  <a:spcPct val="0"/>
                </a:spcBef>
              </a:pPr>
              <a:t>6</a:t>
            </a:fld>
            <a:endParaRPr lang="en-US"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Show the algorithm</a:t>
            </a:r>
            <a:r>
              <a:rPr lang="en-US" altLang="en-US" baseline="0" dirty="0" smtClean="0"/>
              <a:t> in Haskell too (20151124_190.hs in csce330f09/</a:t>
            </a:r>
            <a:r>
              <a:rPr lang="en-US" altLang="en-US" baseline="0" dirty="0" err="1" smtClean="0"/>
              <a:t>hutton</a:t>
            </a:r>
            <a:r>
              <a:rPr lang="en-US" altLang="en-US" baseline="0" dirty="0" smtClean="0"/>
              <a:t>/</a:t>
            </a:r>
            <a:r>
              <a:rPr lang="en-US" altLang="en-US" baseline="0" dirty="0" err="1" smtClean="0"/>
              <a:t>chapterPrograms</a:t>
            </a:r>
            <a:r>
              <a:rPr lang="en-US" altLang="en-US" baseline="0" dirty="0" smtClean="0"/>
              <a:t>)</a:t>
            </a:r>
            <a:endParaRPr lang="en-US" altLang="en-US" dirty="0" smtClean="0"/>
          </a:p>
        </p:txBody>
      </p:sp>
    </p:spTree>
    <p:extLst>
      <p:ext uri="{BB962C8B-B14F-4D97-AF65-F5344CB8AC3E}">
        <p14:creationId xmlns:p14="http://schemas.microsoft.com/office/powerpoint/2010/main" val="80415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40998EF-75F7-48F7-9728-3B024B401CE6}" type="slidenum">
              <a:rPr lang="en-US" altLang="en-US" smtClean="0"/>
              <a:pPr>
                <a:spcBef>
                  <a:spcPct val="0"/>
                </a:spcBef>
              </a:pPr>
              <a:t>7</a:t>
            </a:fld>
            <a:endParaRPr lang="en-US" altLang="en-US"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 Fourth Edition</a:t>
            </a:r>
            <a:r>
              <a:rPr lang="en-US" altLang="en-US" baseline="0" dirty="0" smtClean="0"/>
              <a:t> (2016)</a:t>
            </a:r>
            <a:endParaRPr lang="en-US" altLang="en-US" dirty="0" smtClean="0"/>
          </a:p>
        </p:txBody>
      </p:sp>
    </p:spTree>
    <p:extLst>
      <p:ext uri="{BB962C8B-B14F-4D97-AF65-F5344CB8AC3E}">
        <p14:creationId xmlns:p14="http://schemas.microsoft.com/office/powerpoint/2010/main" val="1780299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40998EF-75F7-48F7-9728-3B024B401CE6}" type="slidenum">
              <a:rPr lang="en-US" altLang="en-US" smtClean="0"/>
              <a:pPr>
                <a:spcBef>
                  <a:spcPct val="0"/>
                </a:spcBef>
              </a:pPr>
              <a:t>8</a:t>
            </a:fld>
            <a:endParaRPr lang="en-US" altLang="en-US"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Show the algorithm</a:t>
            </a:r>
            <a:r>
              <a:rPr lang="en-US" altLang="en-US" baseline="0" dirty="0" smtClean="0"/>
              <a:t> in Haskell too (20151124_190.hs in csce330f09/</a:t>
            </a:r>
            <a:r>
              <a:rPr lang="en-US" altLang="en-US" baseline="0" dirty="0" err="1" smtClean="0"/>
              <a:t>hutton</a:t>
            </a:r>
            <a:r>
              <a:rPr lang="en-US" altLang="en-US" baseline="0" dirty="0" smtClean="0"/>
              <a:t>/</a:t>
            </a:r>
            <a:r>
              <a:rPr lang="en-US" altLang="en-US" baseline="0" dirty="0" err="1" smtClean="0"/>
              <a:t>chapterPrograms</a:t>
            </a:r>
            <a:r>
              <a:rPr lang="en-US" altLang="en-US" baseline="0" dirty="0" smtClean="0"/>
              <a:t>); also in the csce190f17 directory.  May also show the binary string transmitter (</a:t>
            </a:r>
            <a:r>
              <a:rPr lang="en-US" altLang="en-US" baseline="0" dirty="0" err="1" smtClean="0"/>
              <a:t>transmit.hs</a:t>
            </a:r>
            <a:r>
              <a:rPr lang="en-US" altLang="en-US" baseline="0" dirty="0" smtClean="0"/>
              <a:t>) in C:\Users\mgv\courses_D_Fujitsu161013\csce330f09\hutton\huttonPrograms2016\Code</a:t>
            </a:r>
            <a:endParaRPr lang="en-US" altLang="en-US" dirty="0" smtClean="0"/>
          </a:p>
        </p:txBody>
      </p:sp>
    </p:spTree>
    <p:extLst>
      <p:ext uri="{BB962C8B-B14F-4D97-AF65-F5344CB8AC3E}">
        <p14:creationId xmlns:p14="http://schemas.microsoft.com/office/powerpoint/2010/main" val="479005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889AA65F-A59A-42AE-B85E-FC75AC70A7AF}" type="slidenum">
              <a:rPr lang="en-US" altLang="en-US" smtClean="0"/>
              <a:pPr>
                <a:spcBef>
                  <a:spcPct val="0"/>
                </a:spcBef>
              </a:pPr>
              <a:t>9</a:t>
            </a:fld>
            <a:endParaRPr lang="en-US" alt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92722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2B92A4-2A8F-46C5-ABC9-43A5C4B46EF5}" type="slidenum">
              <a:rPr lang="en-US"/>
              <a:pPr>
                <a:defRPr/>
              </a:pPr>
              <a:t>‹#›</a:t>
            </a:fld>
            <a:endParaRPr lang="en-US"/>
          </a:p>
        </p:txBody>
      </p:sp>
    </p:spTree>
    <p:extLst>
      <p:ext uri="{BB962C8B-B14F-4D97-AF65-F5344CB8AC3E}">
        <p14:creationId xmlns:p14="http://schemas.microsoft.com/office/powerpoint/2010/main" val="716763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B60950-67AF-4E12-8C70-EF1C1733EEB6}" type="slidenum">
              <a:rPr lang="en-US"/>
              <a:pPr>
                <a:defRPr/>
              </a:pPr>
              <a:t>‹#›</a:t>
            </a:fld>
            <a:endParaRPr lang="en-US"/>
          </a:p>
        </p:txBody>
      </p:sp>
    </p:spTree>
    <p:extLst>
      <p:ext uri="{BB962C8B-B14F-4D97-AF65-F5344CB8AC3E}">
        <p14:creationId xmlns:p14="http://schemas.microsoft.com/office/powerpoint/2010/main" val="1890475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E94FF2-07FF-478E-86B3-A065BB124A45}" type="slidenum">
              <a:rPr lang="en-US"/>
              <a:pPr>
                <a:defRPr/>
              </a:pPr>
              <a:t>‹#›</a:t>
            </a:fld>
            <a:endParaRPr lang="en-US"/>
          </a:p>
        </p:txBody>
      </p:sp>
    </p:spTree>
    <p:extLst>
      <p:ext uri="{BB962C8B-B14F-4D97-AF65-F5344CB8AC3E}">
        <p14:creationId xmlns:p14="http://schemas.microsoft.com/office/powerpoint/2010/main" val="2920190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9B2B4B-AD0B-4F9D-930F-3AACA75D0AC2}" type="slidenum">
              <a:rPr lang="en-US"/>
              <a:pPr>
                <a:defRPr/>
              </a:pPr>
              <a:t>‹#›</a:t>
            </a:fld>
            <a:endParaRPr lang="en-US"/>
          </a:p>
        </p:txBody>
      </p:sp>
    </p:spTree>
    <p:extLst>
      <p:ext uri="{BB962C8B-B14F-4D97-AF65-F5344CB8AC3E}">
        <p14:creationId xmlns:p14="http://schemas.microsoft.com/office/powerpoint/2010/main" val="1869115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E9727E-56F4-42FB-B18E-37E08BE3C754}" type="slidenum">
              <a:rPr lang="en-US"/>
              <a:pPr>
                <a:defRPr/>
              </a:pPr>
              <a:t>‹#›</a:t>
            </a:fld>
            <a:endParaRPr lang="en-US"/>
          </a:p>
        </p:txBody>
      </p:sp>
    </p:spTree>
    <p:extLst>
      <p:ext uri="{BB962C8B-B14F-4D97-AF65-F5344CB8AC3E}">
        <p14:creationId xmlns:p14="http://schemas.microsoft.com/office/powerpoint/2010/main" val="2189841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A8A831-F364-4D46-8646-BAC1408703CF}" type="slidenum">
              <a:rPr lang="en-US"/>
              <a:pPr>
                <a:defRPr/>
              </a:pPr>
              <a:t>‹#›</a:t>
            </a:fld>
            <a:endParaRPr lang="en-US"/>
          </a:p>
        </p:txBody>
      </p:sp>
    </p:spTree>
    <p:extLst>
      <p:ext uri="{BB962C8B-B14F-4D97-AF65-F5344CB8AC3E}">
        <p14:creationId xmlns:p14="http://schemas.microsoft.com/office/powerpoint/2010/main" val="3769308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02E145E-0EDF-4662-97C7-AE2BBAEF813F}" type="slidenum">
              <a:rPr lang="en-US"/>
              <a:pPr>
                <a:defRPr/>
              </a:pPr>
              <a:t>‹#›</a:t>
            </a:fld>
            <a:endParaRPr lang="en-US"/>
          </a:p>
        </p:txBody>
      </p:sp>
    </p:spTree>
    <p:extLst>
      <p:ext uri="{BB962C8B-B14F-4D97-AF65-F5344CB8AC3E}">
        <p14:creationId xmlns:p14="http://schemas.microsoft.com/office/powerpoint/2010/main" val="703860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3FB2A5B-277D-42B8-A74B-52F94C8BA78F}" type="slidenum">
              <a:rPr lang="en-US"/>
              <a:pPr>
                <a:defRPr/>
              </a:pPr>
              <a:t>‹#›</a:t>
            </a:fld>
            <a:endParaRPr lang="en-US"/>
          </a:p>
        </p:txBody>
      </p:sp>
    </p:spTree>
    <p:extLst>
      <p:ext uri="{BB962C8B-B14F-4D97-AF65-F5344CB8AC3E}">
        <p14:creationId xmlns:p14="http://schemas.microsoft.com/office/powerpoint/2010/main" val="771443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709F244-307B-420D-9D83-8D312BE80FC0}" type="slidenum">
              <a:rPr lang="en-US"/>
              <a:pPr>
                <a:defRPr/>
              </a:pPr>
              <a:t>‹#›</a:t>
            </a:fld>
            <a:endParaRPr lang="en-US"/>
          </a:p>
        </p:txBody>
      </p:sp>
    </p:spTree>
    <p:extLst>
      <p:ext uri="{BB962C8B-B14F-4D97-AF65-F5344CB8AC3E}">
        <p14:creationId xmlns:p14="http://schemas.microsoft.com/office/powerpoint/2010/main" val="1983339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F6E697-EC81-4236-AC34-C867D28B0F4A}" type="slidenum">
              <a:rPr lang="en-US"/>
              <a:pPr>
                <a:defRPr/>
              </a:pPr>
              <a:t>‹#›</a:t>
            </a:fld>
            <a:endParaRPr lang="en-US"/>
          </a:p>
        </p:txBody>
      </p:sp>
    </p:spTree>
    <p:extLst>
      <p:ext uri="{BB962C8B-B14F-4D97-AF65-F5344CB8AC3E}">
        <p14:creationId xmlns:p14="http://schemas.microsoft.com/office/powerpoint/2010/main" val="2825747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BD0ECA-C91D-457F-BBDA-8CFA69621CFC}" type="slidenum">
              <a:rPr lang="en-US"/>
              <a:pPr>
                <a:defRPr/>
              </a:pPr>
              <a:t>‹#›</a:t>
            </a:fld>
            <a:endParaRPr lang="en-US"/>
          </a:p>
        </p:txBody>
      </p:sp>
    </p:spTree>
    <p:extLst>
      <p:ext uri="{BB962C8B-B14F-4D97-AF65-F5344CB8AC3E}">
        <p14:creationId xmlns:p14="http://schemas.microsoft.com/office/powerpoint/2010/main" val="1847256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953642B-4674-4B76-A628-12CC188C9CD6}" type="slidenum">
              <a:rPr lang="en-US"/>
              <a:pPr>
                <a:defRPr/>
              </a:pPr>
              <a:t>‹#›</a:t>
            </a:fld>
            <a:endParaRPr lang="en-US"/>
          </a:p>
        </p:txBody>
      </p:sp>
      <p:sp>
        <p:nvSpPr>
          <p:cNvPr id="1031" name="Text Box 7"/>
          <p:cNvSpPr txBox="1">
            <a:spLocks noChangeArrowheads="1"/>
          </p:cNvSpPr>
          <p:nvPr/>
        </p:nvSpPr>
        <p:spPr bwMode="auto">
          <a:xfrm>
            <a:off x="152400" y="6248400"/>
            <a:ext cx="4572000" cy="339725"/>
          </a:xfrm>
          <a:prstGeom prst="rect">
            <a:avLst/>
          </a:prstGeom>
          <a:solidFill>
            <a:srgbClr val="990033"/>
          </a:solidFill>
          <a:ln w="3175">
            <a:solidFill>
              <a:schemeClr val="tx1"/>
            </a:solidFill>
            <a:miter lim="800000"/>
            <a:headEnd/>
            <a:tailEnd/>
          </a:ln>
          <a:effectLst>
            <a:outerShdw dist="107763" dir="8100000" algn="ctr" rotWithShape="0">
              <a:schemeClr val="tx1">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600" b="1" smtClean="0">
                <a:solidFill>
                  <a:schemeClr val="bg1"/>
                </a:solidFill>
                <a:latin typeface="Baskerville Old Face" pitchFamily="18" charset="0"/>
              </a:rPr>
              <a:t>UNIVERSITY OF SOUTH CAROLINA</a:t>
            </a:r>
          </a:p>
        </p:txBody>
      </p:sp>
      <p:sp>
        <p:nvSpPr>
          <p:cNvPr id="1032" name="Text Box 8"/>
          <p:cNvSpPr txBox="1">
            <a:spLocks noChangeArrowheads="1"/>
          </p:cNvSpPr>
          <p:nvPr/>
        </p:nvSpPr>
        <p:spPr bwMode="auto">
          <a:xfrm>
            <a:off x="4648200" y="6400800"/>
            <a:ext cx="4343400" cy="307975"/>
          </a:xfrm>
          <a:prstGeom prst="rect">
            <a:avLst/>
          </a:prstGeom>
          <a:solidFill>
            <a:schemeClr val="tx1"/>
          </a:solidFill>
          <a:ln w="3175">
            <a:solidFill>
              <a:schemeClr val="tx1"/>
            </a:solidFill>
            <a:miter lim="800000"/>
            <a:headEnd/>
            <a:tailEnd/>
          </a:ln>
          <a:effectLst>
            <a:outerShdw dist="107763" dir="8100000" algn="ctr" rotWithShape="0">
              <a:schemeClr val="bg2">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400" b="1" smtClean="0">
                <a:solidFill>
                  <a:schemeClr val="bg1"/>
                </a:solidFill>
                <a:latin typeface="Baskerville Old Face" pitchFamily="18" charset="0"/>
              </a:rPr>
              <a:t>Department of Computer Science and Engineering</a:t>
            </a:r>
          </a:p>
        </p:txBody>
      </p:sp>
      <p:sp>
        <p:nvSpPr>
          <p:cNvPr id="1033" name="Line 9"/>
          <p:cNvSpPr>
            <a:spLocks noChangeShapeType="1"/>
          </p:cNvSpPr>
          <p:nvPr/>
        </p:nvSpPr>
        <p:spPr bwMode="auto">
          <a:xfrm>
            <a:off x="304800" y="1219200"/>
            <a:ext cx="0" cy="50292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 name="Line 10"/>
          <p:cNvSpPr>
            <a:spLocks noChangeShapeType="1"/>
          </p:cNvSpPr>
          <p:nvPr/>
        </p:nvSpPr>
        <p:spPr bwMode="auto">
          <a:xfrm>
            <a:off x="990600" y="304800"/>
            <a:ext cx="7848600" cy="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 name="Line 11"/>
          <p:cNvSpPr>
            <a:spLocks noChangeShapeType="1"/>
          </p:cNvSpPr>
          <p:nvPr/>
        </p:nvSpPr>
        <p:spPr bwMode="auto">
          <a:xfrm>
            <a:off x="8839200" y="304800"/>
            <a:ext cx="0" cy="60960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036" name="Object 12"/>
          <p:cNvGraphicFramePr>
            <a:graphicFrameLocks noChangeAspect="1"/>
          </p:cNvGraphicFramePr>
          <p:nvPr/>
        </p:nvGraphicFramePr>
        <p:xfrm>
          <a:off x="0" y="0"/>
          <a:ext cx="1066800" cy="1219200"/>
        </p:xfrm>
        <a:graphic>
          <a:graphicData uri="http://schemas.openxmlformats.org/presentationml/2006/ole">
            <mc:AlternateContent xmlns:mc="http://schemas.openxmlformats.org/markup-compatibility/2006">
              <mc:Choice xmlns:v="urn:schemas-microsoft-com:vml" Requires="v">
                <p:oleObj spid="_x0000_s1044" name="Photo Editor Photo" r:id="rId15" imgW="2400635" imgH="3104762" progId="MSPhotoEd.3">
                  <p:embed/>
                </p:oleObj>
              </mc:Choice>
              <mc:Fallback>
                <p:oleObj name="Photo Editor Photo" r:id="rId15" imgW="2400635" imgH="3104762" progId="MSPhotoEd.3">
                  <p:embed/>
                  <p:pic>
                    <p:nvPicPr>
                      <p:cNvPr id="0"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066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w Cen MT" pitchFamily="34" charset="0"/>
        </a:defRPr>
      </a:lvl2pPr>
      <a:lvl3pPr algn="ctr" rtl="0" eaLnBrk="0" fontAlgn="base" hangingPunct="0">
        <a:spcBef>
          <a:spcPct val="0"/>
        </a:spcBef>
        <a:spcAft>
          <a:spcPct val="0"/>
        </a:spcAft>
        <a:defRPr sz="4400">
          <a:solidFill>
            <a:schemeClr val="tx2"/>
          </a:solidFill>
          <a:latin typeface="Tw Cen MT" pitchFamily="34" charset="0"/>
        </a:defRPr>
      </a:lvl3pPr>
      <a:lvl4pPr algn="ctr" rtl="0" eaLnBrk="0" fontAlgn="base" hangingPunct="0">
        <a:spcBef>
          <a:spcPct val="0"/>
        </a:spcBef>
        <a:spcAft>
          <a:spcPct val="0"/>
        </a:spcAft>
        <a:defRPr sz="4400">
          <a:solidFill>
            <a:schemeClr val="tx2"/>
          </a:solidFill>
          <a:latin typeface="Tw Cen MT" pitchFamily="34" charset="0"/>
        </a:defRPr>
      </a:lvl4pPr>
      <a:lvl5pPr algn="ctr" rtl="0" eaLnBrk="0" fontAlgn="base" hangingPunct="0">
        <a:spcBef>
          <a:spcPct val="0"/>
        </a:spcBef>
        <a:spcAft>
          <a:spcPct val="0"/>
        </a:spcAft>
        <a:defRPr sz="4400">
          <a:solidFill>
            <a:schemeClr val="tx2"/>
          </a:solidFill>
          <a:latin typeface="Tw Cen MT" pitchFamily="34" charset="0"/>
        </a:defRPr>
      </a:lvl5pPr>
      <a:lvl6pPr marL="457200" algn="ctr" rtl="0" fontAlgn="base">
        <a:spcBef>
          <a:spcPct val="0"/>
        </a:spcBef>
        <a:spcAft>
          <a:spcPct val="0"/>
        </a:spcAft>
        <a:defRPr sz="4400">
          <a:solidFill>
            <a:schemeClr val="tx2"/>
          </a:solidFill>
          <a:latin typeface="Tw Cen MT" pitchFamily="34" charset="0"/>
        </a:defRPr>
      </a:lvl6pPr>
      <a:lvl7pPr marL="914400" algn="ctr" rtl="0" fontAlgn="base">
        <a:spcBef>
          <a:spcPct val="0"/>
        </a:spcBef>
        <a:spcAft>
          <a:spcPct val="0"/>
        </a:spcAft>
        <a:defRPr sz="4400">
          <a:solidFill>
            <a:schemeClr val="tx2"/>
          </a:solidFill>
          <a:latin typeface="Tw Cen MT" pitchFamily="34" charset="0"/>
        </a:defRPr>
      </a:lvl7pPr>
      <a:lvl8pPr marL="1371600" algn="ctr" rtl="0" fontAlgn="base">
        <a:spcBef>
          <a:spcPct val="0"/>
        </a:spcBef>
        <a:spcAft>
          <a:spcPct val="0"/>
        </a:spcAft>
        <a:defRPr sz="4400">
          <a:solidFill>
            <a:schemeClr val="tx2"/>
          </a:solidFill>
          <a:latin typeface="Tw Cen MT" pitchFamily="34" charset="0"/>
        </a:defRPr>
      </a:lvl8pPr>
      <a:lvl9pPr marL="1828800" algn="ctr" rtl="0" fontAlgn="base">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22.tmp"/><Relationship Id="rId4" Type="http://schemas.openxmlformats.org/officeDocument/2006/relationships/image" Target="../media/image21.tmp"/></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27.tmp"/><Relationship Id="rId4" Type="http://schemas.openxmlformats.org/officeDocument/2006/relationships/image" Target="../media/image26.tmp"/></Relationships>
</file>

<file path=ppt/slides/_rels/slide31.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lstStyle/>
          <a:p>
            <a:pPr eaLnBrk="1" hangingPunct="1"/>
            <a:r>
              <a:rPr lang="en-US" altLang="en-US" sz="4000" smtClean="0"/>
              <a:t>CSCE 190</a:t>
            </a:r>
            <a:br>
              <a:rPr lang="en-US" altLang="en-US" sz="4000" smtClean="0"/>
            </a:br>
            <a:r>
              <a:rPr lang="en-US" altLang="en-US" sz="4000" smtClean="0"/>
              <a:t>Programming Language Paradigms </a:t>
            </a:r>
          </a:p>
        </p:txBody>
      </p:sp>
      <p:sp>
        <p:nvSpPr>
          <p:cNvPr id="2051" name="Rectangle 3"/>
          <p:cNvSpPr>
            <a:spLocks noGrp="1" noChangeArrowheads="1"/>
          </p:cNvSpPr>
          <p:nvPr>
            <p:ph type="subTitle" idx="1"/>
          </p:nvPr>
        </p:nvSpPr>
        <p:spPr/>
        <p:txBody>
          <a:bodyPr/>
          <a:lstStyle/>
          <a:p>
            <a:pPr eaLnBrk="1" hangingPunct="1"/>
            <a:r>
              <a:rPr lang="en-US" altLang="en-US" dirty="0" smtClean="0"/>
              <a:t>Marco Valtorta</a:t>
            </a:r>
          </a:p>
          <a:p>
            <a:pPr eaLnBrk="1" hangingPunct="1"/>
            <a:r>
              <a:rPr lang="en-US" altLang="en-US" dirty="0" smtClean="0"/>
              <a:t>Fall 2017</a:t>
            </a:r>
          </a:p>
          <a:p>
            <a:pPr eaLnBrk="1" hangingPunct="1"/>
            <a:r>
              <a:rPr lang="en-US" altLang="en-US" dirty="0" smtClean="0"/>
              <a:t>mgv@cse.sc.edu</a:t>
            </a:r>
            <a:endParaRPr lang="en-US" altLang="en-US" dirty="0" smtClean="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14400" y="304800"/>
            <a:ext cx="7772400" cy="609600"/>
          </a:xfrm>
        </p:spPr>
        <p:txBody>
          <a:bodyPr/>
          <a:lstStyle/>
          <a:p>
            <a:pPr eaLnBrk="1" hangingPunct="1"/>
            <a:r>
              <a:rPr lang="en-US" altLang="en-US" sz="4000" smtClean="0"/>
              <a:t>GCD (Euclid’s Algorithm) in Prolog</a:t>
            </a:r>
          </a:p>
        </p:txBody>
      </p:sp>
      <p:sp>
        <p:nvSpPr>
          <p:cNvPr id="9219" name="Rectangle 3"/>
          <p:cNvSpPr>
            <a:spLocks noChangeArrowheads="1"/>
          </p:cNvSpPr>
          <p:nvPr/>
        </p:nvSpPr>
        <p:spPr bwMode="auto">
          <a:xfrm>
            <a:off x="609600" y="4495800"/>
            <a:ext cx="8153400"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a:t>gcd(A,B,G) :- A = B, G = A.</a:t>
            </a:r>
          </a:p>
          <a:p>
            <a:pPr eaLnBrk="1" hangingPunct="1">
              <a:buFontTx/>
              <a:buNone/>
            </a:pPr>
            <a:r>
              <a:rPr lang="en-US" altLang="en-US"/>
              <a:t>gcd(A,B,G) :- A &gt; B, C is A-B, gcd(C,B,G).</a:t>
            </a:r>
          </a:p>
          <a:p>
            <a:pPr eaLnBrk="1" hangingPunct="1">
              <a:buFontTx/>
              <a:buNone/>
            </a:pPr>
            <a:r>
              <a:rPr lang="en-US" altLang="en-US"/>
              <a:t>gcd(A,B,G) :- B &gt; A, C is B-A, gcd(C,A,G).</a:t>
            </a:r>
          </a:p>
        </p:txBody>
      </p:sp>
      <p:sp>
        <p:nvSpPr>
          <p:cNvPr id="9220" name="Text Box 5"/>
          <p:cNvSpPr txBox="1">
            <a:spLocks noChangeArrowheads="1"/>
          </p:cNvSpPr>
          <p:nvPr/>
        </p:nvSpPr>
        <p:spPr bwMode="auto">
          <a:xfrm>
            <a:off x="304800" y="1066800"/>
            <a:ext cx="85344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r>
              <a:rPr lang="en-US" altLang="en-US"/>
              <a:t>The proposition gcd(a,b,g) is true if (a) a,b, and g are equal; (2) a is greater than b and there exists a number c such that c is a-b and gcd(c,g,b) is true; or (3) a is less than b and there exists a number c such that c is b-a and gcd(c,a,g) is true.  To compute the gcd of a given pair of numbers, search for a number g (and various numbers c) for which these rules allow one to prove that gcd(a,b,g) is true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Some Historical Perspective</a:t>
            </a:r>
          </a:p>
        </p:txBody>
      </p:sp>
      <p:sp>
        <p:nvSpPr>
          <p:cNvPr id="10243" name="Rectangle 3"/>
          <p:cNvSpPr>
            <a:spLocks noGrp="1" noChangeArrowheads="1"/>
          </p:cNvSpPr>
          <p:nvPr>
            <p:ph type="body" idx="1"/>
          </p:nvPr>
        </p:nvSpPr>
        <p:spPr/>
        <p:txBody>
          <a:bodyPr/>
          <a:lstStyle/>
          <a:p>
            <a:pPr eaLnBrk="1" hangingPunct="1"/>
            <a:r>
              <a:rPr lang="en-US" altLang="en-US" smtClean="0"/>
              <a:t>“Every programmer knows there is one true programming language. A new one every week.”</a:t>
            </a:r>
          </a:p>
          <a:p>
            <a:pPr lvl="1" eaLnBrk="1" hangingPunct="1"/>
            <a:r>
              <a:rPr lang="en-US" altLang="en-US" smtClean="0"/>
              <a:t>Brian Hayes, “The Semicolon Wars.” American Scientist, July-August 2006, pp.299-303</a:t>
            </a:r>
          </a:p>
          <a:p>
            <a:pPr lvl="1" eaLnBrk="1" hangingPunct="1"/>
            <a:r>
              <a:rPr lang="en-US" altLang="en-US" sz="1600" smtClean="0"/>
              <a:t>http://www.americanscientist.org/template/AssetDetail/assetid/51982#52116</a:t>
            </a:r>
          </a:p>
          <a:p>
            <a:pPr eaLnBrk="1" hangingPunct="1"/>
            <a:r>
              <a:rPr lang="en-US" altLang="en-US" smtClean="0"/>
              <a:t>Language families</a:t>
            </a:r>
          </a:p>
          <a:p>
            <a:pPr eaLnBrk="1" hangingPunct="1"/>
            <a:r>
              <a:rPr lang="en-US" altLang="en-US" smtClean="0"/>
              <a:t>Evolution and Design</a:t>
            </a:r>
          </a:p>
          <a:p>
            <a:pPr lvl="1" eaLnBrk="1" hangingPunct="1"/>
            <a:endParaRPr lang="en-US" alt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1295400"/>
            <a:ext cx="1828800" cy="4114800"/>
          </a:xfrm>
        </p:spPr>
        <p:txBody>
          <a:bodyPr/>
          <a:lstStyle/>
          <a:p>
            <a:pPr eaLnBrk="1" hangingPunct="1"/>
            <a:r>
              <a:rPr lang="en-US" altLang="en-US" sz="2000" smtClean="0"/>
              <a:t>Figure by Brian Hayes</a:t>
            </a:r>
            <a:br>
              <a:rPr lang="en-US" altLang="en-US" sz="2000" smtClean="0"/>
            </a:br>
            <a:r>
              <a:rPr lang="en-US" altLang="en-US" sz="2000" smtClean="0"/>
              <a:t>(who credits, in part, Éric Lévénez and Pascal Rigaux):</a:t>
            </a:r>
            <a:br>
              <a:rPr lang="en-US" altLang="en-US" sz="2000" smtClean="0"/>
            </a:br>
            <a:r>
              <a:rPr lang="en-US" altLang="en-US" sz="2000" smtClean="0"/>
              <a:t>Brian Hayes, “The Semicolon Wars.” American Scientist, July-August 2006, pp.299-303</a:t>
            </a:r>
          </a:p>
        </p:txBody>
      </p:sp>
      <p:pic>
        <p:nvPicPr>
          <p:cNvPr id="11267" name="Picture 5" descr="A chronology of selected programming langu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7813" y="381000"/>
            <a:ext cx="6326187" cy="638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76200"/>
            <a:ext cx="7772400" cy="914400"/>
          </a:xfrm>
        </p:spPr>
        <p:txBody>
          <a:bodyPr/>
          <a:lstStyle/>
          <a:p>
            <a:pPr eaLnBrk="1" hangingPunct="1"/>
            <a:r>
              <a:rPr lang="en-US" altLang="en-US" smtClean="0"/>
              <a:t>Some Historical Perspective</a:t>
            </a:r>
          </a:p>
        </p:txBody>
      </p:sp>
      <p:sp>
        <p:nvSpPr>
          <p:cNvPr id="12291" name="Rectangle 3"/>
          <p:cNvSpPr>
            <a:spLocks noGrp="1" noChangeArrowheads="1"/>
          </p:cNvSpPr>
          <p:nvPr>
            <p:ph type="body" sz="half" idx="1"/>
          </p:nvPr>
        </p:nvSpPr>
        <p:spPr>
          <a:xfrm>
            <a:off x="685800" y="1143000"/>
            <a:ext cx="3810000" cy="4953000"/>
          </a:xfrm>
        </p:spPr>
        <p:txBody>
          <a:bodyPr/>
          <a:lstStyle/>
          <a:p>
            <a:pPr eaLnBrk="1" hangingPunct="1">
              <a:lnSpc>
                <a:spcPct val="80000"/>
              </a:lnSpc>
            </a:pPr>
            <a:r>
              <a:rPr lang="en-US" altLang="en-US" sz="1800" smtClean="0"/>
              <a:t>Plankalkül (Konrad Zuse, 1943-1945)</a:t>
            </a:r>
          </a:p>
          <a:p>
            <a:pPr eaLnBrk="1" hangingPunct="1">
              <a:lnSpc>
                <a:spcPct val="80000"/>
              </a:lnSpc>
            </a:pPr>
            <a:r>
              <a:rPr lang="en-US" altLang="en-US" sz="1800" smtClean="0"/>
              <a:t>FORTRAN (John Backus, 1956)</a:t>
            </a:r>
          </a:p>
          <a:p>
            <a:pPr eaLnBrk="1" hangingPunct="1">
              <a:lnSpc>
                <a:spcPct val="80000"/>
              </a:lnSpc>
            </a:pPr>
            <a:r>
              <a:rPr lang="en-US" altLang="en-US" sz="1800" smtClean="0"/>
              <a:t>LISP (John McCarthy, 1960)</a:t>
            </a:r>
          </a:p>
          <a:p>
            <a:pPr eaLnBrk="1" hangingPunct="1">
              <a:lnSpc>
                <a:spcPct val="80000"/>
              </a:lnSpc>
            </a:pPr>
            <a:r>
              <a:rPr lang="en-US" altLang="en-US" sz="1800" smtClean="0"/>
              <a:t>ALGOL 60 (Transatlantic Committee, 1960)</a:t>
            </a:r>
          </a:p>
          <a:p>
            <a:pPr eaLnBrk="1" hangingPunct="1">
              <a:lnSpc>
                <a:spcPct val="80000"/>
              </a:lnSpc>
            </a:pPr>
            <a:r>
              <a:rPr lang="en-US" altLang="en-US" sz="1800" smtClean="0"/>
              <a:t>COBOL (US DoD Committee, 1960)</a:t>
            </a:r>
          </a:p>
          <a:p>
            <a:pPr eaLnBrk="1" hangingPunct="1">
              <a:lnSpc>
                <a:spcPct val="80000"/>
              </a:lnSpc>
            </a:pPr>
            <a:r>
              <a:rPr lang="en-US" altLang="en-US" sz="1800" smtClean="0"/>
              <a:t>APL (Iverson, 1962) </a:t>
            </a:r>
          </a:p>
          <a:p>
            <a:pPr eaLnBrk="1" hangingPunct="1">
              <a:lnSpc>
                <a:spcPct val="80000"/>
              </a:lnSpc>
            </a:pPr>
            <a:r>
              <a:rPr lang="en-US" altLang="en-US" sz="1800" smtClean="0"/>
              <a:t>BASIC (Kemeny and Kurz, 1964)</a:t>
            </a:r>
          </a:p>
          <a:p>
            <a:pPr eaLnBrk="1" hangingPunct="1">
              <a:lnSpc>
                <a:spcPct val="80000"/>
              </a:lnSpc>
            </a:pPr>
            <a:r>
              <a:rPr lang="en-US" altLang="en-US" sz="1800" smtClean="0"/>
              <a:t>PL/I (IBM, 1964)</a:t>
            </a:r>
          </a:p>
          <a:p>
            <a:pPr eaLnBrk="1" hangingPunct="1">
              <a:lnSpc>
                <a:spcPct val="80000"/>
              </a:lnSpc>
            </a:pPr>
            <a:r>
              <a:rPr lang="en-US" altLang="en-US" sz="1800" smtClean="0"/>
              <a:t>SIMULA 67 (Nygaard and Dahl, 1967)</a:t>
            </a:r>
          </a:p>
          <a:p>
            <a:pPr eaLnBrk="1" hangingPunct="1">
              <a:lnSpc>
                <a:spcPct val="80000"/>
              </a:lnSpc>
            </a:pPr>
            <a:r>
              <a:rPr lang="en-US" altLang="en-US" sz="1800" smtClean="0"/>
              <a:t>ALGOL 68 (Committee, 1968)</a:t>
            </a:r>
          </a:p>
          <a:p>
            <a:pPr eaLnBrk="1" hangingPunct="1">
              <a:lnSpc>
                <a:spcPct val="80000"/>
              </a:lnSpc>
            </a:pPr>
            <a:r>
              <a:rPr lang="en-US" altLang="en-US" sz="1800" smtClean="0"/>
              <a:t>Pascal (Niklaus Wirth, 1971) </a:t>
            </a:r>
          </a:p>
          <a:p>
            <a:pPr eaLnBrk="1" hangingPunct="1">
              <a:lnSpc>
                <a:spcPct val="80000"/>
              </a:lnSpc>
            </a:pPr>
            <a:r>
              <a:rPr lang="en-US" altLang="en-US" sz="1800" smtClean="0"/>
              <a:t>C (Dennis Ritchie, 1972)</a:t>
            </a:r>
          </a:p>
          <a:p>
            <a:pPr eaLnBrk="1" hangingPunct="1">
              <a:lnSpc>
                <a:spcPct val="80000"/>
              </a:lnSpc>
            </a:pPr>
            <a:endParaRPr lang="en-US" altLang="en-US" sz="1800" smtClean="0"/>
          </a:p>
        </p:txBody>
      </p:sp>
      <p:sp>
        <p:nvSpPr>
          <p:cNvPr id="12292" name="Rectangle 4"/>
          <p:cNvSpPr>
            <a:spLocks noGrp="1" noChangeArrowheads="1"/>
          </p:cNvSpPr>
          <p:nvPr>
            <p:ph type="body" sz="half" idx="2"/>
          </p:nvPr>
        </p:nvSpPr>
        <p:spPr>
          <a:xfrm>
            <a:off x="4648200" y="1143000"/>
            <a:ext cx="3810000" cy="4876800"/>
          </a:xfrm>
        </p:spPr>
        <p:txBody>
          <a:bodyPr/>
          <a:lstStyle/>
          <a:p>
            <a:pPr eaLnBrk="1" hangingPunct="1">
              <a:lnSpc>
                <a:spcPct val="80000"/>
              </a:lnSpc>
            </a:pPr>
            <a:r>
              <a:rPr lang="en-US" altLang="en-US" sz="1800" smtClean="0">
                <a:solidFill>
                  <a:srgbClr val="FF0000"/>
                </a:solidFill>
              </a:rPr>
              <a:t>Prolog (Alain Colmerauer, 1972)</a:t>
            </a:r>
          </a:p>
          <a:p>
            <a:pPr eaLnBrk="1" hangingPunct="1">
              <a:lnSpc>
                <a:spcPct val="80000"/>
              </a:lnSpc>
            </a:pPr>
            <a:r>
              <a:rPr lang="en-US" altLang="en-US" sz="1800" smtClean="0"/>
              <a:t>Smalltalk (Alan Kay, 1972)</a:t>
            </a:r>
          </a:p>
          <a:p>
            <a:pPr eaLnBrk="1" hangingPunct="1">
              <a:lnSpc>
                <a:spcPct val="80000"/>
              </a:lnSpc>
            </a:pPr>
            <a:r>
              <a:rPr lang="en-US" altLang="en-US" sz="1800" smtClean="0">
                <a:solidFill>
                  <a:srgbClr val="FF0000"/>
                </a:solidFill>
              </a:rPr>
              <a:t>FP (Backus, 1978)</a:t>
            </a:r>
            <a:r>
              <a:rPr lang="en-US" altLang="en-US" sz="1800" smtClean="0"/>
              <a:t> </a:t>
            </a:r>
          </a:p>
          <a:p>
            <a:pPr eaLnBrk="1" hangingPunct="1">
              <a:lnSpc>
                <a:spcPct val="80000"/>
              </a:lnSpc>
            </a:pPr>
            <a:r>
              <a:rPr lang="en-US" altLang="en-US" sz="1800" smtClean="0"/>
              <a:t>Ada (UD DoD and Jean Ichbiah, 1983)</a:t>
            </a:r>
          </a:p>
          <a:p>
            <a:pPr eaLnBrk="1" hangingPunct="1">
              <a:lnSpc>
                <a:spcPct val="80000"/>
              </a:lnSpc>
            </a:pPr>
            <a:r>
              <a:rPr lang="en-US" altLang="en-US" sz="1800" smtClean="0"/>
              <a:t>C++ (Stroustrup, 1983)</a:t>
            </a:r>
          </a:p>
          <a:p>
            <a:pPr eaLnBrk="1" hangingPunct="1">
              <a:lnSpc>
                <a:spcPct val="80000"/>
              </a:lnSpc>
            </a:pPr>
            <a:r>
              <a:rPr lang="en-US" altLang="en-US" sz="1800" smtClean="0"/>
              <a:t>Modula-2 (Wirth, 1985)</a:t>
            </a:r>
          </a:p>
          <a:p>
            <a:pPr eaLnBrk="1" hangingPunct="1">
              <a:lnSpc>
                <a:spcPct val="80000"/>
              </a:lnSpc>
            </a:pPr>
            <a:r>
              <a:rPr lang="en-US" altLang="en-US" sz="1800" smtClean="0"/>
              <a:t>Delphi (Borland, 1988?)</a:t>
            </a:r>
          </a:p>
          <a:p>
            <a:pPr eaLnBrk="1" hangingPunct="1">
              <a:lnSpc>
                <a:spcPct val="80000"/>
              </a:lnSpc>
            </a:pPr>
            <a:r>
              <a:rPr lang="en-US" altLang="en-US" sz="1800" smtClean="0"/>
              <a:t>Modula-3 (Cardelli, 1989)</a:t>
            </a:r>
          </a:p>
          <a:p>
            <a:pPr eaLnBrk="1" hangingPunct="1">
              <a:lnSpc>
                <a:spcPct val="80000"/>
              </a:lnSpc>
            </a:pPr>
            <a:r>
              <a:rPr lang="en-US" altLang="en-US" sz="1800" smtClean="0"/>
              <a:t>ML (Robin Milner, 1978)</a:t>
            </a:r>
          </a:p>
          <a:p>
            <a:pPr eaLnBrk="1" hangingPunct="1">
              <a:lnSpc>
                <a:spcPct val="80000"/>
              </a:lnSpc>
            </a:pPr>
            <a:r>
              <a:rPr lang="en-US" altLang="en-US" sz="1800" smtClean="0">
                <a:solidFill>
                  <a:srgbClr val="FF0000"/>
                </a:solidFill>
              </a:rPr>
              <a:t>Haskell (Committee, 1990)</a:t>
            </a:r>
            <a:r>
              <a:rPr lang="en-US" altLang="en-US" sz="1800" smtClean="0"/>
              <a:t> </a:t>
            </a:r>
          </a:p>
          <a:p>
            <a:pPr eaLnBrk="1" hangingPunct="1">
              <a:lnSpc>
                <a:spcPct val="80000"/>
              </a:lnSpc>
            </a:pPr>
            <a:r>
              <a:rPr lang="en-US" altLang="en-US" sz="1800" smtClean="0"/>
              <a:t>Eiffel (Bertrand Meyer, 1992)</a:t>
            </a:r>
          </a:p>
          <a:p>
            <a:pPr eaLnBrk="1" hangingPunct="1">
              <a:lnSpc>
                <a:spcPct val="80000"/>
              </a:lnSpc>
            </a:pPr>
            <a:r>
              <a:rPr lang="en-US" altLang="en-US" sz="1800" smtClean="0"/>
              <a:t>Java (Sun and James Gosling, 1993?)</a:t>
            </a:r>
          </a:p>
          <a:p>
            <a:pPr eaLnBrk="1" hangingPunct="1">
              <a:lnSpc>
                <a:spcPct val="80000"/>
              </a:lnSpc>
            </a:pPr>
            <a:r>
              <a:rPr lang="en-US" altLang="en-US" sz="1800" smtClean="0"/>
              <a:t>C# (Microsoft, 2001?)</a:t>
            </a:r>
          </a:p>
          <a:p>
            <a:pPr eaLnBrk="1" hangingPunct="1">
              <a:lnSpc>
                <a:spcPct val="80000"/>
              </a:lnSpc>
            </a:pPr>
            <a:r>
              <a:rPr lang="en-US" altLang="en-US" sz="1800" smtClean="0"/>
              <a:t>Scripting languages such as Perl, etc.</a:t>
            </a:r>
          </a:p>
          <a:p>
            <a:pPr eaLnBrk="1" hangingPunct="1">
              <a:lnSpc>
                <a:spcPct val="80000"/>
              </a:lnSpc>
            </a:pPr>
            <a:r>
              <a:rPr lang="en-US" altLang="en-US" sz="1800" smtClean="0"/>
              <a:t>Etc.</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304800"/>
            <a:ext cx="7772400" cy="609600"/>
          </a:xfrm>
        </p:spPr>
        <p:txBody>
          <a:bodyPr/>
          <a:lstStyle/>
          <a:p>
            <a:pPr eaLnBrk="1" hangingPunct="1"/>
            <a:r>
              <a:rPr lang="en-US" altLang="en-US" sz="4000" smtClean="0"/>
              <a:t>Alain Colmerauer and John Backus</a:t>
            </a:r>
          </a:p>
        </p:txBody>
      </p:sp>
      <p:sp>
        <p:nvSpPr>
          <p:cNvPr id="13315" name="Rectangle 3"/>
          <p:cNvSpPr>
            <a:spLocks noGrp="1" noChangeArrowheads="1"/>
          </p:cNvSpPr>
          <p:nvPr>
            <p:ph type="body" idx="1"/>
          </p:nvPr>
        </p:nvSpPr>
        <p:spPr>
          <a:xfrm>
            <a:off x="457200" y="4953000"/>
            <a:ext cx="4038600" cy="1143000"/>
          </a:xfrm>
        </p:spPr>
        <p:txBody>
          <a:bodyPr/>
          <a:lstStyle/>
          <a:p>
            <a:pPr eaLnBrk="1" hangingPunct="1">
              <a:buFontTx/>
              <a:buNone/>
            </a:pPr>
            <a:r>
              <a:rPr lang="en-US" altLang="en-US" smtClean="0"/>
              <a:t>Alain Colmerauer (1941-), the creator of Prolog</a:t>
            </a:r>
          </a:p>
        </p:txBody>
      </p:sp>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00200"/>
            <a:ext cx="3643313" cy="301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066800"/>
            <a:ext cx="260508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Rectangle 6"/>
          <p:cNvSpPr>
            <a:spLocks noChangeArrowheads="1"/>
          </p:cNvSpPr>
          <p:nvPr/>
        </p:nvSpPr>
        <p:spPr bwMode="auto">
          <a:xfrm>
            <a:off x="4800600" y="5257800"/>
            <a:ext cx="396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lnSpc>
                <a:spcPct val="90000"/>
              </a:lnSpc>
              <a:buFontTx/>
              <a:buNone/>
            </a:pPr>
            <a:r>
              <a:rPr lang="en-US" altLang="en-US"/>
              <a:t>John Backus (1924-2007), the creator of FP</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57200"/>
            <a:ext cx="7942263"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5"/>
          <p:cNvSpPr txBox="1">
            <a:spLocks noChangeArrowheads="1"/>
          </p:cNvSpPr>
          <p:nvPr/>
        </p:nvSpPr>
        <p:spPr bwMode="auto">
          <a:xfrm>
            <a:off x="990600" y="5791200"/>
            <a:ext cx="721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r>
              <a:rPr lang="en-US" altLang="en-US" sz="2400">
                <a:latin typeface="Times New Roman" pitchFamily="18" charset="0"/>
              </a:rPr>
              <a:t>Haskell committee, 1992---history from www.haskell.org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304800"/>
            <a:ext cx="7772400" cy="533400"/>
          </a:xfrm>
        </p:spPr>
        <p:txBody>
          <a:bodyPr/>
          <a:lstStyle/>
          <a:p>
            <a:r>
              <a:rPr lang="en-US" altLang="en-US" smtClean="0"/>
              <a:t>August 2014 Tiobe PL Index</a:t>
            </a:r>
          </a:p>
        </p:txBody>
      </p:sp>
      <p:pic>
        <p:nvPicPr>
          <p:cNvPr id="15363" name="Picture 2"/>
          <p:cNvPicPr>
            <a:picLocks noChangeAspect="1" noChangeArrowheads="1"/>
          </p:cNvPicPr>
          <p:nvPr/>
        </p:nvPicPr>
        <p:blipFill>
          <a:blip r:embed="rId3">
            <a:extLst>
              <a:ext uri="{28A0092B-C50C-407E-A947-70E740481C1C}">
                <a14:useLocalDpi xmlns:a14="http://schemas.microsoft.com/office/drawing/2010/main" val="0"/>
              </a:ext>
            </a:extLst>
          </a:blip>
          <a:srcRect l="13089" t="15642" r="30035" b="12714"/>
          <a:stretch>
            <a:fillRect/>
          </a:stretch>
        </p:blipFill>
        <p:spPr bwMode="auto">
          <a:xfrm>
            <a:off x="990600" y="990600"/>
            <a:ext cx="6934200" cy="5449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685800" y="304800"/>
            <a:ext cx="7772400" cy="533400"/>
          </a:xfrm>
        </p:spPr>
        <p:txBody>
          <a:bodyPr/>
          <a:lstStyle/>
          <a:p>
            <a:r>
              <a:rPr lang="en-US" altLang="en-US" smtClean="0"/>
              <a:t>August 2015 Tiobe PL Index</a:t>
            </a:r>
          </a:p>
        </p:txBody>
      </p:sp>
      <p:pic>
        <p:nvPicPr>
          <p:cNvPr id="63491" name="Picture 6" descr="TIOBE Software: Tiobe Index - Mozilla Firefox"/>
          <p:cNvPicPr>
            <a:picLocks noChangeAspect="1"/>
          </p:cNvPicPr>
          <p:nvPr/>
        </p:nvPicPr>
        <p:blipFill>
          <a:blip r:embed="rId3">
            <a:extLst>
              <a:ext uri="{28A0092B-C50C-407E-A947-70E740481C1C}">
                <a14:useLocalDpi xmlns:a14="http://schemas.microsoft.com/office/drawing/2010/main" val="0"/>
              </a:ext>
            </a:extLst>
          </a:blip>
          <a:srcRect l="16956" t="14378" r="27826"/>
          <a:stretch>
            <a:fillRect/>
          </a:stretch>
        </p:blipFill>
        <p:spPr bwMode="auto">
          <a:xfrm>
            <a:off x="990600" y="838200"/>
            <a:ext cx="7897813" cy="570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98709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685800" y="304800"/>
            <a:ext cx="7772400" cy="533400"/>
          </a:xfrm>
        </p:spPr>
        <p:txBody>
          <a:bodyPr/>
          <a:lstStyle/>
          <a:p>
            <a:r>
              <a:rPr lang="en-US" altLang="en-US" smtClean="0"/>
              <a:t>August 2016 </a:t>
            </a:r>
            <a:r>
              <a:rPr lang="en-US" altLang="en-US" dirty="0" err="1" smtClean="0"/>
              <a:t>Tiobe</a:t>
            </a:r>
            <a:r>
              <a:rPr lang="en-US" altLang="en-US" dirty="0" smtClean="0"/>
              <a:t> PL Index</a:t>
            </a:r>
          </a:p>
        </p:txBody>
      </p:sp>
      <p:pic>
        <p:nvPicPr>
          <p:cNvPr id="2" name="Picture 1" descr="TIOBE Index | TIOBE - The Software Quality Company - Mozilla Firefox"/>
          <p:cNvPicPr>
            <a:picLocks noChangeAspect="1"/>
          </p:cNvPicPr>
          <p:nvPr/>
        </p:nvPicPr>
        <p:blipFill rotWithShape="1">
          <a:blip r:embed="rId3">
            <a:extLst>
              <a:ext uri="{28A0092B-C50C-407E-A947-70E740481C1C}">
                <a14:useLocalDpi xmlns:a14="http://schemas.microsoft.com/office/drawing/2010/main" val="0"/>
              </a:ext>
            </a:extLst>
          </a:blip>
          <a:srcRect l="12279" t="20565" r="17357" b="6869"/>
          <a:stretch/>
        </p:blipFill>
        <p:spPr>
          <a:xfrm>
            <a:off x="790575" y="940675"/>
            <a:ext cx="7058025" cy="5841125"/>
          </a:xfrm>
          <a:prstGeom prst="rect">
            <a:avLst/>
          </a:prstGeom>
        </p:spPr>
      </p:pic>
    </p:spTree>
    <p:extLst>
      <p:ext uri="{BB962C8B-B14F-4D97-AF65-F5344CB8AC3E}">
        <p14:creationId xmlns:p14="http://schemas.microsoft.com/office/powerpoint/2010/main" val="10291941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685800" y="304800"/>
            <a:ext cx="7772400" cy="533400"/>
          </a:xfrm>
        </p:spPr>
        <p:txBody>
          <a:bodyPr/>
          <a:lstStyle/>
          <a:p>
            <a:r>
              <a:rPr lang="en-US" altLang="en-US" dirty="0" smtClean="0"/>
              <a:t>August 2017 </a:t>
            </a:r>
            <a:r>
              <a:rPr lang="en-US" altLang="en-US" dirty="0" err="1" smtClean="0"/>
              <a:t>Tiobe</a:t>
            </a:r>
            <a:r>
              <a:rPr lang="en-US" altLang="en-US" dirty="0" smtClean="0"/>
              <a:t> PL Index</a:t>
            </a:r>
          </a:p>
        </p:txBody>
      </p:sp>
      <p:pic>
        <p:nvPicPr>
          <p:cNvPr id="3" name="Picture 2" descr="TIOBE Index | TIOBE - The Software Quality Company - Mozilla Firefox"/>
          <p:cNvPicPr>
            <a:picLocks noChangeAspect="1"/>
          </p:cNvPicPr>
          <p:nvPr/>
        </p:nvPicPr>
        <p:blipFill rotWithShape="1">
          <a:blip r:embed="rId3">
            <a:extLst>
              <a:ext uri="{28A0092B-C50C-407E-A947-70E740481C1C}">
                <a14:useLocalDpi xmlns:a14="http://schemas.microsoft.com/office/drawing/2010/main" val="0"/>
              </a:ext>
            </a:extLst>
          </a:blip>
          <a:srcRect l="20833" t="19343" r="20833" b="4127"/>
          <a:stretch/>
        </p:blipFill>
        <p:spPr>
          <a:xfrm>
            <a:off x="1181100" y="914399"/>
            <a:ext cx="6972300" cy="5718853"/>
          </a:xfrm>
          <a:prstGeom prst="rect">
            <a:avLst/>
          </a:prstGeom>
        </p:spPr>
      </p:pic>
    </p:spTree>
    <p:extLst>
      <p:ext uri="{BB962C8B-B14F-4D97-AF65-F5344CB8AC3E}">
        <p14:creationId xmlns:p14="http://schemas.microsoft.com/office/powerpoint/2010/main" val="2244481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smtClean="0"/>
              <a:t>Language Families</a:t>
            </a:r>
          </a:p>
        </p:txBody>
      </p:sp>
      <p:sp>
        <p:nvSpPr>
          <p:cNvPr id="3075" name="Rectangle 3"/>
          <p:cNvSpPr>
            <a:spLocks noGrp="1" noChangeArrowheads="1"/>
          </p:cNvSpPr>
          <p:nvPr>
            <p:ph type="body" idx="1"/>
          </p:nvPr>
        </p:nvSpPr>
        <p:spPr/>
        <p:txBody>
          <a:bodyPr/>
          <a:lstStyle/>
          <a:p>
            <a:pPr eaLnBrk="1" hangingPunct="1"/>
            <a:r>
              <a:rPr lang="en-US" altLang="en-US" smtClean="0"/>
              <a:t>Imperative (or Procedural, or Assignment-Based)</a:t>
            </a:r>
          </a:p>
          <a:p>
            <a:pPr eaLnBrk="1" hangingPunct="1"/>
            <a:r>
              <a:rPr lang="en-US" altLang="en-US" smtClean="0"/>
              <a:t>Functional (or Applicative)</a:t>
            </a:r>
          </a:p>
          <a:p>
            <a:pPr eaLnBrk="1" hangingPunct="1"/>
            <a:r>
              <a:rPr lang="en-US" altLang="en-US" smtClean="0"/>
              <a:t>Logic (or Declarative)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609600"/>
            <a:ext cx="7772400" cy="762000"/>
          </a:xfrm>
        </p:spPr>
        <p:txBody>
          <a:bodyPr/>
          <a:lstStyle/>
          <a:p>
            <a:r>
              <a:rPr lang="en-US" altLang="en-US" smtClean="0"/>
              <a:t>August 2014 PYPL Index</a:t>
            </a:r>
          </a:p>
        </p:txBody>
      </p:sp>
      <p:pic>
        <p:nvPicPr>
          <p:cNvPr id="16387" name="Picture 2"/>
          <p:cNvPicPr>
            <a:picLocks noChangeAspect="1" noChangeArrowheads="1"/>
          </p:cNvPicPr>
          <p:nvPr/>
        </p:nvPicPr>
        <p:blipFill>
          <a:blip r:embed="rId3">
            <a:extLst>
              <a:ext uri="{28A0092B-C50C-407E-A947-70E740481C1C}">
                <a14:useLocalDpi xmlns:a14="http://schemas.microsoft.com/office/drawing/2010/main" val="0"/>
              </a:ext>
            </a:extLst>
          </a:blip>
          <a:srcRect l="26138" t="24521" r="21956" b="28056"/>
          <a:stretch>
            <a:fillRect/>
          </a:stretch>
        </p:blipFill>
        <p:spPr bwMode="auto">
          <a:xfrm>
            <a:off x="1143000" y="1447800"/>
            <a:ext cx="7315200" cy="4576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685800" y="228600"/>
            <a:ext cx="7772400" cy="762000"/>
          </a:xfrm>
        </p:spPr>
        <p:txBody>
          <a:bodyPr/>
          <a:lstStyle/>
          <a:p>
            <a:r>
              <a:rPr lang="en-US" altLang="en-US" smtClean="0"/>
              <a:t>August 2015 PYPL Index</a:t>
            </a:r>
          </a:p>
        </p:txBody>
      </p:sp>
      <p:pic>
        <p:nvPicPr>
          <p:cNvPr id="66563" name="Picture 2" descr="PYPL PopularitY of Programming Language index - Mozilla Firefox"/>
          <p:cNvPicPr>
            <a:picLocks noChangeAspect="1"/>
          </p:cNvPicPr>
          <p:nvPr/>
        </p:nvPicPr>
        <p:blipFill>
          <a:blip r:embed="rId3">
            <a:extLst>
              <a:ext uri="{28A0092B-C50C-407E-A947-70E740481C1C}">
                <a14:useLocalDpi xmlns:a14="http://schemas.microsoft.com/office/drawing/2010/main" val="0"/>
              </a:ext>
            </a:extLst>
          </a:blip>
          <a:srcRect l="48840" t="21745" r="13333"/>
          <a:stretch>
            <a:fillRect/>
          </a:stretch>
        </p:blipFill>
        <p:spPr bwMode="auto">
          <a:xfrm>
            <a:off x="685800" y="1371600"/>
            <a:ext cx="7848600"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5496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685800" y="228600"/>
            <a:ext cx="7772400" cy="762000"/>
          </a:xfrm>
        </p:spPr>
        <p:txBody>
          <a:bodyPr/>
          <a:lstStyle/>
          <a:p>
            <a:r>
              <a:rPr lang="en-US" altLang="en-US" dirty="0" smtClean="0"/>
              <a:t>August 2017 PYPL Index</a:t>
            </a:r>
          </a:p>
        </p:txBody>
      </p:sp>
      <p:pic>
        <p:nvPicPr>
          <p:cNvPr id="2" name="Picture 1" descr="PYPL PopularitY of Programming Language index - Mozilla Firefox"/>
          <p:cNvPicPr>
            <a:picLocks noChangeAspect="1"/>
          </p:cNvPicPr>
          <p:nvPr/>
        </p:nvPicPr>
        <p:blipFill rotWithShape="1">
          <a:blip r:embed="rId3">
            <a:extLst>
              <a:ext uri="{28A0092B-C50C-407E-A947-70E740481C1C}">
                <a14:useLocalDpi xmlns:a14="http://schemas.microsoft.com/office/drawing/2010/main" val="0"/>
              </a:ext>
            </a:extLst>
          </a:blip>
          <a:srcRect l="50833" t="21277" r="15833" b="17360"/>
          <a:stretch/>
        </p:blipFill>
        <p:spPr>
          <a:xfrm>
            <a:off x="533400" y="1066800"/>
            <a:ext cx="8305800" cy="5181600"/>
          </a:xfrm>
          <a:prstGeom prst="rect">
            <a:avLst/>
          </a:prstGeom>
        </p:spPr>
      </p:pic>
    </p:spTree>
    <p:extLst>
      <p:ext uri="{BB962C8B-B14F-4D97-AF65-F5344CB8AC3E}">
        <p14:creationId xmlns:p14="http://schemas.microsoft.com/office/powerpoint/2010/main" val="28006677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143000" y="0"/>
            <a:ext cx="7772400" cy="1143000"/>
          </a:xfrm>
        </p:spPr>
        <p:txBody>
          <a:bodyPr/>
          <a:lstStyle/>
          <a:p>
            <a:pPr eaLnBrk="1" hangingPunct="1"/>
            <a:r>
              <a:rPr lang="en-US" altLang="en-US" sz="3200" smtClean="0"/>
              <a:t>Tiobe Index Long Term Trends, August 2013</a:t>
            </a:r>
          </a:p>
        </p:txBody>
      </p:sp>
      <p:pic>
        <p:nvPicPr>
          <p:cNvPr id="17411" name="Picture 2"/>
          <p:cNvPicPr>
            <a:picLocks noChangeAspect="1" noChangeArrowheads="1"/>
          </p:cNvPicPr>
          <p:nvPr/>
        </p:nvPicPr>
        <p:blipFill>
          <a:blip r:embed="rId3">
            <a:extLst>
              <a:ext uri="{28A0092B-C50C-407E-A947-70E740481C1C}">
                <a14:useLocalDpi xmlns:a14="http://schemas.microsoft.com/office/drawing/2010/main" val="0"/>
              </a:ext>
            </a:extLst>
          </a:blip>
          <a:srcRect l="26678" t="33229" r="41182" b="35760"/>
          <a:stretch>
            <a:fillRect/>
          </a:stretch>
        </p:blipFill>
        <p:spPr bwMode="auto">
          <a:xfrm>
            <a:off x="5586413" y="920750"/>
            <a:ext cx="3525837"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l="17786" t="31047" r="32413" b="21591"/>
          <a:stretch>
            <a:fillRect/>
          </a:stretch>
        </p:blipFill>
        <p:spPr bwMode="auto">
          <a:xfrm>
            <a:off x="0" y="838200"/>
            <a:ext cx="5643563"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3" name="Picture 3"/>
          <p:cNvPicPr>
            <a:picLocks noChangeAspect="1" noChangeArrowheads="1"/>
          </p:cNvPicPr>
          <p:nvPr/>
        </p:nvPicPr>
        <p:blipFill>
          <a:blip r:embed="rId5">
            <a:extLst>
              <a:ext uri="{28A0092B-C50C-407E-A947-70E740481C1C}">
                <a14:useLocalDpi xmlns:a14="http://schemas.microsoft.com/office/drawing/2010/main" val="0"/>
              </a:ext>
            </a:extLst>
          </a:blip>
          <a:srcRect l="27640" t="40260" r="41530" b="38281"/>
          <a:stretch>
            <a:fillRect/>
          </a:stretch>
        </p:blipFill>
        <p:spPr bwMode="auto">
          <a:xfrm>
            <a:off x="5329238" y="4602163"/>
            <a:ext cx="3783012" cy="2093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143000" y="0"/>
            <a:ext cx="7772400" cy="1143000"/>
          </a:xfrm>
        </p:spPr>
        <p:txBody>
          <a:bodyPr/>
          <a:lstStyle/>
          <a:p>
            <a:pPr eaLnBrk="1" hangingPunct="1"/>
            <a:r>
              <a:rPr lang="en-US" altLang="en-US" sz="3200" smtClean="0"/>
              <a:t>Tiobe Index Long Term Trends, August 2014</a:t>
            </a:r>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l="27640" t="40260" r="41530" b="38281"/>
          <a:stretch>
            <a:fillRect/>
          </a:stretch>
        </p:blipFill>
        <p:spPr bwMode="auto">
          <a:xfrm>
            <a:off x="5360988" y="3733800"/>
            <a:ext cx="3783012" cy="209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2"/>
          <p:cNvPicPr>
            <a:picLocks noChangeAspect="1" noChangeArrowheads="1"/>
          </p:cNvPicPr>
          <p:nvPr/>
        </p:nvPicPr>
        <p:blipFill>
          <a:blip r:embed="rId4">
            <a:extLst>
              <a:ext uri="{28A0092B-C50C-407E-A947-70E740481C1C}">
                <a14:useLocalDpi xmlns:a14="http://schemas.microsoft.com/office/drawing/2010/main" val="0"/>
              </a:ext>
            </a:extLst>
          </a:blip>
          <a:srcRect l="11351" t="30788" r="26099" b="14577"/>
          <a:stretch>
            <a:fillRect/>
          </a:stretch>
        </p:blipFill>
        <p:spPr bwMode="auto">
          <a:xfrm>
            <a:off x="120650" y="2438400"/>
            <a:ext cx="5245100" cy="313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7" name="Picture 3"/>
          <p:cNvPicPr>
            <a:picLocks noChangeAspect="1" noChangeArrowheads="1"/>
          </p:cNvPicPr>
          <p:nvPr/>
        </p:nvPicPr>
        <p:blipFill>
          <a:blip r:embed="rId5">
            <a:extLst>
              <a:ext uri="{28A0092B-C50C-407E-A947-70E740481C1C}">
                <a14:useLocalDpi xmlns:a14="http://schemas.microsoft.com/office/drawing/2010/main" val="0"/>
              </a:ext>
            </a:extLst>
          </a:blip>
          <a:srcRect l="8615" t="27295" r="26015" b="15843"/>
          <a:stretch>
            <a:fillRect/>
          </a:stretch>
        </p:blipFill>
        <p:spPr bwMode="auto">
          <a:xfrm>
            <a:off x="4905375" y="811213"/>
            <a:ext cx="4194175" cy="249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143000" y="0"/>
            <a:ext cx="7772400" cy="1143000"/>
          </a:xfrm>
        </p:spPr>
        <p:txBody>
          <a:bodyPr/>
          <a:lstStyle/>
          <a:p>
            <a:pPr eaLnBrk="1" hangingPunct="1"/>
            <a:r>
              <a:rPr lang="en-US" altLang="en-US" sz="3200" smtClean="0"/>
              <a:t>Tiobe Index Long Term Trends, August 2015</a:t>
            </a:r>
          </a:p>
        </p:txBody>
      </p:sp>
      <p:pic>
        <p:nvPicPr>
          <p:cNvPr id="77827" name="Picture 2" descr="TIOBE Software: Tiobe Index - Mozilla Firefox"/>
          <p:cNvPicPr>
            <a:picLocks noChangeAspect="1"/>
          </p:cNvPicPr>
          <p:nvPr/>
        </p:nvPicPr>
        <p:blipFill>
          <a:blip r:embed="rId3">
            <a:extLst>
              <a:ext uri="{28A0092B-C50C-407E-A947-70E740481C1C}">
                <a14:useLocalDpi xmlns:a14="http://schemas.microsoft.com/office/drawing/2010/main" val="0"/>
              </a:ext>
            </a:extLst>
          </a:blip>
          <a:srcRect l="10291" t="23816" r="24493" b="14726"/>
          <a:stretch>
            <a:fillRect/>
          </a:stretch>
        </p:blipFill>
        <p:spPr bwMode="auto">
          <a:xfrm>
            <a:off x="0" y="1965325"/>
            <a:ext cx="5964238"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3"/>
          <p:cNvPicPr>
            <a:picLocks noChangeAspect="1" noChangeArrowheads="1"/>
          </p:cNvPicPr>
          <p:nvPr/>
        </p:nvPicPr>
        <p:blipFill>
          <a:blip r:embed="rId4">
            <a:extLst>
              <a:ext uri="{28A0092B-C50C-407E-A947-70E740481C1C}">
                <a14:useLocalDpi xmlns:a14="http://schemas.microsoft.com/office/drawing/2010/main" val="0"/>
              </a:ext>
            </a:extLst>
          </a:blip>
          <a:srcRect l="27640" t="40260" r="41530" b="38281"/>
          <a:stretch>
            <a:fillRect/>
          </a:stretch>
        </p:blipFill>
        <p:spPr bwMode="auto">
          <a:xfrm>
            <a:off x="5360988" y="3733800"/>
            <a:ext cx="3783012" cy="209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829" name="Picture 1" descr="TIOBE Software: Tiobe Index - Mozilla Firefox"/>
          <p:cNvPicPr>
            <a:picLocks noChangeAspect="1"/>
          </p:cNvPicPr>
          <p:nvPr/>
        </p:nvPicPr>
        <p:blipFill>
          <a:blip r:embed="rId5">
            <a:extLst>
              <a:ext uri="{28A0092B-C50C-407E-A947-70E740481C1C}">
                <a14:useLocalDpi xmlns:a14="http://schemas.microsoft.com/office/drawing/2010/main" val="0"/>
              </a:ext>
            </a:extLst>
          </a:blip>
          <a:srcRect l="13623" t="24278" r="27971" b="12721"/>
          <a:stretch>
            <a:fillRect/>
          </a:stretch>
        </p:blipFill>
        <p:spPr bwMode="auto">
          <a:xfrm>
            <a:off x="5029200" y="838200"/>
            <a:ext cx="4019550"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0745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143000" y="228600"/>
            <a:ext cx="7772400" cy="533400"/>
          </a:xfrm>
        </p:spPr>
        <p:txBody>
          <a:bodyPr/>
          <a:lstStyle/>
          <a:p>
            <a:pPr eaLnBrk="1" hangingPunct="1"/>
            <a:r>
              <a:rPr lang="en-US" altLang="en-US" sz="3200" dirty="0" err="1" smtClean="0"/>
              <a:t>Tiobe</a:t>
            </a:r>
            <a:r>
              <a:rPr lang="en-US" altLang="en-US" sz="3200" dirty="0" smtClean="0"/>
              <a:t> Index Long Term Trends, August 2016</a:t>
            </a:r>
          </a:p>
        </p:txBody>
      </p:sp>
      <p:pic>
        <p:nvPicPr>
          <p:cNvPr id="77828" name="Picture 3"/>
          <p:cNvPicPr>
            <a:picLocks noChangeAspect="1" noChangeArrowheads="1"/>
          </p:cNvPicPr>
          <p:nvPr/>
        </p:nvPicPr>
        <p:blipFill>
          <a:blip r:embed="rId3">
            <a:extLst>
              <a:ext uri="{28A0092B-C50C-407E-A947-70E740481C1C}">
                <a14:useLocalDpi xmlns:a14="http://schemas.microsoft.com/office/drawing/2010/main" val="0"/>
              </a:ext>
            </a:extLst>
          </a:blip>
          <a:srcRect l="27640" t="40260" r="41530" b="38281"/>
          <a:stretch>
            <a:fillRect/>
          </a:stretch>
        </p:blipFill>
        <p:spPr bwMode="auto">
          <a:xfrm>
            <a:off x="5351077" y="4306887"/>
            <a:ext cx="3783012" cy="209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TIOBE Index | TIOBE - The Software Quality Company - Mozilla Firefox"/>
          <p:cNvPicPr>
            <a:picLocks noChangeAspect="1"/>
          </p:cNvPicPr>
          <p:nvPr/>
        </p:nvPicPr>
        <p:blipFill rotWithShape="1">
          <a:blip r:embed="rId4">
            <a:extLst>
              <a:ext uri="{28A0092B-C50C-407E-A947-70E740481C1C}">
                <a14:useLocalDpi xmlns:a14="http://schemas.microsoft.com/office/drawing/2010/main" val="0"/>
              </a:ext>
            </a:extLst>
          </a:blip>
          <a:srcRect l="14860" t="16841" r="15086" b="39509"/>
          <a:stretch/>
        </p:blipFill>
        <p:spPr>
          <a:xfrm>
            <a:off x="76200" y="1252086"/>
            <a:ext cx="4953000" cy="4539113"/>
          </a:xfrm>
          <a:prstGeom prst="rect">
            <a:avLst/>
          </a:prstGeom>
        </p:spPr>
      </p:pic>
      <p:pic>
        <p:nvPicPr>
          <p:cNvPr id="5" name="Picture 4" descr="TIOBE Index | TIOBE - The Software Quality Company - Mozilla Firefox"/>
          <p:cNvPicPr>
            <a:picLocks noChangeAspect="1"/>
          </p:cNvPicPr>
          <p:nvPr/>
        </p:nvPicPr>
        <p:blipFill rotWithShape="1">
          <a:blip r:embed="rId5">
            <a:extLst>
              <a:ext uri="{28A0092B-C50C-407E-A947-70E740481C1C}">
                <a14:useLocalDpi xmlns:a14="http://schemas.microsoft.com/office/drawing/2010/main" val="0"/>
              </a:ext>
            </a:extLst>
          </a:blip>
          <a:srcRect l="12382" t="35088" r="17113" b="12421"/>
          <a:stretch/>
        </p:blipFill>
        <p:spPr>
          <a:xfrm>
            <a:off x="4898646" y="677779"/>
            <a:ext cx="4245354" cy="3589421"/>
          </a:xfrm>
          <a:prstGeom prst="rect">
            <a:avLst/>
          </a:prstGeom>
        </p:spPr>
      </p:pic>
    </p:spTree>
    <p:extLst>
      <p:ext uri="{BB962C8B-B14F-4D97-AF65-F5344CB8AC3E}">
        <p14:creationId xmlns:p14="http://schemas.microsoft.com/office/powerpoint/2010/main" val="26851353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762000" y="228600"/>
            <a:ext cx="7772400" cy="533400"/>
          </a:xfrm>
        </p:spPr>
        <p:txBody>
          <a:bodyPr>
            <a:normAutofit fontScale="90000"/>
          </a:bodyPr>
          <a:lstStyle/>
          <a:p>
            <a:pPr>
              <a:defRPr/>
            </a:pPr>
            <a:r>
              <a:rPr lang="en-US" altLang="en-US" dirty="0" smtClean="0"/>
              <a:t>August 2015 PYPL Long-Term Index</a:t>
            </a:r>
          </a:p>
        </p:txBody>
      </p:sp>
      <p:pic>
        <p:nvPicPr>
          <p:cNvPr id="68611" name="Picture 1" descr="PYPL PopularitY of Programming Language index - Mozilla Firefox"/>
          <p:cNvPicPr>
            <a:picLocks noChangeAspect="1"/>
          </p:cNvPicPr>
          <p:nvPr/>
        </p:nvPicPr>
        <p:blipFill>
          <a:blip r:embed="rId3">
            <a:extLst>
              <a:ext uri="{28A0092B-C50C-407E-A947-70E740481C1C}">
                <a14:useLocalDpi xmlns:a14="http://schemas.microsoft.com/office/drawing/2010/main" val="0"/>
              </a:ext>
            </a:extLst>
          </a:blip>
          <a:srcRect l="13188" t="22665" r="11884"/>
          <a:stretch>
            <a:fillRect/>
          </a:stretch>
        </p:blipFill>
        <p:spPr bwMode="auto">
          <a:xfrm>
            <a:off x="619125" y="838200"/>
            <a:ext cx="8416925" cy="546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95843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762000" y="228600"/>
            <a:ext cx="7772400" cy="533400"/>
          </a:xfrm>
        </p:spPr>
        <p:txBody>
          <a:bodyPr>
            <a:normAutofit fontScale="90000"/>
          </a:bodyPr>
          <a:lstStyle/>
          <a:p>
            <a:pPr>
              <a:defRPr/>
            </a:pPr>
            <a:r>
              <a:rPr lang="en-US" altLang="en-US" dirty="0" smtClean="0"/>
              <a:t>August 2016 PYPL Long-Term Index</a:t>
            </a:r>
          </a:p>
        </p:txBody>
      </p:sp>
      <p:pic>
        <p:nvPicPr>
          <p:cNvPr id="2" name="Picture 1" descr="PYPL PopularitY of Programming Language index - Mozilla Firefox"/>
          <p:cNvPicPr>
            <a:picLocks noChangeAspect="1"/>
          </p:cNvPicPr>
          <p:nvPr/>
        </p:nvPicPr>
        <p:blipFill rotWithShape="1">
          <a:blip r:embed="rId3">
            <a:extLst>
              <a:ext uri="{28A0092B-C50C-407E-A947-70E740481C1C}">
                <a14:useLocalDpi xmlns:a14="http://schemas.microsoft.com/office/drawing/2010/main" val="0"/>
              </a:ext>
            </a:extLst>
          </a:blip>
          <a:srcRect l="9116" t="17544" r="9229"/>
          <a:stretch/>
        </p:blipFill>
        <p:spPr>
          <a:xfrm>
            <a:off x="1219200" y="762000"/>
            <a:ext cx="6978316" cy="5654842"/>
          </a:xfrm>
          <a:prstGeom prst="rect">
            <a:avLst/>
          </a:prstGeom>
        </p:spPr>
      </p:pic>
    </p:spTree>
    <p:extLst>
      <p:ext uri="{BB962C8B-B14F-4D97-AF65-F5344CB8AC3E}">
        <p14:creationId xmlns:p14="http://schemas.microsoft.com/office/powerpoint/2010/main" val="33941394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762000" y="228600"/>
            <a:ext cx="7772400" cy="533400"/>
          </a:xfrm>
        </p:spPr>
        <p:txBody>
          <a:bodyPr>
            <a:normAutofit fontScale="90000"/>
          </a:bodyPr>
          <a:lstStyle/>
          <a:p>
            <a:pPr>
              <a:defRPr/>
            </a:pPr>
            <a:r>
              <a:rPr lang="en-US" altLang="en-US" dirty="0" smtClean="0"/>
              <a:t>August 2017 PYPL Long-Term Index</a:t>
            </a:r>
          </a:p>
        </p:txBody>
      </p:sp>
      <p:pic>
        <p:nvPicPr>
          <p:cNvPr id="3" name="Picture 2" descr="PYPL PopularitY of Programming Language index - Mozilla Firefox"/>
          <p:cNvPicPr>
            <a:picLocks noChangeAspect="1"/>
          </p:cNvPicPr>
          <p:nvPr/>
        </p:nvPicPr>
        <p:blipFill rotWithShape="1">
          <a:blip r:embed="rId3">
            <a:extLst>
              <a:ext uri="{28A0092B-C50C-407E-A947-70E740481C1C}">
                <a14:useLocalDpi xmlns:a14="http://schemas.microsoft.com/office/drawing/2010/main" val="0"/>
              </a:ext>
            </a:extLst>
          </a:blip>
          <a:srcRect l="22500" t="34333" r="20834"/>
          <a:stretch/>
        </p:blipFill>
        <p:spPr>
          <a:xfrm>
            <a:off x="876300" y="914400"/>
            <a:ext cx="7543800" cy="5579826"/>
          </a:xfrm>
          <a:prstGeom prst="rect">
            <a:avLst/>
          </a:prstGeom>
        </p:spPr>
      </p:pic>
    </p:spTree>
    <p:extLst>
      <p:ext uri="{BB962C8B-B14F-4D97-AF65-F5344CB8AC3E}">
        <p14:creationId xmlns:p14="http://schemas.microsoft.com/office/powerpoint/2010/main" val="41529163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mtClean="0"/>
              <a:t>Imperative Languages</a:t>
            </a:r>
          </a:p>
        </p:txBody>
      </p:sp>
      <p:sp>
        <p:nvSpPr>
          <p:cNvPr id="4099" name="Rectangle 3"/>
          <p:cNvSpPr>
            <a:spLocks noGrp="1" noChangeArrowheads="1"/>
          </p:cNvSpPr>
          <p:nvPr>
            <p:ph type="body" idx="1"/>
          </p:nvPr>
        </p:nvSpPr>
        <p:spPr/>
        <p:txBody>
          <a:bodyPr/>
          <a:lstStyle/>
          <a:p>
            <a:pPr eaLnBrk="1" hangingPunct="1">
              <a:lnSpc>
                <a:spcPct val="90000"/>
              </a:lnSpc>
            </a:pPr>
            <a:r>
              <a:rPr lang="en-US" altLang="en-US" smtClean="0"/>
              <a:t>Mostly influenced by the von Neumann computer architecture</a:t>
            </a:r>
          </a:p>
          <a:p>
            <a:pPr eaLnBrk="1" hangingPunct="1">
              <a:lnSpc>
                <a:spcPct val="90000"/>
              </a:lnSpc>
            </a:pPr>
            <a:r>
              <a:rPr lang="en-US" altLang="en-US" smtClean="0"/>
              <a:t>Variables model memory cells, can be assigned to, and act differently from mathematical variables</a:t>
            </a:r>
          </a:p>
          <a:p>
            <a:pPr eaLnBrk="1" hangingPunct="1">
              <a:lnSpc>
                <a:spcPct val="90000"/>
              </a:lnSpc>
            </a:pPr>
            <a:r>
              <a:rPr lang="en-US" altLang="en-US" smtClean="0"/>
              <a:t>Destructive assignment, which mimics the movement of data from memory to CPU and back</a:t>
            </a:r>
          </a:p>
          <a:p>
            <a:pPr eaLnBrk="1" hangingPunct="1">
              <a:lnSpc>
                <a:spcPct val="90000"/>
              </a:lnSpc>
            </a:pPr>
            <a:r>
              <a:rPr lang="en-US" altLang="en-US" smtClean="0"/>
              <a:t>Iteration as a means of repetition is faster than the more natural recursion, because instructions to be repeated are stored in adjacent memory cells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143000" y="228600"/>
            <a:ext cx="7772400" cy="533400"/>
          </a:xfrm>
        </p:spPr>
        <p:txBody>
          <a:bodyPr/>
          <a:lstStyle/>
          <a:p>
            <a:pPr eaLnBrk="1" hangingPunct="1"/>
            <a:r>
              <a:rPr lang="en-US" altLang="en-US" sz="3200" dirty="0" err="1" smtClean="0"/>
              <a:t>Tiobe</a:t>
            </a:r>
            <a:r>
              <a:rPr lang="en-US" altLang="en-US" sz="3200" dirty="0" smtClean="0"/>
              <a:t> Index Long Term Trends, August 2017</a:t>
            </a:r>
          </a:p>
        </p:txBody>
      </p:sp>
      <p:pic>
        <p:nvPicPr>
          <p:cNvPr id="77828" name="Picture 3"/>
          <p:cNvPicPr>
            <a:picLocks noChangeAspect="1" noChangeArrowheads="1"/>
          </p:cNvPicPr>
          <p:nvPr/>
        </p:nvPicPr>
        <p:blipFill>
          <a:blip r:embed="rId3">
            <a:extLst>
              <a:ext uri="{28A0092B-C50C-407E-A947-70E740481C1C}">
                <a14:useLocalDpi xmlns:a14="http://schemas.microsoft.com/office/drawing/2010/main" val="0"/>
              </a:ext>
            </a:extLst>
          </a:blip>
          <a:srcRect l="27640" t="40260" r="41530" b="38281"/>
          <a:stretch>
            <a:fillRect/>
          </a:stretch>
        </p:blipFill>
        <p:spPr bwMode="auto">
          <a:xfrm>
            <a:off x="5257800" y="4390145"/>
            <a:ext cx="3783012" cy="209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descr="TIOBE Index | TIOBE - The Software Quality Company - Mozilla Firefox"/>
          <p:cNvPicPr>
            <a:picLocks noChangeAspect="1"/>
          </p:cNvPicPr>
          <p:nvPr/>
        </p:nvPicPr>
        <p:blipFill rotWithShape="1">
          <a:blip r:embed="rId4">
            <a:extLst>
              <a:ext uri="{28A0092B-C50C-407E-A947-70E740481C1C}">
                <a14:useLocalDpi xmlns:a14="http://schemas.microsoft.com/office/drawing/2010/main" val="0"/>
              </a:ext>
            </a:extLst>
          </a:blip>
          <a:srcRect l="14166" t="23341" r="17500" b="26007"/>
          <a:stretch/>
        </p:blipFill>
        <p:spPr>
          <a:xfrm>
            <a:off x="0" y="1219200"/>
            <a:ext cx="4861983" cy="4539113"/>
          </a:xfrm>
          <a:prstGeom prst="rect">
            <a:avLst/>
          </a:prstGeom>
        </p:spPr>
      </p:pic>
      <p:pic>
        <p:nvPicPr>
          <p:cNvPr id="4" name="Picture 3" descr="TIOBE Index | TIOBE - The Software Quality Company - Mozilla Firefox"/>
          <p:cNvPicPr>
            <a:picLocks noChangeAspect="1"/>
          </p:cNvPicPr>
          <p:nvPr/>
        </p:nvPicPr>
        <p:blipFill rotWithShape="1">
          <a:blip r:embed="rId5">
            <a:extLst>
              <a:ext uri="{28A0092B-C50C-407E-A947-70E740481C1C}">
                <a14:useLocalDpi xmlns:a14="http://schemas.microsoft.com/office/drawing/2010/main" val="0"/>
              </a:ext>
            </a:extLst>
          </a:blip>
          <a:srcRect l="15833" t="24675" r="19166" b="11345"/>
          <a:stretch/>
        </p:blipFill>
        <p:spPr>
          <a:xfrm>
            <a:off x="4800600" y="762000"/>
            <a:ext cx="4333489" cy="3657600"/>
          </a:xfrm>
          <a:prstGeom prst="rect">
            <a:avLst/>
          </a:prstGeom>
        </p:spPr>
      </p:pic>
    </p:spTree>
    <p:extLst>
      <p:ext uri="{BB962C8B-B14F-4D97-AF65-F5344CB8AC3E}">
        <p14:creationId xmlns:p14="http://schemas.microsoft.com/office/powerpoint/2010/main" val="22718492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762000"/>
          </a:xfrm>
        </p:spPr>
        <p:txBody>
          <a:bodyPr/>
          <a:lstStyle/>
          <a:p>
            <a:r>
              <a:rPr lang="en-US" sz="4000" dirty="0" smtClean="0"/>
              <a:t>TOPIDE Top IDE Index, August 2016</a:t>
            </a:r>
            <a:endParaRPr lang="en-US" sz="4000" dirty="0"/>
          </a:p>
        </p:txBody>
      </p:sp>
      <p:pic>
        <p:nvPicPr>
          <p:cNvPr id="3" name="Picture 2" descr="TOPIDE Top Integrated Development Environment index - Mozilla Firefox"/>
          <p:cNvPicPr>
            <a:picLocks noChangeAspect="1"/>
          </p:cNvPicPr>
          <p:nvPr/>
        </p:nvPicPr>
        <p:blipFill rotWithShape="1">
          <a:blip r:embed="rId3">
            <a:extLst>
              <a:ext uri="{28A0092B-C50C-407E-A947-70E740481C1C}">
                <a14:useLocalDpi xmlns:a14="http://schemas.microsoft.com/office/drawing/2010/main" val="0"/>
              </a:ext>
            </a:extLst>
          </a:blip>
          <a:srcRect l="46329" t="20911" r="17113" b="-1613"/>
          <a:stretch/>
        </p:blipFill>
        <p:spPr>
          <a:xfrm>
            <a:off x="533400" y="1066800"/>
            <a:ext cx="8153400" cy="5534527"/>
          </a:xfrm>
          <a:prstGeom prst="rect">
            <a:avLst/>
          </a:prstGeom>
        </p:spPr>
      </p:pic>
    </p:spTree>
    <p:extLst>
      <p:ext uri="{BB962C8B-B14F-4D97-AF65-F5344CB8AC3E}">
        <p14:creationId xmlns:p14="http://schemas.microsoft.com/office/powerpoint/2010/main" val="27268775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762000"/>
          </a:xfrm>
        </p:spPr>
        <p:txBody>
          <a:bodyPr/>
          <a:lstStyle/>
          <a:p>
            <a:r>
              <a:rPr lang="en-US" sz="4000" dirty="0" smtClean="0"/>
              <a:t>TOPIDE Top IDE Index, August 2017</a:t>
            </a:r>
            <a:endParaRPr lang="en-US" sz="4000" dirty="0"/>
          </a:p>
        </p:txBody>
      </p:sp>
      <p:pic>
        <p:nvPicPr>
          <p:cNvPr id="4" name="Picture 3" descr="TOP IDE index - Mozilla Firefox"/>
          <p:cNvPicPr>
            <a:picLocks noChangeAspect="1"/>
          </p:cNvPicPr>
          <p:nvPr/>
        </p:nvPicPr>
        <p:blipFill rotWithShape="1">
          <a:blip r:embed="rId3">
            <a:extLst>
              <a:ext uri="{28A0092B-C50C-407E-A947-70E740481C1C}">
                <a14:useLocalDpi xmlns:a14="http://schemas.microsoft.com/office/drawing/2010/main" val="0"/>
              </a:ext>
            </a:extLst>
          </a:blip>
          <a:srcRect l="50000" t="19972" r="16667"/>
          <a:stretch/>
        </p:blipFill>
        <p:spPr>
          <a:xfrm>
            <a:off x="457200" y="990600"/>
            <a:ext cx="8305800" cy="5604970"/>
          </a:xfrm>
          <a:prstGeom prst="rect">
            <a:avLst/>
          </a:prstGeom>
        </p:spPr>
      </p:pic>
    </p:spTree>
    <p:extLst>
      <p:ext uri="{BB962C8B-B14F-4D97-AF65-F5344CB8AC3E}">
        <p14:creationId xmlns:p14="http://schemas.microsoft.com/office/powerpoint/2010/main" val="17453763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304800"/>
            <a:ext cx="7772400" cy="609600"/>
          </a:xfrm>
        </p:spPr>
        <p:txBody>
          <a:bodyPr/>
          <a:lstStyle/>
          <a:p>
            <a:pPr eaLnBrk="1" hangingPunct="1"/>
            <a:r>
              <a:rPr lang="en-US" altLang="en-US" sz="4000" smtClean="0"/>
              <a:t>GCD (Euclid’s Algorithm) in C</a:t>
            </a:r>
          </a:p>
        </p:txBody>
      </p:sp>
      <p:sp>
        <p:nvSpPr>
          <p:cNvPr id="5123" name="Rectangle 3"/>
          <p:cNvSpPr>
            <a:spLocks noGrp="1" noChangeArrowheads="1"/>
          </p:cNvSpPr>
          <p:nvPr>
            <p:ph type="body" idx="1"/>
          </p:nvPr>
        </p:nvSpPr>
        <p:spPr>
          <a:xfrm>
            <a:off x="685800" y="1219200"/>
            <a:ext cx="3429000" cy="4876800"/>
          </a:xfrm>
        </p:spPr>
        <p:txBody>
          <a:bodyPr/>
          <a:lstStyle/>
          <a:p>
            <a:pPr eaLnBrk="1" hangingPunct="1"/>
            <a:r>
              <a:rPr lang="en-US" altLang="en-US" smtClean="0"/>
              <a:t>To compute the gcd of a and b, check to see if a and b are equal.  If so, print one of them and stop.  Otherwise, replace the larger one by their difference and repeat.</a:t>
            </a:r>
          </a:p>
          <a:p>
            <a:pPr eaLnBrk="1" hangingPunct="1"/>
            <a:endParaRPr lang="en-US" altLang="en-US" smtClean="0"/>
          </a:p>
        </p:txBody>
      </p:sp>
      <p:sp>
        <p:nvSpPr>
          <p:cNvPr id="5124" name="Rectangle 4"/>
          <p:cNvSpPr>
            <a:spLocks noChangeArrowheads="1"/>
          </p:cNvSpPr>
          <p:nvPr/>
        </p:nvSpPr>
        <p:spPr bwMode="auto">
          <a:xfrm>
            <a:off x="4572000" y="1219200"/>
            <a:ext cx="3962400" cy="4876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a:t>#include &lt;stdio.h&gt;</a:t>
            </a:r>
          </a:p>
          <a:p>
            <a:pPr eaLnBrk="1" hangingPunct="1">
              <a:buFontTx/>
              <a:buNone/>
            </a:pPr>
            <a:r>
              <a:rPr lang="en-US" altLang="en-US"/>
              <a:t>int gcd(int a, int b) {</a:t>
            </a:r>
          </a:p>
          <a:p>
            <a:pPr eaLnBrk="1" hangingPunct="1">
              <a:buFontTx/>
              <a:buNone/>
            </a:pPr>
            <a:r>
              <a:rPr lang="en-US" altLang="en-US"/>
              <a:t>    while (a != b) {</a:t>
            </a:r>
          </a:p>
          <a:p>
            <a:pPr eaLnBrk="1" hangingPunct="1">
              <a:buFontTx/>
              <a:buNone/>
            </a:pPr>
            <a:r>
              <a:rPr lang="en-US" altLang="en-US"/>
              <a:t>        if (a &gt; b) a = a - b;</a:t>
            </a:r>
          </a:p>
          <a:p>
            <a:pPr eaLnBrk="1" hangingPunct="1">
              <a:buFontTx/>
              <a:buNone/>
            </a:pPr>
            <a:r>
              <a:rPr lang="en-US" altLang="en-US"/>
              <a:t>        else b = b - a;</a:t>
            </a:r>
          </a:p>
          <a:p>
            <a:pPr eaLnBrk="1" hangingPunct="1">
              <a:buFontTx/>
              <a:buNone/>
            </a:pPr>
            <a:r>
              <a:rPr lang="en-US" altLang="en-US"/>
              <a:t>    }</a:t>
            </a:r>
          </a:p>
          <a:p>
            <a:pPr eaLnBrk="1" hangingPunct="1">
              <a:buFontTx/>
              <a:buNone/>
            </a:pPr>
            <a:r>
              <a:rPr lang="en-US" altLang="en-US"/>
              <a:t>    return a;</a:t>
            </a:r>
          </a:p>
          <a:p>
            <a:pPr eaLnBrk="1" hangingPunct="1">
              <a:buFontTx/>
              <a:buNone/>
            </a:pPr>
            <a:r>
              <a:rPr lang="en-US" altLang="en-US"/>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Functional Languages</a:t>
            </a:r>
          </a:p>
        </p:txBody>
      </p:sp>
      <p:sp>
        <p:nvSpPr>
          <p:cNvPr id="6147" name="Rectangle 3"/>
          <p:cNvSpPr>
            <a:spLocks noGrp="1" noChangeArrowheads="1"/>
          </p:cNvSpPr>
          <p:nvPr>
            <p:ph type="body" idx="1"/>
          </p:nvPr>
        </p:nvSpPr>
        <p:spPr/>
        <p:txBody>
          <a:bodyPr/>
          <a:lstStyle/>
          <a:p>
            <a:pPr eaLnBrk="1" hangingPunct="1">
              <a:lnSpc>
                <a:spcPct val="90000"/>
              </a:lnSpc>
            </a:pPr>
            <a:r>
              <a:rPr lang="en-US" altLang="en-US" smtClean="0"/>
              <a:t>Model of computation is the lambda calculus (of function application)</a:t>
            </a:r>
          </a:p>
          <a:p>
            <a:pPr eaLnBrk="1" hangingPunct="1">
              <a:lnSpc>
                <a:spcPct val="90000"/>
              </a:lnSpc>
            </a:pPr>
            <a:r>
              <a:rPr lang="en-US" altLang="en-US" smtClean="0"/>
              <a:t>No variables or write-once variables</a:t>
            </a:r>
          </a:p>
          <a:p>
            <a:pPr eaLnBrk="1" hangingPunct="1">
              <a:lnSpc>
                <a:spcPct val="90000"/>
              </a:lnSpc>
            </a:pPr>
            <a:r>
              <a:rPr lang="en-US" altLang="en-US" smtClean="0"/>
              <a:t>No destructive assignment</a:t>
            </a:r>
          </a:p>
          <a:p>
            <a:pPr eaLnBrk="1" hangingPunct="1">
              <a:lnSpc>
                <a:spcPct val="90000"/>
              </a:lnSpc>
            </a:pPr>
            <a:r>
              <a:rPr lang="en-US" altLang="en-US" smtClean="0"/>
              <a:t>Program computes by applying a functional form to an argument</a:t>
            </a:r>
          </a:p>
          <a:p>
            <a:pPr eaLnBrk="1" hangingPunct="1">
              <a:lnSpc>
                <a:spcPct val="90000"/>
              </a:lnSpc>
            </a:pPr>
            <a:r>
              <a:rPr lang="en-US" altLang="en-US" smtClean="0"/>
              <a:t>Program are built by composing simple functions into progressively more complicated ones</a:t>
            </a:r>
          </a:p>
          <a:p>
            <a:pPr eaLnBrk="1" hangingPunct="1">
              <a:lnSpc>
                <a:spcPct val="90000"/>
              </a:lnSpc>
            </a:pPr>
            <a:r>
              <a:rPr lang="en-US" altLang="en-US" smtClean="0"/>
              <a:t>Recursion is the preferred means of repetition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14400" y="304800"/>
            <a:ext cx="7772400" cy="609600"/>
          </a:xfrm>
        </p:spPr>
        <p:txBody>
          <a:bodyPr/>
          <a:lstStyle/>
          <a:p>
            <a:pPr eaLnBrk="1" hangingPunct="1"/>
            <a:r>
              <a:rPr lang="en-US" altLang="en-US" sz="4000" smtClean="0"/>
              <a:t>GCD (Euclid’s Algorithm) in Scheme</a:t>
            </a:r>
          </a:p>
        </p:txBody>
      </p:sp>
      <p:sp>
        <p:nvSpPr>
          <p:cNvPr id="7171" name="Rectangle 4"/>
          <p:cNvSpPr>
            <a:spLocks noChangeArrowheads="1"/>
          </p:cNvSpPr>
          <p:nvPr/>
        </p:nvSpPr>
        <p:spPr bwMode="auto">
          <a:xfrm>
            <a:off x="4114800" y="1524000"/>
            <a:ext cx="48006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dirty="0"/>
              <a:t>(define gcd2            ; '</a:t>
            </a:r>
            <a:r>
              <a:rPr lang="en-US" altLang="en-US" dirty="0" err="1"/>
              <a:t>gcd</a:t>
            </a:r>
            <a:r>
              <a:rPr lang="en-US" altLang="en-US" dirty="0"/>
              <a:t>' is      		built-in to R5RS</a:t>
            </a:r>
          </a:p>
          <a:p>
            <a:pPr eaLnBrk="1" hangingPunct="1">
              <a:buFontTx/>
              <a:buNone/>
            </a:pPr>
            <a:r>
              <a:rPr lang="en-US" altLang="en-US" dirty="0"/>
              <a:t>  (lambda (a b) </a:t>
            </a:r>
          </a:p>
          <a:p>
            <a:pPr eaLnBrk="1" hangingPunct="1">
              <a:buFontTx/>
              <a:buNone/>
            </a:pPr>
            <a:r>
              <a:rPr lang="en-US" altLang="en-US" dirty="0"/>
              <a:t>    (</a:t>
            </a:r>
            <a:r>
              <a:rPr lang="en-US" altLang="en-US" dirty="0" err="1"/>
              <a:t>cond</a:t>
            </a:r>
            <a:r>
              <a:rPr lang="en-US" altLang="en-US" dirty="0"/>
              <a:t> ((= a b) a) </a:t>
            </a:r>
          </a:p>
          <a:p>
            <a:pPr eaLnBrk="1" hangingPunct="1">
              <a:buFontTx/>
              <a:buNone/>
            </a:pPr>
            <a:r>
              <a:rPr lang="en-US" altLang="en-US" dirty="0"/>
              <a:t>          ((&gt; a b) (gcd2 (- a b) b)) </a:t>
            </a:r>
          </a:p>
          <a:p>
            <a:pPr eaLnBrk="1" hangingPunct="1">
              <a:buFontTx/>
              <a:buNone/>
            </a:pPr>
            <a:r>
              <a:rPr lang="en-US" altLang="en-US" dirty="0"/>
              <a:t>          (else (gcd2 (- b a) a))))) </a:t>
            </a:r>
          </a:p>
        </p:txBody>
      </p:sp>
      <p:sp>
        <p:nvSpPr>
          <p:cNvPr id="7172" name="Rectangle 6"/>
          <p:cNvSpPr>
            <a:spLocks noChangeArrowheads="1"/>
          </p:cNvSpPr>
          <p:nvPr/>
        </p:nvSpPr>
        <p:spPr bwMode="auto">
          <a:xfrm>
            <a:off x="228600" y="1066800"/>
            <a:ext cx="3733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a:t>The gcd of a and b is defined to be (1) a when a and b are equal, (2) the gcd of b and a-b when a &gt; b and (3) the gcd of a and b-a when b &gt; a.  To compute the gcd of a given pair of numbers, expand and simplify this definition until it terminates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914400" y="304800"/>
            <a:ext cx="7772400" cy="609600"/>
          </a:xfrm>
        </p:spPr>
        <p:txBody>
          <a:bodyPr/>
          <a:lstStyle/>
          <a:p>
            <a:pPr eaLnBrk="1" hangingPunct="1"/>
            <a:r>
              <a:rPr lang="en-US" altLang="en-US" sz="4000" dirty="0" smtClean="0"/>
              <a:t>GCD (Euclid’s Algorithm) in </a:t>
            </a:r>
            <a:r>
              <a:rPr lang="en-US" altLang="en-US" sz="4000" dirty="0" err="1" smtClean="0"/>
              <a:t>OCaml</a:t>
            </a:r>
            <a:endParaRPr lang="en-US" altLang="en-US" sz="4000" dirty="0" smtClean="0"/>
          </a:p>
        </p:txBody>
      </p:sp>
      <p:sp>
        <p:nvSpPr>
          <p:cNvPr id="47107" name="Rectangle 4"/>
          <p:cNvSpPr>
            <a:spLocks noChangeArrowheads="1"/>
          </p:cNvSpPr>
          <p:nvPr/>
        </p:nvSpPr>
        <p:spPr bwMode="auto">
          <a:xfrm>
            <a:off x="3886200" y="1524000"/>
            <a:ext cx="50292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dirty="0" smtClean="0"/>
              <a:t>let rec </a:t>
            </a:r>
            <a:r>
              <a:rPr lang="en-US" altLang="en-US" dirty="0" err="1" smtClean="0"/>
              <a:t>cgd</a:t>
            </a:r>
            <a:r>
              <a:rPr lang="en-US" altLang="en-US" dirty="0" smtClean="0"/>
              <a:t> a b =</a:t>
            </a:r>
          </a:p>
          <a:p>
            <a:pPr eaLnBrk="1" hangingPunct="1">
              <a:buFontTx/>
              <a:buNone/>
            </a:pPr>
            <a:r>
              <a:rPr lang="en-US" altLang="en-US" dirty="0"/>
              <a:t>	</a:t>
            </a:r>
            <a:r>
              <a:rPr lang="en-US" altLang="en-US" dirty="0" smtClean="0"/>
              <a:t>if a = b then a</a:t>
            </a:r>
          </a:p>
          <a:p>
            <a:pPr eaLnBrk="1" hangingPunct="1">
              <a:buFontTx/>
              <a:buNone/>
            </a:pPr>
            <a:r>
              <a:rPr lang="en-US" altLang="en-US" dirty="0"/>
              <a:t>	</a:t>
            </a:r>
            <a:r>
              <a:rPr lang="en-US" altLang="en-US" dirty="0" smtClean="0"/>
              <a:t>else if a &gt; b then </a:t>
            </a:r>
            <a:r>
              <a:rPr lang="en-US" altLang="en-US" dirty="0" err="1" smtClean="0"/>
              <a:t>gcd</a:t>
            </a:r>
            <a:r>
              <a:rPr lang="en-US" altLang="en-US" dirty="0" smtClean="0"/>
              <a:t> b (a – b)</a:t>
            </a:r>
          </a:p>
          <a:p>
            <a:pPr eaLnBrk="1" hangingPunct="1">
              <a:buFontTx/>
              <a:buNone/>
            </a:pPr>
            <a:r>
              <a:rPr lang="en-US" altLang="en-US" dirty="0"/>
              <a:t>	</a:t>
            </a:r>
            <a:r>
              <a:rPr lang="en-US" altLang="en-US" dirty="0" smtClean="0"/>
              <a:t>	 else </a:t>
            </a:r>
            <a:r>
              <a:rPr lang="en-US" altLang="en-US" dirty="0" err="1" smtClean="0"/>
              <a:t>gcd</a:t>
            </a:r>
            <a:r>
              <a:rPr lang="en-US" altLang="en-US" dirty="0" smtClean="0"/>
              <a:t> a (b – a) </a:t>
            </a:r>
            <a:endParaRPr lang="en-US" altLang="en-US" dirty="0"/>
          </a:p>
        </p:txBody>
      </p:sp>
      <p:sp>
        <p:nvSpPr>
          <p:cNvPr id="47108" name="Rectangle 6"/>
          <p:cNvSpPr>
            <a:spLocks noChangeArrowheads="1"/>
          </p:cNvSpPr>
          <p:nvPr/>
        </p:nvSpPr>
        <p:spPr bwMode="auto">
          <a:xfrm>
            <a:off x="228600" y="1066800"/>
            <a:ext cx="3733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a:t>The gcd of a and b is defined to be (1) a when a and b are equal, (2) the gcd of b and a-b when a &gt; b and (3) the gcd of a and b-a when b &gt; a.  To compute the gcd of a given pair of numbers, expand and simplify this definition until it terminates</a:t>
            </a:r>
          </a:p>
        </p:txBody>
      </p:sp>
    </p:spTree>
    <p:extLst>
      <p:ext uri="{BB962C8B-B14F-4D97-AF65-F5344CB8AC3E}">
        <p14:creationId xmlns:p14="http://schemas.microsoft.com/office/powerpoint/2010/main" val="2945207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914400" y="304800"/>
            <a:ext cx="7772400" cy="609600"/>
          </a:xfrm>
        </p:spPr>
        <p:txBody>
          <a:bodyPr/>
          <a:lstStyle/>
          <a:p>
            <a:pPr eaLnBrk="1" hangingPunct="1"/>
            <a:r>
              <a:rPr lang="en-US" altLang="en-US" sz="4000" dirty="0" smtClean="0"/>
              <a:t>GCD (Euclid’s Algorithm) in Haskell</a:t>
            </a:r>
          </a:p>
        </p:txBody>
      </p:sp>
      <p:sp>
        <p:nvSpPr>
          <p:cNvPr id="47107" name="Rectangle 4"/>
          <p:cNvSpPr>
            <a:spLocks noChangeArrowheads="1"/>
          </p:cNvSpPr>
          <p:nvPr/>
        </p:nvSpPr>
        <p:spPr bwMode="auto">
          <a:xfrm>
            <a:off x="3886200" y="1524000"/>
            <a:ext cx="50292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dirty="0"/>
              <a:t>-- GCD (Euclid's Algorithm) in Haskell; requires non-negative</a:t>
            </a:r>
          </a:p>
          <a:p>
            <a:pPr eaLnBrk="1" hangingPunct="1">
              <a:buFontTx/>
              <a:buNone/>
            </a:pPr>
            <a:r>
              <a:rPr lang="en-US" altLang="en-US" dirty="0"/>
              <a:t>-- arguments.</a:t>
            </a:r>
          </a:p>
          <a:p>
            <a:pPr eaLnBrk="1" hangingPunct="1">
              <a:buFontTx/>
              <a:buNone/>
            </a:pPr>
            <a:r>
              <a:rPr lang="en-US" altLang="en-US" dirty="0" err="1"/>
              <a:t>gcd</a:t>
            </a:r>
            <a:r>
              <a:rPr lang="en-US" altLang="en-US" dirty="0"/>
              <a:t>' :: Integral a =&gt; a -&gt; a -&gt; a</a:t>
            </a:r>
          </a:p>
          <a:p>
            <a:pPr eaLnBrk="1" hangingPunct="1">
              <a:buFontTx/>
              <a:buNone/>
            </a:pPr>
            <a:r>
              <a:rPr lang="en-US" altLang="en-US" dirty="0" err="1"/>
              <a:t>gcd</a:t>
            </a:r>
            <a:r>
              <a:rPr lang="en-US" altLang="en-US" dirty="0"/>
              <a:t>' m n | m == n = m</a:t>
            </a:r>
          </a:p>
          <a:p>
            <a:pPr eaLnBrk="1" hangingPunct="1">
              <a:buFontTx/>
              <a:buNone/>
            </a:pPr>
            <a:r>
              <a:rPr lang="en-US" altLang="en-US" dirty="0"/>
              <a:t>         </a:t>
            </a:r>
            <a:r>
              <a:rPr lang="en-US" altLang="en-US" dirty="0" smtClean="0"/>
              <a:t>    | </a:t>
            </a:r>
            <a:r>
              <a:rPr lang="en-US" altLang="en-US" dirty="0"/>
              <a:t>otherwise = if m &gt; </a:t>
            </a:r>
            <a:r>
              <a:rPr lang="en-US" altLang="en-US" dirty="0" smtClean="0"/>
              <a:t>n       then </a:t>
            </a:r>
            <a:r>
              <a:rPr lang="en-US" altLang="en-US" dirty="0" err="1"/>
              <a:t>gcd</a:t>
            </a:r>
            <a:r>
              <a:rPr lang="en-US" altLang="en-US" dirty="0"/>
              <a:t>' (m - n) n</a:t>
            </a:r>
          </a:p>
          <a:p>
            <a:pPr eaLnBrk="1" hangingPunct="1">
              <a:buFontTx/>
              <a:buNone/>
            </a:pPr>
            <a:r>
              <a:rPr lang="en-US" altLang="en-US" dirty="0"/>
              <a:t>                      </a:t>
            </a:r>
            <a:r>
              <a:rPr lang="en-US" altLang="en-US" dirty="0" smtClean="0"/>
              <a:t>            else </a:t>
            </a:r>
            <a:r>
              <a:rPr lang="en-US" altLang="en-US" dirty="0" err="1"/>
              <a:t>gcd</a:t>
            </a:r>
            <a:r>
              <a:rPr lang="en-US" altLang="en-US" dirty="0"/>
              <a:t>' m (n - m) </a:t>
            </a:r>
          </a:p>
        </p:txBody>
      </p:sp>
      <p:sp>
        <p:nvSpPr>
          <p:cNvPr id="47108" name="Rectangle 6"/>
          <p:cNvSpPr>
            <a:spLocks noChangeArrowheads="1"/>
          </p:cNvSpPr>
          <p:nvPr/>
        </p:nvSpPr>
        <p:spPr bwMode="auto">
          <a:xfrm>
            <a:off x="228600" y="1066800"/>
            <a:ext cx="3733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a:t>The gcd of a and b is defined to be (1) a when a and b are equal, (2) the gcd of b and a-b when a &gt; b and (3) the gcd of a and b-a when b &gt; a.  To compute the gcd of a given pair of numbers, expand and simplify this definition until it terminates</a:t>
            </a:r>
          </a:p>
        </p:txBody>
      </p:sp>
    </p:spTree>
    <p:extLst>
      <p:ext uri="{BB962C8B-B14F-4D97-AF65-F5344CB8AC3E}">
        <p14:creationId xmlns:p14="http://schemas.microsoft.com/office/powerpoint/2010/main" val="38690541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t>Logic Languages</a:t>
            </a:r>
          </a:p>
        </p:txBody>
      </p:sp>
      <p:sp>
        <p:nvSpPr>
          <p:cNvPr id="8195" name="Rectangle 3"/>
          <p:cNvSpPr>
            <a:spLocks noGrp="1" noChangeArrowheads="1"/>
          </p:cNvSpPr>
          <p:nvPr>
            <p:ph type="body" idx="1"/>
          </p:nvPr>
        </p:nvSpPr>
        <p:spPr/>
        <p:txBody>
          <a:bodyPr/>
          <a:lstStyle/>
          <a:p>
            <a:pPr eaLnBrk="1" hangingPunct="1">
              <a:lnSpc>
                <a:spcPct val="90000"/>
              </a:lnSpc>
            </a:pPr>
            <a:r>
              <a:rPr lang="en-US" altLang="en-US" smtClean="0"/>
              <a:t>Model of computation is the Post production system</a:t>
            </a:r>
          </a:p>
          <a:p>
            <a:pPr eaLnBrk="1" hangingPunct="1">
              <a:lnSpc>
                <a:spcPct val="90000"/>
              </a:lnSpc>
            </a:pPr>
            <a:r>
              <a:rPr lang="en-US" altLang="en-US" smtClean="0"/>
              <a:t>Write-once variables</a:t>
            </a:r>
          </a:p>
          <a:p>
            <a:pPr eaLnBrk="1" hangingPunct="1">
              <a:lnSpc>
                <a:spcPct val="90000"/>
              </a:lnSpc>
            </a:pPr>
            <a:r>
              <a:rPr lang="en-US" altLang="en-US" smtClean="0"/>
              <a:t>Rule-based programming</a:t>
            </a:r>
          </a:p>
          <a:p>
            <a:pPr eaLnBrk="1" hangingPunct="1">
              <a:lnSpc>
                <a:spcPct val="90000"/>
              </a:lnSpc>
            </a:pPr>
            <a:r>
              <a:rPr lang="en-US" altLang="en-US" smtClean="0"/>
              <a:t>Related to Horn logic, a subset of first-order logic</a:t>
            </a:r>
          </a:p>
          <a:p>
            <a:pPr eaLnBrk="1" hangingPunct="1">
              <a:lnSpc>
                <a:spcPct val="90000"/>
              </a:lnSpc>
            </a:pPr>
            <a:r>
              <a:rPr lang="en-US" altLang="en-US" smtClean="0"/>
              <a:t>AND and OR non-determinism can be exploited in parallel execution</a:t>
            </a:r>
          </a:p>
          <a:p>
            <a:pPr eaLnBrk="1" hangingPunct="1">
              <a:lnSpc>
                <a:spcPct val="90000"/>
              </a:lnSpc>
            </a:pPr>
            <a:r>
              <a:rPr lang="en-US" altLang="en-US" smtClean="0"/>
              <a:t>Almost unbelievably simple semantics</a:t>
            </a:r>
          </a:p>
          <a:p>
            <a:pPr eaLnBrk="1" hangingPunct="1">
              <a:lnSpc>
                <a:spcPct val="90000"/>
              </a:lnSpc>
            </a:pPr>
            <a:r>
              <a:rPr lang="en-US" altLang="en-US" smtClean="0"/>
              <a:t>Prolog is a compromise language: not a pure logic language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30Lect1">
  <a:themeElements>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30Lect1">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30Lect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30Lect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30Lect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30Lect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30Lect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30Lect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330Lect1</Template>
  <TotalTime>1600</TotalTime>
  <Words>2158</Words>
  <Application>Microsoft Office PowerPoint</Application>
  <PresentationFormat>On-screen Show (4:3)</PresentationFormat>
  <Paragraphs>190</Paragraphs>
  <Slides>32</Slides>
  <Notes>32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7" baseType="lpstr">
      <vt:lpstr>Baskerville Old Face</vt:lpstr>
      <vt:lpstr>Times New Roman</vt:lpstr>
      <vt:lpstr>Tw Cen MT</vt:lpstr>
      <vt:lpstr>330Lect1</vt:lpstr>
      <vt:lpstr>Photo Editor Photo</vt:lpstr>
      <vt:lpstr>CSCE 190 Programming Language Paradigms </vt:lpstr>
      <vt:lpstr>Language Families</vt:lpstr>
      <vt:lpstr>Imperative Languages</vt:lpstr>
      <vt:lpstr>GCD (Euclid’s Algorithm) in C</vt:lpstr>
      <vt:lpstr>Functional Languages</vt:lpstr>
      <vt:lpstr>GCD (Euclid’s Algorithm) in Scheme</vt:lpstr>
      <vt:lpstr>GCD (Euclid’s Algorithm) in OCaml</vt:lpstr>
      <vt:lpstr>GCD (Euclid’s Algorithm) in Haskell</vt:lpstr>
      <vt:lpstr>Logic Languages</vt:lpstr>
      <vt:lpstr>GCD (Euclid’s Algorithm) in Prolog</vt:lpstr>
      <vt:lpstr>Some Historical Perspective</vt:lpstr>
      <vt:lpstr>Figure by Brian Hayes (who credits, in part, Éric Lévénez and Pascal Rigaux): Brian Hayes, “The Semicolon Wars.” American Scientist, July-August 2006, pp.299-303</vt:lpstr>
      <vt:lpstr>Some Historical Perspective</vt:lpstr>
      <vt:lpstr>Alain Colmerauer and John Backus</vt:lpstr>
      <vt:lpstr>PowerPoint Presentation</vt:lpstr>
      <vt:lpstr>August 2014 Tiobe PL Index</vt:lpstr>
      <vt:lpstr>August 2015 Tiobe PL Index</vt:lpstr>
      <vt:lpstr>August 2016 Tiobe PL Index</vt:lpstr>
      <vt:lpstr>August 2017 Tiobe PL Index</vt:lpstr>
      <vt:lpstr>August 2014 PYPL Index</vt:lpstr>
      <vt:lpstr>August 2015 PYPL Index</vt:lpstr>
      <vt:lpstr>August 2017 PYPL Index</vt:lpstr>
      <vt:lpstr>Tiobe Index Long Term Trends, August 2013</vt:lpstr>
      <vt:lpstr>Tiobe Index Long Term Trends, August 2014</vt:lpstr>
      <vt:lpstr>Tiobe Index Long Term Trends, August 2015</vt:lpstr>
      <vt:lpstr>Tiobe Index Long Term Trends, August 2016</vt:lpstr>
      <vt:lpstr>August 2015 PYPL Long-Term Index</vt:lpstr>
      <vt:lpstr>August 2016 PYPL Long-Term Index</vt:lpstr>
      <vt:lpstr>August 2017 PYPL Long-Term Index</vt:lpstr>
      <vt:lpstr>Tiobe Index Long Term Trends, August 2017</vt:lpstr>
      <vt:lpstr>TOPIDE Top IDE Index, August 2016</vt:lpstr>
      <vt:lpstr>TOPIDE Top IDE Index, August 2017</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330 Programming Language Structures</dc:title>
  <dc:creator>Marco Valtorta</dc:creator>
  <cp:lastModifiedBy>Marco Valtorta</cp:lastModifiedBy>
  <cp:revision>102</cp:revision>
  <cp:lastPrinted>2013-08-22T13:55:24Z</cp:lastPrinted>
  <dcterms:created xsi:type="dcterms:W3CDTF">2004-08-19T01:30:12Z</dcterms:created>
  <dcterms:modified xsi:type="dcterms:W3CDTF">2017-10-24T21:47:59Z</dcterms:modified>
</cp:coreProperties>
</file>