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8825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Funny images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examples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66800" y="1406020"/>
            <a:ext cx="6172199" cy="2251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66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66800" y="3905864"/>
            <a:ext cx="6172199" cy="1123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622452" y="1386426"/>
            <a:ext cx="3886201" cy="42223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002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indent="-17145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»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164591" y="2459735"/>
            <a:ext cx="3886200" cy="2075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3625596" y="1385316"/>
            <a:ext cx="3886200" cy="4224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rtl="0">
              <a:spcBef>
                <a:spcPts val="0"/>
              </a:spcBef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rtl="0">
              <a:spcBef>
                <a:spcPts val="0"/>
              </a:spcBef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rtl="0">
              <a:spcBef>
                <a:spcPts val="0"/>
              </a:spcBef>
              <a:defRPr sz="18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456432" y="1545336"/>
            <a:ext cx="4224527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6002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indent="-17145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»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i="1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69848" y="1472183"/>
            <a:ext cx="6172199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800" b="1" cap="none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69848" y="3886200"/>
            <a:ext cx="61721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8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3775" y="609600"/>
            <a:ext cx="3616325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486998" y="1915858"/>
            <a:ext cx="3646965" cy="28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96754" y="1915881"/>
            <a:ext cx="3639310" cy="2881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93775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3775" y="609600"/>
            <a:ext cx="3615733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95300" y="1916113"/>
            <a:ext cx="3638549" cy="64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800" b="0"/>
            </a:lvl1pPr>
            <a:lvl2pPr marL="457200" indent="0" rtl="0">
              <a:spcBef>
                <a:spcPts val="0"/>
              </a:spcBef>
              <a:buFont typeface="Galdeano"/>
              <a:buNone/>
              <a:defRPr sz="2000" b="1"/>
            </a:lvl2pPr>
            <a:lvl3pPr marL="914400" indent="0" rtl="0">
              <a:spcBef>
                <a:spcPts val="0"/>
              </a:spcBef>
              <a:buFont typeface="Galdeano"/>
              <a:buNone/>
              <a:defRPr sz="1800" b="1"/>
            </a:lvl3pPr>
            <a:lvl4pPr marL="1371600" indent="0" rtl="0">
              <a:spcBef>
                <a:spcPts val="0"/>
              </a:spcBef>
              <a:buFont typeface="Galdeano"/>
              <a:buNone/>
              <a:defRPr sz="1600" b="1"/>
            </a:lvl4pPr>
            <a:lvl5pPr marL="1828800" indent="0" rtl="0">
              <a:spcBef>
                <a:spcPts val="0"/>
              </a:spcBef>
              <a:buFont typeface="Galdeano"/>
              <a:buNone/>
              <a:defRPr sz="1600" b="1"/>
            </a:lvl5pPr>
            <a:lvl6pPr marL="2286000" indent="0" rtl="0">
              <a:spcBef>
                <a:spcPts val="0"/>
              </a:spcBef>
              <a:buFont typeface="Galdeano"/>
              <a:buNone/>
              <a:defRPr sz="1600" b="1"/>
            </a:lvl6pPr>
            <a:lvl7pPr marL="2743200" indent="0" rtl="0">
              <a:spcBef>
                <a:spcPts val="0"/>
              </a:spcBef>
              <a:buFont typeface="Galdeano"/>
              <a:buNone/>
              <a:defRPr sz="1600" b="1"/>
            </a:lvl7pPr>
            <a:lvl8pPr marL="3200400" indent="0" rtl="0">
              <a:spcBef>
                <a:spcPts val="0"/>
              </a:spcBef>
              <a:buFont typeface="Galdeano"/>
              <a:buNone/>
              <a:defRPr sz="1600" b="1"/>
            </a:lvl8pPr>
            <a:lvl9pPr marL="3657600" indent="0" rtl="0">
              <a:spcBef>
                <a:spcPts val="0"/>
              </a:spcBef>
              <a:buFont typeface="Galdeano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5300" y="2860675"/>
            <a:ext cx="3638549" cy="28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492625" y="1916113"/>
            <a:ext cx="3660775" cy="646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800" b="0"/>
            </a:lvl1pPr>
            <a:lvl2pPr marL="457200" indent="0" rtl="0">
              <a:spcBef>
                <a:spcPts val="0"/>
              </a:spcBef>
              <a:buFont typeface="Galdeano"/>
              <a:buNone/>
              <a:defRPr sz="2000" b="1"/>
            </a:lvl2pPr>
            <a:lvl3pPr marL="914400" indent="0" rtl="0">
              <a:spcBef>
                <a:spcPts val="0"/>
              </a:spcBef>
              <a:buFont typeface="Galdeano"/>
              <a:buNone/>
              <a:defRPr sz="1800" b="1"/>
            </a:lvl3pPr>
            <a:lvl4pPr marL="1371600" indent="0" rtl="0">
              <a:spcBef>
                <a:spcPts val="0"/>
              </a:spcBef>
              <a:buFont typeface="Galdeano"/>
              <a:buNone/>
              <a:defRPr sz="1600" b="1"/>
            </a:lvl4pPr>
            <a:lvl5pPr marL="1828800" indent="0" rtl="0">
              <a:spcBef>
                <a:spcPts val="0"/>
              </a:spcBef>
              <a:buFont typeface="Galdeano"/>
              <a:buNone/>
              <a:defRPr sz="1600" b="1"/>
            </a:lvl5pPr>
            <a:lvl6pPr marL="2286000" indent="0" rtl="0">
              <a:spcBef>
                <a:spcPts val="0"/>
              </a:spcBef>
              <a:buFont typeface="Galdeano"/>
              <a:buNone/>
              <a:defRPr sz="1600" b="1"/>
            </a:lvl6pPr>
            <a:lvl7pPr marL="2743200" indent="0" rtl="0">
              <a:spcBef>
                <a:spcPts val="0"/>
              </a:spcBef>
              <a:buFont typeface="Galdeano"/>
              <a:buNone/>
              <a:defRPr sz="1600" b="1"/>
            </a:lvl7pPr>
            <a:lvl8pPr marL="3200400" indent="0" rtl="0">
              <a:spcBef>
                <a:spcPts val="0"/>
              </a:spcBef>
              <a:buFont typeface="Galdeano"/>
              <a:buNone/>
              <a:defRPr sz="1600" b="1"/>
            </a:lvl8pPr>
            <a:lvl9pPr marL="3657600" indent="0" rtl="0">
              <a:spcBef>
                <a:spcPts val="0"/>
              </a:spcBef>
              <a:buFont typeface="Galdeano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492626" y="2860675"/>
            <a:ext cx="3651250" cy="28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93775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162800" y="1551542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489450" y="1920875"/>
            <a:ext cx="3654425" cy="288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93775" y="606425"/>
            <a:ext cx="3629024" cy="10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800" b="1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95300" y="1920875"/>
            <a:ext cx="3629024" cy="1812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800"/>
            </a:lvl1pPr>
            <a:lvl2pPr marL="457200" indent="0" rtl="0">
              <a:spcBef>
                <a:spcPts val="0"/>
              </a:spcBef>
              <a:buFont typeface="Galdeano"/>
              <a:buNone/>
              <a:defRPr sz="1200"/>
            </a:lvl2pPr>
            <a:lvl3pPr marL="914400" indent="0" rtl="0">
              <a:spcBef>
                <a:spcPts val="0"/>
              </a:spcBef>
              <a:buFont typeface="Galdeano"/>
              <a:buNone/>
              <a:defRPr sz="1000"/>
            </a:lvl3pPr>
            <a:lvl4pPr marL="1371600" indent="0" rtl="0">
              <a:spcBef>
                <a:spcPts val="0"/>
              </a:spcBef>
              <a:buFont typeface="Galdeano"/>
              <a:buNone/>
              <a:defRPr sz="900"/>
            </a:lvl4pPr>
            <a:lvl5pPr marL="1828800" indent="0" rtl="0">
              <a:spcBef>
                <a:spcPts val="0"/>
              </a:spcBef>
              <a:buFont typeface="Galdeano"/>
              <a:buNone/>
              <a:defRPr sz="900"/>
            </a:lvl5pPr>
            <a:lvl6pPr marL="2286000" indent="0" rtl="0">
              <a:spcBef>
                <a:spcPts val="0"/>
              </a:spcBef>
              <a:buFont typeface="Galdeano"/>
              <a:buNone/>
              <a:defRPr sz="900"/>
            </a:lvl6pPr>
            <a:lvl7pPr marL="2743200" indent="0" rtl="0">
              <a:spcBef>
                <a:spcPts val="0"/>
              </a:spcBef>
              <a:buFont typeface="Galdeano"/>
              <a:buNone/>
              <a:defRPr sz="900"/>
            </a:lvl7pPr>
            <a:lvl8pPr marL="3200400" indent="0" rtl="0">
              <a:spcBef>
                <a:spcPts val="0"/>
              </a:spcBef>
              <a:buFont typeface="Galdeano"/>
              <a:buNone/>
              <a:defRPr sz="900"/>
            </a:lvl8pPr>
            <a:lvl9pPr marL="3657600" indent="0" rtl="0">
              <a:spcBef>
                <a:spcPts val="0"/>
              </a:spcBef>
              <a:buFont typeface="Galdeano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93775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3775" y="600074"/>
            <a:ext cx="2074861" cy="19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800" b="0"/>
            </a:lvl1pPr>
            <a:lvl2pPr rtl="0">
              <a:spcBef>
                <a:spcPts val="0"/>
              </a:spcBef>
              <a:defRPr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963861" y="1650999"/>
            <a:ext cx="5627686" cy="4220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3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4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Galdeano"/>
              <a:buNone/>
              <a:defRPr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963861" y="614362"/>
            <a:ext cx="3741738" cy="909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Galdeano"/>
              <a:buNone/>
              <a:defRPr sz="1800"/>
            </a:lvl1pPr>
            <a:lvl2pPr marL="457200" indent="0" rtl="0">
              <a:spcBef>
                <a:spcPts val="0"/>
              </a:spcBef>
              <a:buFont typeface="Galdeano"/>
              <a:buNone/>
              <a:defRPr sz="1200"/>
            </a:lvl2pPr>
            <a:lvl3pPr marL="914400" indent="0" rtl="0">
              <a:spcBef>
                <a:spcPts val="0"/>
              </a:spcBef>
              <a:buFont typeface="Galdeano"/>
              <a:buNone/>
              <a:defRPr sz="1000"/>
            </a:lvl3pPr>
            <a:lvl4pPr marL="1371600" indent="0" rtl="0">
              <a:spcBef>
                <a:spcPts val="0"/>
              </a:spcBef>
              <a:buFont typeface="Galdeano"/>
              <a:buNone/>
              <a:defRPr sz="900"/>
            </a:lvl4pPr>
            <a:lvl5pPr marL="1828800" indent="0" rtl="0">
              <a:spcBef>
                <a:spcPts val="0"/>
              </a:spcBef>
              <a:buFont typeface="Galdeano"/>
              <a:buNone/>
              <a:defRPr sz="900"/>
            </a:lvl5pPr>
            <a:lvl6pPr marL="2286000" indent="0" rtl="0">
              <a:spcBef>
                <a:spcPts val="0"/>
              </a:spcBef>
              <a:buFont typeface="Galdeano"/>
              <a:buNone/>
              <a:defRPr sz="900"/>
            </a:lvl6pPr>
            <a:lvl7pPr marL="2743200" indent="0" rtl="0">
              <a:spcBef>
                <a:spcPts val="0"/>
              </a:spcBef>
              <a:buFont typeface="Galdeano"/>
              <a:buNone/>
              <a:defRPr sz="900"/>
            </a:lvl7pPr>
            <a:lvl8pPr marL="3200400" indent="0" rtl="0">
              <a:spcBef>
                <a:spcPts val="0"/>
              </a:spcBef>
              <a:buFont typeface="Galdeano"/>
              <a:buNone/>
              <a:defRPr sz="900"/>
            </a:lvl8pPr>
            <a:lvl9pPr marL="3657600" indent="0" rtl="0">
              <a:spcBef>
                <a:spcPts val="0"/>
              </a:spcBef>
              <a:buFont typeface="Galdeano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93775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97C94"/>
            </a:gs>
            <a:gs pos="100000">
              <a:srgbClr val="0070C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6002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742950" marR="0" indent="-17145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6002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–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20574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»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indent="-114300" algn="l" rtl="0">
              <a:spcBef>
                <a:spcPts val="360"/>
              </a:spcBef>
              <a:buClr>
                <a:schemeClr val="lt1"/>
              </a:buClr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069848" y="6356350"/>
            <a:ext cx="51023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159752" y="6356350"/>
            <a:ext cx="113768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richardkbaldwin@gmail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066800" y="1406020"/>
            <a:ext cx="6172199" cy="225157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LIFE AS A WEB DEVELOPER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066800" y="3905864"/>
            <a:ext cx="6172199" cy="173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Richard Baldwin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Manager of Digital Services at Palmetto Health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Email: </a:t>
            </a:r>
            <a:r>
              <a:rPr lang="en-US"/>
              <a:t>richardkbaldwin@gmail.com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Twitter: @richardkbaldwi</a:t>
            </a:r>
            <a:r>
              <a:rPr lang="en-US"/>
              <a:t>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1100" y="425"/>
            <a:ext cx="9785095" cy="685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0475" y="0"/>
            <a:ext cx="1029447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456432" y="1545336"/>
            <a:ext cx="4224527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Designer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Photoshop, Illustrator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Layout, fonts, colors, logos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Front-end Developer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Sublime, SASS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HTML, CSS, JavaScript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Web Developer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Visual Studio or Text Editor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C#, SQL, PHP, JavaScript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UX Designer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Workflow tools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Site flow, application flow, layout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914400" y="1554479"/>
            <a:ext cx="2435352" cy="197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WEB WORLD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32407"/>
          <a:stretch/>
        </p:blipFill>
        <p:spPr>
          <a:xfrm>
            <a:off x="1371600" y="0"/>
            <a:ext cx="65224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4648"/>
            <a:ext cx="9143999" cy="740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456432" y="1545336"/>
            <a:ext cx="4773167" cy="4550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Create Stuff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Side projects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Non-profits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Clubs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Personal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Example code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Github</a:t>
            </a:r>
          </a:p>
          <a:p>
            <a:pPr marL="742950" marR="0" lvl="1" indent="-28575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Develop skills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Languages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Software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Databases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Content management systems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Network, community, conferences, etc. 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Specific training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FIND A JOB AS A WEB DEVELOPER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456432" y="1545336"/>
            <a:ext cx="4925567" cy="3941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Keep living like a student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Pay down debt/loans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Don’t be afraid to take risks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Look for a team you want to be a part of</a:t>
            </a:r>
          </a:p>
          <a:p>
            <a:pPr marL="274320" marR="0" lvl="0" indent="-27432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Find something you can be passionate about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LIFE LESSONS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69854" y="1554469"/>
            <a:ext cx="7133100" cy="434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3000" dirty="0"/>
              <a:t>Thank You!</a:t>
            </a:r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 rtl="0">
              <a:spcBef>
                <a:spcPts val="0"/>
              </a:spcBef>
              <a:buNone/>
            </a:pPr>
            <a:r>
              <a:rPr lang="en-US" sz="3000" dirty="0"/>
              <a:t>Any Questions?</a:t>
            </a:r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 rtl="0">
              <a:spcBef>
                <a:spcPts val="0"/>
              </a:spcBef>
              <a:buNone/>
            </a:pPr>
            <a:r>
              <a:rPr lang="en-US" sz="3000" u="sng" dirty="0"/>
              <a:t>richardkbaldwin@gmail.com</a:t>
            </a:r>
            <a:endParaRPr lang="en-US" sz="3000" u="sng" dirty="0">
              <a:hlinkClick r:id="rId3"/>
            </a:endParaRPr>
          </a:p>
          <a:p>
            <a:pPr algn="ctr" rtl="0">
              <a:spcBef>
                <a:spcPts val="0"/>
              </a:spcBef>
              <a:buNone/>
            </a:pPr>
            <a:endParaRPr sz="3000" dirty="0"/>
          </a:p>
          <a:p>
            <a:pPr algn="ctr">
              <a:spcBef>
                <a:spcPts val="0"/>
              </a:spcBef>
              <a:buNone/>
            </a:pPr>
            <a:r>
              <a:rPr lang="en-US" sz="3000" dirty="0"/>
              <a:t>@</a:t>
            </a:r>
            <a:r>
              <a:rPr lang="en-US" sz="3000" dirty="0" err="1"/>
              <a:t>richardkbaldwin</a:t>
            </a:r>
            <a:endParaRPr lang="en-US" sz="3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-57150"/>
            <a:ext cx="9220200" cy="691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0"/>
            <a:ext cx="7010400" cy="687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04" y="0"/>
            <a:ext cx="7920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66" y="381000"/>
            <a:ext cx="846666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7000"/>
            <a:ext cx="9144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386" y="0"/>
            <a:ext cx="61472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47700" y="2956850"/>
            <a:ext cx="9191699" cy="390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456425" y="1545330"/>
            <a:ext cx="5306700" cy="85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Richard Baldwin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/>
              <a:t>Manager of Digital Services at Palmetto Health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073347" cy="197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ME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88" y="120383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608825" y="1545325"/>
            <a:ext cx="5240399" cy="217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/>
              <a:t>Five hospitals in the midlands area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70"/>
              </a:spcBef>
              <a:buClr>
                <a:schemeClr val="lt1"/>
              </a:buClr>
              <a:buSzPct val="97368"/>
              <a:buFont typeface="Arial"/>
              <a:buChar char="•"/>
            </a:pPr>
            <a:r>
              <a:rPr lang="en-US" sz="1850"/>
              <a:t>48 physician practices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33"/>
              </a:spcBef>
              <a:buClr>
                <a:schemeClr val="lt1"/>
              </a:buClr>
              <a:buSzPct val="97941"/>
              <a:buFont typeface="Arial"/>
              <a:buChar char="•"/>
            </a:pPr>
            <a:r>
              <a:rPr lang="en-US" sz="1665"/>
              <a:t>Nearly 11,000 team members 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33"/>
              </a:spcBef>
              <a:buClr>
                <a:schemeClr val="lt1"/>
              </a:buClr>
              <a:buSzPct val="97941"/>
              <a:buFont typeface="Arial"/>
              <a:buChar char="•"/>
            </a:pPr>
            <a:r>
              <a:rPr lang="en-US" sz="1665"/>
              <a:t>About 1 million patient encounters per year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333"/>
              </a:spcBef>
              <a:buClr>
                <a:schemeClr val="lt1"/>
              </a:buClr>
              <a:buSzPct val="97941"/>
              <a:buFont typeface="Arial"/>
              <a:buChar char="•"/>
            </a:pPr>
            <a:r>
              <a:rPr lang="en-US" sz="1665"/>
              <a:t>Vision: To be remembered by each patient as providing the care and compassion we would want for our families and ourselves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5800" y="333575"/>
            <a:ext cx="4016699" cy="121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ABOUT </a:t>
            </a:r>
          </a:p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/>
              <a:t>PALMETTO HEALTH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13336" b="31484"/>
          <a:stretch/>
        </p:blipFill>
        <p:spPr>
          <a:xfrm>
            <a:off x="0" y="3708399"/>
            <a:ext cx="9144000" cy="37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456432" y="1545336"/>
            <a:ext cx="5001767" cy="4245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Programming/Development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Writing code in any computer language to accomplish any task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Software Development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Writing code to create applications, tools or services on computers, servers or devices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Web Development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Writing code to create web sites, web applications, web tools that are typically consumed in a browser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069848" y="1554479"/>
            <a:ext cx="2206752" cy="19794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TERMINOLOGY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43000" y="1545325"/>
            <a:ext cx="3385800" cy="203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$90,060 – median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salary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139,900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– US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jobs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2.8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–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unemployment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#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1 – 2013 best jobs ranking			</a:t>
            </a:r>
          </a:p>
          <a:p>
            <a:pPr marL="274320" marR="0" lvl="0" indent="-14732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069848" y="868679"/>
            <a:ext cx="6854952" cy="57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SOFTWARE DEVELOPMENT VS WEB DEVELOPMENT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438400" y="3581400"/>
            <a:ext cx="44292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Computer Programming 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$74,280 </a:t>
            </a: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– median salary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28,400</a:t>
            </a: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 – US jobs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4.5% – unemployment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#30 – 2013 best jobs ranking		</a:t>
            </a:r>
          </a:p>
          <a:p>
            <a:pPr marL="274320" marR="0" lvl="0" indent="-27432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http://money.usnews.com/careers/best-jobs/rankings/the-100-best-jobs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528875" y="1524000"/>
            <a:ext cx="4084200" cy="203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$62,500 – median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salary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28,500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– US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jobs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4.2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% – unemployment </a:t>
            </a:r>
            <a:endParaRPr lang="en-US" sz="2000" b="0" i="1" u="none" strike="noStrike" cap="none" baseline="0" dirty="0" smtClean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#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9 – 2013 best jobs ranking		</a:t>
            </a:r>
          </a:p>
          <a:p>
            <a:pPr marL="274320" marR="0" lvl="0" indent="-14732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143000" y="1545325"/>
            <a:ext cx="3473399" cy="22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Non-glamorous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jobs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Slow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changing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field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Large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and long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projects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Less ownership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Specific skills</a:t>
            </a:r>
            <a:endParaRPr lang="en-US" sz="2000" dirty="0"/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More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competitive		</a:t>
            </a:r>
          </a:p>
          <a:p>
            <a:pPr marL="274320" marR="0" lvl="0" indent="-14732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9848" y="868679"/>
            <a:ext cx="7083551" cy="57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SOFTWARE DEVELOPMENT VS WEB DEVELOPMENT II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495800" y="1545325"/>
            <a:ext cx="3473399" cy="228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Public facing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work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Ever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changing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field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Smaller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and </a:t>
            </a: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shorter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More ownership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Transferable skills</a:t>
            </a:r>
          </a:p>
          <a:p>
            <a:pPr marL="274320" marR="0" lvl="0" indent="-27432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 baseline="0" dirty="0" smtClean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Less </a:t>
            </a:r>
            <a:r>
              <a:rPr lang="en-US" sz="2000" b="0" i="1" u="none" strike="noStrike" cap="none" baseline="0" dirty="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competitive		</a:t>
            </a:r>
          </a:p>
          <a:p>
            <a:pPr marL="274320" marR="0" lvl="0" indent="-14732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</a:pPr>
            <a:endParaRPr sz="2000" b="0" i="1" u="none" strike="noStrike" cap="none" baseline="0" dirty="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397</Words>
  <Application>Microsoft Macintosh PowerPoint</Application>
  <PresentationFormat>On-screen Show (4:3)</PresentationFormat>
  <Paragraphs>115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Galdeano</vt:lpstr>
      <vt:lpstr>Arial Black</vt:lpstr>
      <vt:lpstr>Tradeshow</vt:lpstr>
      <vt:lpstr>LIFE AS A WEB DEVELOPER</vt:lpstr>
      <vt:lpstr>PowerPoint Presentation</vt:lpstr>
      <vt:lpstr>PowerPoint Presentation</vt:lpstr>
      <vt:lpstr>ABOUT ME</vt:lpstr>
      <vt:lpstr>ABOUT  PALMETTO HEALTH</vt:lpstr>
      <vt:lpstr>PowerPoint Presentation</vt:lpstr>
      <vt:lpstr>TERMINOLOGY</vt:lpstr>
      <vt:lpstr>SOFTWARE DEVELOPMENT VS WEB DEVELOPMENT</vt:lpstr>
      <vt:lpstr>SOFTWARE DEVELOPMENT VS WEB DEVELOPMENT II</vt:lpstr>
      <vt:lpstr>PowerPoint Presentation</vt:lpstr>
      <vt:lpstr>PowerPoint Presentation</vt:lpstr>
      <vt:lpstr>THE WEB WORLD</vt:lpstr>
      <vt:lpstr>PowerPoint Presentation</vt:lpstr>
      <vt:lpstr>PowerPoint Presentation</vt:lpstr>
      <vt:lpstr>PowerPoint Presentation</vt:lpstr>
      <vt:lpstr>FIND A JOB AS A WEB DEVELOPER</vt:lpstr>
      <vt:lpstr>LIFE LESSONS</vt:lpstr>
      <vt:lpstr>Thank You!   Any Questions?   richardkbaldwin@gmail.com  @richardkbaldwin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AS A WEB DEVELOPER</dc:title>
  <cp:lastModifiedBy>Richard Baldwin</cp:lastModifiedBy>
  <cp:revision>3</cp:revision>
  <dcterms:modified xsi:type="dcterms:W3CDTF">2015-10-20T21:18:36Z</dcterms:modified>
</cp:coreProperties>
</file>