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72" r:id="rId3"/>
    <p:sldId id="377" r:id="rId4"/>
    <p:sldId id="259" r:id="rId5"/>
    <p:sldId id="260" r:id="rId6"/>
    <p:sldId id="279" r:id="rId7"/>
    <p:sldId id="262" r:id="rId8"/>
    <p:sldId id="303" r:id="rId9"/>
    <p:sldId id="305" r:id="rId10"/>
    <p:sldId id="304" r:id="rId11"/>
    <p:sldId id="379" r:id="rId12"/>
    <p:sldId id="282" r:id="rId13"/>
    <p:sldId id="348" r:id="rId14"/>
    <p:sldId id="380" r:id="rId15"/>
    <p:sldId id="373" r:id="rId16"/>
    <p:sldId id="374" r:id="rId17"/>
    <p:sldId id="378" r:id="rId18"/>
    <p:sldId id="349" r:id="rId19"/>
    <p:sldId id="368" r:id="rId20"/>
    <p:sldId id="366" r:id="rId21"/>
    <p:sldId id="375" r:id="rId22"/>
    <p:sldId id="350" r:id="rId23"/>
    <p:sldId id="353" r:id="rId24"/>
    <p:sldId id="355" r:id="rId25"/>
    <p:sldId id="371" r:id="rId26"/>
    <p:sldId id="369" r:id="rId27"/>
    <p:sldId id="370" r:id="rId28"/>
    <p:sldId id="357" r:id="rId29"/>
    <p:sldId id="358" r:id="rId30"/>
    <p:sldId id="352" r:id="rId31"/>
    <p:sldId id="351" r:id="rId32"/>
    <p:sldId id="359" r:id="rId33"/>
    <p:sldId id="360" r:id="rId34"/>
    <p:sldId id="367" r:id="rId35"/>
    <p:sldId id="365" r:id="rId36"/>
    <p:sldId id="376"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33FF"/>
    <a:srgbClr val="FF9933"/>
    <a:srgbClr val="00FF00"/>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2" autoAdjust="0"/>
    <p:restoredTop sz="84665" autoAdjust="0"/>
  </p:normalViewPr>
  <p:slideViewPr>
    <p:cSldViewPr>
      <p:cViewPr>
        <p:scale>
          <a:sx n="81" d="100"/>
          <a:sy n="81" d="100"/>
        </p:scale>
        <p:origin x="754" y="51"/>
      </p:cViewPr>
      <p:guideLst>
        <p:guide orient="horz" pos="2160"/>
        <p:guide pos="2880"/>
      </p:guideLst>
    </p:cSldViewPr>
  </p:slideViewPr>
  <p:notesTextViewPr>
    <p:cViewPr>
      <p:scale>
        <a:sx n="150" d="100"/>
        <a:sy n="15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21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21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21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7755AA4-29F6-4FC4-8105-30D8DEC96755}" type="slidenum">
              <a:rPr lang="en-US" altLang="en-US"/>
              <a:pPr>
                <a:defRPr/>
              </a:pPr>
              <a:t>‹#›</a:t>
            </a:fld>
            <a:endParaRPr lang="en-US" altLang="en-US"/>
          </a:p>
        </p:txBody>
      </p:sp>
    </p:spTree>
    <p:extLst>
      <p:ext uri="{BB962C8B-B14F-4D97-AF65-F5344CB8AC3E}">
        <p14:creationId xmlns:p14="http://schemas.microsoft.com/office/powerpoint/2010/main" val="3021892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D416DC-E550-4F4F-B772-6651BC35304B}" type="slidenum">
              <a:rPr lang="en-US" altLang="en-US"/>
              <a:pPr>
                <a:defRPr/>
              </a:pPr>
              <a:t>‹#›</a:t>
            </a:fld>
            <a:endParaRPr lang="en-US" altLang="en-US"/>
          </a:p>
        </p:txBody>
      </p:sp>
    </p:spTree>
    <p:extLst>
      <p:ext uri="{BB962C8B-B14F-4D97-AF65-F5344CB8AC3E}">
        <p14:creationId xmlns:p14="http://schemas.microsoft.com/office/powerpoint/2010/main" val="3379118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Bottom up---how do things work.</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546C84-AB87-4859-AD3C-D32718C0321E}" type="slidenum">
              <a:rPr lang="en-US" altLang="en-US"/>
              <a:pPr/>
              <a:t>2</a:t>
            </a:fld>
            <a:endParaRPr lang="en-US" altLang="en-US"/>
          </a:p>
        </p:txBody>
      </p:sp>
    </p:spTree>
    <p:extLst>
      <p:ext uri="{BB962C8B-B14F-4D97-AF65-F5344CB8AC3E}">
        <p14:creationId xmlns:p14="http://schemas.microsoft.com/office/powerpoint/2010/main" val="200089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Lambda </a:t>
            </a:r>
            <a:r>
              <a:rPr lang="en-US" altLang="en-US" dirty="0" smtClean="0"/>
              <a:t>is the gate length (the length of the channel from source to drain</a:t>
            </a:r>
            <a:r>
              <a:rPr lang="en-US" altLang="en-US" dirty="0" smtClean="0"/>
              <a:t>)  Clock delays (due to wire capacitance) now add</a:t>
            </a:r>
            <a:r>
              <a:rPr lang="en-US" altLang="en-US" baseline="0" dirty="0" smtClean="0"/>
              <a:t> more delay that switching.  Clock rate has remained 4 </a:t>
            </a:r>
            <a:r>
              <a:rPr lang="en-US" altLang="en-US" baseline="0" dirty="0" err="1" smtClean="0"/>
              <a:t>Ghz</a:t>
            </a:r>
            <a:r>
              <a:rPr lang="en-US" altLang="en-US" baseline="0" dirty="0" smtClean="0"/>
              <a:t> for the past 15 years or so.</a:t>
            </a:r>
            <a:endParaRPr lang="en-US" alt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839108-B7B6-4866-A507-CA3081826FB8}" type="slidenum">
              <a:rPr lang="en-US" altLang="en-US"/>
              <a:pPr/>
              <a:t>12</a:t>
            </a:fld>
            <a:endParaRPr lang="en-US" altLang="en-US"/>
          </a:p>
        </p:txBody>
      </p:sp>
    </p:spTree>
    <p:extLst>
      <p:ext uri="{BB962C8B-B14F-4D97-AF65-F5344CB8AC3E}">
        <p14:creationId xmlns:p14="http://schemas.microsoft.com/office/powerpoint/2010/main" val="180501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Moore’s law: the number of transistors doubles every 18 months or two years. This is continuing.</a:t>
            </a:r>
          </a:p>
          <a:p>
            <a:r>
              <a:rPr lang="en-US" altLang="en-US" dirty="0" smtClean="0"/>
              <a:t>The number of cores is no longer increasing.  Most of the new transistors are used for graphics (GPU).  This is because of gaming and (4K) video.  For scientific computing, speeds are not higher; in reality, the bottleneck is the “memory wall” (von Neumann bottleneck).</a:t>
            </a:r>
          </a:p>
          <a:p>
            <a:endParaRPr lang="en-US" altLang="en-US" dirty="0" smtClean="0"/>
          </a:p>
          <a:p>
            <a:r>
              <a:rPr lang="en-US" altLang="en-US" dirty="0" smtClean="0"/>
              <a:t>JASON WILL EMAIL ME A NEW SLIDE WITH CHIPS OF DIFFERENT GENERATIONS!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4EDEEB-6B95-4456-A1DA-3F914E3F89A0}" type="slidenum">
              <a:rPr lang="en-US" altLang="en-US"/>
              <a:pPr/>
              <a:t>13</a:t>
            </a:fld>
            <a:endParaRPr lang="en-US" altLang="en-US"/>
          </a:p>
        </p:txBody>
      </p:sp>
    </p:spTree>
    <p:extLst>
      <p:ext uri="{BB962C8B-B14F-4D97-AF65-F5344CB8AC3E}">
        <p14:creationId xmlns:p14="http://schemas.microsoft.com/office/powerpoint/2010/main" val="8227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D416DC-E550-4F4F-B772-6651BC35304B}" type="slidenum">
              <a:rPr lang="en-US" altLang="en-US" smtClean="0"/>
              <a:pPr>
                <a:defRPr/>
              </a:pPr>
              <a:t>15</a:t>
            </a:fld>
            <a:endParaRPr lang="en-US" altLang="en-US"/>
          </a:p>
        </p:txBody>
      </p:sp>
    </p:spTree>
    <p:extLst>
      <p:ext uri="{BB962C8B-B14F-4D97-AF65-F5344CB8AC3E}">
        <p14:creationId xmlns:p14="http://schemas.microsoft.com/office/powerpoint/2010/main" val="167427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cost of building masks is increasing.  So, chips need to be general purpose or for a huge marking (e.g., TI; phones; Nvidia, AMD (which bought ATI): discrete GPUs)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7D293-2FC7-4FAE-B20F-89E325ECB6A0}" type="slidenum">
              <a:rPr lang="en-US" altLang="en-US"/>
              <a:pPr/>
              <a:t>16</a:t>
            </a:fld>
            <a:endParaRPr lang="en-US" altLang="en-US"/>
          </a:p>
        </p:txBody>
      </p:sp>
    </p:spTree>
    <p:extLst>
      <p:ext uri="{BB962C8B-B14F-4D97-AF65-F5344CB8AC3E}">
        <p14:creationId xmlns:p14="http://schemas.microsoft.com/office/powerpoint/2010/main" val="3233946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space is taken for cache and ALUs, so they support naively</a:t>
            </a:r>
            <a:r>
              <a:rPr lang="en-US" baseline="0" dirty="0" smtClean="0"/>
              <a:t> written code.  GPUs are faster but require specially written code.</a:t>
            </a:r>
            <a:endParaRPr lang="en-US" dirty="0"/>
          </a:p>
        </p:txBody>
      </p:sp>
      <p:sp>
        <p:nvSpPr>
          <p:cNvPr id="4" name="Slide Number Placeholder 3"/>
          <p:cNvSpPr>
            <a:spLocks noGrp="1"/>
          </p:cNvSpPr>
          <p:nvPr>
            <p:ph type="sldNum" sz="quarter" idx="10"/>
          </p:nvPr>
        </p:nvSpPr>
        <p:spPr/>
        <p:txBody>
          <a:bodyPr/>
          <a:lstStyle/>
          <a:p>
            <a:pPr>
              <a:defRPr/>
            </a:pPr>
            <a:fld id="{0BD416DC-E550-4F4F-B772-6651BC35304B}" type="slidenum">
              <a:rPr lang="en-US" altLang="en-US" smtClean="0"/>
              <a:pPr>
                <a:defRPr/>
              </a:pPr>
              <a:t>17</a:t>
            </a:fld>
            <a:endParaRPr lang="en-US" altLang="en-US"/>
          </a:p>
        </p:txBody>
      </p:sp>
    </p:spTree>
    <p:extLst>
      <p:ext uri="{BB962C8B-B14F-4D97-AF65-F5344CB8AC3E}">
        <p14:creationId xmlns:p14="http://schemas.microsoft.com/office/powerpoint/2010/main" val="237545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Intel CPUs are able to extract much instruction-level parallelism automatically (out of order, speculative, move order of instructions); GPUs cannot.</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7F0270-8C69-49A4-80BF-5E6F613DBDE9}" type="slidenum">
              <a:rPr lang="en-US" altLang="en-US"/>
              <a:pPr/>
              <a:t>18</a:t>
            </a:fld>
            <a:endParaRPr lang="en-US" altLang="en-US"/>
          </a:p>
        </p:txBody>
      </p:sp>
    </p:spTree>
    <p:extLst>
      <p:ext uri="{BB962C8B-B14F-4D97-AF65-F5344CB8AC3E}">
        <p14:creationId xmlns:p14="http://schemas.microsoft.com/office/powerpoint/2010/main" val="27812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Single Instruction Multiple Data; sometimes compilers can use these automatically.  2009 tape out (i.e., sent to fabrication) -&gt; 2011 release. 256=bit data path.</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83505F-A934-4D9F-95C6-3ACAC019C72F}" type="slidenum">
              <a:rPr lang="en-US" altLang="en-US"/>
              <a:pPr/>
              <a:t>19</a:t>
            </a:fld>
            <a:endParaRPr lang="en-US" altLang="en-US"/>
          </a:p>
        </p:txBody>
      </p:sp>
    </p:spTree>
    <p:extLst>
      <p:ext uri="{BB962C8B-B14F-4D97-AF65-F5344CB8AC3E}">
        <p14:creationId xmlns:p14="http://schemas.microsoft.com/office/powerpoint/2010/main" val="237523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Intel and AMD make processors that can run the same programs, but make different choices about allocation of real estate.  In particular, the Bulldozer splits the level-3 cache (“decoupled cache”) and uses two FP multiplier; 128-bit wide.</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E67591-851A-4587-AAB3-167ABF79B9A9}" type="slidenum">
              <a:rPr lang="en-US" altLang="en-US"/>
              <a:pPr/>
              <a:t>20</a:t>
            </a:fld>
            <a:endParaRPr lang="en-US" altLang="en-US"/>
          </a:p>
        </p:txBody>
      </p:sp>
    </p:spTree>
    <p:extLst>
      <p:ext uri="{BB962C8B-B14F-4D97-AF65-F5344CB8AC3E}">
        <p14:creationId xmlns:p14="http://schemas.microsoft.com/office/powerpoint/2010/main" val="2339618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Almost all space devoted to ALU, very little to cache and control: need to explicitly parallelize your code</a:t>
            </a:r>
            <a:r>
              <a:rPr lang="en-US" altLang="en-US" dirty="0" smtClean="0"/>
              <a:t>.  GPUs are</a:t>
            </a:r>
            <a:r>
              <a:rPr lang="en-US" altLang="en-US" baseline="0" dirty="0" smtClean="0"/>
              <a:t> used in XBOX and </a:t>
            </a:r>
            <a:r>
              <a:rPr lang="en-US" altLang="en-US" baseline="0" dirty="0" err="1" smtClean="0"/>
              <a:t>Playstation</a:t>
            </a:r>
            <a:r>
              <a:rPr lang="en-US" altLang="en-US" baseline="0" dirty="0" smtClean="0"/>
              <a:t> 4.</a:t>
            </a:r>
            <a:endParaRPr lang="en-US" altLang="en-US" dirty="0" smtClean="0"/>
          </a:p>
          <a:p>
            <a:r>
              <a:rPr lang="en-US" altLang="en-US" dirty="0" smtClean="0"/>
              <a:t>If you are interested in this, go for the scientific computing cluster</a:t>
            </a:r>
            <a:r>
              <a:rPr lang="en-US" altLang="en-US" dirty="0" smtClean="0"/>
              <a:t>!  </a:t>
            </a:r>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78B742-0C13-4AF9-8314-62F2E88DEAFF}" type="slidenum">
              <a:rPr lang="en-US" altLang="en-US"/>
              <a:pPr/>
              <a:t>21</a:t>
            </a:fld>
            <a:endParaRPr lang="en-US" altLang="en-US"/>
          </a:p>
        </p:txBody>
      </p:sp>
    </p:spTree>
    <p:extLst>
      <p:ext uri="{BB962C8B-B14F-4D97-AF65-F5344CB8AC3E}">
        <p14:creationId xmlns:p14="http://schemas.microsoft.com/office/powerpoint/2010/main" val="1116067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Many threads! Even 1000 in some GPUs.  Each outermost loop iteration becomes a thread.</a:t>
            </a: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A451DA-9027-4AA0-BF98-333DF114C010}" type="slidenum">
              <a:rPr lang="en-US" altLang="en-US"/>
              <a:pPr/>
              <a:t>22</a:t>
            </a:fld>
            <a:endParaRPr lang="en-US" altLang="en-US"/>
          </a:p>
        </p:txBody>
      </p:sp>
    </p:spTree>
    <p:extLst>
      <p:ext uri="{BB962C8B-B14F-4D97-AF65-F5344CB8AC3E}">
        <p14:creationId xmlns:p14="http://schemas.microsoft.com/office/powerpoint/2010/main" val="236417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D416DC-E550-4F4F-B772-6651BC35304B}" type="slidenum">
              <a:rPr lang="en-US" altLang="en-US" smtClean="0"/>
              <a:pPr>
                <a:defRPr/>
              </a:pPr>
              <a:t>3</a:t>
            </a:fld>
            <a:endParaRPr lang="en-US" altLang="en-US"/>
          </a:p>
        </p:txBody>
      </p:sp>
    </p:spTree>
    <p:extLst>
      <p:ext uri="{BB962C8B-B14F-4D97-AF65-F5344CB8AC3E}">
        <p14:creationId xmlns:p14="http://schemas.microsoft.com/office/powerpoint/2010/main" val="299426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closer view of each core</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4B9E30-E35F-47A3-ABF3-9394C4469154}" type="slidenum">
              <a:rPr lang="en-US" altLang="en-US"/>
              <a:pPr/>
              <a:t>23</a:t>
            </a:fld>
            <a:endParaRPr lang="en-US" altLang="en-US"/>
          </a:p>
        </p:txBody>
      </p:sp>
    </p:spTree>
    <p:extLst>
      <p:ext uri="{BB962C8B-B14F-4D97-AF65-F5344CB8AC3E}">
        <p14:creationId xmlns:p14="http://schemas.microsoft.com/office/powerpoint/2010/main" val="336432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Power PCS + 8 DSP cores; certain parts of the code must be downloaded directly to the </a:t>
            </a:r>
            <a:r>
              <a:rPr lang="en-US" altLang="en-US" dirty="0" err="1" smtClean="0"/>
              <a:t>Dsp</a:t>
            </a:r>
            <a:r>
              <a:rPr lang="en-US" altLang="en-US" dirty="0" smtClean="0"/>
              <a:t> cores.  Was used for </a:t>
            </a:r>
            <a:r>
              <a:rPr lang="en-US" altLang="en-US" dirty="0" err="1" smtClean="0"/>
              <a:t>Playstation</a:t>
            </a:r>
            <a:r>
              <a:rPr lang="en-US" altLang="en-US" dirty="0" smtClean="0"/>
              <a:t> 3. Broadband Engine (B.E</a:t>
            </a:r>
            <a:r>
              <a:rPr lang="en-US" altLang="en-US" dirty="0" smtClean="0"/>
              <a:t>.).  This architecture</a:t>
            </a:r>
            <a:r>
              <a:rPr lang="en-US" altLang="en-US" baseline="0" dirty="0" smtClean="0"/>
              <a:t> is no longer built.</a:t>
            </a:r>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F8CDBA-4E80-4754-8325-9C5B7DB851E6}" type="slidenum">
              <a:rPr lang="en-US" altLang="en-US"/>
              <a:pPr/>
              <a:t>24</a:t>
            </a:fld>
            <a:endParaRPr lang="en-US" altLang="en-US"/>
          </a:p>
        </p:txBody>
      </p:sp>
    </p:spTree>
    <p:extLst>
      <p:ext uri="{BB962C8B-B14F-4D97-AF65-F5344CB8AC3E}">
        <p14:creationId xmlns:p14="http://schemas.microsoft.com/office/powerpoint/2010/main" val="244656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New ones are up to 80 (Pentium---</a:t>
            </a:r>
            <a:r>
              <a:rPr lang="en-US" altLang="en-US" dirty="0" smtClean="0"/>
              <a:t>older and smaller) </a:t>
            </a:r>
            <a:r>
              <a:rPr lang="en-US" altLang="en-US" dirty="0" smtClean="0"/>
              <a:t>cores</a:t>
            </a:r>
            <a:r>
              <a:rPr lang="en-US" altLang="en-US" dirty="0" smtClean="0"/>
              <a:t>.  The</a:t>
            </a:r>
            <a:r>
              <a:rPr lang="en-US" altLang="en-US" baseline="0" dirty="0" smtClean="0"/>
              <a:t> Phi co-processor card was just (Aug. 2017) discontinued.  It has been replaced with an in-socket version, which reduces the bus bottleneck.</a:t>
            </a:r>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85202B-5B3E-41C7-967D-F403778851B5}" type="slidenum">
              <a:rPr lang="en-US" altLang="en-US"/>
              <a:pPr/>
              <a:t>25</a:t>
            </a:fld>
            <a:endParaRPr lang="en-US" altLang="en-US"/>
          </a:p>
        </p:txBody>
      </p:sp>
    </p:spTree>
    <p:extLst>
      <p:ext uri="{BB962C8B-B14F-4D97-AF65-F5344CB8AC3E}">
        <p14:creationId xmlns:p14="http://schemas.microsoft.com/office/powerpoint/2010/main" val="1372692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Used for cellphone base </a:t>
            </a:r>
            <a:r>
              <a:rPr lang="en-US" altLang="en-US" dirty="0" smtClean="0"/>
              <a:t>stations (Voice over IP encoding); </a:t>
            </a:r>
            <a:r>
              <a:rPr lang="en-US" altLang="en-US" dirty="0" smtClean="0"/>
              <a:t>Jason Bakos and his group (HRC, Heterogeneous and Reconfigurable Computing group) did a three-year project developing specific applications for this architecture</a:t>
            </a:r>
            <a:r>
              <a:rPr lang="en-US" altLang="en-US" dirty="0" smtClean="0"/>
              <a:t>.  Now (2018), extension for two years for driver</a:t>
            </a:r>
            <a:r>
              <a:rPr lang="en-US" altLang="en-US" baseline="0" dirty="0" smtClean="0"/>
              <a:t> assistance.  (Keystone architecture.)</a:t>
            </a:r>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043F0C-474A-4E50-9DE8-5A33455D816C}" type="slidenum">
              <a:rPr lang="en-US" altLang="en-US"/>
              <a:pPr/>
              <a:t>26</a:t>
            </a:fld>
            <a:endParaRPr lang="en-US" altLang="en-US"/>
          </a:p>
        </p:txBody>
      </p:sp>
    </p:spTree>
    <p:extLst>
      <p:ext uri="{BB962C8B-B14F-4D97-AF65-F5344CB8AC3E}">
        <p14:creationId xmlns:p14="http://schemas.microsoft.com/office/powerpoint/2010/main" val="160258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ARM makes chips for phones, embedded mobile and consumer devices; tried to get into data </a:t>
            </a:r>
            <a:r>
              <a:rPr lang="en-US" altLang="en-US" dirty="0" smtClean="0"/>
              <a:t>center (transaction, data base) </a:t>
            </a:r>
            <a:r>
              <a:rPr lang="en-US" altLang="en-US" dirty="0" smtClean="0"/>
              <a:t>computing</a:t>
            </a:r>
            <a:r>
              <a:rPr lang="en-US" altLang="en-US" dirty="0" smtClean="0"/>
              <a:t>. These</a:t>
            </a:r>
            <a:r>
              <a:rPr lang="en-US" altLang="en-US" baseline="0" dirty="0" smtClean="0"/>
              <a:t> are power-efficient.</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0359CD-D21D-41B2-AEEE-5710CC25F1BC}" type="slidenum">
              <a:rPr lang="en-US" altLang="en-US"/>
              <a:pPr/>
              <a:t>27</a:t>
            </a:fld>
            <a:endParaRPr lang="en-US" altLang="en-US"/>
          </a:p>
        </p:txBody>
      </p:sp>
    </p:spTree>
    <p:extLst>
      <p:ext uri="{BB962C8B-B14F-4D97-AF65-F5344CB8AC3E}">
        <p14:creationId xmlns:p14="http://schemas.microsoft.com/office/powerpoint/2010/main" val="4220555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Huge flexibility, must use hardware description language: very lower level, RTL, timing.  In principle, much higher utilization of the hardware.  Electronically (“in the field”) reconfigurable.  CE students will use FPGAs in 611 and 313.</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13805F-2F39-41B4-86A3-71C26365AAD4}" type="slidenum">
              <a:rPr lang="en-US" altLang="en-US"/>
              <a:pPr/>
              <a:t>28</a:t>
            </a:fld>
            <a:endParaRPr lang="en-US" altLang="en-US"/>
          </a:p>
        </p:txBody>
      </p:sp>
    </p:spTree>
    <p:extLst>
      <p:ext uri="{BB962C8B-B14F-4D97-AF65-F5344CB8AC3E}">
        <p14:creationId xmlns:p14="http://schemas.microsoft.com/office/powerpoint/2010/main" val="400084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FPGA have worked very hard on compiler from C to HDL.  They call it high-level </a:t>
            </a:r>
            <a:r>
              <a:rPr lang="en-US" altLang="en-US" dirty="0" smtClean="0"/>
              <a:t>synthesis.</a:t>
            </a:r>
            <a:r>
              <a:rPr lang="en-US" altLang="en-US" baseline="0" dirty="0" smtClean="0"/>
              <a:t>  </a:t>
            </a:r>
            <a:r>
              <a:rPr lang="en-US" altLang="en-US" dirty="0" smtClean="0"/>
              <a:t> Also, used for</a:t>
            </a:r>
            <a:r>
              <a:rPr lang="en-US" altLang="en-US" baseline="0" dirty="0" smtClean="0"/>
              <a:t> debugging before (re-)configuring the chip.</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061F3A-F28D-4BAE-85D1-816032D66670}" type="slidenum">
              <a:rPr lang="en-US" altLang="en-US"/>
              <a:pPr/>
              <a:t>29</a:t>
            </a:fld>
            <a:endParaRPr lang="en-US" altLang="en-US"/>
          </a:p>
        </p:txBody>
      </p:sp>
    </p:spTree>
    <p:extLst>
      <p:ext uri="{BB962C8B-B14F-4D97-AF65-F5344CB8AC3E}">
        <p14:creationId xmlns:p14="http://schemas.microsoft.com/office/powerpoint/2010/main" val="485237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General-purpose</a:t>
            </a:r>
            <a:r>
              <a:rPr lang="en-US" baseline="0" dirty="0" smtClean="0"/>
              <a:t> </a:t>
            </a:r>
            <a:r>
              <a:rPr lang="en-US" baseline="0" dirty="0" err="1" smtClean="0"/>
              <a:t>coprocessing</a:t>
            </a:r>
            <a:r>
              <a:rPr lang="en-US" baseline="0" dirty="0" smtClean="0"/>
              <a:t> on one die has not (yet) been successful.</a:t>
            </a:r>
            <a:endParaRPr lang="en-US" dirty="0"/>
          </a:p>
        </p:txBody>
      </p:sp>
      <p:sp>
        <p:nvSpPr>
          <p:cNvPr id="4" name="Slide Number Placeholder 3"/>
          <p:cNvSpPr>
            <a:spLocks noGrp="1"/>
          </p:cNvSpPr>
          <p:nvPr>
            <p:ph type="sldNum" sz="quarter" idx="10"/>
          </p:nvPr>
        </p:nvSpPr>
        <p:spPr/>
        <p:txBody>
          <a:bodyPr/>
          <a:lstStyle/>
          <a:p>
            <a:pPr>
              <a:defRPr/>
            </a:pPr>
            <a:fld id="{0BD416DC-E550-4F4F-B772-6651BC35304B}" type="slidenum">
              <a:rPr lang="en-US" altLang="en-US" smtClean="0"/>
              <a:pPr>
                <a:defRPr/>
              </a:pPr>
              <a:t>31</a:t>
            </a:fld>
            <a:endParaRPr lang="en-US" altLang="en-US"/>
          </a:p>
        </p:txBody>
      </p:sp>
    </p:spTree>
    <p:extLst>
      <p:ext uri="{BB962C8B-B14F-4D97-AF65-F5344CB8AC3E}">
        <p14:creationId xmlns:p14="http://schemas.microsoft.com/office/powerpoint/2010/main" val="887249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Jason used these</a:t>
            </a:r>
            <a:r>
              <a:rPr lang="en-US" altLang="en-US" dirty="0" smtClean="0"/>
              <a:t>. No longer.  The ones used now are very similar (2018).</a:t>
            </a:r>
            <a:endParaRPr lang="en-US"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0785FF-063B-4F8F-B012-DA410447766B}" type="slidenum">
              <a:rPr lang="en-US" altLang="en-US"/>
              <a:pPr/>
              <a:t>32</a:t>
            </a:fld>
            <a:endParaRPr lang="en-US" altLang="en-US"/>
          </a:p>
        </p:txBody>
      </p:sp>
    </p:spTree>
    <p:extLst>
      <p:ext uri="{BB962C8B-B14F-4D97-AF65-F5344CB8AC3E}">
        <p14:creationId xmlns:p14="http://schemas.microsoft.com/office/powerpoint/2010/main" val="346756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Cache coherency protocols can be used.  No need to use DMA: there is a </a:t>
            </a:r>
            <a:r>
              <a:rPr lang="en-US" altLang="en-US" dirty="0" smtClean="0"/>
              <a:t>coherent </a:t>
            </a:r>
            <a:r>
              <a:rPr lang="en-US" altLang="en-US" dirty="0" smtClean="0"/>
              <a:t>shared memory space.  This is a little dated; it is very expensive, and Convey may have returned to the traditional plug-in card form factor</a:t>
            </a:r>
            <a:r>
              <a:rPr lang="en-US" altLang="en-US" dirty="0" smtClean="0"/>
              <a:t>. Co-processor with 40 FPGA boards.  Jason still has</a:t>
            </a:r>
            <a:r>
              <a:rPr lang="en-US" altLang="en-US" baseline="0" dirty="0" smtClean="0"/>
              <a:t> it, but it is not used any more: steep learning curve, very loud, and uses an older Linux OS, so UTS does not like it.</a:t>
            </a:r>
            <a:endParaRPr lang="en-US" alt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29A4FB-E5D1-4055-BFDF-2F4058B204A4}" type="slidenum">
              <a:rPr lang="en-US" altLang="en-US"/>
              <a:pPr/>
              <a:t>33</a:t>
            </a:fld>
            <a:endParaRPr lang="en-US" altLang="en-US"/>
          </a:p>
        </p:txBody>
      </p:sp>
    </p:spTree>
    <p:extLst>
      <p:ext uri="{BB962C8B-B14F-4D97-AF65-F5344CB8AC3E}">
        <p14:creationId xmlns:p14="http://schemas.microsoft.com/office/powerpoint/2010/main" val="132582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4 valence electrons: bonds with 4 neighboring atoms  No charge carriers without dopants.  Dopants are from group 3 (hole; p-type) or group 5 (electron; n-type) Hole and electrons are charge carriers.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5747D2-0877-40D0-8FE0-BC95F0D7239D}" type="slidenum">
              <a:rPr lang="en-US" altLang="en-US"/>
              <a:pPr/>
              <a:t>4</a:t>
            </a:fld>
            <a:endParaRPr lang="en-US" altLang="en-US"/>
          </a:p>
        </p:txBody>
      </p:sp>
    </p:spTree>
    <p:extLst>
      <p:ext uri="{BB962C8B-B14F-4D97-AF65-F5344CB8AC3E}">
        <p14:creationId xmlns:p14="http://schemas.microsoft.com/office/powerpoint/2010/main" val="1313522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Did not scale---did not work out.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4B8FBC-3F66-465A-BEF3-43BA0E6C2060}" type="slidenum">
              <a:rPr lang="en-US" altLang="en-US"/>
              <a:pPr/>
              <a:t>34</a:t>
            </a:fld>
            <a:endParaRPr lang="en-US" altLang="en-US"/>
          </a:p>
        </p:txBody>
      </p:sp>
    </p:spTree>
    <p:extLst>
      <p:ext uri="{BB962C8B-B14F-4D97-AF65-F5344CB8AC3E}">
        <p14:creationId xmlns:p14="http://schemas.microsoft.com/office/powerpoint/2010/main" val="65262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CPU have gotten really fast!  Hard to achieve these speedups.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1E5A15-8356-4A66-9B8A-98519944FB28}" type="slidenum">
              <a:rPr lang="en-US" altLang="en-US"/>
              <a:pPr/>
              <a:t>35</a:t>
            </a:fld>
            <a:endParaRPr lang="en-US" altLang="en-US"/>
          </a:p>
        </p:txBody>
      </p:sp>
    </p:spTree>
    <p:extLst>
      <p:ext uri="{BB962C8B-B14F-4D97-AF65-F5344CB8AC3E}">
        <p14:creationId xmlns:p14="http://schemas.microsoft.com/office/powerpoint/2010/main" val="234619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Pipeline scheduling (</a:t>
            </a:r>
            <a:r>
              <a:rPr lang="en-US" altLang="en-US" dirty="0" err="1" smtClean="0"/>
              <a:t>Jemin</a:t>
            </a:r>
            <a:r>
              <a:rPr lang="en-US" altLang="en-US" dirty="0" smtClean="0"/>
              <a:t> Zheng): not in a while.</a:t>
            </a:r>
          </a:p>
          <a:p>
            <a:r>
              <a:rPr lang="en-US" altLang="en-US" dirty="0" smtClean="0"/>
              <a:t>Code Tuning: Jordan Bradshaw, but them moved to string matching.</a:t>
            </a:r>
          </a:p>
          <a:p>
            <a:r>
              <a:rPr lang="en-US" altLang="en-US" dirty="0" smtClean="0"/>
              <a:t>4 PhD, 1 MS, 3 UGs. </a:t>
            </a:r>
          </a:p>
          <a:p>
            <a:r>
              <a:rPr lang="en-US" altLang="en-US" dirty="0" smtClean="0"/>
              <a:t>1: developing apps for the automata processor (NDA).</a:t>
            </a:r>
          </a:p>
          <a:p>
            <a:r>
              <a:rPr lang="en-US" altLang="en-US" dirty="0" smtClean="0"/>
              <a:t>2: using FPGA to control medium-voltage power converters, with minimum latency.</a:t>
            </a:r>
          </a:p>
          <a:p>
            <a:r>
              <a:rPr lang="en-US" altLang="en-US" dirty="0" smtClean="0"/>
              <a:t>Some UGs are working on spiking neural networks with the IBM True North processor, which work on the basis of rate of signals (impulses), closer to biological NNs, working in parallel more easily, and using very little power. Jason and students are trying to bypass the </a:t>
            </a:r>
            <a:r>
              <a:rPr lang="en-US" altLang="en-US" dirty="0" smtClean="0"/>
              <a:t>proprietary </a:t>
            </a:r>
            <a:r>
              <a:rPr lang="en-US" altLang="en-US" dirty="0" smtClean="0"/>
              <a:t>IBM ASIC, by writing a compiler from these to FPGAs.  Also, learning.</a:t>
            </a:r>
          </a:p>
          <a:p>
            <a:endParaRPr lang="en-US" altLang="en-US"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BD7F2E-F7A6-4924-BBEC-18E2803A7F6C}" type="slidenum">
              <a:rPr lang="en-US" altLang="en-US"/>
              <a:pPr/>
              <a:t>36</a:t>
            </a:fld>
            <a:endParaRPr lang="en-US" altLang="en-US"/>
          </a:p>
        </p:txBody>
      </p:sp>
    </p:spTree>
    <p:extLst>
      <p:ext uri="{BB962C8B-B14F-4D97-AF65-F5344CB8AC3E}">
        <p14:creationId xmlns:p14="http://schemas.microsoft.com/office/powerpoint/2010/main" val="231819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p is grounded, no electricity from diffusion area to substrate.</a:t>
            </a:r>
          </a:p>
          <a:p>
            <a:r>
              <a:rPr lang="en-US" altLang="en-US" dirty="0" smtClean="0"/>
              <a:t>Works like a switch.  The gate is a </a:t>
            </a:r>
            <a:r>
              <a:rPr lang="en-US" altLang="en-US" dirty="0" smtClean="0"/>
              <a:t>capacitor (there</a:t>
            </a:r>
            <a:r>
              <a:rPr lang="en-US" altLang="en-US" baseline="0" dirty="0" smtClean="0"/>
              <a:t> is a glass insulator under the gate---blue in the figure)</a:t>
            </a:r>
            <a:r>
              <a:rPr lang="en-US" altLang="en-US" dirty="0" smtClean="0"/>
              <a:t>; </a:t>
            </a:r>
            <a:r>
              <a:rPr lang="en-US" altLang="en-US" dirty="0" smtClean="0"/>
              <a:t>charging it draws electrons and opens a channel, opening the connection.</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29AF09-AF00-400C-B198-AEACA29A07B7}" type="slidenum">
              <a:rPr lang="en-US" altLang="en-US"/>
              <a:pPr/>
              <a:t>5</a:t>
            </a:fld>
            <a:endParaRPr lang="en-US" altLang="en-US"/>
          </a:p>
        </p:txBody>
      </p:sp>
    </p:spTree>
    <p:extLst>
      <p:ext uri="{BB962C8B-B14F-4D97-AF65-F5344CB8AC3E}">
        <p14:creationId xmlns:p14="http://schemas.microsoft.com/office/powerpoint/2010/main" val="302618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Polygons represent transistors (looking  from the top down).  Blue are wires (copper), the black (</a:t>
            </a:r>
            <a:r>
              <a:rPr lang="en-US" altLang="en-US" dirty="0" err="1" smtClean="0"/>
              <a:t>vias</a:t>
            </a:r>
            <a:r>
              <a:rPr lang="en-US" altLang="en-US" dirty="0" smtClean="0"/>
              <a:t>, vertical) connect metal to substrate; otherwise, glass in between. Grey shaded are gates</a:t>
            </a:r>
            <a:r>
              <a:rPr lang="en-US" altLang="en-US" dirty="0" smtClean="0"/>
              <a:t>.  Around 180 nanometers (around</a:t>
            </a:r>
            <a:r>
              <a:rPr lang="en-US" altLang="en-US" baseline="0" dirty="0" smtClean="0"/>
              <a:t> 2000)</a:t>
            </a:r>
            <a:r>
              <a:rPr lang="en-US" altLang="en-US" dirty="0" smtClean="0"/>
              <a:t>, the rules no longer are parametrized by lambda, because of</a:t>
            </a:r>
            <a:r>
              <a:rPr lang="en-US" altLang="en-US" baseline="0" dirty="0" smtClean="0"/>
              <a:t> the complicated physics at very small scale.  Free MOSIS is 180 nanometers now.</a:t>
            </a:r>
            <a:endParaRPr lang="en-US" alt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7C7658-D9AB-4AC8-8DF5-1C12351BB19A}" type="slidenum">
              <a:rPr lang="en-US" altLang="en-US"/>
              <a:pPr/>
              <a:t>6</a:t>
            </a:fld>
            <a:endParaRPr lang="en-US" altLang="en-US"/>
          </a:p>
        </p:txBody>
      </p:sp>
    </p:spTree>
    <p:extLst>
      <p:ext uri="{BB962C8B-B14F-4D97-AF65-F5344CB8AC3E}">
        <p14:creationId xmlns:p14="http://schemas.microsoft.com/office/powerpoint/2010/main" val="108575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Gates.  </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837CE8-A173-4E80-B0CF-0B6683BCF17E}" type="slidenum">
              <a:rPr lang="en-US" altLang="en-US"/>
              <a:pPr/>
              <a:t>7</a:t>
            </a:fld>
            <a:endParaRPr lang="en-US" altLang="en-US"/>
          </a:p>
        </p:txBody>
      </p:sp>
    </p:spTree>
    <p:extLst>
      <p:ext uri="{BB962C8B-B14F-4D97-AF65-F5344CB8AC3E}">
        <p14:creationId xmlns:p14="http://schemas.microsoft.com/office/powerpoint/2010/main" val="224230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MIPS CPU (as used in Hennessy and Patterson; in 212).</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F73FE0-1A21-4144-8637-36D5E47D358B}" type="slidenum">
              <a:rPr lang="en-US" altLang="en-US"/>
              <a:pPr/>
              <a:t>9</a:t>
            </a:fld>
            <a:endParaRPr lang="en-US" altLang="en-US"/>
          </a:p>
        </p:txBody>
      </p:sp>
    </p:spTree>
    <p:extLst>
      <p:ext uri="{BB962C8B-B14F-4D97-AF65-F5344CB8AC3E}">
        <p14:creationId xmlns:p14="http://schemas.microsoft.com/office/powerpoint/2010/main" val="195981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P&amp;R’ed</a:t>
            </a:r>
            <a:r>
              <a:rPr lang="en-US" altLang="en-US" dirty="0" smtClean="0"/>
              <a:t> means: Placed and Routed.  MOSIS </a:t>
            </a:r>
            <a:r>
              <a:rPr lang="en-US" altLang="en-US" dirty="0" smtClean="0"/>
              <a:t>(fabrication facility at ISI at USC) </a:t>
            </a:r>
            <a:r>
              <a:rPr lang="en-US" altLang="en-US" dirty="0" smtClean="0"/>
              <a:t>would </a:t>
            </a:r>
            <a:r>
              <a:rPr lang="en-US" altLang="en-US" dirty="0" smtClean="0"/>
              <a:t>receive something like this.  (core of a tiny chip here.)</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EAEA76-5953-4CE1-BD3C-387B794FFAE0}" type="slidenum">
              <a:rPr lang="en-US" altLang="en-US"/>
              <a:pPr/>
              <a:t>10</a:t>
            </a:fld>
            <a:endParaRPr lang="en-US" altLang="en-US"/>
          </a:p>
        </p:txBody>
      </p:sp>
    </p:spTree>
    <p:extLst>
      <p:ext uri="{BB962C8B-B14F-4D97-AF65-F5344CB8AC3E}">
        <p14:creationId xmlns:p14="http://schemas.microsoft.com/office/powerpoint/2010/main" val="330970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Most chips are rectangular.</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2750C6-3A11-4F3B-A8E8-7DD753383918}" type="slidenum">
              <a:rPr lang="en-US" altLang="en-US"/>
              <a:pPr/>
              <a:t>11</a:t>
            </a:fld>
            <a:endParaRPr lang="en-US" altLang="en-US"/>
          </a:p>
        </p:txBody>
      </p:sp>
    </p:spTree>
    <p:extLst>
      <p:ext uri="{BB962C8B-B14F-4D97-AF65-F5344CB8AC3E}">
        <p14:creationId xmlns:p14="http://schemas.microsoft.com/office/powerpoint/2010/main" val="174587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3124200"/>
            <a:ext cx="5715000" cy="304800"/>
          </a:xfrm>
          <a:prstGeom prst="rect">
            <a:avLst/>
          </a:prstGeom>
          <a:solidFill>
            <a:srgbClr val="990033"/>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p>
        </p:txBody>
      </p:sp>
      <p:sp>
        <p:nvSpPr>
          <p:cNvPr id="5" name="Rectangle 4"/>
          <p:cNvSpPr>
            <a:spLocks noChangeArrowheads="1"/>
          </p:cNvSpPr>
          <p:nvPr/>
        </p:nvSpPr>
        <p:spPr bwMode="auto">
          <a:xfrm>
            <a:off x="1600200" y="4800600"/>
            <a:ext cx="7391400" cy="304800"/>
          </a:xfrm>
          <a:prstGeom prst="rect">
            <a:avLst/>
          </a:prstGeom>
          <a:solidFill>
            <a:srgbClr val="990033"/>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p>
        </p:txBody>
      </p:sp>
      <p:pic>
        <p:nvPicPr>
          <p:cNvPr id="6" name="Picture 10" descr="u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72200"/>
            <a:ext cx="2895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609600"/>
          </a:xfrm>
        </p:spPr>
        <p:txBody>
          <a:bodyPr/>
          <a:lstStyle>
            <a:lvl1pPr>
              <a:defRPr sz="3600"/>
            </a:lvl1pPr>
          </a:lstStyle>
          <a:p>
            <a:r>
              <a:rPr lang="en-US"/>
              <a:t>Click to edit Master title style</a:t>
            </a:r>
          </a:p>
        </p:txBody>
      </p:sp>
      <p:sp>
        <p:nvSpPr>
          <p:cNvPr id="4099" name="Rectangle 3"/>
          <p:cNvSpPr>
            <a:spLocks noGrp="1" noChangeArrowheads="1"/>
          </p:cNvSpPr>
          <p:nvPr>
            <p:ph type="subTitle" idx="1"/>
          </p:nvPr>
        </p:nvSpPr>
        <p:spPr>
          <a:xfrm>
            <a:off x="1371600" y="4114800"/>
            <a:ext cx="6400800" cy="4572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18629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DE106DFE-16C7-46C4-98A2-A31DC863D0A8}"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224302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799EAEE4-58C2-41BB-B4E8-2435C6386217}"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23228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7921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719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5C6D9BAC-102A-4F14-ACBA-21F6BCFC92D8}"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35079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8998F31E-D563-4F0D-9669-1E288AFA7F5D}"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37236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FB393A43-4B8A-4329-84F7-AB914B7944FA}"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310406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E5DB59AC-C624-41FE-8996-E4B1306633F3}"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361806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771F69B3-EB1F-45C9-BE65-AA2A90DA0FC9}"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224551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3841DE7B-44E3-4A1D-B88A-8DA0E33D16D3}"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216068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DD36F93E-67CB-43B1-A980-35E365FB282E}"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7349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27026C29-5020-4C65-BEF6-7B636D501EC1}"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192214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BF52891F-17EF-42CE-A52D-E4A106E85097}"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314665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CSCE 190:  Computing in the Modern World</a:t>
            </a:r>
            <a:r>
              <a:rPr lang="en-US" altLang="en-US">
                <a:solidFill>
                  <a:srgbClr val="990033"/>
                </a:solidFill>
              </a:rPr>
              <a:t>			 </a:t>
            </a:r>
            <a:fld id="{AC1AC8A0-C60F-488D-B63B-C99A06E629E8}" type="slidenum">
              <a:rPr lang="en-US" altLang="en-US">
                <a:solidFill>
                  <a:srgbClr val="990033"/>
                </a:solidFill>
              </a:rPr>
              <a:pPr>
                <a:defRPr/>
              </a:pPr>
              <a:t>‹#›</a:t>
            </a:fld>
            <a:endParaRPr lang="en-US" altLang="en-US">
              <a:solidFill>
                <a:srgbClr val="990033"/>
              </a:solidFill>
            </a:endParaRPr>
          </a:p>
        </p:txBody>
      </p:sp>
    </p:spTree>
    <p:extLst>
      <p:ext uri="{BB962C8B-B14F-4D97-AF65-F5344CB8AC3E}">
        <p14:creationId xmlns:p14="http://schemas.microsoft.com/office/powerpoint/2010/main" val="87925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2590800" y="6324600"/>
            <a:ext cx="640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Verdana" panose="020B0604030504040204" pitchFamily="34" charset="0"/>
              </a:defRPr>
            </a:lvl1pPr>
          </a:lstStyle>
          <a:p>
            <a:pPr>
              <a:defRPr/>
            </a:pPr>
            <a:r>
              <a:rPr lang="en-US" altLang="en-US"/>
              <a:t>CSCE 190:  Computing in the Modern World</a:t>
            </a:r>
            <a:r>
              <a:rPr lang="en-US" altLang="en-US">
                <a:solidFill>
                  <a:srgbClr val="990033"/>
                </a:solidFill>
              </a:rPr>
              <a:t>			 </a:t>
            </a:r>
            <a:fld id="{3540AB1D-2EE0-42E0-95AB-5637281BD0C4}" type="slidenum">
              <a:rPr lang="en-US" altLang="en-US">
                <a:solidFill>
                  <a:srgbClr val="990033"/>
                </a:solidFill>
              </a:rPr>
              <a:pPr>
                <a:defRPr/>
              </a:pPr>
              <a:t>‹#›</a:t>
            </a:fld>
            <a:endParaRPr lang="en-US" altLang="en-US">
              <a:solidFill>
                <a:srgbClr val="990033"/>
              </a:solidFill>
            </a:endParaRPr>
          </a:p>
        </p:txBody>
      </p:sp>
      <p:pic>
        <p:nvPicPr>
          <p:cNvPr id="1029" name="Picture 8" descr="us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6172200"/>
            <a:ext cx="2895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9"/>
          <p:cNvSpPr>
            <a:spLocks noChangeShapeType="1"/>
          </p:cNvSpPr>
          <p:nvPr/>
        </p:nvSpPr>
        <p:spPr bwMode="auto">
          <a:xfrm>
            <a:off x="76200" y="6096000"/>
            <a:ext cx="8991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
          <p:cNvSpPr>
            <a:spLocks noChangeShapeType="1"/>
          </p:cNvSpPr>
          <p:nvPr/>
        </p:nvSpPr>
        <p:spPr bwMode="auto">
          <a:xfrm>
            <a:off x="76200" y="1295400"/>
            <a:ext cx="8991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2"/>
          <p:cNvSpPr>
            <a:spLocks noChangeShapeType="1"/>
          </p:cNvSpPr>
          <p:nvPr/>
        </p:nvSpPr>
        <p:spPr bwMode="auto">
          <a:xfrm>
            <a:off x="76200" y="457200"/>
            <a:ext cx="8991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55"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Verdana" pitchFamily="34" charset="0"/>
        </a:defRPr>
      </a:lvl2pPr>
      <a:lvl3pPr algn="ctr" rtl="0" eaLnBrk="0" fontAlgn="base" hangingPunct="0">
        <a:spcBef>
          <a:spcPct val="0"/>
        </a:spcBef>
        <a:spcAft>
          <a:spcPct val="0"/>
        </a:spcAft>
        <a:defRPr sz="2800">
          <a:solidFill>
            <a:schemeClr val="tx2"/>
          </a:solidFill>
          <a:latin typeface="Verdana" pitchFamily="34" charset="0"/>
        </a:defRPr>
      </a:lvl3pPr>
      <a:lvl4pPr algn="ctr" rtl="0" eaLnBrk="0" fontAlgn="base" hangingPunct="0">
        <a:spcBef>
          <a:spcPct val="0"/>
        </a:spcBef>
        <a:spcAft>
          <a:spcPct val="0"/>
        </a:spcAft>
        <a:defRPr sz="2800">
          <a:solidFill>
            <a:schemeClr val="tx2"/>
          </a:solidFill>
          <a:latin typeface="Verdana" pitchFamily="34" charset="0"/>
        </a:defRPr>
      </a:lvl4pPr>
      <a:lvl5pPr algn="ctr" rtl="0" eaLnBrk="0" fontAlgn="base" hangingPunct="0">
        <a:spcBef>
          <a:spcPct val="0"/>
        </a:spcBef>
        <a:spcAft>
          <a:spcPct val="0"/>
        </a:spcAft>
        <a:defRPr sz="2800">
          <a:solidFill>
            <a:schemeClr val="tx2"/>
          </a:solidFill>
          <a:latin typeface="Verdana" pitchFamily="34" charset="0"/>
        </a:defRPr>
      </a:lvl5pPr>
      <a:lvl6pPr marL="457200" algn="ctr" rtl="0" fontAlgn="base">
        <a:spcBef>
          <a:spcPct val="0"/>
        </a:spcBef>
        <a:spcAft>
          <a:spcPct val="0"/>
        </a:spcAft>
        <a:defRPr sz="2800">
          <a:solidFill>
            <a:schemeClr val="tx2"/>
          </a:solidFill>
          <a:latin typeface="Verdana" pitchFamily="34" charset="0"/>
        </a:defRPr>
      </a:lvl6pPr>
      <a:lvl7pPr marL="914400" algn="ctr" rtl="0" fontAlgn="base">
        <a:spcBef>
          <a:spcPct val="0"/>
        </a:spcBef>
        <a:spcAft>
          <a:spcPct val="0"/>
        </a:spcAft>
        <a:defRPr sz="2800">
          <a:solidFill>
            <a:schemeClr val="tx2"/>
          </a:solidFill>
          <a:latin typeface="Verdana" pitchFamily="34" charset="0"/>
        </a:defRPr>
      </a:lvl7pPr>
      <a:lvl8pPr marL="1371600" algn="ctr" rtl="0" fontAlgn="base">
        <a:spcBef>
          <a:spcPct val="0"/>
        </a:spcBef>
        <a:spcAft>
          <a:spcPct val="0"/>
        </a:spcAft>
        <a:defRPr sz="2800">
          <a:solidFill>
            <a:schemeClr val="tx2"/>
          </a:solidFill>
          <a:latin typeface="Verdana" pitchFamily="34" charset="0"/>
        </a:defRPr>
      </a:lvl8pPr>
      <a:lvl9pPr marL="1828800" algn="ctr" rtl="0" fontAlgn="base">
        <a:spcBef>
          <a:spcPct val="0"/>
        </a:spcBef>
        <a:spcAft>
          <a:spcPct val="0"/>
        </a:spcAft>
        <a:defRPr sz="28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notesSlide" Target="../notesSlides/notesSlide6.xml"/><Relationship Id="rId21" Type="http://schemas.openxmlformats.org/officeDocument/2006/relationships/image" Target="../media/image13.wmf"/><Relationship Id="rId7" Type="http://schemas.openxmlformats.org/officeDocument/2006/relationships/image" Target="../media/image10.wmf"/><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slideLayout" Target="../slideLayouts/slideLayout12.xml"/><Relationship Id="rId16" Type="http://schemas.openxmlformats.org/officeDocument/2006/relationships/image" Target="../media/image12.wmf"/><Relationship Id="rId20"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9.wmf"/><Relationship Id="rId15" Type="http://schemas.openxmlformats.org/officeDocument/2006/relationships/oleObject" Target="../embeddings/oleObject4.bin"/><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1905000"/>
            <a:ext cx="8534400" cy="1447800"/>
          </a:xfrm>
        </p:spPr>
        <p:txBody>
          <a:bodyPr/>
          <a:lstStyle/>
          <a:p>
            <a:pPr eaLnBrk="1" hangingPunct="1"/>
            <a:r>
              <a:rPr lang="en-US" altLang="en-US" sz="2800" smtClean="0"/>
              <a:t>Trends in the Infrastructure of Computing</a:t>
            </a:r>
          </a:p>
        </p:txBody>
      </p:sp>
      <p:sp>
        <p:nvSpPr>
          <p:cNvPr id="5123" name="Rectangle 3"/>
          <p:cNvSpPr>
            <a:spLocks noGrp="1" noChangeArrowheads="1"/>
          </p:cNvSpPr>
          <p:nvPr>
            <p:ph type="subTitle" idx="1"/>
          </p:nvPr>
        </p:nvSpPr>
        <p:spPr>
          <a:xfrm>
            <a:off x="1371600" y="4038600"/>
            <a:ext cx="7620000" cy="1295400"/>
          </a:xfrm>
        </p:spPr>
        <p:txBody>
          <a:bodyPr/>
          <a:lstStyle/>
          <a:p>
            <a:pPr algn="r" eaLnBrk="1" hangingPunct="1"/>
            <a:r>
              <a:rPr lang="en-US" altLang="en-US" sz="2400" smtClean="0">
                <a:solidFill>
                  <a:srgbClr val="990033"/>
                </a:solidFill>
              </a:rPr>
              <a:t>CSCE 190:  Computing in the Modern World</a:t>
            </a:r>
          </a:p>
          <a:p>
            <a:pPr algn="r" eaLnBrk="1" hangingPunct="1"/>
            <a:r>
              <a:rPr lang="en-US" altLang="en-US" smtClean="0"/>
              <a:t>Dr. Jason D. Bakos</a:t>
            </a:r>
          </a:p>
        </p:txBody>
      </p:sp>
      <p:pic>
        <p:nvPicPr>
          <p:cNvPr id="2" name="Picture 1"/>
          <p:cNvPicPr>
            <a:picLocks noChangeAspect="1"/>
          </p:cNvPicPr>
          <p:nvPr/>
        </p:nvPicPr>
        <p:blipFill>
          <a:blip r:embed="rId2"/>
          <a:stretch>
            <a:fillRect/>
          </a:stretch>
        </p:blipFill>
        <p:spPr>
          <a:xfrm>
            <a:off x="6953250" y="247650"/>
            <a:ext cx="1885950" cy="1885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E1924BA4-8E3D-4303-AEF8-3A372B7C27CA}" type="slidenum">
              <a:rPr lang="en-US" altLang="en-US">
                <a:solidFill>
                  <a:srgbClr val="990033"/>
                </a:solidFill>
              </a:rPr>
              <a:pPr>
                <a:spcBef>
                  <a:spcPct val="0"/>
                </a:spcBef>
                <a:buFontTx/>
                <a:buNone/>
              </a:pPr>
              <a:t>10</a:t>
            </a:fld>
            <a:endParaRPr lang="en-US" altLang="en-US">
              <a:solidFill>
                <a:srgbClr val="990033"/>
              </a:solidFill>
            </a:endParaRPr>
          </a:p>
        </p:txBody>
      </p:sp>
      <p:sp>
        <p:nvSpPr>
          <p:cNvPr id="20483" name="Rectangle 2"/>
          <p:cNvSpPr>
            <a:spLocks noGrp="1" noChangeArrowheads="1"/>
          </p:cNvSpPr>
          <p:nvPr>
            <p:ph type="title"/>
          </p:nvPr>
        </p:nvSpPr>
        <p:spPr/>
        <p:txBody>
          <a:bodyPr/>
          <a:lstStyle/>
          <a:p>
            <a:pPr eaLnBrk="1" hangingPunct="1"/>
            <a:r>
              <a:rPr lang="en-US" altLang="en-US" smtClean="0"/>
              <a:t>Synthesized and P&amp;R’ed MIPS Architecture</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451485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Si Wafer</a:t>
            </a:r>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F1751AC2-2CD0-4CEA-932C-5B01780C07C9}" type="slidenum">
              <a:rPr lang="en-US" altLang="en-US">
                <a:solidFill>
                  <a:srgbClr val="990033"/>
                </a:solidFill>
              </a:rPr>
              <a:pPr>
                <a:spcBef>
                  <a:spcPct val="0"/>
                </a:spcBef>
                <a:buFontTx/>
                <a:buNone/>
              </a:pPr>
              <a:t>11</a:t>
            </a:fld>
            <a:endParaRPr lang="en-US" altLang="en-US">
              <a:solidFill>
                <a:srgbClr val="990033"/>
              </a:solidFill>
            </a:endParaRPr>
          </a:p>
        </p:txBody>
      </p:sp>
      <p:pic>
        <p:nvPicPr>
          <p:cNvPr id="22532" name="Picture 2" descr="http://gizmodo.com/assets/resources/2007/09/497-bun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5814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ttp://www.maclife.com/files/u307916/sandy_bridge_wafer_angle_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25663"/>
            <a:ext cx="4724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DEF4BB33-CB13-410B-912B-40AEBE4A2955}" type="slidenum">
              <a:rPr lang="en-US" altLang="en-US">
                <a:solidFill>
                  <a:srgbClr val="990033"/>
                </a:solidFill>
              </a:rPr>
              <a:pPr>
                <a:spcBef>
                  <a:spcPct val="0"/>
                </a:spcBef>
                <a:buFontTx/>
                <a:buNone/>
              </a:pPr>
              <a:t>12</a:t>
            </a:fld>
            <a:endParaRPr lang="en-US" altLang="en-US">
              <a:solidFill>
                <a:srgbClr val="990033"/>
              </a:solidFill>
            </a:endParaRPr>
          </a:p>
        </p:txBody>
      </p:sp>
      <p:sp>
        <p:nvSpPr>
          <p:cNvPr id="24579" name="Rectangle 2"/>
          <p:cNvSpPr>
            <a:spLocks noGrp="1" noChangeArrowheads="1"/>
          </p:cNvSpPr>
          <p:nvPr>
            <p:ph type="title"/>
          </p:nvPr>
        </p:nvSpPr>
        <p:spPr/>
        <p:txBody>
          <a:bodyPr/>
          <a:lstStyle/>
          <a:p>
            <a:pPr eaLnBrk="1" hangingPunct="1"/>
            <a:r>
              <a:rPr lang="en-US" altLang="en-US" smtClean="0"/>
              <a:t>Feature Size</a:t>
            </a:r>
          </a:p>
        </p:txBody>
      </p:sp>
      <p:sp>
        <p:nvSpPr>
          <p:cNvPr id="24580" name="Rectangle 3"/>
          <p:cNvSpPr>
            <a:spLocks noGrp="1" noChangeArrowheads="1"/>
          </p:cNvSpPr>
          <p:nvPr>
            <p:ph type="body" idx="1"/>
          </p:nvPr>
        </p:nvSpPr>
        <p:spPr/>
        <p:txBody>
          <a:bodyPr/>
          <a:lstStyle/>
          <a:p>
            <a:pPr eaLnBrk="1" hangingPunct="1"/>
            <a:r>
              <a:rPr lang="en-US" altLang="en-US" dirty="0" smtClean="0"/>
              <a:t>Shrink minimum feature size…</a:t>
            </a:r>
          </a:p>
          <a:p>
            <a:pPr lvl="1" eaLnBrk="1" hangingPunct="1"/>
            <a:r>
              <a:rPr lang="en-US" altLang="en-US" dirty="0" smtClean="0"/>
              <a:t>Smaller L decreases carrier time and increases current</a:t>
            </a:r>
          </a:p>
          <a:p>
            <a:pPr lvl="1" eaLnBrk="1" hangingPunct="1"/>
            <a:r>
              <a:rPr lang="en-US" altLang="en-US" dirty="0" smtClean="0"/>
              <a:t>Therefore, W may also be reduced for fixed current</a:t>
            </a:r>
          </a:p>
          <a:p>
            <a:pPr lvl="1" eaLnBrk="1" hangingPunct="1"/>
            <a:r>
              <a:rPr lang="en-US" altLang="en-US" dirty="0" smtClean="0"/>
              <a:t>C</a:t>
            </a:r>
            <a:r>
              <a:rPr lang="en-US" altLang="en-US" baseline="-25000" dirty="0" smtClean="0"/>
              <a:t>g</a:t>
            </a:r>
            <a:r>
              <a:rPr lang="en-US" altLang="en-US" dirty="0" smtClean="0"/>
              <a:t>, C</a:t>
            </a:r>
            <a:r>
              <a:rPr lang="en-US" altLang="en-US" baseline="-25000" dirty="0" smtClean="0"/>
              <a:t>s</a:t>
            </a:r>
            <a:r>
              <a:rPr lang="en-US" altLang="en-US" dirty="0" smtClean="0"/>
              <a:t>, and C</a:t>
            </a:r>
            <a:r>
              <a:rPr lang="en-US" altLang="en-US" baseline="-25000" dirty="0" smtClean="0"/>
              <a:t>d</a:t>
            </a:r>
            <a:r>
              <a:rPr lang="en-US" altLang="en-US" dirty="0" smtClean="0"/>
              <a:t> are reduced</a:t>
            </a:r>
          </a:p>
          <a:p>
            <a:pPr lvl="1" eaLnBrk="1" hangingPunct="1"/>
            <a:r>
              <a:rPr lang="en-US" altLang="en-US" dirty="0" smtClean="0"/>
              <a:t>Transistor switches faster (</a:t>
            </a:r>
            <a:r>
              <a:rPr lang="en-US" altLang="en-US" i="1" dirty="0" smtClean="0"/>
              <a:t>~linear </a:t>
            </a:r>
            <a:r>
              <a:rPr lang="en-US" altLang="en-US" dirty="0" smtClean="0"/>
              <a:t>relationship)</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32623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Minimum Feature Size</a:t>
            </a:r>
          </a:p>
        </p:txBody>
      </p:sp>
      <p:graphicFrame>
        <p:nvGraphicFramePr>
          <p:cNvPr id="13441" name="Group 129"/>
          <p:cNvGraphicFramePr>
            <a:graphicFrameLocks noGrp="1"/>
          </p:cNvGraphicFramePr>
          <p:nvPr/>
        </p:nvGraphicFramePr>
        <p:xfrm>
          <a:off x="1600200" y="1371600"/>
          <a:ext cx="6034087" cy="3479800"/>
        </p:xfrm>
        <a:graphic>
          <a:graphicData uri="http://schemas.openxmlformats.org/drawingml/2006/table">
            <a:tbl>
              <a:tblPr/>
              <a:tblGrid>
                <a:gridCol w="551180"/>
                <a:gridCol w="1732280"/>
                <a:gridCol w="1422717"/>
                <a:gridCol w="1287780"/>
                <a:gridCol w="1040130"/>
              </a:tblGrid>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rPr>
                        <a:t>Processor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Performance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Transistor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Transistors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i286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6 - 25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1.5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~134,000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i386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16 – 40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~270,000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i486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16 - 133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.8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Pentium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60 - 300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.6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~3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Pentium Pro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150 - 200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.5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~4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Pentium 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233 - 450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.35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~5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Pentium 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450 – 1400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.25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Pentium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1.3 – 3.8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.18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~50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Pentium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 threads/package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.09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Core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 threads/die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.065 </a:t>
                      </a:r>
                      <a:r>
                        <a:rPr kumimoji="0" lang="en-US" sz="900" b="0" i="0" u="none" strike="noStrike" cap="none" normalizeH="0" baseline="0" smtClean="0">
                          <a:ln>
                            <a:noFill/>
                          </a:ln>
                          <a:solidFill>
                            <a:srgbClr val="000000"/>
                          </a:solidFill>
                          <a:effectLst/>
                          <a:latin typeface="Symbol" pitchFamily="18" charset="2"/>
                        </a:rPr>
                        <a:t>m</a:t>
                      </a:r>
                      <a:r>
                        <a:rPr kumimoji="0" lang="en-US" sz="900" b="0" i="0" u="none" strike="noStrike" cap="none" normalizeH="0" baseline="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~300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2008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“Nehalem”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8 threads/die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.045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~800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a:t>
                      </a:r>
                      <a:r>
                        <a:rPr kumimoji="0" lang="en-US" sz="900" b="0" i="0" u="none" strike="noStrike" cap="none" normalizeH="0" baseline="0" dirty="0" err="1" smtClean="0">
                          <a:ln>
                            <a:noFill/>
                          </a:ln>
                          <a:solidFill>
                            <a:srgbClr val="000000"/>
                          </a:solidFill>
                          <a:effectLst/>
                          <a:latin typeface="Verdana" pitchFamily="34" charset="0"/>
                        </a:rPr>
                        <a:t>Westmere</a:t>
                      </a:r>
                      <a:r>
                        <a:rPr kumimoji="0" lang="en-US" sz="900" b="0" i="0" u="none" strike="noStrike" cap="none" normalizeH="0" baseline="0" dirty="0" smtClean="0">
                          <a:ln>
                            <a:noFill/>
                          </a:ln>
                          <a:solidFill>
                            <a:srgbClr val="000000"/>
                          </a:solidFill>
                          <a:effectLst/>
                          <a:latin typeface="Verdan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8 threads/die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.045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“Sandy Bridge”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12 threads/die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.032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~1.2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“Ivy Bridge”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16 threads/die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.022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~1.4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129"/>
          <p:cNvGraphicFramePr>
            <a:graphicFrameLocks noGrp="1"/>
          </p:cNvGraphicFramePr>
          <p:nvPr/>
        </p:nvGraphicFramePr>
        <p:xfrm>
          <a:off x="1600200" y="4953000"/>
          <a:ext cx="6037263" cy="965200"/>
        </p:xfrm>
        <a:graphic>
          <a:graphicData uri="http://schemas.openxmlformats.org/drawingml/2006/table">
            <a:tbl>
              <a:tblPr/>
              <a:tblGrid>
                <a:gridCol w="560749"/>
                <a:gridCol w="1725074"/>
                <a:gridCol w="1415674"/>
                <a:gridCol w="1298502"/>
                <a:gridCol w="1037264"/>
              </a:tblGrid>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Year</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rPr>
                        <a:t>Processor</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rPr>
                        <a:t>Speed</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Transistor Size</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rPr>
                        <a:t>Transistors</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2008</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NVIDIA Tesla (GT200)</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240 threads/die</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.065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1.4 billion</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2010</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NVIDIA Fermi (GF110)</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512 threads/die</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.040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3.0 billion</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2012</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NVNDIA </a:t>
                      </a:r>
                      <a:r>
                        <a:rPr kumimoji="0" lang="en-US" sz="900" b="0" i="0" u="none" strike="noStrike" cap="none" normalizeH="0" baseline="0" dirty="0" err="1" smtClean="0">
                          <a:ln>
                            <a:noFill/>
                          </a:ln>
                          <a:solidFill>
                            <a:srgbClr val="000000"/>
                          </a:solidFill>
                          <a:effectLst/>
                          <a:latin typeface="Verdana" pitchFamily="34" charset="0"/>
                        </a:rPr>
                        <a:t>Kepler</a:t>
                      </a:r>
                      <a:r>
                        <a:rPr kumimoji="0" lang="en-US" sz="900" b="0" i="0" u="none" strike="noStrike" cap="none" normalizeH="0" baseline="0" dirty="0" smtClean="0">
                          <a:ln>
                            <a:noFill/>
                          </a:ln>
                          <a:solidFill>
                            <a:srgbClr val="000000"/>
                          </a:solidFill>
                          <a:effectLst/>
                          <a:latin typeface="Verdana" pitchFamily="34" charset="0"/>
                        </a:rPr>
                        <a:t> (GK104)</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1536 threads/die</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cap="none" normalizeH="0" baseline="0" dirty="0" smtClean="0">
                          <a:ln>
                            <a:noFill/>
                          </a:ln>
                          <a:solidFill>
                            <a:srgbClr val="000000"/>
                          </a:solidFill>
                          <a:effectLst/>
                          <a:latin typeface="Verdana" pitchFamily="34" charset="0"/>
                        </a:rPr>
                        <a:t>.028 </a:t>
                      </a:r>
                      <a:r>
                        <a:rPr kumimoji="0" lang="en-US" sz="900" b="0" i="0" u="none" strike="noStrike" cap="none" normalizeH="0" baseline="0" dirty="0" smtClean="0">
                          <a:ln>
                            <a:noFill/>
                          </a:ln>
                          <a:solidFill>
                            <a:srgbClr val="000000"/>
                          </a:solidFill>
                          <a:effectLst/>
                          <a:latin typeface="Symbol" pitchFamily="18" charset="2"/>
                        </a:rPr>
                        <a:t>m</a:t>
                      </a:r>
                      <a:r>
                        <a:rPr kumimoji="0" lang="en-US" sz="900" b="0" i="0" u="none" strike="noStrike" cap="none" normalizeH="0" baseline="0" dirty="0" smtClean="0">
                          <a:ln>
                            <a:noFill/>
                          </a:ln>
                          <a:solidFill>
                            <a:srgbClr val="000000"/>
                          </a:solidFill>
                          <a:effectLst/>
                          <a:latin typeface="Verdana" pitchFamily="34" charset="0"/>
                        </a:rPr>
                        <a:t>m</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rPr>
                        <a:t>3.5 billion</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7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6596A320-211D-4034-B44D-8EFEE4FAFB1B}" type="slidenum">
              <a:rPr lang="en-US" altLang="en-US">
                <a:solidFill>
                  <a:srgbClr val="990033"/>
                </a:solidFill>
              </a:rPr>
              <a:pPr>
                <a:spcBef>
                  <a:spcPct val="0"/>
                </a:spcBef>
                <a:buFontTx/>
                <a:buNone/>
              </a:pPr>
              <a:t>13</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are the New Transistors Allocated?</a:t>
            </a:r>
            <a:endParaRPr lang="en-US"/>
          </a:p>
        </p:txBody>
      </p:sp>
      <p:sp>
        <p:nvSpPr>
          <p:cNvPr id="4" name="Slide Number Placeholder 3"/>
          <p:cNvSpPr>
            <a:spLocks noGrp="1"/>
          </p:cNvSpPr>
          <p:nvPr>
            <p:ph type="sldNum" sz="quarter" idx="10"/>
          </p:nvPr>
        </p:nvSpPr>
        <p:spPr/>
        <p:txBody>
          <a:bodyPr/>
          <a:lstStyle/>
          <a:p>
            <a:pPr>
              <a:defRPr/>
            </a:pPr>
            <a:r>
              <a:rPr lang="en-US" smtClean="0"/>
              <a:t>CSCE 611 </a:t>
            </a:r>
            <a:fld id="{632FDF9E-9F76-4BAF-98E0-4F8172C5AD9D}" type="slidenum">
              <a:rPr lang="en-US" i="0" smtClean="0">
                <a:solidFill>
                  <a:schemeClr val="tx1"/>
                </a:solidFill>
              </a:rPr>
              <a:pPr>
                <a:defRPr/>
              </a:pPr>
              <a:t>14</a:t>
            </a:fld>
            <a:endParaRPr lang="en-US" i="0">
              <a:solidFill>
                <a:schemeClr val="tx1"/>
              </a:solidFill>
            </a:endParaRPr>
          </a:p>
        </p:txBody>
      </p:sp>
      <p:pic>
        <p:nvPicPr>
          <p:cNvPr id="6" name="Picture 5" descr="http://www.notebookcheck.net/fileadmin/_migrated/pics/prozdiemap_0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376517"/>
            <a:ext cx="4419600" cy="2570635"/>
          </a:xfrm>
          <a:prstGeom prst="rect">
            <a:avLst/>
          </a:prstGeom>
          <a:noFill/>
          <a:ln>
            <a:noFill/>
          </a:ln>
        </p:spPr>
      </p:pic>
      <p:pic>
        <p:nvPicPr>
          <p:cNvPr id="7" name="Picture 6" descr="http://cnet3.cbsistatic.com/hub/i/r/2013/05/31/cd858ae9-fdc3-11e2-8c7c-d4ae52e62bcc/resize/570xauto/bf15aa1691d94671467c0d8bc74921c4/Screen_Shot_2013-05-31_at_2.13.45_PM.png"/>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43553"/>
            <a:ext cx="3978920" cy="2603599"/>
          </a:xfrm>
          <a:prstGeom prst="rect">
            <a:avLst/>
          </a:prstGeom>
          <a:noFill/>
          <a:ln>
            <a:noFill/>
          </a:ln>
        </p:spPr>
      </p:pic>
      <p:pic>
        <p:nvPicPr>
          <p:cNvPr id="8" name="Picture 7" descr="http://tech.firstpost.com/wp-content/uploads/2015/01/Intel-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701" y="4018434"/>
            <a:ext cx="5152997" cy="2732405"/>
          </a:xfrm>
          <a:prstGeom prst="rect">
            <a:avLst/>
          </a:prstGeom>
          <a:noFill/>
          <a:ln>
            <a:noFill/>
          </a:ln>
        </p:spPr>
      </p:pic>
    </p:spTree>
    <p:extLst>
      <p:ext uri="{BB962C8B-B14F-4D97-AF65-F5344CB8AC3E}">
        <p14:creationId xmlns:p14="http://schemas.microsoft.com/office/powerpoint/2010/main" val="30102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The Role of Computer Architects</a:t>
            </a:r>
          </a:p>
        </p:txBody>
      </p:sp>
      <p:sp>
        <p:nvSpPr>
          <p:cNvPr id="28675" name="Content Placeholder 2"/>
          <p:cNvSpPr>
            <a:spLocks noGrp="1"/>
          </p:cNvSpPr>
          <p:nvPr>
            <p:ph idx="1"/>
          </p:nvPr>
        </p:nvSpPr>
        <p:spPr>
          <a:xfrm>
            <a:off x="692150" y="1371600"/>
            <a:ext cx="3048000" cy="4648200"/>
          </a:xfrm>
        </p:spPr>
        <p:txBody>
          <a:bodyPr/>
          <a:lstStyle/>
          <a:p>
            <a:r>
              <a:rPr lang="en-US" altLang="en-US" sz="1400" smtClean="0"/>
              <a:t>Given a blank slate (silicon substrate)</a:t>
            </a:r>
          </a:p>
          <a:p>
            <a:r>
              <a:rPr lang="en-US" altLang="en-US" sz="1400" smtClean="0"/>
              <a:t>Budget:  2 billion transistors:</a:t>
            </a:r>
          </a:p>
          <a:p>
            <a:pPr lvl="1"/>
            <a:r>
              <a:rPr lang="en-US" altLang="en-US" sz="1200" smtClean="0"/>
              <a:t>Transistors </a:t>
            </a:r>
            <a:r>
              <a:rPr lang="en-US" altLang="en-US" sz="1200" smtClean="0">
                <a:sym typeface="Wingdings" panose="05000000000000000000" pitchFamily="2" charset="2"/>
              </a:rPr>
              <a:t> Area</a:t>
            </a:r>
            <a:endParaRPr lang="en-US" altLang="en-US" sz="1200" smtClean="0"/>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DC9A4CAB-FA6C-4500-B76F-4E9EAB60349B}" type="slidenum">
              <a:rPr lang="en-US" altLang="en-US">
                <a:solidFill>
                  <a:srgbClr val="990033"/>
                </a:solidFill>
              </a:rPr>
              <a:pPr>
                <a:spcBef>
                  <a:spcPct val="0"/>
                </a:spcBef>
                <a:buFontTx/>
                <a:buNone/>
              </a:pPr>
              <a:t>15</a:t>
            </a:fld>
            <a:endParaRPr lang="en-US" altLang="en-US">
              <a:solidFill>
                <a:srgbClr val="990033"/>
              </a:solidFill>
            </a:endParaRPr>
          </a:p>
        </p:txBody>
      </p:sp>
      <p:sp>
        <p:nvSpPr>
          <p:cNvPr id="5" name="Rectangle 4"/>
          <p:cNvSpPr/>
          <p:nvPr/>
        </p:nvSpPr>
        <p:spPr>
          <a:xfrm>
            <a:off x="914400" y="3200400"/>
            <a:ext cx="22479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Arrow Connector 6"/>
          <p:cNvCxnSpPr/>
          <p:nvPr/>
        </p:nvCxnSpPr>
        <p:spPr>
          <a:xfrm>
            <a:off x="914400" y="2971800"/>
            <a:ext cx="2247900" cy="0"/>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679450" y="3200400"/>
            <a:ext cx="6350" cy="1905000"/>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28680" name="TextBox 10"/>
          <p:cNvSpPr txBox="1">
            <a:spLocks noChangeArrowheads="1"/>
          </p:cNvSpPr>
          <p:nvPr/>
        </p:nvSpPr>
        <p:spPr bwMode="auto">
          <a:xfrm>
            <a:off x="1676400" y="2678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2 cm</a:t>
            </a:r>
          </a:p>
        </p:txBody>
      </p:sp>
      <p:sp>
        <p:nvSpPr>
          <p:cNvPr id="28681" name="TextBox 11"/>
          <p:cNvSpPr txBox="1">
            <a:spLocks noChangeArrowheads="1"/>
          </p:cNvSpPr>
          <p:nvPr/>
        </p:nvSpPr>
        <p:spPr bwMode="auto">
          <a:xfrm rot="-5400000">
            <a:off x="146844" y="3967956"/>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2 cm</a:t>
            </a:r>
          </a:p>
        </p:txBody>
      </p:sp>
      <p:sp>
        <p:nvSpPr>
          <p:cNvPr id="28682" name="Content Placeholder 2"/>
          <p:cNvSpPr txBox="1">
            <a:spLocks/>
          </p:cNvSpPr>
          <p:nvPr/>
        </p:nvSpPr>
        <p:spPr bwMode="auto">
          <a:xfrm>
            <a:off x="4419600" y="1374775"/>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r>
              <a:rPr lang="en-US" altLang="en-US"/>
              <a:t>Choose your components:</a:t>
            </a:r>
          </a:p>
        </p:txBody>
      </p:sp>
      <p:sp>
        <p:nvSpPr>
          <p:cNvPr id="14" name="Rectangle 13"/>
          <p:cNvSpPr/>
          <p:nvPr/>
        </p:nvSpPr>
        <p:spPr>
          <a:xfrm>
            <a:off x="2305050" y="5329238"/>
            <a:ext cx="723900"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rPr>
              <a:t>adder</a:t>
            </a:r>
          </a:p>
        </p:txBody>
      </p:sp>
      <p:sp>
        <p:nvSpPr>
          <p:cNvPr id="15" name="Rectangle 14"/>
          <p:cNvSpPr/>
          <p:nvPr/>
        </p:nvSpPr>
        <p:spPr>
          <a:xfrm>
            <a:off x="1228725" y="5334000"/>
            <a:ext cx="89535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rPr>
              <a:t>multiplier</a:t>
            </a:r>
          </a:p>
        </p:txBody>
      </p:sp>
      <p:graphicFrame>
        <p:nvGraphicFramePr>
          <p:cNvPr id="2" name="Table 1"/>
          <p:cNvGraphicFramePr>
            <a:graphicFrameLocks noGrp="1"/>
          </p:cNvGraphicFramePr>
          <p:nvPr/>
        </p:nvGraphicFramePr>
        <p:xfrm>
          <a:off x="4419600" y="1905000"/>
          <a:ext cx="4133850" cy="4054476"/>
        </p:xfrm>
        <a:graphic>
          <a:graphicData uri="http://schemas.openxmlformats.org/drawingml/2006/table">
            <a:tbl>
              <a:tblPr firstRow="1" bandRow="1">
                <a:tableStyleId>{5C22544A-7EE6-4342-B048-85BDC9FD1C3A}</a:tableStyleId>
              </a:tblPr>
              <a:tblGrid>
                <a:gridCol w="2076450"/>
                <a:gridCol w="2057400"/>
              </a:tblGrid>
              <a:tr h="370898">
                <a:tc>
                  <a:txBody>
                    <a:bodyPr/>
                    <a:lstStyle/>
                    <a:p>
                      <a:pPr algn="ctr"/>
                      <a:r>
                        <a:rPr lang="en-US" sz="1200" dirty="0" smtClean="0">
                          <a:solidFill>
                            <a:schemeClr val="tx1"/>
                          </a:solidFill>
                        </a:rPr>
                        <a:t>Component</a:t>
                      </a:r>
                      <a:endParaRPr lang="en-US" sz="1200" dirty="0">
                        <a:solidFill>
                          <a:schemeClr val="tx1"/>
                        </a:solidFill>
                      </a:endParaRPr>
                    </a:p>
                  </a:txBody>
                  <a:tcPr marT="45727" marB="45727"/>
                </a:tc>
                <a:tc>
                  <a:txBody>
                    <a:bodyPr/>
                    <a:lstStyle/>
                    <a:p>
                      <a:pPr algn="ctr"/>
                      <a:r>
                        <a:rPr lang="en-US" sz="1200" dirty="0" smtClean="0">
                          <a:solidFill>
                            <a:schemeClr val="tx1"/>
                          </a:solidFill>
                        </a:rPr>
                        <a:t>Cost</a:t>
                      </a:r>
                      <a:endParaRPr lang="en-US" sz="1200" dirty="0">
                        <a:solidFill>
                          <a:schemeClr val="tx1"/>
                        </a:solidFill>
                      </a:endParaRPr>
                    </a:p>
                  </a:txBody>
                  <a:tcPr marT="45727" marB="45727"/>
                </a:tc>
              </a:tr>
              <a:tr h="370898">
                <a:tc gridSpan="2">
                  <a:txBody>
                    <a:bodyPr/>
                    <a:lstStyle/>
                    <a:p>
                      <a:pPr algn="ctr"/>
                      <a:r>
                        <a:rPr lang="en-US" sz="1200" dirty="0" smtClean="0">
                          <a:solidFill>
                            <a:schemeClr val="tx1"/>
                          </a:solidFill>
                        </a:rPr>
                        <a:t>Control</a:t>
                      </a:r>
                      <a:r>
                        <a:rPr lang="en-US" sz="1200" baseline="0" dirty="0" smtClean="0">
                          <a:solidFill>
                            <a:schemeClr val="tx1"/>
                          </a:solidFill>
                        </a:rPr>
                        <a:t> Logic and Cache</a:t>
                      </a:r>
                      <a:endParaRPr lang="en-US" sz="1200" dirty="0">
                        <a:solidFill>
                          <a:schemeClr val="tx1"/>
                        </a:solidFill>
                      </a:endParaRPr>
                    </a:p>
                  </a:txBody>
                  <a:tcPr marT="45727" marB="45727"/>
                </a:tc>
                <a:tc hMerge="1">
                  <a:txBody>
                    <a:bodyPr/>
                    <a:lstStyle/>
                    <a:p>
                      <a:endParaRPr lang="en-US"/>
                    </a:p>
                  </a:txBody>
                  <a:tcPr/>
                </a:tc>
              </a:tr>
              <a:tr h="457272">
                <a:tc>
                  <a:txBody>
                    <a:bodyPr/>
                    <a:lstStyle/>
                    <a:p>
                      <a:r>
                        <a:rPr lang="en-US" sz="1200" dirty="0" smtClean="0">
                          <a:latin typeface="Verdana" pitchFamily="34" charset="0"/>
                        </a:rPr>
                        <a:t>Cache</a:t>
                      </a:r>
                      <a:endParaRPr lang="en-US" sz="1200" dirty="0">
                        <a:solidFill>
                          <a:schemeClr val="tx1"/>
                        </a:solidFill>
                      </a:endParaRPr>
                    </a:p>
                  </a:txBody>
                  <a:tcPr marT="45727" marB="45727"/>
                </a:tc>
                <a:tc>
                  <a:txBody>
                    <a:bodyPr/>
                    <a:lstStyle/>
                    <a:p>
                      <a:r>
                        <a:rPr lang="en-US" sz="1200" dirty="0" smtClean="0">
                          <a:solidFill>
                            <a:srgbClr val="FF0000"/>
                          </a:solidFill>
                          <a:latin typeface="Verdana" pitchFamily="34" charset="0"/>
                        </a:rPr>
                        <a:t>50K transistors/1KB + 10K transistors/port</a:t>
                      </a:r>
                      <a:endParaRPr lang="en-US" sz="1200" dirty="0">
                        <a:solidFill>
                          <a:schemeClr val="tx1"/>
                        </a:solidFill>
                      </a:endParaRPr>
                    </a:p>
                  </a:txBody>
                  <a:tcPr marT="45727" marB="45727"/>
                </a:tc>
              </a:tr>
              <a:tr h="4572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rPr>
                        <a:t>Out-of-order instruction scheduler and dispatch</a:t>
                      </a:r>
                    </a:p>
                  </a:txBody>
                  <a:tcPr marT="45727" marB="45727"/>
                </a:tc>
                <a:tc>
                  <a:txBody>
                    <a:bodyPr/>
                    <a:lstStyle/>
                    <a:p>
                      <a:r>
                        <a:rPr lang="en-US" sz="1200" dirty="0" smtClean="0">
                          <a:solidFill>
                            <a:srgbClr val="FF0000"/>
                          </a:solidFill>
                          <a:latin typeface="Verdana" pitchFamily="34" charset="0"/>
                        </a:rPr>
                        <a:t>200K transistors/core</a:t>
                      </a:r>
                      <a:endParaRPr lang="en-US" sz="1200" dirty="0">
                        <a:solidFill>
                          <a:schemeClr val="tx1"/>
                        </a:solidFill>
                      </a:endParaRPr>
                    </a:p>
                  </a:txBody>
                  <a:tcPr marT="45727" marB="45727"/>
                </a:tc>
              </a:tr>
              <a:tr h="3708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rPr>
                        <a:t>Speculative execution</a:t>
                      </a:r>
                    </a:p>
                  </a:txBody>
                  <a:tcPr marT="45727" marB="45727"/>
                </a:tc>
                <a:tc>
                  <a:txBody>
                    <a:bodyPr/>
                    <a:lstStyle/>
                    <a:p>
                      <a:r>
                        <a:rPr lang="en-US" sz="1200" dirty="0" smtClean="0">
                          <a:solidFill>
                            <a:srgbClr val="FF0000"/>
                          </a:solidFill>
                          <a:latin typeface="Verdana" pitchFamily="34" charset="0"/>
                        </a:rPr>
                        <a:t>400K transistors/core</a:t>
                      </a:r>
                      <a:endParaRPr lang="en-US" sz="1200" dirty="0">
                        <a:solidFill>
                          <a:schemeClr val="tx1"/>
                        </a:solidFill>
                      </a:endParaRPr>
                    </a:p>
                  </a:txBody>
                  <a:tcPr marT="45727" marB="45727"/>
                </a:tc>
              </a:tr>
              <a:tr h="370898">
                <a:tc>
                  <a:txBody>
                    <a:bodyPr/>
                    <a:lstStyle/>
                    <a:p>
                      <a:r>
                        <a:rPr lang="en-US" sz="1200" dirty="0" smtClean="0">
                          <a:latin typeface="Verdana" pitchFamily="34" charset="0"/>
                        </a:rPr>
                        <a:t>Branch predictor</a:t>
                      </a:r>
                      <a:endParaRPr lang="en-US" sz="1200" dirty="0">
                        <a:solidFill>
                          <a:schemeClr val="tx1"/>
                        </a:solidFill>
                      </a:endParaRPr>
                    </a:p>
                  </a:txBody>
                  <a:tcPr marT="45727" marB="45727"/>
                </a:tc>
                <a:tc>
                  <a:txBody>
                    <a:bodyPr/>
                    <a:lstStyle/>
                    <a:p>
                      <a:r>
                        <a:rPr lang="en-US" sz="1200" dirty="0" smtClean="0">
                          <a:solidFill>
                            <a:srgbClr val="FF0000"/>
                          </a:solidFill>
                          <a:latin typeface="Verdana" pitchFamily="34" charset="0"/>
                        </a:rPr>
                        <a:t>200K transistors/core</a:t>
                      </a:r>
                      <a:endParaRPr lang="en-US" sz="1200" dirty="0">
                        <a:solidFill>
                          <a:schemeClr val="tx1"/>
                        </a:solidFill>
                      </a:endParaRPr>
                    </a:p>
                  </a:txBody>
                  <a:tcPr marT="45727" marB="45727"/>
                </a:tc>
              </a:tr>
              <a:tr h="370898">
                <a:tc gridSpan="2">
                  <a:txBody>
                    <a:bodyPr/>
                    <a:lstStyle/>
                    <a:p>
                      <a:pPr algn="ctr"/>
                      <a:r>
                        <a:rPr lang="en-US" sz="1200" dirty="0" smtClean="0">
                          <a:solidFill>
                            <a:schemeClr val="tx1"/>
                          </a:solidFill>
                        </a:rPr>
                        <a:t>Functional Units</a:t>
                      </a:r>
                      <a:endParaRPr lang="en-US" sz="1200" dirty="0">
                        <a:solidFill>
                          <a:schemeClr val="tx1"/>
                        </a:solidFill>
                      </a:endParaRPr>
                    </a:p>
                  </a:txBody>
                  <a:tcPr marT="45727" marB="45727"/>
                </a:tc>
                <a:tc hMerge="1">
                  <a:txBody>
                    <a:bodyPr/>
                    <a:lstStyle/>
                    <a:p>
                      <a:endParaRPr lang="en-US"/>
                    </a:p>
                  </a:txBody>
                  <a:tcPr/>
                </a:tc>
              </a:tr>
              <a:tr h="457272">
                <a:tc>
                  <a:txBody>
                    <a:bodyPr/>
                    <a:lstStyle/>
                    <a:p>
                      <a:r>
                        <a:rPr lang="en-US" sz="1200" dirty="0" smtClean="0">
                          <a:latin typeface="Verdana" pitchFamily="34" charset="0"/>
                        </a:rPr>
                        <a:t>Integer and load/store units </a:t>
                      </a:r>
                      <a:endParaRPr lang="en-US" sz="1200" dirty="0">
                        <a:solidFill>
                          <a:schemeClr val="tx1"/>
                        </a:solidFill>
                      </a:endParaRPr>
                    </a:p>
                  </a:txBody>
                  <a:tcPr marT="45727" marB="45727"/>
                </a:tc>
                <a:tc>
                  <a:txBody>
                    <a:bodyPr/>
                    <a:lstStyle/>
                    <a:p>
                      <a:r>
                        <a:rPr lang="en-US" sz="1200" dirty="0" smtClean="0">
                          <a:solidFill>
                            <a:srgbClr val="FF0000"/>
                          </a:solidFill>
                          <a:latin typeface="Verdana" pitchFamily="34" charset="0"/>
                        </a:rPr>
                        <a:t>100K transistors/unit/core</a:t>
                      </a:r>
                      <a:endParaRPr lang="en-US" sz="1200" dirty="0">
                        <a:solidFill>
                          <a:schemeClr val="tx1"/>
                        </a:solidFill>
                      </a:endParaRPr>
                    </a:p>
                  </a:txBody>
                  <a:tcPr marT="45727" marB="45727"/>
                </a:tc>
              </a:tr>
              <a:tr h="370898">
                <a:tc>
                  <a:txBody>
                    <a:bodyPr/>
                    <a:lstStyle/>
                    <a:p>
                      <a:r>
                        <a:rPr lang="en-US" sz="1200" dirty="0" smtClean="0">
                          <a:latin typeface="Verdana" pitchFamily="34" charset="0"/>
                        </a:rPr>
                        <a:t>Floating-point unit </a:t>
                      </a:r>
                      <a:endParaRPr lang="en-US" sz="1200" dirty="0">
                        <a:solidFill>
                          <a:schemeClr val="tx1"/>
                        </a:solidFill>
                      </a:endParaRPr>
                    </a:p>
                  </a:txBody>
                  <a:tcPr marT="45727" marB="45727"/>
                </a:tc>
                <a:tc>
                  <a:txBody>
                    <a:bodyPr/>
                    <a:lstStyle/>
                    <a:p>
                      <a:r>
                        <a:rPr lang="en-US" sz="1200" dirty="0" smtClean="0">
                          <a:solidFill>
                            <a:srgbClr val="FF0000"/>
                          </a:solidFill>
                          <a:latin typeface="Verdana" pitchFamily="34" charset="0"/>
                        </a:rPr>
                        <a:t>1M transistors/unit/core</a:t>
                      </a:r>
                      <a:endParaRPr lang="en-US" sz="1200" dirty="0">
                        <a:solidFill>
                          <a:schemeClr val="tx1"/>
                        </a:solidFill>
                      </a:endParaRPr>
                    </a:p>
                  </a:txBody>
                  <a:tcPr marT="45727" marB="45727"/>
                </a:tc>
              </a:tr>
              <a:tr h="457272">
                <a:tc>
                  <a:txBody>
                    <a:bodyPr/>
                    <a:lstStyle/>
                    <a:p>
                      <a:r>
                        <a:rPr lang="en-US" sz="1200" dirty="0" smtClean="0">
                          <a:latin typeface="Verdana" pitchFamily="34" charset="0"/>
                        </a:rPr>
                        <a:t>Vector/SIMD</a:t>
                      </a:r>
                      <a:r>
                        <a:rPr lang="en-US" sz="1200" baseline="0" dirty="0" smtClean="0">
                          <a:latin typeface="Verdana" pitchFamily="34" charset="0"/>
                        </a:rPr>
                        <a:t> </a:t>
                      </a:r>
                      <a:r>
                        <a:rPr lang="en-US" sz="1200" dirty="0" smtClean="0">
                          <a:latin typeface="Verdana" pitchFamily="34" charset="0"/>
                        </a:rPr>
                        <a:t>floating-point unit</a:t>
                      </a:r>
                      <a:endParaRPr lang="en-US" sz="1200" dirty="0">
                        <a:solidFill>
                          <a:schemeClr val="tx1"/>
                        </a:solidFill>
                      </a:endParaRPr>
                    </a:p>
                  </a:txBody>
                  <a:tcPr marT="45727" marB="45727"/>
                </a:tc>
                <a:tc>
                  <a:txBody>
                    <a:bodyPr/>
                    <a:lstStyle/>
                    <a:p>
                      <a:r>
                        <a:rPr lang="en-US" sz="1200" dirty="0" smtClean="0">
                          <a:solidFill>
                            <a:srgbClr val="FF0000"/>
                          </a:solidFill>
                          <a:latin typeface="Verdana" pitchFamily="34" charset="0"/>
                        </a:rPr>
                        <a:t>100M transistors/64b width/unit/core</a:t>
                      </a:r>
                      <a:endParaRPr lang="en-US" sz="1200" dirty="0">
                        <a:solidFill>
                          <a:schemeClr val="tx1"/>
                        </a:solidFill>
                      </a:endParaRPr>
                    </a:p>
                  </a:txBody>
                  <a:tcPr marT="45727" marB="45727"/>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Role of Computer Architects</a:t>
            </a:r>
          </a:p>
        </p:txBody>
      </p:sp>
      <p:sp>
        <p:nvSpPr>
          <p:cNvPr id="29699" name="Content Placeholder 2"/>
          <p:cNvSpPr>
            <a:spLocks noGrp="1"/>
          </p:cNvSpPr>
          <p:nvPr>
            <p:ph idx="1"/>
          </p:nvPr>
        </p:nvSpPr>
        <p:spPr/>
        <p:txBody>
          <a:bodyPr/>
          <a:lstStyle/>
          <a:p>
            <a:r>
              <a:rPr lang="en-US" altLang="en-US" smtClean="0"/>
              <a:t>Problem:</a:t>
            </a:r>
          </a:p>
          <a:p>
            <a:pPr lvl="1"/>
            <a:r>
              <a:rPr lang="en-US" altLang="en-US" smtClean="0"/>
              <a:t>Cost of fabricating one chip:  Hundreds of millions of dollars</a:t>
            </a:r>
          </a:p>
          <a:p>
            <a:pPr lvl="1"/>
            <a:r>
              <a:rPr lang="en-US" altLang="en-US" smtClean="0"/>
              <a:t>Additional cost of fabricating hundreds of thousands of copies of same chip:  </a:t>
            </a:r>
            <a:r>
              <a:rPr lang="en-US" altLang="en-US" smtClean="0">
                <a:solidFill>
                  <a:srgbClr val="FF0000"/>
                </a:solidFill>
              </a:rPr>
              <a:t>FREE</a:t>
            </a:r>
          </a:p>
          <a:p>
            <a:endParaRPr lang="en-US" altLang="en-US" smtClean="0"/>
          </a:p>
          <a:p>
            <a:r>
              <a:rPr lang="en-US" altLang="en-US" smtClean="0"/>
              <a:t>Strategy for staying in business:</a:t>
            </a:r>
          </a:p>
          <a:p>
            <a:pPr lvl="1"/>
            <a:r>
              <a:rPr lang="en-US" altLang="en-US" smtClean="0"/>
              <a:t>Sell LOTS of chips</a:t>
            </a:r>
          </a:p>
          <a:p>
            <a:pPr lvl="1"/>
            <a:endParaRPr lang="en-US" altLang="en-US" sz="1400" smtClean="0"/>
          </a:p>
          <a:p>
            <a:r>
              <a:rPr lang="en-US" altLang="en-US" smtClean="0"/>
              <a:t>How to sell many chips:</a:t>
            </a:r>
          </a:p>
          <a:p>
            <a:pPr lvl="1"/>
            <a:r>
              <a:rPr lang="en-US" altLang="en-US" smtClean="0"/>
              <a:t>Make sure it works well for a wide range of applications (e.g. CPUs)</a:t>
            </a:r>
            <a:endParaRPr lang="en-US" altLang="en-US" sz="1400" smtClean="0"/>
          </a:p>
          <a:p>
            <a:pPr lvl="2"/>
            <a:r>
              <a:rPr lang="en-US" altLang="en-US" sz="1400" smtClean="0"/>
              <a:t>Maximize performance of each thread, target small number of threads</a:t>
            </a:r>
          </a:p>
          <a:p>
            <a:endParaRPr lang="en-US" altLang="en-US" smtClean="0"/>
          </a:p>
          <a:p>
            <a:pPr lvl="1"/>
            <a:r>
              <a:rPr lang="en-US" altLang="en-US" smtClean="0"/>
              <a:t>Works well for one application, but has a large market (e.g. GPUs, DSPs, smart phone processors, controllers for manufacturing)</a:t>
            </a:r>
          </a:p>
          <a:p>
            <a:pPr lvl="1"/>
            <a:endParaRPr lang="en-US" altLang="en-US" smtClean="0"/>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58AD3AF4-31EF-4077-AD83-A8CD81562BB3}" type="slidenum">
              <a:rPr lang="en-US" altLang="en-US">
                <a:solidFill>
                  <a:srgbClr val="990033"/>
                </a:solidFill>
              </a:rPr>
              <a:pPr>
                <a:spcBef>
                  <a:spcPct val="0"/>
                </a:spcBef>
                <a:buFontTx/>
                <a:buNone/>
              </a:pPr>
              <a:t>16</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CPU Design Philosophy</a:t>
            </a:r>
          </a:p>
        </p:txBody>
      </p:sp>
      <p:sp>
        <p:nvSpPr>
          <p:cNvPr id="31747" name="Content Placeholder 2"/>
          <p:cNvSpPr>
            <a:spLocks noGrp="1"/>
          </p:cNvSpPr>
          <p:nvPr>
            <p:ph idx="1"/>
          </p:nvPr>
        </p:nvSpPr>
        <p:spPr/>
        <p:txBody>
          <a:bodyPr/>
          <a:lstStyle/>
          <a:p>
            <a:r>
              <a:rPr lang="en-US" altLang="en-US" smtClean="0"/>
              <a:t>Processors consist of three main componets:</a:t>
            </a:r>
          </a:p>
          <a:p>
            <a:pPr lvl="1"/>
            <a:r>
              <a:rPr lang="en-US" altLang="en-US" smtClean="0"/>
              <a:t>Control logic</a:t>
            </a:r>
          </a:p>
          <a:p>
            <a:pPr lvl="1"/>
            <a:r>
              <a:rPr lang="en-US" altLang="en-US" smtClean="0"/>
              <a:t>Cache</a:t>
            </a:r>
          </a:p>
          <a:p>
            <a:pPr lvl="1"/>
            <a:r>
              <a:rPr lang="en-US" altLang="en-US" smtClean="0"/>
              <a:t>Functional units</a:t>
            </a:r>
          </a:p>
          <a:p>
            <a:endParaRPr lang="en-US" altLang="en-US" smtClean="0"/>
          </a:p>
          <a:p>
            <a:r>
              <a:rPr lang="en-US" altLang="en-US" smtClean="0"/>
              <a:t>Premise:</a:t>
            </a:r>
          </a:p>
          <a:p>
            <a:pPr lvl="1"/>
            <a:r>
              <a:rPr lang="en-US" altLang="en-US" sz="1400" smtClean="0"/>
              <a:t>Most code (non scientific) isn’t written to take advantage of multiple cores</a:t>
            </a:r>
          </a:p>
          <a:p>
            <a:pPr lvl="1"/>
            <a:r>
              <a:rPr lang="en-US" altLang="en-US" sz="1400" smtClean="0"/>
              <a:t>Devote real estate budget to maximizing performance of each thread</a:t>
            </a:r>
          </a:p>
          <a:p>
            <a:pPr lvl="2"/>
            <a:r>
              <a:rPr lang="en-US" altLang="en-US" sz="1400" smtClean="0">
                <a:solidFill>
                  <a:srgbClr val="FF0000"/>
                </a:solidFill>
              </a:rPr>
              <a:t>Control logic:  </a:t>
            </a:r>
            <a:r>
              <a:rPr lang="en-US" altLang="en-US" sz="1400" smtClean="0"/>
              <a:t>reorders operations within a thread, speculatively execution</a:t>
            </a:r>
          </a:p>
          <a:p>
            <a:pPr lvl="2"/>
            <a:r>
              <a:rPr lang="en-US" altLang="en-US" sz="1400" smtClean="0">
                <a:solidFill>
                  <a:srgbClr val="FF0000"/>
                </a:solidFill>
              </a:rPr>
              <a:t>Cache:  </a:t>
            </a:r>
            <a:r>
              <a:rPr lang="en-US" altLang="en-US" sz="1400" smtClean="0"/>
              <a:t>reduces memory delays for different access patterns</a:t>
            </a:r>
          </a:p>
          <a:p>
            <a:pPr lvl="2"/>
            <a:endParaRPr lang="en-US" altLang="en-US" sz="1400" smtClean="0"/>
          </a:p>
          <a:p>
            <a:r>
              <a:rPr lang="en-US" altLang="en-US" smtClean="0"/>
              <a:t>CPUs do achieve higher performance when code is written to be multi-threaded</a:t>
            </a:r>
          </a:p>
          <a:p>
            <a:pPr lvl="1"/>
            <a:r>
              <a:rPr lang="en-US" altLang="en-US" sz="1400" smtClean="0"/>
              <a:t>But CPUs quickly run out of functional units</a:t>
            </a:r>
          </a:p>
          <a:p>
            <a:pPr lvl="2"/>
            <a:endParaRPr lang="en-US" altLang="en-US" sz="1100" smtClean="0"/>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98B33FC7-3D8A-45B5-B42F-0797A66ABDC4}" type="slidenum">
              <a:rPr lang="en-US" altLang="en-US">
                <a:solidFill>
                  <a:srgbClr val="990033"/>
                </a:solidFill>
              </a:rPr>
              <a:pPr>
                <a:spcBef>
                  <a:spcPct val="0"/>
                </a:spcBef>
                <a:buFontTx/>
                <a:buNone/>
              </a:pPr>
              <a:t>17</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CPU Design</a:t>
            </a:r>
          </a:p>
        </p:txBody>
      </p:sp>
      <p:sp>
        <p:nvSpPr>
          <p:cNvPr id="6" name="Rectangle 5"/>
          <p:cNvSpPr/>
          <p:nvPr/>
        </p:nvSpPr>
        <p:spPr>
          <a:xfrm>
            <a:off x="19812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 name="Rectangle 6"/>
          <p:cNvSpPr/>
          <p:nvPr/>
        </p:nvSpPr>
        <p:spPr>
          <a:xfrm>
            <a:off x="25146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 name="Rectangle 7"/>
          <p:cNvSpPr/>
          <p:nvPr/>
        </p:nvSpPr>
        <p:spPr>
          <a:xfrm>
            <a:off x="19812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9" name="Rectangle 8"/>
          <p:cNvSpPr/>
          <p:nvPr/>
        </p:nvSpPr>
        <p:spPr>
          <a:xfrm>
            <a:off x="25146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13" name="Rectangle 12"/>
          <p:cNvSpPr/>
          <p:nvPr/>
        </p:nvSpPr>
        <p:spPr>
          <a:xfrm>
            <a:off x="42672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14" name="Rectangle 13"/>
          <p:cNvSpPr/>
          <p:nvPr/>
        </p:nvSpPr>
        <p:spPr>
          <a:xfrm>
            <a:off x="48006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15" name="Rectangle 14"/>
          <p:cNvSpPr/>
          <p:nvPr/>
        </p:nvSpPr>
        <p:spPr>
          <a:xfrm>
            <a:off x="42672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16" name="Rectangle 15"/>
          <p:cNvSpPr/>
          <p:nvPr/>
        </p:nvSpPr>
        <p:spPr>
          <a:xfrm>
            <a:off x="48006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 name="Rectangle 4"/>
          <p:cNvSpPr/>
          <p:nvPr/>
        </p:nvSpPr>
        <p:spPr>
          <a:xfrm>
            <a:off x="838200" y="1905000"/>
            <a:ext cx="1066800" cy="838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200" dirty="0">
                <a:solidFill>
                  <a:schemeClr val="tx1"/>
                </a:solidFill>
              </a:rPr>
              <a:t>Control</a:t>
            </a:r>
          </a:p>
        </p:txBody>
      </p:sp>
      <p:sp>
        <p:nvSpPr>
          <p:cNvPr id="10" name="Rectangle 9"/>
          <p:cNvSpPr/>
          <p:nvPr/>
        </p:nvSpPr>
        <p:spPr>
          <a:xfrm>
            <a:off x="838200" y="2819400"/>
            <a:ext cx="2133600" cy="3048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200" dirty="0">
                <a:solidFill>
                  <a:schemeClr val="tx1"/>
                </a:solidFill>
              </a:rPr>
              <a:t>L1 cache</a:t>
            </a:r>
          </a:p>
        </p:txBody>
      </p:sp>
      <p:sp>
        <p:nvSpPr>
          <p:cNvPr id="11" name="Rectangle 10"/>
          <p:cNvSpPr/>
          <p:nvPr/>
        </p:nvSpPr>
        <p:spPr>
          <a:xfrm>
            <a:off x="838200" y="3200400"/>
            <a:ext cx="2133600" cy="762000"/>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200" dirty="0">
                <a:solidFill>
                  <a:schemeClr val="tx1"/>
                </a:solidFill>
              </a:rPr>
              <a:t>L2 cache</a:t>
            </a:r>
          </a:p>
        </p:txBody>
      </p:sp>
      <p:sp>
        <p:nvSpPr>
          <p:cNvPr id="12" name="Rectangle 11"/>
          <p:cNvSpPr/>
          <p:nvPr/>
        </p:nvSpPr>
        <p:spPr>
          <a:xfrm>
            <a:off x="3124200" y="1905000"/>
            <a:ext cx="1066800" cy="838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200" dirty="0">
                <a:solidFill>
                  <a:schemeClr val="tx1"/>
                </a:solidFill>
              </a:rPr>
              <a:t>Control</a:t>
            </a:r>
          </a:p>
        </p:txBody>
      </p:sp>
      <p:sp>
        <p:nvSpPr>
          <p:cNvPr id="17" name="Rectangle 16"/>
          <p:cNvSpPr/>
          <p:nvPr/>
        </p:nvSpPr>
        <p:spPr>
          <a:xfrm>
            <a:off x="3124200" y="2819400"/>
            <a:ext cx="2133600" cy="3048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200" dirty="0">
                <a:solidFill>
                  <a:schemeClr val="tx1"/>
                </a:solidFill>
              </a:rPr>
              <a:t>L1 cache</a:t>
            </a:r>
          </a:p>
        </p:txBody>
      </p:sp>
      <p:sp>
        <p:nvSpPr>
          <p:cNvPr id="18" name="Rectangle 17"/>
          <p:cNvSpPr/>
          <p:nvPr/>
        </p:nvSpPr>
        <p:spPr>
          <a:xfrm>
            <a:off x="3124200" y="3200400"/>
            <a:ext cx="2133600" cy="762000"/>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200" dirty="0">
                <a:solidFill>
                  <a:schemeClr val="tx1"/>
                </a:solidFill>
              </a:rPr>
              <a:t>L2 cache</a:t>
            </a:r>
          </a:p>
        </p:txBody>
      </p:sp>
      <p:sp>
        <p:nvSpPr>
          <p:cNvPr id="26" name="Rectangle 25"/>
          <p:cNvSpPr/>
          <p:nvPr/>
        </p:nvSpPr>
        <p:spPr>
          <a:xfrm>
            <a:off x="838200" y="4114800"/>
            <a:ext cx="4419600" cy="1447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600" dirty="0">
                <a:solidFill>
                  <a:schemeClr val="tx1"/>
                </a:solidFill>
              </a:rPr>
              <a:t>L3 cache</a:t>
            </a:r>
          </a:p>
        </p:txBody>
      </p:sp>
      <p:sp>
        <p:nvSpPr>
          <p:cNvPr id="27" name="Rectangle 26"/>
          <p:cNvSpPr/>
          <p:nvPr/>
        </p:nvSpPr>
        <p:spPr>
          <a:xfrm>
            <a:off x="685800" y="1828800"/>
            <a:ext cx="4724400" cy="3886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787" name="TextBox 16"/>
          <p:cNvSpPr txBox="1">
            <a:spLocks noChangeArrowheads="1"/>
          </p:cNvSpPr>
          <p:nvPr/>
        </p:nvSpPr>
        <p:spPr bwMode="auto">
          <a:xfrm>
            <a:off x="0" y="17637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CPU</a:t>
            </a:r>
          </a:p>
        </p:txBody>
      </p:sp>
      <p:sp>
        <p:nvSpPr>
          <p:cNvPr id="32788" name="TextBox 16"/>
          <p:cNvSpPr txBox="1">
            <a:spLocks noChangeArrowheads="1"/>
          </p:cNvSpPr>
          <p:nvPr/>
        </p:nvSpPr>
        <p:spPr bwMode="auto">
          <a:xfrm>
            <a:off x="838200" y="15240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600">
                <a:solidFill>
                  <a:schemeClr val="tx1"/>
                </a:solidFill>
                <a:latin typeface="Arial" panose="020B0604020202020204" pitchFamily="34" charset="0"/>
              </a:rPr>
              <a:t>Core 1</a:t>
            </a:r>
          </a:p>
        </p:txBody>
      </p:sp>
      <p:sp>
        <p:nvSpPr>
          <p:cNvPr id="32789" name="TextBox 16"/>
          <p:cNvSpPr txBox="1">
            <a:spLocks noChangeArrowheads="1"/>
          </p:cNvSpPr>
          <p:nvPr/>
        </p:nvSpPr>
        <p:spPr bwMode="auto">
          <a:xfrm>
            <a:off x="3124200" y="15240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600">
                <a:solidFill>
                  <a:schemeClr val="tx1"/>
                </a:solidFill>
                <a:latin typeface="Arial" panose="020B0604020202020204" pitchFamily="34" charset="0"/>
              </a:rPr>
              <a:t>Core 2</a:t>
            </a:r>
          </a:p>
        </p:txBody>
      </p:sp>
      <p:sp>
        <p:nvSpPr>
          <p:cNvPr id="33" name="TextBox 32"/>
          <p:cNvSpPr txBox="1"/>
          <p:nvPr/>
        </p:nvSpPr>
        <p:spPr>
          <a:xfrm>
            <a:off x="6248400" y="1325563"/>
            <a:ext cx="2438400"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dirty="0"/>
              <a:t>FOR </a:t>
            </a:r>
            <a:r>
              <a:rPr lang="en-US" dirty="0" err="1"/>
              <a:t>i</a:t>
            </a:r>
            <a:r>
              <a:rPr lang="en-US" dirty="0"/>
              <a:t> = 1 to 1000</a:t>
            </a:r>
          </a:p>
          <a:p>
            <a:pPr eaLnBrk="1" hangingPunct="1">
              <a:defRPr/>
            </a:pPr>
            <a:r>
              <a:rPr lang="en-US" dirty="0"/>
              <a:t>  C[</a:t>
            </a:r>
            <a:r>
              <a:rPr lang="en-US" dirty="0" err="1"/>
              <a:t>i</a:t>
            </a:r>
            <a:r>
              <a:rPr lang="en-US" dirty="0"/>
              <a:t>] = A[</a:t>
            </a:r>
            <a:r>
              <a:rPr lang="en-US" dirty="0" err="1"/>
              <a:t>i</a:t>
            </a:r>
            <a:r>
              <a:rPr lang="en-US" dirty="0"/>
              <a:t>] + B[</a:t>
            </a:r>
            <a:r>
              <a:rPr lang="en-US" dirty="0" err="1"/>
              <a:t>i</a:t>
            </a:r>
            <a:r>
              <a:rPr lang="en-US" dirty="0"/>
              <a:t>]</a:t>
            </a:r>
          </a:p>
        </p:txBody>
      </p:sp>
      <p:sp>
        <p:nvSpPr>
          <p:cNvPr id="35" name="TextBox 34"/>
          <p:cNvSpPr txBox="1"/>
          <p:nvPr/>
        </p:nvSpPr>
        <p:spPr>
          <a:xfrm>
            <a:off x="6169025" y="2922588"/>
            <a:ext cx="2667000" cy="3079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Copy part of A onto CPU</a:t>
            </a:r>
          </a:p>
        </p:txBody>
      </p:sp>
      <p:sp>
        <p:nvSpPr>
          <p:cNvPr id="36" name="TextBox 35"/>
          <p:cNvSpPr txBox="1"/>
          <p:nvPr/>
        </p:nvSpPr>
        <p:spPr>
          <a:xfrm>
            <a:off x="6169025" y="3300413"/>
            <a:ext cx="2670175" cy="3079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Copy part of B onto CPU</a:t>
            </a:r>
          </a:p>
        </p:txBody>
      </p:sp>
      <p:sp>
        <p:nvSpPr>
          <p:cNvPr id="39" name="TextBox 38"/>
          <p:cNvSpPr txBox="1"/>
          <p:nvPr/>
        </p:nvSpPr>
        <p:spPr>
          <a:xfrm>
            <a:off x="6169025" y="3681413"/>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40" name="TextBox 39"/>
          <p:cNvSpPr txBox="1"/>
          <p:nvPr/>
        </p:nvSpPr>
        <p:spPr>
          <a:xfrm>
            <a:off x="6854825" y="3684588"/>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41" name="TextBox 40"/>
          <p:cNvSpPr txBox="1"/>
          <p:nvPr/>
        </p:nvSpPr>
        <p:spPr>
          <a:xfrm>
            <a:off x="7540625" y="3684588"/>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42" name="TextBox 41"/>
          <p:cNvSpPr txBox="1"/>
          <p:nvPr/>
        </p:nvSpPr>
        <p:spPr>
          <a:xfrm>
            <a:off x="8226425" y="3687763"/>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43" name="TextBox 42"/>
          <p:cNvSpPr txBox="1"/>
          <p:nvPr/>
        </p:nvSpPr>
        <p:spPr>
          <a:xfrm>
            <a:off x="6169025" y="4065588"/>
            <a:ext cx="2670175" cy="3079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Copy part of C into </a:t>
            </a:r>
            <a:r>
              <a:rPr lang="en-US" sz="1400" dirty="0" err="1"/>
              <a:t>Mem</a:t>
            </a:r>
            <a:endParaRPr lang="en-US" sz="1400" dirty="0"/>
          </a:p>
        </p:txBody>
      </p:sp>
      <p:sp>
        <p:nvSpPr>
          <p:cNvPr id="32798" name="TextBox 43"/>
          <p:cNvSpPr txBox="1">
            <a:spLocks noChangeArrowheads="1"/>
          </p:cNvSpPr>
          <p:nvPr/>
        </p:nvSpPr>
        <p:spPr bwMode="auto">
          <a:xfrm>
            <a:off x="5638800" y="26193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200">
                <a:solidFill>
                  <a:schemeClr val="tx1"/>
                </a:solidFill>
                <a:latin typeface="Arial" panose="020B0604020202020204" pitchFamily="34" charset="0"/>
              </a:rPr>
              <a:t>time</a:t>
            </a:r>
          </a:p>
        </p:txBody>
      </p:sp>
      <p:cxnSp>
        <p:nvCxnSpPr>
          <p:cNvPr id="48" name="Straight Connector 47"/>
          <p:cNvCxnSpPr/>
          <p:nvPr/>
        </p:nvCxnSpPr>
        <p:spPr>
          <a:xfrm rot="5400000">
            <a:off x="4076700" y="4716463"/>
            <a:ext cx="3581400" cy="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Down Arrow 48"/>
          <p:cNvSpPr/>
          <p:nvPr/>
        </p:nvSpPr>
        <p:spPr>
          <a:xfrm>
            <a:off x="8112125" y="2068513"/>
            <a:ext cx="228600" cy="762000"/>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50" name="TextBox 49"/>
          <p:cNvSpPr txBox="1"/>
          <p:nvPr/>
        </p:nvSpPr>
        <p:spPr>
          <a:xfrm>
            <a:off x="6172200" y="4598988"/>
            <a:ext cx="2667000" cy="3079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Copy part of A onto CPU</a:t>
            </a:r>
          </a:p>
        </p:txBody>
      </p:sp>
      <p:sp>
        <p:nvSpPr>
          <p:cNvPr id="51" name="TextBox 50"/>
          <p:cNvSpPr txBox="1"/>
          <p:nvPr/>
        </p:nvSpPr>
        <p:spPr>
          <a:xfrm>
            <a:off x="6172200" y="4976813"/>
            <a:ext cx="2670175" cy="3079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Copy part of B onto CPU</a:t>
            </a:r>
          </a:p>
        </p:txBody>
      </p:sp>
      <p:sp>
        <p:nvSpPr>
          <p:cNvPr id="52" name="TextBox 51"/>
          <p:cNvSpPr txBox="1"/>
          <p:nvPr/>
        </p:nvSpPr>
        <p:spPr>
          <a:xfrm>
            <a:off x="6172200" y="5357813"/>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53" name="TextBox 52"/>
          <p:cNvSpPr txBox="1"/>
          <p:nvPr/>
        </p:nvSpPr>
        <p:spPr>
          <a:xfrm>
            <a:off x="6858000" y="5360988"/>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54" name="TextBox 53"/>
          <p:cNvSpPr txBox="1"/>
          <p:nvPr/>
        </p:nvSpPr>
        <p:spPr>
          <a:xfrm>
            <a:off x="7543800" y="5360988"/>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55" name="TextBox 54"/>
          <p:cNvSpPr txBox="1"/>
          <p:nvPr/>
        </p:nvSpPr>
        <p:spPr>
          <a:xfrm>
            <a:off x="8229600" y="5364163"/>
            <a:ext cx="609600" cy="3079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ADD</a:t>
            </a:r>
          </a:p>
        </p:txBody>
      </p:sp>
      <p:sp>
        <p:nvSpPr>
          <p:cNvPr id="56" name="TextBox 55"/>
          <p:cNvSpPr txBox="1"/>
          <p:nvPr/>
        </p:nvSpPr>
        <p:spPr>
          <a:xfrm>
            <a:off x="6172200" y="5741988"/>
            <a:ext cx="2670175" cy="3079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1400" dirty="0"/>
              <a:t>Copy part of C into </a:t>
            </a:r>
            <a:r>
              <a:rPr lang="en-US" sz="1400" dirty="0" err="1"/>
              <a:t>Mem</a:t>
            </a:r>
            <a:endParaRPr lang="en-US" sz="1400" dirty="0"/>
          </a:p>
        </p:txBody>
      </p:sp>
      <p:sp>
        <p:nvSpPr>
          <p:cNvPr id="32808" name="TextBox 57"/>
          <p:cNvSpPr txBox="1">
            <a:spLocks noChangeArrowheads="1"/>
          </p:cNvSpPr>
          <p:nvPr/>
        </p:nvSpPr>
        <p:spPr bwMode="auto">
          <a:xfrm>
            <a:off x="6934200" y="6096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a:t>
            </a:r>
          </a:p>
        </p:txBody>
      </p:sp>
      <p:sp>
        <p:nvSpPr>
          <p:cNvPr id="3280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8452D458-3051-4EEA-85EC-DCD690E5334B}" type="slidenum">
              <a:rPr lang="en-US" altLang="en-US">
                <a:solidFill>
                  <a:srgbClr val="990033"/>
                </a:solidFill>
              </a:rPr>
              <a:pPr>
                <a:spcBef>
                  <a:spcPct val="0"/>
                </a:spcBef>
                <a:buFontTx/>
                <a:buNone/>
              </a:pPr>
              <a:t>18</a:t>
            </a:fld>
            <a:endParaRPr lang="en-US" altLang="en-US">
              <a:solidFill>
                <a:srgbClr val="990033"/>
              </a:solidFill>
            </a:endParaRPr>
          </a:p>
        </p:txBody>
      </p:sp>
      <p:sp>
        <p:nvSpPr>
          <p:cNvPr id="45" name="Down Arrow 44"/>
          <p:cNvSpPr/>
          <p:nvPr/>
        </p:nvSpPr>
        <p:spPr>
          <a:xfrm>
            <a:off x="6705600" y="2084388"/>
            <a:ext cx="228600" cy="762000"/>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32811" name="TextBox 1"/>
          <p:cNvSpPr txBox="1">
            <a:spLocks noChangeArrowheads="1"/>
          </p:cNvSpPr>
          <p:nvPr/>
        </p:nvSpPr>
        <p:spPr bwMode="auto">
          <a:xfrm>
            <a:off x="5849938" y="2319338"/>
            <a:ext cx="993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Thread 1</a:t>
            </a:r>
          </a:p>
        </p:txBody>
      </p:sp>
      <p:sp>
        <p:nvSpPr>
          <p:cNvPr id="2" name="Rectangle 1"/>
          <p:cNvSpPr/>
          <p:nvPr/>
        </p:nvSpPr>
        <p:spPr>
          <a:xfrm>
            <a:off x="6096000" y="2830513"/>
            <a:ext cx="1411288" cy="334168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p:cNvSpPr/>
          <p:nvPr/>
        </p:nvSpPr>
        <p:spPr>
          <a:xfrm>
            <a:off x="7543800" y="2819400"/>
            <a:ext cx="1447800" cy="33416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814" name="TextBox 1"/>
          <p:cNvSpPr txBox="1">
            <a:spLocks noChangeArrowheads="1"/>
          </p:cNvSpPr>
          <p:nvPr/>
        </p:nvSpPr>
        <p:spPr bwMode="auto">
          <a:xfrm>
            <a:off x="8177213" y="2319338"/>
            <a:ext cx="993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Thread 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Intel Sandy Bridge Architecture</a:t>
            </a:r>
          </a:p>
        </p:txBody>
      </p:sp>
      <p:sp>
        <p:nvSpPr>
          <p:cNvPr id="34819" name="Content Placeholder 2"/>
          <p:cNvSpPr>
            <a:spLocks noGrp="1"/>
          </p:cNvSpPr>
          <p:nvPr>
            <p:ph idx="1"/>
          </p:nvPr>
        </p:nvSpPr>
        <p:spPr/>
        <p:txBody>
          <a:bodyPr/>
          <a:lstStyle/>
          <a:p>
            <a:r>
              <a:rPr lang="en-US" altLang="en-US" smtClean="0"/>
              <a:t>Four cores, each core has 256-bit SIMD unit</a:t>
            </a:r>
          </a:p>
          <a:p>
            <a:r>
              <a:rPr lang="en-US" altLang="en-US" smtClean="0"/>
              <a:t>Integrated GPU (IGU) with 12 execution units</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F51498DA-DF99-4B14-9DBC-A27106432040}" type="slidenum">
              <a:rPr lang="en-US" altLang="en-US">
                <a:solidFill>
                  <a:srgbClr val="990033"/>
                </a:solidFill>
              </a:rPr>
              <a:pPr>
                <a:spcBef>
                  <a:spcPct val="0"/>
                </a:spcBef>
                <a:buFontTx/>
                <a:buNone/>
              </a:pPr>
              <a:t>19</a:t>
            </a:fld>
            <a:endParaRPr lang="en-US" altLang="en-US">
              <a:solidFill>
                <a:srgbClr val="990033"/>
              </a:solidFill>
            </a:endParaRPr>
          </a:p>
        </p:txBody>
      </p:sp>
      <p:pic>
        <p:nvPicPr>
          <p:cNvPr id="34821" name="Picture 2" descr="http://www.brightsideofnews.com/Data/2009_7_5/Intels-Anti-AMD-Fusion-Sandy-Bridge-CPU-tapes-out/Intel_SandyBridge_CanardPC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2133600"/>
            <a:ext cx="59436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My Questions</a:t>
            </a:r>
          </a:p>
        </p:txBody>
      </p:sp>
      <p:sp>
        <p:nvSpPr>
          <p:cNvPr id="6147" name="Content Placeholder 2"/>
          <p:cNvSpPr>
            <a:spLocks noGrp="1"/>
          </p:cNvSpPr>
          <p:nvPr>
            <p:ph idx="1"/>
          </p:nvPr>
        </p:nvSpPr>
        <p:spPr/>
        <p:txBody>
          <a:bodyPr/>
          <a:lstStyle/>
          <a:p>
            <a:r>
              <a:rPr lang="en-US" altLang="en-US" smtClean="0"/>
              <a:t>How do computer processors work?</a:t>
            </a:r>
          </a:p>
          <a:p>
            <a:endParaRPr lang="en-US" altLang="en-US" smtClean="0"/>
          </a:p>
          <a:p>
            <a:r>
              <a:rPr lang="en-US" altLang="en-US" smtClean="0"/>
              <a:t>Why do computer processors get faster over time?</a:t>
            </a:r>
          </a:p>
          <a:p>
            <a:pPr lvl="1"/>
            <a:r>
              <a:rPr lang="en-US" altLang="en-US" smtClean="0"/>
              <a:t>How much faster do they get?</a:t>
            </a:r>
          </a:p>
          <a:p>
            <a:endParaRPr lang="en-US" altLang="en-US" smtClean="0"/>
          </a:p>
          <a:p>
            <a:r>
              <a:rPr lang="en-US" altLang="en-US" smtClean="0"/>
              <a:t>What makes one processor faster than another?</a:t>
            </a:r>
          </a:p>
          <a:p>
            <a:pPr lvl="1"/>
            <a:r>
              <a:rPr lang="en-US" altLang="en-US" smtClean="0"/>
              <a:t>What type of tradeoffs are involved in processor design?</a:t>
            </a:r>
          </a:p>
          <a:p>
            <a:pPr lvl="1"/>
            <a:r>
              <a:rPr lang="en-US" altLang="en-US" smtClean="0"/>
              <a:t>Why is my cell phone so much slower than my laptop?</a:t>
            </a:r>
          </a:p>
          <a:p>
            <a:endParaRPr lang="en-US" altLang="en-US" smtClean="0"/>
          </a:p>
          <a:p>
            <a:r>
              <a:rPr lang="en-US" altLang="en-US" smtClean="0"/>
              <a:t>What is the relationship between processor performance and how programs are written?</a:t>
            </a:r>
          </a:p>
          <a:p>
            <a:pPr lvl="1"/>
            <a:r>
              <a:rPr lang="en-US" altLang="en-US" smtClean="0"/>
              <a:t>Is this relationship dependent on the processor?</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82EF2476-6691-4457-9C63-6403EF2A0027}" type="slidenum">
              <a:rPr lang="en-US" altLang="en-US">
                <a:solidFill>
                  <a:srgbClr val="990033"/>
                </a:solidFill>
              </a:rPr>
              <a:pPr>
                <a:spcBef>
                  <a:spcPct val="0"/>
                </a:spcBef>
                <a:buFontTx/>
                <a:buNone/>
              </a:pPr>
              <a:t>2</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AMD Bulldozer Architecture</a:t>
            </a:r>
          </a:p>
        </p:txBody>
      </p:sp>
      <p:sp>
        <p:nvSpPr>
          <p:cNvPr id="36867" name="Rectangle 3"/>
          <p:cNvSpPr txBox="1">
            <a:spLocks noChangeArrowheads="1"/>
          </p:cNvSpPr>
          <p:nvPr/>
        </p:nvSpPr>
        <p:spPr bwMode="auto">
          <a:xfrm>
            <a:off x="457200" y="1371600"/>
            <a:ext cx="289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lnSpc>
                <a:spcPct val="90000"/>
              </a:lnSpc>
            </a:pPr>
            <a:r>
              <a:rPr lang="en-US" altLang="en-US"/>
              <a:t>Next generation AMD architecture</a:t>
            </a:r>
          </a:p>
          <a:p>
            <a:pPr eaLnBrk="1" hangingPunct="1">
              <a:lnSpc>
                <a:spcPct val="90000"/>
              </a:lnSpc>
            </a:pPr>
            <a:endParaRPr lang="en-US" altLang="en-US"/>
          </a:p>
          <a:p>
            <a:pPr eaLnBrk="1" hangingPunct="1">
              <a:lnSpc>
                <a:spcPct val="90000"/>
              </a:lnSpc>
            </a:pPr>
            <a:r>
              <a:rPr lang="en-US" altLang="en-US"/>
              <a:t>Designed from scratch</a:t>
            </a:r>
          </a:p>
          <a:p>
            <a:pPr eaLnBrk="1" hangingPunct="1">
              <a:lnSpc>
                <a:spcPct val="90000"/>
              </a:lnSpc>
            </a:pPr>
            <a:endParaRPr lang="en-US" altLang="en-US"/>
          </a:p>
          <a:p>
            <a:pPr eaLnBrk="1" hangingPunct="1">
              <a:lnSpc>
                <a:spcPct val="90000"/>
              </a:lnSpc>
            </a:pPr>
            <a:r>
              <a:rPr lang="en-US" altLang="en-US"/>
              <a:t>Four cores, each core:</a:t>
            </a:r>
          </a:p>
          <a:p>
            <a:pPr lvl="1" eaLnBrk="1" hangingPunct="1">
              <a:lnSpc>
                <a:spcPct val="90000"/>
              </a:lnSpc>
            </a:pPr>
            <a:r>
              <a:rPr lang="en-US" altLang="en-US"/>
              <a:t>Executes 2 threads with dedicated logic</a:t>
            </a:r>
          </a:p>
          <a:p>
            <a:pPr lvl="1" eaLnBrk="1" hangingPunct="1">
              <a:lnSpc>
                <a:spcPct val="90000"/>
              </a:lnSpc>
            </a:pPr>
            <a:r>
              <a:rPr lang="en-US" altLang="en-US"/>
              <a:t>Contains two 128-bit FP multiply-add units</a:t>
            </a:r>
          </a:p>
          <a:p>
            <a:pPr lvl="1" eaLnBrk="1" hangingPunct="1">
              <a:lnSpc>
                <a:spcPct val="90000"/>
              </a:lnSpc>
            </a:pPr>
            <a:endParaRPr lang="en-US" altLang="en-US"/>
          </a:p>
          <a:p>
            <a:pPr eaLnBrk="1" hangingPunct="1">
              <a:lnSpc>
                <a:spcPct val="90000"/>
              </a:lnSpc>
            </a:pPr>
            <a:r>
              <a:rPr lang="en-US" altLang="en-US"/>
              <a:t>Decoupled L3 caches</a:t>
            </a:r>
          </a:p>
        </p:txBody>
      </p:sp>
      <p:pic>
        <p:nvPicPr>
          <p:cNvPr id="36868" name="Picture 6" descr="File:AMD Bulldozer block diagram (8 core CP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56419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Graphical Processor Units (GPUs)</a:t>
            </a:r>
          </a:p>
        </p:txBody>
      </p:sp>
      <p:sp>
        <p:nvSpPr>
          <p:cNvPr id="38915" name="Content Placeholder 2"/>
          <p:cNvSpPr>
            <a:spLocks noGrp="1"/>
          </p:cNvSpPr>
          <p:nvPr>
            <p:ph idx="1"/>
          </p:nvPr>
        </p:nvSpPr>
        <p:spPr/>
        <p:txBody>
          <a:bodyPr/>
          <a:lstStyle/>
          <a:p>
            <a:r>
              <a:rPr lang="en-US" altLang="en-US" sz="2800" smtClean="0"/>
              <a:t>Basic idea:</a:t>
            </a:r>
          </a:p>
          <a:p>
            <a:pPr lvl="1"/>
            <a:r>
              <a:rPr lang="en-US" altLang="en-US" sz="2000" smtClean="0"/>
              <a:t>Originally designed for 3D graphics rendering</a:t>
            </a:r>
          </a:p>
          <a:p>
            <a:pPr lvl="1"/>
            <a:r>
              <a:rPr lang="en-US" altLang="en-US" sz="2000" smtClean="0"/>
              <a:t>Success in gaming market</a:t>
            </a:r>
          </a:p>
          <a:p>
            <a:pPr lvl="1"/>
            <a:r>
              <a:rPr lang="en-US" altLang="en-US" sz="2000" smtClean="0"/>
              <a:t>Devote real estate to computational resources</a:t>
            </a:r>
          </a:p>
          <a:p>
            <a:pPr lvl="2"/>
            <a:r>
              <a:rPr lang="en-US" altLang="en-US" sz="1800" smtClean="0"/>
              <a:t>As opposed to control and caches to make naïve and general-purpose code run fast</a:t>
            </a:r>
          </a:p>
          <a:p>
            <a:pPr lvl="1"/>
            <a:r>
              <a:rPr lang="en-US" altLang="en-US" sz="2000" smtClean="0"/>
              <a:t>Achieves very high performance but:</a:t>
            </a:r>
          </a:p>
          <a:p>
            <a:pPr lvl="2"/>
            <a:r>
              <a:rPr lang="en-US" altLang="en-US" sz="1800" smtClean="0"/>
              <a:t>Extremely difficult to program</a:t>
            </a:r>
          </a:p>
          <a:p>
            <a:pPr lvl="3"/>
            <a:r>
              <a:rPr lang="en-US" altLang="en-US" sz="1600" smtClean="0"/>
              <a:t>Program must be split into 1000s of threads</a:t>
            </a:r>
          </a:p>
          <a:p>
            <a:pPr lvl="2"/>
            <a:r>
              <a:rPr lang="en-US" altLang="en-US" sz="1800" smtClean="0"/>
              <a:t>Only works well for specific types of programs</a:t>
            </a:r>
          </a:p>
          <a:p>
            <a:pPr lvl="2"/>
            <a:r>
              <a:rPr lang="en-US" altLang="en-US" sz="1800" smtClean="0"/>
              <a:t>Lacks functionality to manage computer system resources</a:t>
            </a:r>
          </a:p>
          <a:p>
            <a:pPr lvl="1"/>
            <a:endParaRPr lang="en-US" altLang="en-US" sz="2000" smtClean="0"/>
          </a:p>
          <a:p>
            <a:pPr lvl="1"/>
            <a:r>
              <a:rPr lang="en-US" altLang="en-US" sz="2000" smtClean="0"/>
              <a:t>Now widely used for High Performance Computing (HPC)</a:t>
            </a:r>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89D36149-53A9-4337-843D-75A79E72CF8A}" type="slidenum">
              <a:rPr lang="en-US" altLang="en-US">
                <a:solidFill>
                  <a:srgbClr val="990033"/>
                </a:solidFill>
              </a:rPr>
              <a:pPr>
                <a:spcBef>
                  <a:spcPct val="0"/>
                </a:spcBef>
                <a:buFontTx/>
                <a:buNone/>
              </a:pPr>
              <a:t>21</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Co-Processor (GPU) Design</a:t>
            </a:r>
          </a:p>
        </p:txBody>
      </p:sp>
      <p:sp>
        <p:nvSpPr>
          <p:cNvPr id="6" name="Rectangle 5"/>
          <p:cNvSpPr/>
          <p:nvPr/>
        </p:nvSpPr>
        <p:spPr>
          <a:xfrm>
            <a:off x="7620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 name="Rectangle 6"/>
          <p:cNvSpPr/>
          <p:nvPr/>
        </p:nvSpPr>
        <p:spPr>
          <a:xfrm>
            <a:off x="12954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9" name="Rectangle 8"/>
          <p:cNvSpPr/>
          <p:nvPr/>
        </p:nvSpPr>
        <p:spPr>
          <a:xfrm>
            <a:off x="18288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10" name="Rectangle 9"/>
          <p:cNvSpPr/>
          <p:nvPr/>
        </p:nvSpPr>
        <p:spPr>
          <a:xfrm>
            <a:off x="23622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16" name="Rectangle 15"/>
          <p:cNvSpPr/>
          <p:nvPr/>
        </p:nvSpPr>
        <p:spPr>
          <a:xfrm>
            <a:off x="152400" y="19050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22" name="Rectangle 21"/>
          <p:cNvSpPr/>
          <p:nvPr/>
        </p:nvSpPr>
        <p:spPr>
          <a:xfrm>
            <a:off x="76200" y="1828800"/>
            <a:ext cx="4953000" cy="3733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969" name="TextBox 16"/>
          <p:cNvSpPr txBox="1">
            <a:spLocks noChangeArrowheads="1"/>
          </p:cNvSpPr>
          <p:nvPr/>
        </p:nvSpPr>
        <p:spPr bwMode="auto">
          <a:xfrm>
            <a:off x="76200" y="15240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GPU</a:t>
            </a:r>
          </a:p>
        </p:txBody>
      </p:sp>
      <p:sp>
        <p:nvSpPr>
          <p:cNvPr id="40970" name="TextBox 16"/>
          <p:cNvSpPr txBox="1">
            <a:spLocks noChangeArrowheads="1"/>
          </p:cNvSpPr>
          <p:nvPr/>
        </p:nvSpPr>
        <p:spPr bwMode="auto">
          <a:xfrm>
            <a:off x="5029200" y="19050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1</a:t>
            </a:r>
          </a:p>
        </p:txBody>
      </p:sp>
      <p:sp>
        <p:nvSpPr>
          <p:cNvPr id="26" name="Rectangle 25"/>
          <p:cNvSpPr/>
          <p:nvPr/>
        </p:nvSpPr>
        <p:spPr>
          <a:xfrm>
            <a:off x="28956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27" name="Rectangle 26"/>
          <p:cNvSpPr/>
          <p:nvPr/>
        </p:nvSpPr>
        <p:spPr>
          <a:xfrm>
            <a:off x="34290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28" name="Rectangle 27"/>
          <p:cNvSpPr/>
          <p:nvPr/>
        </p:nvSpPr>
        <p:spPr>
          <a:xfrm>
            <a:off x="39624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0" name="Rectangle 29"/>
          <p:cNvSpPr/>
          <p:nvPr/>
        </p:nvSpPr>
        <p:spPr>
          <a:xfrm>
            <a:off x="4495800" y="1905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1" name="Rectangle 30"/>
          <p:cNvSpPr/>
          <p:nvPr/>
        </p:nvSpPr>
        <p:spPr>
          <a:xfrm>
            <a:off x="7620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2" name="Rectangle 31"/>
          <p:cNvSpPr/>
          <p:nvPr/>
        </p:nvSpPr>
        <p:spPr>
          <a:xfrm>
            <a:off x="12954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3" name="Rectangle 32"/>
          <p:cNvSpPr/>
          <p:nvPr/>
        </p:nvSpPr>
        <p:spPr>
          <a:xfrm>
            <a:off x="18288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4" name="Rectangle 33"/>
          <p:cNvSpPr/>
          <p:nvPr/>
        </p:nvSpPr>
        <p:spPr>
          <a:xfrm>
            <a:off x="23622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5" name="Rectangle 34"/>
          <p:cNvSpPr/>
          <p:nvPr/>
        </p:nvSpPr>
        <p:spPr>
          <a:xfrm>
            <a:off x="152400" y="23622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36" name="Rectangle 35"/>
          <p:cNvSpPr/>
          <p:nvPr/>
        </p:nvSpPr>
        <p:spPr>
          <a:xfrm>
            <a:off x="28956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7" name="Rectangle 36"/>
          <p:cNvSpPr/>
          <p:nvPr/>
        </p:nvSpPr>
        <p:spPr>
          <a:xfrm>
            <a:off x="34290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8" name="Rectangle 37"/>
          <p:cNvSpPr/>
          <p:nvPr/>
        </p:nvSpPr>
        <p:spPr>
          <a:xfrm>
            <a:off x="39624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39" name="Rectangle 38"/>
          <p:cNvSpPr/>
          <p:nvPr/>
        </p:nvSpPr>
        <p:spPr>
          <a:xfrm>
            <a:off x="4495800" y="2362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0" name="Rectangle 39"/>
          <p:cNvSpPr/>
          <p:nvPr/>
        </p:nvSpPr>
        <p:spPr>
          <a:xfrm>
            <a:off x="7620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1" name="Rectangle 40"/>
          <p:cNvSpPr/>
          <p:nvPr/>
        </p:nvSpPr>
        <p:spPr>
          <a:xfrm>
            <a:off x="12954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2" name="Rectangle 41"/>
          <p:cNvSpPr/>
          <p:nvPr/>
        </p:nvSpPr>
        <p:spPr>
          <a:xfrm>
            <a:off x="18288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3" name="Rectangle 42"/>
          <p:cNvSpPr/>
          <p:nvPr/>
        </p:nvSpPr>
        <p:spPr>
          <a:xfrm>
            <a:off x="23622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4" name="Rectangle 43"/>
          <p:cNvSpPr/>
          <p:nvPr/>
        </p:nvSpPr>
        <p:spPr>
          <a:xfrm>
            <a:off x="152400" y="28194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45" name="Rectangle 44"/>
          <p:cNvSpPr/>
          <p:nvPr/>
        </p:nvSpPr>
        <p:spPr>
          <a:xfrm>
            <a:off x="28956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6" name="Rectangle 45"/>
          <p:cNvSpPr/>
          <p:nvPr/>
        </p:nvSpPr>
        <p:spPr>
          <a:xfrm>
            <a:off x="34290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7" name="Rectangle 46"/>
          <p:cNvSpPr/>
          <p:nvPr/>
        </p:nvSpPr>
        <p:spPr>
          <a:xfrm>
            <a:off x="39624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8" name="Rectangle 47"/>
          <p:cNvSpPr/>
          <p:nvPr/>
        </p:nvSpPr>
        <p:spPr>
          <a:xfrm>
            <a:off x="4495800" y="2819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9" name="Rectangle 48"/>
          <p:cNvSpPr/>
          <p:nvPr/>
        </p:nvSpPr>
        <p:spPr>
          <a:xfrm>
            <a:off x="7620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0" name="Rectangle 49"/>
          <p:cNvSpPr/>
          <p:nvPr/>
        </p:nvSpPr>
        <p:spPr>
          <a:xfrm>
            <a:off x="12954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1" name="Rectangle 50"/>
          <p:cNvSpPr/>
          <p:nvPr/>
        </p:nvSpPr>
        <p:spPr>
          <a:xfrm>
            <a:off x="18288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2" name="Rectangle 51"/>
          <p:cNvSpPr/>
          <p:nvPr/>
        </p:nvSpPr>
        <p:spPr>
          <a:xfrm>
            <a:off x="23622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3" name="Rectangle 52"/>
          <p:cNvSpPr/>
          <p:nvPr/>
        </p:nvSpPr>
        <p:spPr>
          <a:xfrm>
            <a:off x="152400" y="32766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54" name="Rectangle 53"/>
          <p:cNvSpPr/>
          <p:nvPr/>
        </p:nvSpPr>
        <p:spPr>
          <a:xfrm>
            <a:off x="28956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5" name="Rectangle 54"/>
          <p:cNvSpPr/>
          <p:nvPr/>
        </p:nvSpPr>
        <p:spPr>
          <a:xfrm>
            <a:off x="34290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6" name="Rectangle 55"/>
          <p:cNvSpPr/>
          <p:nvPr/>
        </p:nvSpPr>
        <p:spPr>
          <a:xfrm>
            <a:off x="39624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7" name="Rectangle 56"/>
          <p:cNvSpPr/>
          <p:nvPr/>
        </p:nvSpPr>
        <p:spPr>
          <a:xfrm>
            <a:off x="4495800" y="32766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8" name="Rectangle 57"/>
          <p:cNvSpPr/>
          <p:nvPr/>
        </p:nvSpPr>
        <p:spPr>
          <a:xfrm>
            <a:off x="7620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59" name="Rectangle 58"/>
          <p:cNvSpPr/>
          <p:nvPr/>
        </p:nvSpPr>
        <p:spPr>
          <a:xfrm>
            <a:off x="12954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0" name="Rectangle 59"/>
          <p:cNvSpPr/>
          <p:nvPr/>
        </p:nvSpPr>
        <p:spPr>
          <a:xfrm>
            <a:off x="18288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1" name="Rectangle 60"/>
          <p:cNvSpPr/>
          <p:nvPr/>
        </p:nvSpPr>
        <p:spPr>
          <a:xfrm>
            <a:off x="23622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2" name="Rectangle 61"/>
          <p:cNvSpPr/>
          <p:nvPr/>
        </p:nvSpPr>
        <p:spPr>
          <a:xfrm>
            <a:off x="152400" y="37338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63" name="Rectangle 62"/>
          <p:cNvSpPr/>
          <p:nvPr/>
        </p:nvSpPr>
        <p:spPr>
          <a:xfrm>
            <a:off x="28956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4" name="Rectangle 63"/>
          <p:cNvSpPr/>
          <p:nvPr/>
        </p:nvSpPr>
        <p:spPr>
          <a:xfrm>
            <a:off x="34290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5" name="Rectangle 64"/>
          <p:cNvSpPr/>
          <p:nvPr/>
        </p:nvSpPr>
        <p:spPr>
          <a:xfrm>
            <a:off x="39624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6" name="Rectangle 65"/>
          <p:cNvSpPr/>
          <p:nvPr/>
        </p:nvSpPr>
        <p:spPr>
          <a:xfrm>
            <a:off x="4495800" y="37338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7" name="Rectangle 66"/>
          <p:cNvSpPr/>
          <p:nvPr/>
        </p:nvSpPr>
        <p:spPr>
          <a:xfrm>
            <a:off x="7620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8" name="Rectangle 67"/>
          <p:cNvSpPr/>
          <p:nvPr/>
        </p:nvSpPr>
        <p:spPr>
          <a:xfrm>
            <a:off x="12954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69" name="Rectangle 68"/>
          <p:cNvSpPr/>
          <p:nvPr/>
        </p:nvSpPr>
        <p:spPr>
          <a:xfrm>
            <a:off x="18288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0" name="Rectangle 69"/>
          <p:cNvSpPr/>
          <p:nvPr/>
        </p:nvSpPr>
        <p:spPr>
          <a:xfrm>
            <a:off x="23622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1" name="Rectangle 70"/>
          <p:cNvSpPr/>
          <p:nvPr/>
        </p:nvSpPr>
        <p:spPr>
          <a:xfrm>
            <a:off x="152400" y="41910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72" name="Rectangle 71"/>
          <p:cNvSpPr/>
          <p:nvPr/>
        </p:nvSpPr>
        <p:spPr>
          <a:xfrm>
            <a:off x="28956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3" name="Rectangle 72"/>
          <p:cNvSpPr/>
          <p:nvPr/>
        </p:nvSpPr>
        <p:spPr>
          <a:xfrm>
            <a:off x="34290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4" name="Rectangle 73"/>
          <p:cNvSpPr/>
          <p:nvPr/>
        </p:nvSpPr>
        <p:spPr>
          <a:xfrm>
            <a:off x="39624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5" name="Rectangle 74"/>
          <p:cNvSpPr/>
          <p:nvPr/>
        </p:nvSpPr>
        <p:spPr>
          <a:xfrm>
            <a:off x="4495800" y="41910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6" name="Rectangle 75"/>
          <p:cNvSpPr/>
          <p:nvPr/>
        </p:nvSpPr>
        <p:spPr>
          <a:xfrm>
            <a:off x="7620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7" name="Rectangle 76"/>
          <p:cNvSpPr/>
          <p:nvPr/>
        </p:nvSpPr>
        <p:spPr>
          <a:xfrm>
            <a:off x="12954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8" name="Rectangle 77"/>
          <p:cNvSpPr/>
          <p:nvPr/>
        </p:nvSpPr>
        <p:spPr>
          <a:xfrm>
            <a:off x="18288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79" name="Rectangle 78"/>
          <p:cNvSpPr/>
          <p:nvPr/>
        </p:nvSpPr>
        <p:spPr>
          <a:xfrm>
            <a:off x="23622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0" name="Rectangle 79"/>
          <p:cNvSpPr/>
          <p:nvPr/>
        </p:nvSpPr>
        <p:spPr>
          <a:xfrm>
            <a:off x="152400" y="46482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81" name="Rectangle 80"/>
          <p:cNvSpPr/>
          <p:nvPr/>
        </p:nvSpPr>
        <p:spPr>
          <a:xfrm>
            <a:off x="28956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2" name="Rectangle 81"/>
          <p:cNvSpPr/>
          <p:nvPr/>
        </p:nvSpPr>
        <p:spPr>
          <a:xfrm>
            <a:off x="34290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3" name="Rectangle 82"/>
          <p:cNvSpPr/>
          <p:nvPr/>
        </p:nvSpPr>
        <p:spPr>
          <a:xfrm>
            <a:off x="39624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4" name="Rectangle 83"/>
          <p:cNvSpPr/>
          <p:nvPr/>
        </p:nvSpPr>
        <p:spPr>
          <a:xfrm>
            <a:off x="4495800" y="46482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5" name="Rectangle 84"/>
          <p:cNvSpPr/>
          <p:nvPr/>
        </p:nvSpPr>
        <p:spPr>
          <a:xfrm>
            <a:off x="7620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6" name="Rectangle 85"/>
          <p:cNvSpPr/>
          <p:nvPr/>
        </p:nvSpPr>
        <p:spPr>
          <a:xfrm>
            <a:off x="12954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7" name="Rectangle 86"/>
          <p:cNvSpPr/>
          <p:nvPr/>
        </p:nvSpPr>
        <p:spPr>
          <a:xfrm>
            <a:off x="18288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8" name="Rectangle 87"/>
          <p:cNvSpPr/>
          <p:nvPr/>
        </p:nvSpPr>
        <p:spPr>
          <a:xfrm>
            <a:off x="23622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89" name="Rectangle 88"/>
          <p:cNvSpPr/>
          <p:nvPr/>
        </p:nvSpPr>
        <p:spPr>
          <a:xfrm>
            <a:off x="152400" y="5105400"/>
            <a:ext cx="533400" cy="3810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900" dirty="0">
                <a:solidFill>
                  <a:schemeClr val="tx1"/>
                </a:solidFill>
              </a:rPr>
              <a:t>cache</a:t>
            </a:r>
          </a:p>
        </p:txBody>
      </p:sp>
      <p:sp>
        <p:nvSpPr>
          <p:cNvPr id="90" name="Rectangle 89"/>
          <p:cNvSpPr/>
          <p:nvPr/>
        </p:nvSpPr>
        <p:spPr>
          <a:xfrm>
            <a:off x="28956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91" name="Rectangle 90"/>
          <p:cNvSpPr/>
          <p:nvPr/>
        </p:nvSpPr>
        <p:spPr>
          <a:xfrm>
            <a:off x="34290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92" name="Rectangle 91"/>
          <p:cNvSpPr/>
          <p:nvPr/>
        </p:nvSpPr>
        <p:spPr>
          <a:xfrm>
            <a:off x="39624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93" name="Rectangle 92"/>
          <p:cNvSpPr/>
          <p:nvPr/>
        </p:nvSpPr>
        <p:spPr>
          <a:xfrm>
            <a:off x="4495800" y="5105400"/>
            <a:ext cx="457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1050" dirty="0">
                <a:solidFill>
                  <a:schemeClr val="tx1"/>
                </a:solidFill>
              </a:rPr>
              <a:t>ALU</a:t>
            </a:r>
          </a:p>
        </p:txBody>
      </p:sp>
      <p:sp>
        <p:nvSpPr>
          <p:cNvPr id="41038" name="TextBox 16"/>
          <p:cNvSpPr txBox="1">
            <a:spLocks noChangeArrowheads="1"/>
          </p:cNvSpPr>
          <p:nvPr/>
        </p:nvSpPr>
        <p:spPr bwMode="auto">
          <a:xfrm>
            <a:off x="5029200" y="239077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2</a:t>
            </a:r>
          </a:p>
        </p:txBody>
      </p:sp>
      <p:sp>
        <p:nvSpPr>
          <p:cNvPr id="41039" name="TextBox 16"/>
          <p:cNvSpPr txBox="1">
            <a:spLocks noChangeArrowheads="1"/>
          </p:cNvSpPr>
          <p:nvPr/>
        </p:nvSpPr>
        <p:spPr bwMode="auto">
          <a:xfrm>
            <a:off x="5029200" y="284797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3</a:t>
            </a:r>
          </a:p>
        </p:txBody>
      </p:sp>
      <p:sp>
        <p:nvSpPr>
          <p:cNvPr id="41040" name="TextBox 16"/>
          <p:cNvSpPr txBox="1">
            <a:spLocks noChangeArrowheads="1"/>
          </p:cNvSpPr>
          <p:nvPr/>
        </p:nvSpPr>
        <p:spPr bwMode="auto">
          <a:xfrm>
            <a:off x="5029200" y="3298825"/>
            <a:ext cx="990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4</a:t>
            </a:r>
          </a:p>
        </p:txBody>
      </p:sp>
      <p:sp>
        <p:nvSpPr>
          <p:cNvPr id="41041" name="TextBox 16"/>
          <p:cNvSpPr txBox="1">
            <a:spLocks noChangeArrowheads="1"/>
          </p:cNvSpPr>
          <p:nvPr/>
        </p:nvSpPr>
        <p:spPr bwMode="auto">
          <a:xfrm>
            <a:off x="5029200" y="376237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5</a:t>
            </a:r>
          </a:p>
        </p:txBody>
      </p:sp>
      <p:sp>
        <p:nvSpPr>
          <p:cNvPr id="41042" name="TextBox 16"/>
          <p:cNvSpPr txBox="1">
            <a:spLocks noChangeArrowheads="1"/>
          </p:cNvSpPr>
          <p:nvPr/>
        </p:nvSpPr>
        <p:spPr bwMode="auto">
          <a:xfrm>
            <a:off x="5029200" y="421957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6</a:t>
            </a:r>
          </a:p>
        </p:txBody>
      </p:sp>
      <p:sp>
        <p:nvSpPr>
          <p:cNvPr id="41043" name="TextBox 16"/>
          <p:cNvSpPr txBox="1">
            <a:spLocks noChangeArrowheads="1"/>
          </p:cNvSpPr>
          <p:nvPr/>
        </p:nvSpPr>
        <p:spPr bwMode="auto">
          <a:xfrm>
            <a:off x="5029200" y="467677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7</a:t>
            </a:r>
          </a:p>
        </p:txBody>
      </p:sp>
      <p:sp>
        <p:nvSpPr>
          <p:cNvPr id="41044" name="TextBox 16"/>
          <p:cNvSpPr txBox="1">
            <a:spLocks noChangeArrowheads="1"/>
          </p:cNvSpPr>
          <p:nvPr/>
        </p:nvSpPr>
        <p:spPr bwMode="auto">
          <a:xfrm>
            <a:off x="5029200" y="513397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sz="1200">
                <a:solidFill>
                  <a:schemeClr val="tx1"/>
                </a:solidFill>
                <a:latin typeface="Arial" panose="020B0604020202020204" pitchFamily="34" charset="0"/>
              </a:rPr>
              <a:t>Core 8</a:t>
            </a:r>
          </a:p>
        </p:txBody>
      </p:sp>
      <p:sp>
        <p:nvSpPr>
          <p:cNvPr id="101" name="TextBox 100"/>
          <p:cNvSpPr txBox="1"/>
          <p:nvPr/>
        </p:nvSpPr>
        <p:spPr>
          <a:xfrm>
            <a:off x="6096000" y="1325563"/>
            <a:ext cx="2438400"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dirty="0"/>
              <a:t>FOR </a:t>
            </a:r>
            <a:r>
              <a:rPr lang="en-US" dirty="0" err="1"/>
              <a:t>i</a:t>
            </a:r>
            <a:r>
              <a:rPr lang="en-US" dirty="0"/>
              <a:t> = 1 to 1000</a:t>
            </a:r>
          </a:p>
          <a:p>
            <a:pPr eaLnBrk="1" hangingPunct="1">
              <a:defRPr/>
            </a:pPr>
            <a:r>
              <a:rPr lang="en-US" dirty="0"/>
              <a:t>  C[</a:t>
            </a:r>
            <a:r>
              <a:rPr lang="en-US" dirty="0" err="1"/>
              <a:t>i</a:t>
            </a:r>
            <a:r>
              <a:rPr lang="en-US" dirty="0"/>
              <a:t>] = A[</a:t>
            </a:r>
            <a:r>
              <a:rPr lang="en-US" dirty="0" err="1"/>
              <a:t>i</a:t>
            </a:r>
            <a:r>
              <a:rPr lang="en-US" dirty="0"/>
              <a:t>] + B[</a:t>
            </a:r>
            <a:r>
              <a:rPr lang="en-US" dirty="0" err="1"/>
              <a:t>i</a:t>
            </a:r>
            <a:r>
              <a:rPr lang="en-US" dirty="0"/>
              <a:t>]</a:t>
            </a:r>
          </a:p>
        </p:txBody>
      </p:sp>
      <p:sp>
        <p:nvSpPr>
          <p:cNvPr id="104" name="Rectangle 103"/>
          <p:cNvSpPr/>
          <p:nvPr/>
        </p:nvSpPr>
        <p:spPr>
          <a:xfrm>
            <a:off x="54864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p:cNvSpPr/>
          <p:nvPr/>
        </p:nvSpPr>
        <p:spPr>
          <a:xfrm>
            <a:off x="57150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p:cNvSpPr/>
          <p:nvPr/>
        </p:nvSpPr>
        <p:spPr>
          <a:xfrm>
            <a:off x="59436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7" name="Rectangle 106"/>
          <p:cNvSpPr/>
          <p:nvPr/>
        </p:nvSpPr>
        <p:spPr>
          <a:xfrm>
            <a:off x="61722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p:cNvSpPr/>
          <p:nvPr/>
        </p:nvSpPr>
        <p:spPr>
          <a:xfrm>
            <a:off x="64008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p:cNvSpPr/>
          <p:nvPr/>
        </p:nvSpPr>
        <p:spPr>
          <a:xfrm>
            <a:off x="66294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0" name="Rectangle 109"/>
          <p:cNvSpPr/>
          <p:nvPr/>
        </p:nvSpPr>
        <p:spPr>
          <a:xfrm>
            <a:off x="68580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p:cNvSpPr/>
          <p:nvPr/>
        </p:nvSpPr>
        <p:spPr>
          <a:xfrm>
            <a:off x="70866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p:cNvSpPr/>
          <p:nvPr/>
        </p:nvSpPr>
        <p:spPr>
          <a:xfrm>
            <a:off x="73152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3" name="Rectangle 112"/>
          <p:cNvSpPr/>
          <p:nvPr/>
        </p:nvSpPr>
        <p:spPr>
          <a:xfrm>
            <a:off x="75438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113"/>
          <p:cNvSpPr/>
          <p:nvPr/>
        </p:nvSpPr>
        <p:spPr>
          <a:xfrm>
            <a:off x="77724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114"/>
          <p:cNvSpPr/>
          <p:nvPr/>
        </p:nvSpPr>
        <p:spPr>
          <a:xfrm>
            <a:off x="80010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6" name="Rectangle 115"/>
          <p:cNvSpPr/>
          <p:nvPr/>
        </p:nvSpPr>
        <p:spPr>
          <a:xfrm>
            <a:off x="82296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7" name="Rectangle 116"/>
          <p:cNvSpPr/>
          <p:nvPr/>
        </p:nvSpPr>
        <p:spPr>
          <a:xfrm>
            <a:off x="84582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8" name="Rectangle 117"/>
          <p:cNvSpPr/>
          <p:nvPr/>
        </p:nvSpPr>
        <p:spPr>
          <a:xfrm>
            <a:off x="86868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Rectangle 118"/>
          <p:cNvSpPr/>
          <p:nvPr/>
        </p:nvSpPr>
        <p:spPr>
          <a:xfrm>
            <a:off x="8915400" y="34290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0" name="Rectangle 119"/>
          <p:cNvSpPr/>
          <p:nvPr/>
        </p:nvSpPr>
        <p:spPr>
          <a:xfrm>
            <a:off x="5486400" y="32004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1" name="Rectangle 120"/>
          <p:cNvSpPr/>
          <p:nvPr/>
        </p:nvSpPr>
        <p:spPr>
          <a:xfrm>
            <a:off x="7315200" y="32004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 name="Rectangle 121"/>
          <p:cNvSpPr/>
          <p:nvPr/>
        </p:nvSpPr>
        <p:spPr>
          <a:xfrm>
            <a:off x="5486400" y="29718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 name="Rectangle 122"/>
          <p:cNvSpPr/>
          <p:nvPr/>
        </p:nvSpPr>
        <p:spPr>
          <a:xfrm>
            <a:off x="7315200" y="29718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4" name="Rectangle 123"/>
          <p:cNvSpPr/>
          <p:nvPr/>
        </p:nvSpPr>
        <p:spPr>
          <a:xfrm>
            <a:off x="5486400" y="43434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5" name="Rectangle 124"/>
          <p:cNvSpPr/>
          <p:nvPr/>
        </p:nvSpPr>
        <p:spPr>
          <a:xfrm>
            <a:off x="7315200" y="43434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6" name="Rectangle 125"/>
          <p:cNvSpPr/>
          <p:nvPr/>
        </p:nvSpPr>
        <p:spPr>
          <a:xfrm>
            <a:off x="54864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7" name="Rectangle 126"/>
          <p:cNvSpPr/>
          <p:nvPr/>
        </p:nvSpPr>
        <p:spPr>
          <a:xfrm>
            <a:off x="57150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8" name="Rectangle 127"/>
          <p:cNvSpPr/>
          <p:nvPr/>
        </p:nvSpPr>
        <p:spPr>
          <a:xfrm>
            <a:off x="59436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9" name="Rectangle 128"/>
          <p:cNvSpPr/>
          <p:nvPr/>
        </p:nvSpPr>
        <p:spPr>
          <a:xfrm>
            <a:off x="61722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0" name="Rectangle 129"/>
          <p:cNvSpPr/>
          <p:nvPr/>
        </p:nvSpPr>
        <p:spPr>
          <a:xfrm>
            <a:off x="64008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1" name="Rectangle 130"/>
          <p:cNvSpPr/>
          <p:nvPr/>
        </p:nvSpPr>
        <p:spPr>
          <a:xfrm>
            <a:off x="66294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2" name="Rectangle 131"/>
          <p:cNvSpPr/>
          <p:nvPr/>
        </p:nvSpPr>
        <p:spPr>
          <a:xfrm>
            <a:off x="68580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 name="Rectangle 132"/>
          <p:cNvSpPr/>
          <p:nvPr/>
        </p:nvSpPr>
        <p:spPr>
          <a:xfrm>
            <a:off x="70866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4" name="Rectangle 133"/>
          <p:cNvSpPr/>
          <p:nvPr/>
        </p:nvSpPr>
        <p:spPr>
          <a:xfrm>
            <a:off x="73152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5" name="Rectangle 134"/>
          <p:cNvSpPr/>
          <p:nvPr/>
        </p:nvSpPr>
        <p:spPr>
          <a:xfrm>
            <a:off x="75438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6" name="Rectangle 135"/>
          <p:cNvSpPr/>
          <p:nvPr/>
        </p:nvSpPr>
        <p:spPr>
          <a:xfrm>
            <a:off x="77724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 name="Rectangle 136"/>
          <p:cNvSpPr/>
          <p:nvPr/>
        </p:nvSpPr>
        <p:spPr>
          <a:xfrm>
            <a:off x="80010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8" name="Rectangle 137"/>
          <p:cNvSpPr/>
          <p:nvPr/>
        </p:nvSpPr>
        <p:spPr>
          <a:xfrm>
            <a:off x="82296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9" name="Rectangle 138"/>
          <p:cNvSpPr/>
          <p:nvPr/>
        </p:nvSpPr>
        <p:spPr>
          <a:xfrm>
            <a:off x="84582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0" name="Rectangle 139"/>
          <p:cNvSpPr/>
          <p:nvPr/>
        </p:nvSpPr>
        <p:spPr>
          <a:xfrm>
            <a:off x="86868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1" name="Rectangle 140"/>
          <p:cNvSpPr/>
          <p:nvPr/>
        </p:nvSpPr>
        <p:spPr>
          <a:xfrm>
            <a:off x="8915400" y="3657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2" name="Rectangle 141"/>
          <p:cNvSpPr/>
          <p:nvPr/>
        </p:nvSpPr>
        <p:spPr>
          <a:xfrm>
            <a:off x="54864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 name="Rectangle 142"/>
          <p:cNvSpPr/>
          <p:nvPr/>
        </p:nvSpPr>
        <p:spPr>
          <a:xfrm>
            <a:off x="57150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4" name="Rectangle 143"/>
          <p:cNvSpPr/>
          <p:nvPr/>
        </p:nvSpPr>
        <p:spPr>
          <a:xfrm>
            <a:off x="59436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5" name="Rectangle 144"/>
          <p:cNvSpPr/>
          <p:nvPr/>
        </p:nvSpPr>
        <p:spPr>
          <a:xfrm>
            <a:off x="61722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6" name="Rectangle 145"/>
          <p:cNvSpPr/>
          <p:nvPr/>
        </p:nvSpPr>
        <p:spPr>
          <a:xfrm>
            <a:off x="64008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7" name="Rectangle 146"/>
          <p:cNvSpPr/>
          <p:nvPr/>
        </p:nvSpPr>
        <p:spPr>
          <a:xfrm>
            <a:off x="66294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8" name="Rectangle 147"/>
          <p:cNvSpPr/>
          <p:nvPr/>
        </p:nvSpPr>
        <p:spPr>
          <a:xfrm>
            <a:off x="68580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9" name="Rectangle 148"/>
          <p:cNvSpPr/>
          <p:nvPr/>
        </p:nvSpPr>
        <p:spPr>
          <a:xfrm>
            <a:off x="70866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0" name="Rectangle 149"/>
          <p:cNvSpPr/>
          <p:nvPr/>
        </p:nvSpPr>
        <p:spPr>
          <a:xfrm>
            <a:off x="73152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1" name="Rectangle 150"/>
          <p:cNvSpPr/>
          <p:nvPr/>
        </p:nvSpPr>
        <p:spPr>
          <a:xfrm>
            <a:off x="75438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2" name="Rectangle 151"/>
          <p:cNvSpPr/>
          <p:nvPr/>
        </p:nvSpPr>
        <p:spPr>
          <a:xfrm>
            <a:off x="77724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3" name="Rectangle 152"/>
          <p:cNvSpPr/>
          <p:nvPr/>
        </p:nvSpPr>
        <p:spPr>
          <a:xfrm>
            <a:off x="80010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4" name="Rectangle 153"/>
          <p:cNvSpPr/>
          <p:nvPr/>
        </p:nvSpPr>
        <p:spPr>
          <a:xfrm>
            <a:off x="82296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5" name="Rectangle 154"/>
          <p:cNvSpPr/>
          <p:nvPr/>
        </p:nvSpPr>
        <p:spPr>
          <a:xfrm>
            <a:off x="84582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6" name="Rectangle 155"/>
          <p:cNvSpPr/>
          <p:nvPr/>
        </p:nvSpPr>
        <p:spPr>
          <a:xfrm>
            <a:off x="86868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7" name="Rectangle 156"/>
          <p:cNvSpPr/>
          <p:nvPr/>
        </p:nvSpPr>
        <p:spPr>
          <a:xfrm>
            <a:off x="8915400" y="3886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8" name="Rectangle 157"/>
          <p:cNvSpPr/>
          <p:nvPr/>
        </p:nvSpPr>
        <p:spPr>
          <a:xfrm>
            <a:off x="54864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9" name="Rectangle 158"/>
          <p:cNvSpPr/>
          <p:nvPr/>
        </p:nvSpPr>
        <p:spPr>
          <a:xfrm>
            <a:off x="57150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0" name="Rectangle 159"/>
          <p:cNvSpPr/>
          <p:nvPr/>
        </p:nvSpPr>
        <p:spPr>
          <a:xfrm>
            <a:off x="59436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1" name="Rectangle 160"/>
          <p:cNvSpPr/>
          <p:nvPr/>
        </p:nvSpPr>
        <p:spPr>
          <a:xfrm>
            <a:off x="61722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2" name="Rectangle 161"/>
          <p:cNvSpPr/>
          <p:nvPr/>
        </p:nvSpPr>
        <p:spPr>
          <a:xfrm>
            <a:off x="64008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3" name="Rectangle 162"/>
          <p:cNvSpPr/>
          <p:nvPr/>
        </p:nvSpPr>
        <p:spPr>
          <a:xfrm>
            <a:off x="66294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4" name="Rectangle 163"/>
          <p:cNvSpPr/>
          <p:nvPr/>
        </p:nvSpPr>
        <p:spPr>
          <a:xfrm>
            <a:off x="68580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5" name="Rectangle 164"/>
          <p:cNvSpPr/>
          <p:nvPr/>
        </p:nvSpPr>
        <p:spPr>
          <a:xfrm>
            <a:off x="70866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6" name="Rectangle 165"/>
          <p:cNvSpPr/>
          <p:nvPr/>
        </p:nvSpPr>
        <p:spPr>
          <a:xfrm>
            <a:off x="73152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7" name="Rectangle 166"/>
          <p:cNvSpPr/>
          <p:nvPr/>
        </p:nvSpPr>
        <p:spPr>
          <a:xfrm>
            <a:off x="75438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8" name="Rectangle 167"/>
          <p:cNvSpPr/>
          <p:nvPr/>
        </p:nvSpPr>
        <p:spPr>
          <a:xfrm>
            <a:off x="77724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9" name="Rectangle 168"/>
          <p:cNvSpPr/>
          <p:nvPr/>
        </p:nvSpPr>
        <p:spPr>
          <a:xfrm>
            <a:off x="80010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0" name="Rectangle 169"/>
          <p:cNvSpPr/>
          <p:nvPr/>
        </p:nvSpPr>
        <p:spPr>
          <a:xfrm>
            <a:off x="82296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1" name="Rectangle 170"/>
          <p:cNvSpPr/>
          <p:nvPr/>
        </p:nvSpPr>
        <p:spPr>
          <a:xfrm>
            <a:off x="84582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2" name="Rectangle 171"/>
          <p:cNvSpPr/>
          <p:nvPr/>
        </p:nvSpPr>
        <p:spPr>
          <a:xfrm>
            <a:off x="86868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3" name="Rectangle 172"/>
          <p:cNvSpPr/>
          <p:nvPr/>
        </p:nvSpPr>
        <p:spPr>
          <a:xfrm>
            <a:off x="8915400" y="4114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 name="Rectangle 173"/>
          <p:cNvSpPr/>
          <p:nvPr/>
        </p:nvSpPr>
        <p:spPr>
          <a:xfrm>
            <a:off x="54864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5" name="Rectangle 174"/>
          <p:cNvSpPr/>
          <p:nvPr/>
        </p:nvSpPr>
        <p:spPr>
          <a:xfrm>
            <a:off x="57150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6" name="Rectangle 175"/>
          <p:cNvSpPr/>
          <p:nvPr/>
        </p:nvSpPr>
        <p:spPr>
          <a:xfrm>
            <a:off x="59436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7" name="Rectangle 176"/>
          <p:cNvSpPr/>
          <p:nvPr/>
        </p:nvSpPr>
        <p:spPr>
          <a:xfrm>
            <a:off x="61722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8" name="Rectangle 177"/>
          <p:cNvSpPr/>
          <p:nvPr/>
        </p:nvSpPr>
        <p:spPr>
          <a:xfrm>
            <a:off x="64008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9" name="Rectangle 178"/>
          <p:cNvSpPr/>
          <p:nvPr/>
        </p:nvSpPr>
        <p:spPr>
          <a:xfrm>
            <a:off x="66294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0" name="Rectangle 179"/>
          <p:cNvSpPr/>
          <p:nvPr/>
        </p:nvSpPr>
        <p:spPr>
          <a:xfrm>
            <a:off x="68580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1" name="Rectangle 180"/>
          <p:cNvSpPr/>
          <p:nvPr/>
        </p:nvSpPr>
        <p:spPr>
          <a:xfrm>
            <a:off x="70866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2" name="Rectangle 181"/>
          <p:cNvSpPr/>
          <p:nvPr/>
        </p:nvSpPr>
        <p:spPr>
          <a:xfrm>
            <a:off x="73152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3" name="Rectangle 182"/>
          <p:cNvSpPr/>
          <p:nvPr/>
        </p:nvSpPr>
        <p:spPr>
          <a:xfrm>
            <a:off x="75438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 name="Rectangle 183"/>
          <p:cNvSpPr/>
          <p:nvPr/>
        </p:nvSpPr>
        <p:spPr>
          <a:xfrm>
            <a:off x="77724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5" name="Rectangle 184"/>
          <p:cNvSpPr/>
          <p:nvPr/>
        </p:nvSpPr>
        <p:spPr>
          <a:xfrm>
            <a:off x="80010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6" name="Rectangle 185"/>
          <p:cNvSpPr/>
          <p:nvPr/>
        </p:nvSpPr>
        <p:spPr>
          <a:xfrm>
            <a:off x="82296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7" name="Rectangle 186"/>
          <p:cNvSpPr/>
          <p:nvPr/>
        </p:nvSpPr>
        <p:spPr>
          <a:xfrm>
            <a:off x="84582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8" name="Rectangle 187"/>
          <p:cNvSpPr/>
          <p:nvPr/>
        </p:nvSpPr>
        <p:spPr>
          <a:xfrm>
            <a:off x="86868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9" name="Rectangle 188"/>
          <p:cNvSpPr/>
          <p:nvPr/>
        </p:nvSpPr>
        <p:spPr>
          <a:xfrm>
            <a:off x="8915400" y="51816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0" name="Rectangle 189"/>
          <p:cNvSpPr/>
          <p:nvPr/>
        </p:nvSpPr>
        <p:spPr>
          <a:xfrm>
            <a:off x="5486400" y="49530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1" name="Rectangle 190"/>
          <p:cNvSpPr/>
          <p:nvPr/>
        </p:nvSpPr>
        <p:spPr>
          <a:xfrm>
            <a:off x="7315200" y="49530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2" name="Rectangle 191"/>
          <p:cNvSpPr/>
          <p:nvPr/>
        </p:nvSpPr>
        <p:spPr>
          <a:xfrm>
            <a:off x="5486400" y="47244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3" name="Rectangle 192"/>
          <p:cNvSpPr/>
          <p:nvPr/>
        </p:nvSpPr>
        <p:spPr>
          <a:xfrm>
            <a:off x="7315200" y="47244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 name="Rectangle 193"/>
          <p:cNvSpPr/>
          <p:nvPr/>
        </p:nvSpPr>
        <p:spPr>
          <a:xfrm>
            <a:off x="5486400" y="60960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5" name="Rectangle 194"/>
          <p:cNvSpPr/>
          <p:nvPr/>
        </p:nvSpPr>
        <p:spPr>
          <a:xfrm>
            <a:off x="7315200" y="6096000"/>
            <a:ext cx="1752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6" name="Rectangle 195"/>
          <p:cNvSpPr/>
          <p:nvPr/>
        </p:nvSpPr>
        <p:spPr>
          <a:xfrm>
            <a:off x="54864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7" name="Rectangle 196"/>
          <p:cNvSpPr/>
          <p:nvPr/>
        </p:nvSpPr>
        <p:spPr>
          <a:xfrm>
            <a:off x="57150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8" name="Rectangle 197"/>
          <p:cNvSpPr/>
          <p:nvPr/>
        </p:nvSpPr>
        <p:spPr>
          <a:xfrm>
            <a:off x="59436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9" name="Rectangle 198"/>
          <p:cNvSpPr/>
          <p:nvPr/>
        </p:nvSpPr>
        <p:spPr>
          <a:xfrm>
            <a:off x="61722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0" name="Rectangle 199"/>
          <p:cNvSpPr/>
          <p:nvPr/>
        </p:nvSpPr>
        <p:spPr>
          <a:xfrm>
            <a:off x="64008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1" name="Rectangle 200"/>
          <p:cNvSpPr/>
          <p:nvPr/>
        </p:nvSpPr>
        <p:spPr>
          <a:xfrm>
            <a:off x="66294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2" name="Rectangle 201"/>
          <p:cNvSpPr/>
          <p:nvPr/>
        </p:nvSpPr>
        <p:spPr>
          <a:xfrm>
            <a:off x="68580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3" name="Rectangle 202"/>
          <p:cNvSpPr/>
          <p:nvPr/>
        </p:nvSpPr>
        <p:spPr>
          <a:xfrm>
            <a:off x="70866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 name="Rectangle 203"/>
          <p:cNvSpPr/>
          <p:nvPr/>
        </p:nvSpPr>
        <p:spPr>
          <a:xfrm>
            <a:off x="73152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 name="Rectangle 204"/>
          <p:cNvSpPr/>
          <p:nvPr/>
        </p:nvSpPr>
        <p:spPr>
          <a:xfrm>
            <a:off x="75438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6" name="Rectangle 205"/>
          <p:cNvSpPr/>
          <p:nvPr/>
        </p:nvSpPr>
        <p:spPr>
          <a:xfrm>
            <a:off x="77724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7" name="Rectangle 206"/>
          <p:cNvSpPr/>
          <p:nvPr/>
        </p:nvSpPr>
        <p:spPr>
          <a:xfrm>
            <a:off x="80010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8" name="Rectangle 207"/>
          <p:cNvSpPr/>
          <p:nvPr/>
        </p:nvSpPr>
        <p:spPr>
          <a:xfrm>
            <a:off x="82296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9" name="Rectangle 208"/>
          <p:cNvSpPr/>
          <p:nvPr/>
        </p:nvSpPr>
        <p:spPr>
          <a:xfrm>
            <a:off x="84582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0" name="Rectangle 209"/>
          <p:cNvSpPr/>
          <p:nvPr/>
        </p:nvSpPr>
        <p:spPr>
          <a:xfrm>
            <a:off x="86868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1" name="Rectangle 210"/>
          <p:cNvSpPr/>
          <p:nvPr/>
        </p:nvSpPr>
        <p:spPr>
          <a:xfrm>
            <a:off x="8915400" y="54102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2" name="Rectangle 211"/>
          <p:cNvSpPr/>
          <p:nvPr/>
        </p:nvSpPr>
        <p:spPr>
          <a:xfrm>
            <a:off x="54864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3" name="Rectangle 212"/>
          <p:cNvSpPr/>
          <p:nvPr/>
        </p:nvSpPr>
        <p:spPr>
          <a:xfrm>
            <a:off x="57150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4" name="Rectangle 213"/>
          <p:cNvSpPr/>
          <p:nvPr/>
        </p:nvSpPr>
        <p:spPr>
          <a:xfrm>
            <a:off x="59436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 name="Rectangle 214"/>
          <p:cNvSpPr/>
          <p:nvPr/>
        </p:nvSpPr>
        <p:spPr>
          <a:xfrm>
            <a:off x="61722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6" name="Rectangle 215"/>
          <p:cNvSpPr/>
          <p:nvPr/>
        </p:nvSpPr>
        <p:spPr>
          <a:xfrm>
            <a:off x="64008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7" name="Rectangle 216"/>
          <p:cNvSpPr/>
          <p:nvPr/>
        </p:nvSpPr>
        <p:spPr>
          <a:xfrm>
            <a:off x="66294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8" name="Rectangle 217"/>
          <p:cNvSpPr/>
          <p:nvPr/>
        </p:nvSpPr>
        <p:spPr>
          <a:xfrm>
            <a:off x="68580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9" name="Rectangle 218"/>
          <p:cNvSpPr/>
          <p:nvPr/>
        </p:nvSpPr>
        <p:spPr>
          <a:xfrm>
            <a:off x="70866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0" name="Rectangle 219"/>
          <p:cNvSpPr/>
          <p:nvPr/>
        </p:nvSpPr>
        <p:spPr>
          <a:xfrm>
            <a:off x="73152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1" name="Rectangle 220"/>
          <p:cNvSpPr/>
          <p:nvPr/>
        </p:nvSpPr>
        <p:spPr>
          <a:xfrm>
            <a:off x="75438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2" name="Rectangle 221"/>
          <p:cNvSpPr/>
          <p:nvPr/>
        </p:nvSpPr>
        <p:spPr>
          <a:xfrm>
            <a:off x="77724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3" name="Rectangle 222"/>
          <p:cNvSpPr/>
          <p:nvPr/>
        </p:nvSpPr>
        <p:spPr>
          <a:xfrm>
            <a:off x="80010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4" name="Rectangle 223"/>
          <p:cNvSpPr/>
          <p:nvPr/>
        </p:nvSpPr>
        <p:spPr>
          <a:xfrm>
            <a:off x="82296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 name="Rectangle 224"/>
          <p:cNvSpPr/>
          <p:nvPr/>
        </p:nvSpPr>
        <p:spPr>
          <a:xfrm>
            <a:off x="84582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6" name="Rectangle 225"/>
          <p:cNvSpPr/>
          <p:nvPr/>
        </p:nvSpPr>
        <p:spPr>
          <a:xfrm>
            <a:off x="86868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7" name="Rectangle 226"/>
          <p:cNvSpPr/>
          <p:nvPr/>
        </p:nvSpPr>
        <p:spPr>
          <a:xfrm>
            <a:off x="8915400" y="56388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8" name="Rectangle 227"/>
          <p:cNvSpPr/>
          <p:nvPr/>
        </p:nvSpPr>
        <p:spPr>
          <a:xfrm>
            <a:off x="54864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9" name="Rectangle 228"/>
          <p:cNvSpPr/>
          <p:nvPr/>
        </p:nvSpPr>
        <p:spPr>
          <a:xfrm>
            <a:off x="57150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0" name="Rectangle 229"/>
          <p:cNvSpPr/>
          <p:nvPr/>
        </p:nvSpPr>
        <p:spPr>
          <a:xfrm>
            <a:off x="59436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1" name="Rectangle 230"/>
          <p:cNvSpPr/>
          <p:nvPr/>
        </p:nvSpPr>
        <p:spPr>
          <a:xfrm>
            <a:off x="61722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2" name="Rectangle 231"/>
          <p:cNvSpPr/>
          <p:nvPr/>
        </p:nvSpPr>
        <p:spPr>
          <a:xfrm>
            <a:off x="64008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3" name="Rectangle 232"/>
          <p:cNvSpPr/>
          <p:nvPr/>
        </p:nvSpPr>
        <p:spPr>
          <a:xfrm>
            <a:off x="66294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4" name="Rectangle 233"/>
          <p:cNvSpPr/>
          <p:nvPr/>
        </p:nvSpPr>
        <p:spPr>
          <a:xfrm>
            <a:off x="68580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 name="Rectangle 234"/>
          <p:cNvSpPr/>
          <p:nvPr/>
        </p:nvSpPr>
        <p:spPr>
          <a:xfrm>
            <a:off x="70866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6" name="Rectangle 235"/>
          <p:cNvSpPr/>
          <p:nvPr/>
        </p:nvSpPr>
        <p:spPr>
          <a:xfrm>
            <a:off x="73152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7" name="Rectangle 236"/>
          <p:cNvSpPr/>
          <p:nvPr/>
        </p:nvSpPr>
        <p:spPr>
          <a:xfrm>
            <a:off x="75438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8" name="Rectangle 237"/>
          <p:cNvSpPr/>
          <p:nvPr/>
        </p:nvSpPr>
        <p:spPr>
          <a:xfrm>
            <a:off x="77724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9" name="Rectangle 238"/>
          <p:cNvSpPr/>
          <p:nvPr/>
        </p:nvSpPr>
        <p:spPr>
          <a:xfrm>
            <a:off x="80010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0" name="Rectangle 239"/>
          <p:cNvSpPr/>
          <p:nvPr/>
        </p:nvSpPr>
        <p:spPr>
          <a:xfrm>
            <a:off x="82296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1" name="Rectangle 240"/>
          <p:cNvSpPr/>
          <p:nvPr/>
        </p:nvSpPr>
        <p:spPr>
          <a:xfrm>
            <a:off x="84582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2" name="Rectangle 241"/>
          <p:cNvSpPr/>
          <p:nvPr/>
        </p:nvSpPr>
        <p:spPr>
          <a:xfrm>
            <a:off x="86868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3" name="Rectangle 242"/>
          <p:cNvSpPr/>
          <p:nvPr/>
        </p:nvSpPr>
        <p:spPr>
          <a:xfrm>
            <a:off x="8915400" y="5867400"/>
            <a:ext cx="1524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2392CE41-5740-42F6-9E1D-A7542C478D38}" type="slidenum">
              <a:rPr lang="en-US" altLang="en-US">
                <a:solidFill>
                  <a:srgbClr val="990033"/>
                </a:solidFill>
              </a:rPr>
              <a:pPr>
                <a:spcBef>
                  <a:spcPct val="0"/>
                </a:spcBef>
                <a:buFontTx/>
                <a:buNone/>
              </a:pPr>
              <a:t>22</a:t>
            </a:fld>
            <a:endParaRPr lang="en-US" altLang="en-US">
              <a:solidFill>
                <a:srgbClr val="990033"/>
              </a:solidFill>
            </a:endParaRPr>
          </a:p>
        </p:txBody>
      </p:sp>
      <p:cxnSp>
        <p:nvCxnSpPr>
          <p:cNvPr id="3" name="Straight Arrow Connector 2"/>
          <p:cNvCxnSpPr/>
          <p:nvPr/>
        </p:nvCxnSpPr>
        <p:spPr>
          <a:xfrm flipH="1">
            <a:off x="6400800" y="2043113"/>
            <a:ext cx="838200" cy="776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6096000" y="2043113"/>
            <a:ext cx="1143000" cy="776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H="1">
            <a:off x="6705600" y="2043113"/>
            <a:ext cx="533400" cy="776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a:off x="6972300" y="2043113"/>
            <a:ext cx="266700" cy="776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7181850" y="2095500"/>
            <a:ext cx="57150" cy="72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a:off x="7210425" y="2095500"/>
            <a:ext cx="180975" cy="72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239000" y="2043113"/>
            <a:ext cx="381000" cy="804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7239000" y="2095500"/>
            <a:ext cx="609600" cy="752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239000" y="2095500"/>
            <a:ext cx="838200" cy="72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196" name="TextBox 94"/>
          <p:cNvSpPr txBox="1">
            <a:spLocks noChangeArrowheads="1"/>
          </p:cNvSpPr>
          <p:nvPr/>
        </p:nvSpPr>
        <p:spPr bwMode="auto">
          <a:xfrm>
            <a:off x="7848600" y="20955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threads</a:t>
            </a:r>
          </a:p>
        </p:txBody>
      </p:sp>
      <p:sp>
        <p:nvSpPr>
          <p:cNvPr id="2" name="TextBox 1"/>
          <p:cNvSpPr txBox="1"/>
          <p:nvPr/>
        </p:nvSpPr>
        <p:spPr>
          <a:xfrm rot="5400000">
            <a:off x="5246688"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66" name="TextBox 265"/>
          <p:cNvSpPr txBox="1"/>
          <p:nvPr/>
        </p:nvSpPr>
        <p:spPr>
          <a:xfrm rot="5400000">
            <a:off x="5489575"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67" name="TextBox 266"/>
          <p:cNvSpPr txBox="1"/>
          <p:nvPr/>
        </p:nvSpPr>
        <p:spPr>
          <a:xfrm rot="5400000">
            <a:off x="5718175"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68" name="TextBox 267"/>
          <p:cNvSpPr txBox="1"/>
          <p:nvPr/>
        </p:nvSpPr>
        <p:spPr>
          <a:xfrm rot="5400000">
            <a:off x="5973763"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69" name="TextBox 268"/>
          <p:cNvSpPr txBox="1"/>
          <p:nvPr/>
        </p:nvSpPr>
        <p:spPr>
          <a:xfrm rot="5400000">
            <a:off x="6186488"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0" name="TextBox 269"/>
          <p:cNvSpPr txBox="1"/>
          <p:nvPr/>
        </p:nvSpPr>
        <p:spPr>
          <a:xfrm rot="5400000">
            <a:off x="6426200"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1" name="TextBox 270"/>
          <p:cNvSpPr txBox="1"/>
          <p:nvPr/>
        </p:nvSpPr>
        <p:spPr>
          <a:xfrm rot="5400000">
            <a:off x="6643688"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2" name="TextBox 271"/>
          <p:cNvSpPr txBox="1"/>
          <p:nvPr/>
        </p:nvSpPr>
        <p:spPr>
          <a:xfrm rot="5400000">
            <a:off x="6883400"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3" name="TextBox 272"/>
          <p:cNvSpPr txBox="1"/>
          <p:nvPr/>
        </p:nvSpPr>
        <p:spPr>
          <a:xfrm rot="5400000">
            <a:off x="7089775"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4" name="TextBox 273"/>
          <p:cNvSpPr txBox="1"/>
          <p:nvPr/>
        </p:nvSpPr>
        <p:spPr>
          <a:xfrm rot="5400000">
            <a:off x="7332663"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5" name="TextBox 274"/>
          <p:cNvSpPr txBox="1"/>
          <p:nvPr/>
        </p:nvSpPr>
        <p:spPr>
          <a:xfrm rot="5400000">
            <a:off x="7562850"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6" name="TextBox 275"/>
          <p:cNvSpPr txBox="1"/>
          <p:nvPr/>
        </p:nvSpPr>
        <p:spPr>
          <a:xfrm rot="5400000">
            <a:off x="7816850"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7" name="TextBox 276"/>
          <p:cNvSpPr txBox="1"/>
          <p:nvPr/>
        </p:nvSpPr>
        <p:spPr>
          <a:xfrm rot="5400000">
            <a:off x="8029575"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8" name="TextBox 277"/>
          <p:cNvSpPr txBox="1"/>
          <p:nvPr/>
        </p:nvSpPr>
        <p:spPr>
          <a:xfrm rot="5400000">
            <a:off x="8269288"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79" name="TextBox 278"/>
          <p:cNvSpPr txBox="1"/>
          <p:nvPr/>
        </p:nvSpPr>
        <p:spPr>
          <a:xfrm rot="5400000">
            <a:off x="8486775" y="6426200"/>
            <a:ext cx="609600" cy="254000"/>
          </a:xfrm>
          <a:prstGeom prst="rect">
            <a:avLst/>
          </a:prstGeom>
          <a:noFill/>
        </p:spPr>
        <p:txBody>
          <a:bodyPr>
            <a:spAutoFit/>
          </a:bodyPr>
          <a:lstStyle/>
          <a:p>
            <a:pPr eaLnBrk="1" hangingPunct="1">
              <a:defRPr/>
            </a:pPr>
            <a:r>
              <a:rPr lang="en-US" sz="1050" dirty="0">
                <a:latin typeface="Arial" charset="0"/>
              </a:rPr>
              <a:t>Thread</a:t>
            </a:r>
          </a:p>
        </p:txBody>
      </p:sp>
      <p:sp>
        <p:nvSpPr>
          <p:cNvPr id="280" name="TextBox 279"/>
          <p:cNvSpPr txBox="1"/>
          <p:nvPr/>
        </p:nvSpPr>
        <p:spPr>
          <a:xfrm rot="5400000">
            <a:off x="8726488" y="6426200"/>
            <a:ext cx="609600" cy="254000"/>
          </a:xfrm>
          <a:prstGeom prst="rect">
            <a:avLst/>
          </a:prstGeom>
          <a:noFill/>
        </p:spPr>
        <p:txBody>
          <a:bodyPr>
            <a:spAutoFit/>
          </a:bodyPr>
          <a:lstStyle/>
          <a:p>
            <a:pPr eaLnBrk="1" hangingPunct="1">
              <a:defRPr/>
            </a:pPr>
            <a:r>
              <a:rPr lang="en-US" sz="1050" dirty="0">
                <a:latin typeface="Arial" charset="0"/>
              </a:rPr>
              <a:t>Thread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NVIDIA GPU Architecture</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7528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Content Placeholder 2"/>
          <p:cNvSpPr>
            <a:spLocks noGrp="1"/>
          </p:cNvSpPr>
          <p:nvPr>
            <p:ph idx="1"/>
          </p:nvPr>
        </p:nvSpPr>
        <p:spPr>
          <a:xfrm>
            <a:off x="4343400" y="1371600"/>
            <a:ext cx="4419600" cy="4800600"/>
          </a:xfrm>
        </p:spPr>
        <p:txBody>
          <a:bodyPr/>
          <a:lstStyle/>
          <a:p>
            <a:pPr eaLnBrk="1" hangingPunct="1"/>
            <a:r>
              <a:rPr lang="en-US" altLang="en-US" dirty="0" smtClean="0"/>
              <a:t>Hundreds of simple processor cores</a:t>
            </a:r>
          </a:p>
          <a:p>
            <a:pPr eaLnBrk="1" hangingPunct="1"/>
            <a:endParaRPr lang="en-US" altLang="en-US" dirty="0" smtClean="0"/>
          </a:p>
          <a:p>
            <a:pPr eaLnBrk="1" hangingPunct="1"/>
            <a:r>
              <a:rPr lang="en-US" altLang="en-US" dirty="0" smtClean="0"/>
              <a:t>Core design:</a:t>
            </a:r>
          </a:p>
          <a:p>
            <a:pPr lvl="1" eaLnBrk="1" hangingPunct="1"/>
            <a:r>
              <a:rPr lang="en-US" altLang="en-US" sz="1400" dirty="0" smtClean="0"/>
              <a:t>Executes each individual thread very slowly</a:t>
            </a:r>
          </a:p>
          <a:p>
            <a:pPr lvl="1" eaLnBrk="1" hangingPunct="1"/>
            <a:r>
              <a:rPr lang="en-US" altLang="en-US" sz="1400" dirty="0" smtClean="0"/>
              <a:t>Each thread can only perform one operation at a time</a:t>
            </a:r>
          </a:p>
          <a:p>
            <a:pPr lvl="1" eaLnBrk="1" hangingPunct="1"/>
            <a:r>
              <a:rPr lang="en-US" altLang="en-US" sz="1400" dirty="0" smtClean="0"/>
              <a:t>No operating system support</a:t>
            </a:r>
          </a:p>
          <a:p>
            <a:pPr lvl="1" eaLnBrk="1" hangingPunct="1"/>
            <a:endParaRPr lang="en-US" altLang="en-US" sz="1400" dirty="0" smtClean="0"/>
          </a:p>
          <a:p>
            <a:pPr lvl="1" eaLnBrk="1" hangingPunct="1"/>
            <a:r>
              <a:rPr lang="en-US" altLang="en-US" sz="1400" dirty="0" smtClean="0"/>
              <a:t>Able to execute 32 </a:t>
            </a:r>
            <a:r>
              <a:rPr lang="en-US" altLang="en-US" sz="1400" dirty="0" smtClean="0"/>
              <a:t>threads (per core per clock cycle)</a:t>
            </a:r>
            <a:endParaRPr lang="en-US" altLang="en-US" sz="1400" dirty="0" smtClean="0"/>
          </a:p>
          <a:p>
            <a:pPr lvl="1" eaLnBrk="1" hangingPunct="1"/>
            <a:r>
              <a:rPr lang="en-US" altLang="en-US" sz="1400" dirty="0" smtClean="0"/>
              <a:t>Has 8 cores</a:t>
            </a:r>
          </a:p>
        </p:txBody>
      </p:sp>
      <p:sp>
        <p:nvSpPr>
          <p:cNvPr id="4301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343BD2B0-506A-4EF7-80F8-53BA08B1023F}" type="slidenum">
              <a:rPr lang="en-US" altLang="en-US">
                <a:solidFill>
                  <a:srgbClr val="990033"/>
                </a:solidFill>
              </a:rPr>
              <a:pPr>
                <a:spcBef>
                  <a:spcPct val="0"/>
                </a:spcBef>
                <a:buFontTx/>
                <a:buNone/>
              </a:pPr>
              <a:t>23</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IBM Cell/B.E. Architecture</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5638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Content Placeholder 2"/>
          <p:cNvSpPr>
            <a:spLocks noGrp="1"/>
          </p:cNvSpPr>
          <p:nvPr>
            <p:ph idx="1"/>
          </p:nvPr>
        </p:nvSpPr>
        <p:spPr>
          <a:xfrm>
            <a:off x="5791200" y="1371600"/>
            <a:ext cx="2971800" cy="4648200"/>
          </a:xfrm>
        </p:spPr>
        <p:txBody>
          <a:bodyPr/>
          <a:lstStyle/>
          <a:p>
            <a:pPr eaLnBrk="1" hangingPunct="1"/>
            <a:r>
              <a:rPr lang="en-US" altLang="en-US" sz="1600" smtClean="0"/>
              <a:t>1 PPE, 8 SPEs</a:t>
            </a:r>
          </a:p>
          <a:p>
            <a:pPr eaLnBrk="1" hangingPunct="1"/>
            <a:endParaRPr lang="en-US" altLang="en-US" sz="1600" smtClean="0"/>
          </a:p>
          <a:p>
            <a:pPr eaLnBrk="1" hangingPunct="1"/>
            <a:r>
              <a:rPr lang="en-US" altLang="en-US" sz="1600" smtClean="0"/>
              <a:t>Programmer must manually manage 256K memory and threads invocation on each SPE</a:t>
            </a:r>
          </a:p>
          <a:p>
            <a:pPr eaLnBrk="1" hangingPunct="1"/>
            <a:endParaRPr lang="en-US" altLang="en-US" sz="1600" smtClean="0"/>
          </a:p>
          <a:p>
            <a:pPr eaLnBrk="1" hangingPunct="1"/>
            <a:r>
              <a:rPr lang="en-US" altLang="en-US" sz="1600" smtClean="0"/>
              <a:t>Each SPE includes a vector unit like the one on current Intel processors</a:t>
            </a:r>
          </a:p>
          <a:p>
            <a:pPr lvl="1" eaLnBrk="1" hangingPunct="1"/>
            <a:r>
              <a:rPr lang="en-US" altLang="en-US" sz="1400" smtClean="0"/>
              <a:t>128 bits wide (4 ops)</a:t>
            </a:r>
          </a:p>
          <a:p>
            <a:pPr eaLnBrk="1" hangingPunct="1"/>
            <a:endParaRPr lang="en-US" altLang="en-US" sz="1400" smtClean="0"/>
          </a:p>
          <a:p>
            <a:pPr eaLnBrk="1" hangingPunct="1"/>
            <a:endParaRPr lang="en-US" altLang="en-US" sz="1400" smtClean="0"/>
          </a:p>
        </p:txBody>
      </p:sp>
      <p:sp>
        <p:nvSpPr>
          <p:cNvPr id="4506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1818E504-7722-4D8F-94A9-74855319AF1C}" type="slidenum">
              <a:rPr lang="en-US" altLang="en-US">
                <a:solidFill>
                  <a:srgbClr val="990033"/>
                </a:solidFill>
              </a:rPr>
              <a:pPr>
                <a:spcBef>
                  <a:spcPct val="0"/>
                </a:spcBef>
                <a:buFontTx/>
                <a:buNone/>
              </a:pPr>
              <a:t>24</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Intel Phi Coprocessor</a:t>
            </a:r>
          </a:p>
        </p:txBody>
      </p:sp>
      <p:sp>
        <p:nvSpPr>
          <p:cNvPr id="47107" name="Content Placeholder 2"/>
          <p:cNvSpPr>
            <a:spLocks noGrp="1"/>
          </p:cNvSpPr>
          <p:nvPr>
            <p:ph idx="1"/>
          </p:nvPr>
        </p:nvSpPr>
        <p:spPr/>
        <p:txBody>
          <a:bodyPr/>
          <a:lstStyle/>
          <a:p>
            <a:r>
              <a:rPr lang="en-US" altLang="en-US" smtClean="0"/>
              <a:t>PCIe coprocessor card</a:t>
            </a:r>
          </a:p>
          <a:p>
            <a:endParaRPr lang="en-US" altLang="en-US" smtClean="0"/>
          </a:p>
          <a:p>
            <a:r>
              <a:rPr lang="en-US" altLang="en-US" smtClean="0"/>
              <a:t>Used like a GPU</a:t>
            </a:r>
          </a:p>
          <a:p>
            <a:endParaRPr lang="en-US" altLang="en-US" smtClean="0"/>
          </a:p>
          <a:p>
            <a:r>
              <a:rPr lang="en-US" altLang="en-US" smtClean="0"/>
              <a:t>“Many Integrated Core”</a:t>
            </a:r>
          </a:p>
          <a:p>
            <a:pPr lvl="1"/>
            <a:r>
              <a:rPr lang="en-US" altLang="en-US" smtClean="0"/>
              <a:t>32 x86 cores, 128 threads</a:t>
            </a:r>
          </a:p>
          <a:p>
            <a:pPr lvl="1"/>
            <a:r>
              <a:rPr lang="en-US" altLang="en-US" smtClean="0"/>
              <a:t>512 bit SIMD units</a:t>
            </a:r>
          </a:p>
          <a:p>
            <a:pPr lvl="1"/>
            <a:r>
              <a:rPr lang="en-US" altLang="en-US" smtClean="0"/>
              <a:t>Coherent cache among cores</a:t>
            </a:r>
          </a:p>
          <a:p>
            <a:pPr lvl="1"/>
            <a:r>
              <a:rPr lang="en-US" altLang="en-US" smtClean="0"/>
              <a:t>2 GB onboard memory</a:t>
            </a:r>
          </a:p>
          <a:p>
            <a:pPr lvl="1"/>
            <a:r>
              <a:rPr lang="en-US" altLang="en-US" smtClean="0"/>
              <a:t>Uses Intel ISA</a:t>
            </a:r>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5816223B-455A-4B62-94F5-B87F2B93FBBC}" type="slidenum">
              <a:rPr lang="en-US" altLang="en-US">
                <a:solidFill>
                  <a:srgbClr val="990033"/>
                </a:solidFill>
              </a:rPr>
              <a:pPr>
                <a:spcBef>
                  <a:spcPct val="0"/>
                </a:spcBef>
                <a:buFontTx/>
                <a:buNone/>
              </a:pPr>
              <a:t>25</a:t>
            </a:fld>
            <a:endParaRPr lang="en-US" altLang="en-US">
              <a:solidFill>
                <a:srgbClr val="990033"/>
              </a:solidFill>
            </a:endParaRPr>
          </a:p>
        </p:txBody>
      </p:sp>
      <p:pic>
        <p:nvPicPr>
          <p:cNvPr id="47109" name="Picture 2" descr="http://www.cdrinfo.com/images/uploaded/Intel_Knights-F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Texas Instruments C66x Architecture</a:t>
            </a:r>
          </a:p>
        </p:txBody>
      </p:sp>
      <p:sp>
        <p:nvSpPr>
          <p:cNvPr id="491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5522C739-CE01-47C2-8626-F34A3AC55D16}" type="slidenum">
              <a:rPr lang="en-US" altLang="en-US">
                <a:solidFill>
                  <a:srgbClr val="990033"/>
                </a:solidFill>
              </a:rPr>
              <a:pPr>
                <a:spcBef>
                  <a:spcPct val="0"/>
                </a:spcBef>
                <a:buFontTx/>
                <a:buNone/>
              </a:pPr>
              <a:t>26</a:t>
            </a:fld>
            <a:endParaRPr lang="en-US" altLang="en-US">
              <a:solidFill>
                <a:srgbClr val="990033"/>
              </a:solidFill>
            </a:endParaRPr>
          </a:p>
        </p:txBody>
      </p:sp>
      <p:pic>
        <p:nvPicPr>
          <p:cNvPr id="49156" name="Picture 2" descr="{{{block_diagram_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33538"/>
            <a:ext cx="41148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Content Placeholder 2"/>
          <p:cNvSpPr>
            <a:spLocks noGrp="1"/>
          </p:cNvSpPr>
          <p:nvPr>
            <p:ph idx="1"/>
          </p:nvPr>
        </p:nvSpPr>
        <p:spPr>
          <a:xfrm>
            <a:off x="457200" y="1371600"/>
            <a:ext cx="3962400" cy="4648200"/>
          </a:xfrm>
        </p:spPr>
        <p:txBody>
          <a:bodyPr/>
          <a:lstStyle/>
          <a:p>
            <a:r>
              <a:rPr lang="en-US" altLang="en-US" smtClean="0"/>
              <a:t>Originally designed for signal processing</a:t>
            </a:r>
          </a:p>
          <a:p>
            <a:endParaRPr lang="en-US" altLang="en-US" smtClean="0"/>
          </a:p>
          <a:p>
            <a:r>
              <a:rPr lang="en-US" altLang="en-US" smtClean="0"/>
              <a:t>8 decoupled cores</a:t>
            </a:r>
          </a:p>
          <a:p>
            <a:pPr lvl="1"/>
            <a:r>
              <a:rPr lang="en-US" altLang="en-US" sz="1400" smtClean="0"/>
              <a:t>No shared cache</a:t>
            </a:r>
          </a:p>
          <a:p>
            <a:endParaRPr lang="en-US" altLang="en-US" smtClean="0"/>
          </a:p>
          <a:p>
            <a:r>
              <a:rPr lang="en-US" altLang="en-US" smtClean="0"/>
              <a:t>Can do floating-point or fixed-point</a:t>
            </a:r>
          </a:p>
          <a:p>
            <a:pPr lvl="1"/>
            <a:r>
              <a:rPr lang="en-US" altLang="en-US" sz="1400" smtClean="0"/>
              <a:t>Can do fixed-point much faster</a:t>
            </a:r>
          </a:p>
          <a:p>
            <a:pPr lvl="1"/>
            <a:endParaRPr lang="en-US" altLang="en-US" sz="1800" smtClean="0"/>
          </a:p>
          <a:p>
            <a:r>
              <a:rPr lang="en-US" altLang="en-US" smtClean="0">
                <a:solidFill>
                  <a:schemeClr val="tx1"/>
                </a:solidFill>
              </a:rPr>
              <a:t>Possible coprocessor for HPC</a:t>
            </a:r>
          </a:p>
          <a:p>
            <a:pPr lvl="1"/>
            <a:r>
              <a:rPr lang="en-US" altLang="en-US" sz="1400" smtClean="0"/>
              <a:t>Less watts per FLOP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ARM Cortex-A15 Architecture</a:t>
            </a:r>
          </a:p>
        </p:txBody>
      </p:sp>
      <p:sp>
        <p:nvSpPr>
          <p:cNvPr id="51203" name="Content Placeholder 2"/>
          <p:cNvSpPr>
            <a:spLocks noGrp="1"/>
          </p:cNvSpPr>
          <p:nvPr>
            <p:ph idx="1"/>
          </p:nvPr>
        </p:nvSpPr>
        <p:spPr>
          <a:xfrm>
            <a:off x="457200" y="1371600"/>
            <a:ext cx="3733800" cy="4648200"/>
          </a:xfrm>
        </p:spPr>
        <p:txBody>
          <a:bodyPr/>
          <a:lstStyle/>
          <a:p>
            <a:r>
              <a:rPr lang="en-US" altLang="en-US" smtClean="0"/>
              <a:t>Originally designed for embedded (cell phone) computing</a:t>
            </a:r>
          </a:p>
          <a:p>
            <a:endParaRPr lang="en-US" altLang="en-US" smtClean="0"/>
          </a:p>
          <a:p>
            <a:r>
              <a:rPr lang="en-US" altLang="en-US" smtClean="0"/>
              <a:t>Out-of-order superscalar pipelines</a:t>
            </a:r>
          </a:p>
          <a:p>
            <a:endParaRPr lang="en-US" altLang="en-US" smtClean="0"/>
          </a:p>
          <a:p>
            <a:r>
              <a:rPr lang="en-US" altLang="en-US" smtClean="0"/>
              <a:t>4 cores per cluster, up to 2 clusters per chip</a:t>
            </a:r>
          </a:p>
          <a:p>
            <a:endParaRPr lang="en-US" altLang="en-US" smtClean="0"/>
          </a:p>
          <a:p>
            <a:r>
              <a:rPr lang="en-US" altLang="en-US" smtClean="0"/>
              <a:t>Possible coprocessor for HPC?</a:t>
            </a:r>
          </a:p>
          <a:p>
            <a:pPr lvl="1"/>
            <a:r>
              <a:rPr lang="en-US" altLang="en-US" smtClean="0"/>
              <a:t>LOW POWER</a:t>
            </a:r>
          </a:p>
          <a:p>
            <a:pPr lvl="2"/>
            <a:r>
              <a:rPr lang="en-US" altLang="en-US" smtClean="0"/>
              <a:t>FLOPS/watt</a:t>
            </a:r>
          </a:p>
        </p:txBody>
      </p:sp>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2784142C-A00F-405B-A662-9AFD2E7D3691}" type="slidenum">
              <a:rPr lang="en-US" altLang="en-US">
                <a:solidFill>
                  <a:srgbClr val="990033"/>
                </a:solidFill>
              </a:rPr>
              <a:pPr>
                <a:spcBef>
                  <a:spcPct val="0"/>
                </a:spcBef>
                <a:buFontTx/>
                <a:buNone/>
              </a:pPr>
              <a:t>27</a:t>
            </a:fld>
            <a:endParaRPr lang="en-US" altLang="en-US">
              <a:solidFill>
                <a:srgbClr val="990033"/>
              </a:solidFill>
            </a:endParaRPr>
          </a:p>
        </p:txBody>
      </p:sp>
      <p:pic>
        <p:nvPicPr>
          <p:cNvPr id="51205" name="Picture 6" descr="http://www.arm.com/images/Eagle_New_Look_Chip-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6688"/>
            <a:ext cx="390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Field Programmable Gate Arrays</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4910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9" descr="fpgazm1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505200"/>
            <a:ext cx="2514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723C3B77-82A3-4309-B730-3B26B1C72E58}" type="slidenum">
              <a:rPr lang="en-US" altLang="en-US">
                <a:solidFill>
                  <a:srgbClr val="990033"/>
                </a:solidFill>
              </a:rPr>
              <a:pPr>
                <a:spcBef>
                  <a:spcPct val="0"/>
                </a:spcBef>
                <a:buFontTx/>
                <a:buNone/>
              </a:pPr>
              <a:t>28</a:t>
            </a:fld>
            <a:endParaRPr lang="en-US" altLang="en-US">
              <a:solidFill>
                <a:srgbClr val="990033"/>
              </a:solidFill>
            </a:endParaRPr>
          </a:p>
        </p:txBody>
      </p:sp>
      <p:sp>
        <p:nvSpPr>
          <p:cNvPr id="6" name="Rectangle 3"/>
          <p:cNvSpPr txBox="1">
            <a:spLocks noChangeArrowheads="1"/>
          </p:cNvSpPr>
          <p:nvPr/>
        </p:nvSpPr>
        <p:spPr bwMode="auto">
          <a:xfrm>
            <a:off x="304800" y="1524000"/>
            <a:ext cx="8610600" cy="1981200"/>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kern="0" dirty="0">
                <a:solidFill>
                  <a:srgbClr val="000000"/>
                </a:solidFill>
                <a:latin typeface="+mn-lt"/>
              </a:rPr>
              <a:t>FPGAs are blank slates that can be electronically reconfigured</a:t>
            </a:r>
          </a:p>
          <a:p>
            <a:pPr marL="342900" indent="-342900" eaLnBrk="1" hangingPunct="1">
              <a:spcBef>
                <a:spcPct val="20000"/>
              </a:spcBef>
              <a:buFontTx/>
              <a:buChar char="•"/>
              <a:defRPr/>
            </a:pPr>
            <a:r>
              <a:rPr lang="en-US" sz="1600" kern="0" dirty="0">
                <a:solidFill>
                  <a:srgbClr val="000000"/>
                </a:solidFill>
                <a:latin typeface="+mn-lt"/>
              </a:rPr>
              <a:t>Allows for totally customized architectures</a:t>
            </a:r>
          </a:p>
          <a:p>
            <a:pPr marL="342900" indent="-342900" eaLnBrk="1" hangingPunct="1">
              <a:spcBef>
                <a:spcPct val="20000"/>
              </a:spcBef>
              <a:buFontTx/>
              <a:buChar char="•"/>
              <a:defRPr/>
            </a:pPr>
            <a:r>
              <a:rPr lang="en-US" sz="1600" kern="0" dirty="0">
                <a:solidFill>
                  <a:srgbClr val="000000"/>
                </a:solidFill>
                <a:latin typeface="+mn-lt"/>
              </a:rPr>
              <a:t>Drawbacks:</a:t>
            </a:r>
          </a:p>
          <a:p>
            <a:pPr marL="800100" lvl="1" indent="-342900" eaLnBrk="1" hangingPunct="1">
              <a:spcBef>
                <a:spcPct val="20000"/>
              </a:spcBef>
              <a:buFontTx/>
              <a:buChar char="•"/>
              <a:defRPr/>
            </a:pPr>
            <a:r>
              <a:rPr lang="en-US" sz="1400" kern="0" dirty="0">
                <a:solidFill>
                  <a:srgbClr val="000000"/>
                </a:solidFill>
                <a:latin typeface="+mn-lt"/>
              </a:rPr>
              <a:t>More difficult to program than GPUs</a:t>
            </a:r>
          </a:p>
          <a:p>
            <a:pPr marL="800100" lvl="1" indent="-342900" eaLnBrk="1" hangingPunct="1">
              <a:spcBef>
                <a:spcPct val="20000"/>
              </a:spcBef>
              <a:buFontTx/>
              <a:buChar char="•"/>
              <a:defRPr/>
            </a:pPr>
            <a:r>
              <a:rPr lang="en-US" sz="1400" kern="0" dirty="0">
                <a:solidFill>
                  <a:srgbClr val="000000"/>
                </a:solidFill>
                <a:latin typeface="+mn-lt"/>
              </a:rPr>
              <a:t>10X less logic density and clock speed</a:t>
            </a:r>
            <a:endParaRPr lang="en-US" sz="1400" kern="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Programming FPGAs</a:t>
            </a:r>
          </a:p>
        </p:txBody>
      </p:sp>
      <p:sp>
        <p:nvSpPr>
          <p:cNvPr id="552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3BE5C8A8-CB75-4ED1-B32F-81276F3C0CB1}" type="slidenum">
              <a:rPr lang="en-US" altLang="en-US">
                <a:solidFill>
                  <a:srgbClr val="990033"/>
                </a:solidFill>
              </a:rPr>
              <a:pPr>
                <a:spcBef>
                  <a:spcPct val="0"/>
                </a:spcBef>
                <a:buFontTx/>
                <a:buNone/>
              </a:pPr>
              <a:t>29</a:t>
            </a:fld>
            <a:endParaRPr lang="en-US" altLang="en-US">
              <a:solidFill>
                <a:srgbClr val="990033"/>
              </a:solidFill>
            </a:endParaRP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19600"/>
            <a:ext cx="56959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75" y="1398588"/>
            <a:ext cx="49260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Talk Outline</a:t>
            </a:r>
          </a:p>
        </p:txBody>
      </p:sp>
      <p:sp>
        <p:nvSpPr>
          <p:cNvPr id="8195" name="Content Placeholder 2"/>
          <p:cNvSpPr>
            <a:spLocks noGrp="1"/>
          </p:cNvSpPr>
          <p:nvPr>
            <p:ph idx="1"/>
          </p:nvPr>
        </p:nvSpPr>
        <p:spPr/>
        <p:txBody>
          <a:bodyPr/>
          <a:lstStyle/>
          <a:p>
            <a:pPr>
              <a:spcBef>
                <a:spcPts val="1200"/>
              </a:spcBef>
              <a:buFont typeface="Verdana" panose="020B0604030504040204" pitchFamily="34" charset="0"/>
              <a:buAutoNum type="arabicPeriod"/>
            </a:pPr>
            <a:r>
              <a:rPr lang="en-US" altLang="en-US" sz="2000" dirty="0" smtClean="0"/>
              <a:t>Quick introduction to how computer processors work</a:t>
            </a:r>
          </a:p>
          <a:p>
            <a:pPr>
              <a:spcBef>
                <a:spcPts val="1200"/>
              </a:spcBef>
              <a:buFont typeface="Verdana" panose="020B0604030504040204" pitchFamily="34" charset="0"/>
              <a:buAutoNum type="arabicPeriod"/>
            </a:pPr>
            <a:r>
              <a:rPr lang="en-US" altLang="en-US" sz="2000" dirty="0" smtClean="0"/>
              <a:t>The role of computer architects</a:t>
            </a:r>
          </a:p>
          <a:p>
            <a:pPr>
              <a:spcBef>
                <a:spcPts val="1200"/>
              </a:spcBef>
              <a:buFont typeface="Verdana" panose="020B0604030504040204" pitchFamily="34" charset="0"/>
              <a:buAutoNum type="arabicPeriod"/>
            </a:pPr>
            <a:r>
              <a:rPr lang="en-US" altLang="en-US" sz="2000" dirty="0" smtClean="0"/>
              <a:t>CPU design philosophy and survey of state-of-the art CPU technology</a:t>
            </a:r>
          </a:p>
          <a:p>
            <a:pPr>
              <a:spcBef>
                <a:spcPts val="1200"/>
              </a:spcBef>
              <a:buFont typeface="Verdana" panose="020B0604030504040204" pitchFamily="34" charset="0"/>
              <a:buAutoNum type="arabicPeriod"/>
            </a:pPr>
            <a:r>
              <a:rPr lang="en-US" altLang="en-US" sz="2000" dirty="0" smtClean="0"/>
              <a:t>Coprocessor design philosophy and survey of state-of-art coprocessor technology</a:t>
            </a:r>
          </a:p>
          <a:p>
            <a:pPr>
              <a:spcBef>
                <a:spcPts val="1200"/>
              </a:spcBef>
              <a:buFont typeface="Verdana" panose="020B0604030504040204" pitchFamily="34" charset="0"/>
              <a:buAutoNum type="arabicPeriod"/>
            </a:pPr>
            <a:r>
              <a:rPr lang="en-US" altLang="en-US" sz="2000" dirty="0" smtClean="0"/>
              <a:t>Reconfigurable computing</a:t>
            </a:r>
          </a:p>
          <a:p>
            <a:pPr>
              <a:spcBef>
                <a:spcPts val="1200"/>
              </a:spcBef>
              <a:buFont typeface="Verdana" panose="020B0604030504040204" pitchFamily="34" charset="0"/>
              <a:buAutoNum type="arabicPeriod"/>
            </a:pPr>
            <a:r>
              <a:rPr lang="en-US" altLang="en-US" sz="2000" dirty="0" smtClean="0"/>
              <a:t>Heterogeneous computing</a:t>
            </a:r>
          </a:p>
          <a:p>
            <a:pPr>
              <a:spcBef>
                <a:spcPts val="1200"/>
              </a:spcBef>
              <a:buFont typeface="Verdana" panose="020B0604030504040204" pitchFamily="34" charset="0"/>
              <a:buAutoNum type="arabicPeriod"/>
            </a:pPr>
            <a:r>
              <a:rPr lang="en-US" altLang="en-US" sz="2000" dirty="0" smtClean="0"/>
              <a:t>Brief overview of my research</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63583683-2291-4070-A75A-21D5106FD281}" type="slidenum">
              <a:rPr lang="en-US" altLang="en-US">
                <a:solidFill>
                  <a:srgbClr val="990033"/>
                </a:solidFill>
              </a:rPr>
              <a:pPr>
                <a:spcBef>
                  <a:spcPct val="0"/>
                </a:spcBef>
                <a:buFontTx/>
                <a:buNone/>
              </a:pPr>
              <a:t>3</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Heterogeneous Computing</a:t>
            </a:r>
          </a:p>
        </p:txBody>
      </p:sp>
      <p:sp>
        <p:nvSpPr>
          <p:cNvPr id="57347" name="Rectangle 183"/>
          <p:cNvSpPr>
            <a:spLocks noChangeArrowheads="1"/>
          </p:cNvSpPr>
          <p:nvPr/>
        </p:nvSpPr>
        <p:spPr bwMode="auto">
          <a:xfrm>
            <a:off x="485775" y="1676400"/>
            <a:ext cx="1419225" cy="16764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48" name="Text Box 184"/>
          <p:cNvSpPr txBox="1">
            <a:spLocks noChangeArrowheads="1"/>
          </p:cNvSpPr>
          <p:nvPr/>
        </p:nvSpPr>
        <p:spPr bwMode="auto">
          <a:xfrm>
            <a:off x="2438400" y="2133600"/>
            <a:ext cx="1981200" cy="712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50000"/>
              </a:spcBef>
              <a:buFontTx/>
              <a:buNone/>
            </a:pPr>
            <a:r>
              <a:rPr lang="en-US" altLang="en-US" sz="1600">
                <a:solidFill>
                  <a:schemeClr val="tx1"/>
                </a:solidFill>
              </a:rPr>
              <a:t>initialization</a:t>
            </a:r>
          </a:p>
          <a:p>
            <a:pPr eaLnBrk="1" hangingPunct="1">
              <a:spcBef>
                <a:spcPct val="50000"/>
              </a:spcBef>
              <a:buFontTx/>
              <a:buNone/>
            </a:pPr>
            <a:r>
              <a:rPr lang="en-US" altLang="en-US" sz="1600">
                <a:solidFill>
                  <a:schemeClr val="tx1"/>
                </a:solidFill>
              </a:rPr>
              <a:t>0.5% of run time</a:t>
            </a:r>
          </a:p>
        </p:txBody>
      </p:sp>
      <p:sp>
        <p:nvSpPr>
          <p:cNvPr id="57349" name="Rectangle 185"/>
          <p:cNvSpPr>
            <a:spLocks noChangeArrowheads="1"/>
          </p:cNvSpPr>
          <p:nvPr/>
        </p:nvSpPr>
        <p:spPr bwMode="auto">
          <a:xfrm>
            <a:off x="485775" y="3429000"/>
            <a:ext cx="1419225" cy="3810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50" name="Text Box 186"/>
          <p:cNvSpPr txBox="1">
            <a:spLocks noChangeArrowheads="1"/>
          </p:cNvSpPr>
          <p:nvPr/>
        </p:nvSpPr>
        <p:spPr bwMode="auto">
          <a:xfrm>
            <a:off x="2438400" y="3276600"/>
            <a:ext cx="1981200" cy="712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50000"/>
              </a:spcBef>
              <a:buFontTx/>
              <a:buNone/>
            </a:pPr>
            <a:r>
              <a:rPr lang="en-US" altLang="en-US" sz="1600">
                <a:solidFill>
                  <a:schemeClr val="tx1"/>
                </a:solidFill>
              </a:rPr>
              <a:t>“hot” loop</a:t>
            </a:r>
          </a:p>
          <a:p>
            <a:pPr eaLnBrk="1" hangingPunct="1">
              <a:spcBef>
                <a:spcPct val="50000"/>
              </a:spcBef>
              <a:buFontTx/>
              <a:buNone/>
            </a:pPr>
            <a:r>
              <a:rPr lang="en-US" altLang="en-US" sz="1600">
                <a:solidFill>
                  <a:schemeClr val="tx1"/>
                </a:solidFill>
              </a:rPr>
              <a:t>99% of run time</a:t>
            </a:r>
          </a:p>
        </p:txBody>
      </p:sp>
      <p:sp>
        <p:nvSpPr>
          <p:cNvPr id="57351" name="Rectangle 187"/>
          <p:cNvSpPr>
            <a:spLocks noChangeArrowheads="1"/>
          </p:cNvSpPr>
          <p:nvPr/>
        </p:nvSpPr>
        <p:spPr bwMode="auto">
          <a:xfrm>
            <a:off x="485775" y="3886200"/>
            <a:ext cx="1419225" cy="16764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52" name="Text Box 188"/>
          <p:cNvSpPr txBox="1">
            <a:spLocks noChangeArrowheads="1"/>
          </p:cNvSpPr>
          <p:nvPr/>
        </p:nvSpPr>
        <p:spPr bwMode="auto">
          <a:xfrm>
            <a:off x="2438400" y="4343400"/>
            <a:ext cx="1981200" cy="712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50000"/>
              </a:spcBef>
              <a:buFontTx/>
              <a:buNone/>
            </a:pPr>
            <a:r>
              <a:rPr lang="en-US" altLang="en-US" sz="1600">
                <a:solidFill>
                  <a:schemeClr val="tx1"/>
                </a:solidFill>
              </a:rPr>
              <a:t>clean up</a:t>
            </a:r>
          </a:p>
          <a:p>
            <a:pPr eaLnBrk="1" hangingPunct="1">
              <a:spcBef>
                <a:spcPct val="50000"/>
              </a:spcBef>
              <a:buFontTx/>
              <a:buNone/>
            </a:pPr>
            <a:r>
              <a:rPr lang="en-US" altLang="en-US" sz="1600">
                <a:solidFill>
                  <a:schemeClr val="tx1"/>
                </a:solidFill>
              </a:rPr>
              <a:t>0.5% of run time</a:t>
            </a:r>
          </a:p>
        </p:txBody>
      </p:sp>
      <p:sp>
        <p:nvSpPr>
          <p:cNvPr id="57353" name="AutoShape 189"/>
          <p:cNvSpPr>
            <a:spLocks/>
          </p:cNvSpPr>
          <p:nvPr/>
        </p:nvSpPr>
        <p:spPr bwMode="auto">
          <a:xfrm>
            <a:off x="2057400" y="1676400"/>
            <a:ext cx="304800" cy="16764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54" name="AutoShape 190"/>
          <p:cNvSpPr>
            <a:spLocks/>
          </p:cNvSpPr>
          <p:nvPr/>
        </p:nvSpPr>
        <p:spPr bwMode="auto">
          <a:xfrm>
            <a:off x="2057400" y="3429000"/>
            <a:ext cx="304800" cy="381000"/>
          </a:xfrm>
          <a:prstGeom prst="rightBrace">
            <a:avLst>
              <a:gd name="adj1" fmla="val 10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55" name="AutoShape 191"/>
          <p:cNvSpPr>
            <a:spLocks/>
          </p:cNvSpPr>
          <p:nvPr/>
        </p:nvSpPr>
        <p:spPr bwMode="auto">
          <a:xfrm>
            <a:off x="2057400" y="3886200"/>
            <a:ext cx="304800" cy="16764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56" name="Text Box 195"/>
          <p:cNvSpPr txBox="1">
            <a:spLocks noChangeArrowheads="1"/>
          </p:cNvSpPr>
          <p:nvPr/>
        </p:nvSpPr>
        <p:spPr bwMode="auto">
          <a:xfrm>
            <a:off x="685800" y="22098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50000"/>
              </a:spcBef>
              <a:buFontTx/>
              <a:buNone/>
            </a:pPr>
            <a:r>
              <a:rPr lang="en-US" altLang="en-US">
                <a:solidFill>
                  <a:schemeClr val="tx1"/>
                </a:solidFill>
                <a:latin typeface="Arial" panose="020B0604020202020204" pitchFamily="34" charset="0"/>
              </a:rPr>
              <a:t>49% of code</a:t>
            </a:r>
          </a:p>
        </p:txBody>
      </p:sp>
      <p:sp>
        <p:nvSpPr>
          <p:cNvPr id="57357" name="Text Box 196"/>
          <p:cNvSpPr txBox="1">
            <a:spLocks noChangeArrowheads="1"/>
          </p:cNvSpPr>
          <p:nvPr/>
        </p:nvSpPr>
        <p:spPr bwMode="auto">
          <a:xfrm>
            <a:off x="685800" y="4419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50000"/>
              </a:spcBef>
              <a:buFontTx/>
              <a:buNone/>
            </a:pPr>
            <a:r>
              <a:rPr lang="en-US" altLang="en-US">
                <a:solidFill>
                  <a:schemeClr val="tx1"/>
                </a:solidFill>
                <a:latin typeface="Arial" panose="020B0604020202020204" pitchFamily="34" charset="0"/>
              </a:rPr>
              <a:t>49% of code</a:t>
            </a:r>
          </a:p>
        </p:txBody>
      </p:sp>
      <p:sp>
        <p:nvSpPr>
          <p:cNvPr id="57358" name="Text Box 197"/>
          <p:cNvSpPr txBox="1">
            <a:spLocks noChangeArrowheads="1"/>
          </p:cNvSpPr>
          <p:nvPr/>
        </p:nvSpPr>
        <p:spPr bwMode="auto">
          <a:xfrm>
            <a:off x="533400" y="3443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50000"/>
              </a:spcBef>
              <a:buFontTx/>
              <a:buNone/>
            </a:pPr>
            <a:r>
              <a:rPr lang="en-US" altLang="en-US">
                <a:solidFill>
                  <a:schemeClr val="tx1"/>
                </a:solidFill>
                <a:latin typeface="Arial" panose="020B0604020202020204" pitchFamily="34" charset="0"/>
              </a:rPr>
              <a:t>2% of code</a:t>
            </a:r>
          </a:p>
        </p:txBody>
      </p:sp>
      <p:sp>
        <p:nvSpPr>
          <p:cNvPr id="57359" name="Text Box 199"/>
          <p:cNvSpPr txBox="1">
            <a:spLocks noChangeArrowheads="1"/>
          </p:cNvSpPr>
          <p:nvPr/>
        </p:nvSpPr>
        <p:spPr bwMode="auto">
          <a:xfrm>
            <a:off x="2743200" y="5638800"/>
            <a:ext cx="1600200" cy="376238"/>
          </a:xfrm>
          <a:prstGeom prst="rect">
            <a:avLst/>
          </a:prstGeom>
          <a:solidFill>
            <a:srgbClr val="00FF00"/>
          </a:solidFill>
          <a:ln w="9525">
            <a:solidFill>
              <a:schemeClr val="tx1"/>
            </a:solidFill>
            <a:miter lim="800000"/>
            <a:headEnd/>
            <a:tailEnd/>
          </a:ln>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50000"/>
              </a:spcBef>
              <a:buFontTx/>
              <a:buNone/>
            </a:pPr>
            <a:r>
              <a:rPr lang="en-US" altLang="en-US">
                <a:solidFill>
                  <a:schemeClr val="tx1"/>
                </a:solidFill>
                <a:latin typeface="Arial" panose="020B0604020202020204" pitchFamily="34" charset="0"/>
              </a:rPr>
              <a:t>co-processor</a:t>
            </a:r>
          </a:p>
        </p:txBody>
      </p:sp>
      <p:sp>
        <p:nvSpPr>
          <p:cNvPr id="57360" name="AutoShape 201"/>
          <p:cNvSpPr>
            <a:spLocks noChangeArrowheads="1"/>
          </p:cNvSpPr>
          <p:nvPr/>
        </p:nvSpPr>
        <p:spPr bwMode="auto">
          <a:xfrm rot="3232278">
            <a:off x="1339850" y="4584701"/>
            <a:ext cx="2390775" cy="228600"/>
          </a:xfrm>
          <a:prstGeom prst="rightArrow">
            <a:avLst>
              <a:gd name="adj1" fmla="val 50000"/>
              <a:gd name="adj2" fmla="val 291478"/>
            </a:avLst>
          </a:prstGeom>
          <a:solidFill>
            <a:srgbClr val="FFFF99">
              <a:alpha val="39999"/>
            </a:srgbClr>
          </a:solidFill>
          <a:ln w="9525">
            <a:solidFill>
              <a:schemeClr val="tx1"/>
            </a:solidFill>
            <a:miter lim="800000"/>
            <a:headEnd/>
            <a:tailEnd/>
          </a:ln>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graphicFrame>
        <p:nvGraphicFramePr>
          <p:cNvPr id="22" name="Group 4"/>
          <p:cNvGraphicFramePr>
            <a:graphicFrameLocks noGrp="1"/>
          </p:cNvGraphicFramePr>
          <p:nvPr/>
        </p:nvGraphicFramePr>
        <p:xfrm>
          <a:off x="5127625" y="3741738"/>
          <a:ext cx="3492500" cy="2085975"/>
        </p:xfrm>
        <a:graphic>
          <a:graphicData uri="http://schemas.openxmlformats.org/drawingml/2006/table">
            <a:tbl>
              <a:tblPr/>
              <a:tblGrid>
                <a:gridCol w="1022350"/>
                <a:gridCol w="1304925"/>
                <a:gridCol w="1165225"/>
              </a:tblGrid>
              <a:tr h="56116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Kernel</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speedup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Application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speedup</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Execution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time</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50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34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5.0 hours</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100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50</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3.3 hours</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200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67</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2.5 hours</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500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83</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2.0 hours</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rPr>
                        <a:t>1000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91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1.8 hours</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Rectangle 3"/>
          <p:cNvSpPr txBox="1">
            <a:spLocks noChangeArrowheads="1"/>
          </p:cNvSpPr>
          <p:nvPr/>
        </p:nvSpPr>
        <p:spPr bwMode="auto">
          <a:xfrm>
            <a:off x="5105400" y="1524000"/>
            <a:ext cx="3810000" cy="1981200"/>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kern="0" dirty="0">
                <a:solidFill>
                  <a:srgbClr val="000000"/>
                </a:solidFill>
                <a:latin typeface="+mn-lt"/>
              </a:rPr>
              <a:t>Combine CPUs and </a:t>
            </a:r>
            <a:r>
              <a:rPr lang="en-US" kern="0" dirty="0" err="1">
                <a:solidFill>
                  <a:srgbClr val="000000"/>
                </a:solidFill>
                <a:latin typeface="+mn-lt"/>
              </a:rPr>
              <a:t>coprocs</a:t>
            </a:r>
            <a:endParaRPr lang="en-US" kern="0" dirty="0">
              <a:solidFill>
                <a:srgbClr val="000000"/>
              </a:solidFill>
              <a:latin typeface="+mn-lt"/>
            </a:endParaRPr>
          </a:p>
          <a:p>
            <a:pPr marL="342900" indent="-342900" eaLnBrk="1" hangingPunct="1">
              <a:spcBef>
                <a:spcPct val="20000"/>
              </a:spcBef>
              <a:buFontTx/>
              <a:buChar char="•"/>
              <a:defRPr/>
            </a:pPr>
            <a:r>
              <a:rPr lang="en-US" kern="0" dirty="0">
                <a:solidFill>
                  <a:srgbClr val="000000"/>
                </a:solidFill>
                <a:latin typeface="+mn-lt"/>
              </a:rPr>
              <a:t>Example:</a:t>
            </a:r>
          </a:p>
          <a:p>
            <a:pPr marL="742950" lvl="1" indent="-285750" eaLnBrk="1" hangingPunct="1">
              <a:spcBef>
                <a:spcPct val="20000"/>
              </a:spcBef>
              <a:buFontTx/>
              <a:buChar char="–"/>
              <a:defRPr/>
            </a:pPr>
            <a:r>
              <a:rPr lang="en-US" sz="1600" kern="0" dirty="0">
                <a:latin typeface="+mn-lt"/>
              </a:rPr>
              <a:t>Application requires a </a:t>
            </a:r>
            <a:r>
              <a:rPr lang="en-US" sz="1600" kern="0" dirty="0">
                <a:solidFill>
                  <a:srgbClr val="990033"/>
                </a:solidFill>
                <a:latin typeface="+mn-lt"/>
              </a:rPr>
              <a:t>week</a:t>
            </a:r>
            <a:r>
              <a:rPr lang="en-US" sz="1600" kern="0" dirty="0">
                <a:latin typeface="+mn-lt"/>
              </a:rPr>
              <a:t> of CPU time</a:t>
            </a:r>
          </a:p>
          <a:p>
            <a:pPr marL="742950" lvl="1" indent="-285750" eaLnBrk="1" hangingPunct="1">
              <a:spcBef>
                <a:spcPct val="20000"/>
              </a:spcBef>
              <a:buFontTx/>
              <a:buChar char="–"/>
              <a:defRPr/>
            </a:pPr>
            <a:r>
              <a:rPr lang="en-US" sz="1600" kern="0" dirty="0">
                <a:latin typeface="+mn-lt"/>
              </a:rPr>
              <a:t>Offload computation consumes </a:t>
            </a:r>
            <a:r>
              <a:rPr lang="en-US" sz="1600" kern="0" dirty="0">
                <a:solidFill>
                  <a:srgbClr val="990033"/>
                </a:solidFill>
                <a:latin typeface="+mn-lt"/>
              </a:rPr>
              <a:t>99%</a:t>
            </a:r>
            <a:r>
              <a:rPr lang="en-US" sz="1600" kern="0" dirty="0">
                <a:latin typeface="+mn-lt"/>
              </a:rPr>
              <a:t> of execution time</a:t>
            </a:r>
          </a:p>
        </p:txBody>
      </p:sp>
      <p:sp>
        <p:nvSpPr>
          <p:cNvPr id="57392" name="Oval 198"/>
          <p:cNvSpPr>
            <a:spLocks noChangeArrowheads="1"/>
          </p:cNvSpPr>
          <p:nvPr/>
        </p:nvSpPr>
        <p:spPr bwMode="auto">
          <a:xfrm>
            <a:off x="152400" y="3200400"/>
            <a:ext cx="1981200" cy="838200"/>
          </a:xfrm>
          <a:prstGeom prst="ellipse">
            <a:avLst/>
          </a:prstGeom>
          <a:solidFill>
            <a:srgbClr val="CCFFFF">
              <a:alpha val="30196"/>
            </a:srgbClr>
          </a:solidFill>
          <a:ln w="9525">
            <a:solidFill>
              <a:schemeClr val="tx1"/>
            </a:solidFill>
            <a:round/>
            <a:headEnd/>
            <a:tailEnd/>
          </a:ln>
        </p:spPr>
        <p:txBody>
          <a:bodyPr wrap="none" anchor="ct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endParaRPr lang="en-US" altLang="en-US">
              <a:solidFill>
                <a:schemeClr val="tx1"/>
              </a:solidFill>
              <a:latin typeface="Arial" panose="020B0604020202020204" pitchFamily="34" charset="0"/>
            </a:endParaRPr>
          </a:p>
        </p:txBody>
      </p:sp>
      <p:sp>
        <p:nvSpPr>
          <p:cNvPr id="5739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A569F5A7-64A6-448E-B512-F82F11F172AD}" type="slidenum">
              <a:rPr lang="en-US" altLang="en-US">
                <a:solidFill>
                  <a:srgbClr val="990033"/>
                </a:solidFill>
              </a:rPr>
              <a:pPr>
                <a:spcBef>
                  <a:spcPct val="0"/>
                </a:spcBef>
                <a:buFontTx/>
                <a:buNone/>
              </a:pPr>
              <a:t>30</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Heterogeneous Computing</a:t>
            </a:r>
          </a:p>
        </p:txBody>
      </p:sp>
      <p:sp>
        <p:nvSpPr>
          <p:cNvPr id="7" name="Rectangle 6"/>
          <p:cNvSpPr/>
          <p:nvPr/>
        </p:nvSpPr>
        <p:spPr>
          <a:xfrm>
            <a:off x="3090863" y="3836988"/>
            <a:ext cx="609600" cy="8382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en-US"/>
          </a:p>
        </p:txBody>
      </p:sp>
      <p:sp>
        <p:nvSpPr>
          <p:cNvPr id="58372" name="TextBox 7"/>
          <p:cNvSpPr txBox="1">
            <a:spLocks noChangeArrowheads="1"/>
          </p:cNvSpPr>
          <p:nvPr/>
        </p:nvSpPr>
        <p:spPr bwMode="auto">
          <a:xfrm>
            <a:off x="3014663" y="3989388"/>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CPU</a:t>
            </a:r>
          </a:p>
        </p:txBody>
      </p:sp>
      <p:sp>
        <p:nvSpPr>
          <p:cNvPr id="9" name="Rectangle 8"/>
          <p:cNvSpPr/>
          <p:nvPr/>
        </p:nvSpPr>
        <p:spPr>
          <a:xfrm>
            <a:off x="4310063" y="4065588"/>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8374" name="TextBox 9"/>
          <p:cNvSpPr txBox="1">
            <a:spLocks noChangeArrowheads="1"/>
          </p:cNvSpPr>
          <p:nvPr/>
        </p:nvSpPr>
        <p:spPr bwMode="auto">
          <a:xfrm>
            <a:off x="4233863" y="406558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400">
                <a:solidFill>
                  <a:schemeClr val="tx1"/>
                </a:solidFill>
                <a:latin typeface="Arial" panose="020B0604020202020204" pitchFamily="34" charset="0"/>
              </a:rPr>
              <a:t>X58</a:t>
            </a:r>
            <a:endParaRPr lang="en-US" altLang="en-US">
              <a:solidFill>
                <a:schemeClr val="tx1"/>
              </a:solidFill>
              <a:latin typeface="Arial" panose="020B0604020202020204" pitchFamily="34" charset="0"/>
            </a:endParaRPr>
          </a:p>
        </p:txBody>
      </p:sp>
      <p:sp>
        <p:nvSpPr>
          <p:cNvPr id="11" name="Rectangle 10"/>
          <p:cNvSpPr/>
          <p:nvPr/>
        </p:nvSpPr>
        <p:spPr>
          <a:xfrm>
            <a:off x="1566863" y="3836988"/>
            <a:ext cx="914400" cy="1600200"/>
          </a:xfrm>
          <a:prstGeom prst="rect">
            <a:avLst/>
          </a:prstGeom>
          <a:gradFill>
            <a:gsLst>
              <a:gs pos="0">
                <a:srgbClr val="00B050"/>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8376" name="TextBox 11"/>
          <p:cNvSpPr txBox="1">
            <a:spLocks noChangeArrowheads="1"/>
          </p:cNvSpPr>
          <p:nvPr/>
        </p:nvSpPr>
        <p:spPr bwMode="auto">
          <a:xfrm>
            <a:off x="1643063" y="398938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200">
                <a:solidFill>
                  <a:schemeClr val="tx1"/>
                </a:solidFill>
                <a:latin typeface="Arial" panose="020B0604020202020204" pitchFamily="34" charset="0"/>
              </a:rPr>
              <a:t>Host Memory</a:t>
            </a:r>
          </a:p>
        </p:txBody>
      </p:sp>
      <p:sp>
        <p:nvSpPr>
          <p:cNvPr id="15" name="Left-Right Arrow 14"/>
          <p:cNvSpPr/>
          <p:nvPr/>
        </p:nvSpPr>
        <p:spPr>
          <a:xfrm>
            <a:off x="2481263" y="4141788"/>
            <a:ext cx="609600" cy="1524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Left-Right Arrow 17"/>
          <p:cNvSpPr/>
          <p:nvPr/>
        </p:nvSpPr>
        <p:spPr>
          <a:xfrm>
            <a:off x="3700463" y="4141788"/>
            <a:ext cx="609600" cy="1524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p:cNvSpPr/>
          <p:nvPr/>
        </p:nvSpPr>
        <p:spPr>
          <a:xfrm>
            <a:off x="5605463" y="3989388"/>
            <a:ext cx="609600" cy="5334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en-US"/>
          </a:p>
        </p:txBody>
      </p:sp>
      <p:sp>
        <p:nvSpPr>
          <p:cNvPr id="58380" name="TextBox 19"/>
          <p:cNvSpPr txBox="1">
            <a:spLocks noChangeArrowheads="1"/>
          </p:cNvSpPr>
          <p:nvPr/>
        </p:nvSpPr>
        <p:spPr bwMode="auto">
          <a:xfrm>
            <a:off x="5529263" y="4065588"/>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000">
                <a:solidFill>
                  <a:schemeClr val="tx1"/>
                </a:solidFill>
                <a:latin typeface="Arial" panose="020B0604020202020204" pitchFamily="34" charset="0"/>
              </a:rPr>
              <a:t>Co-processor</a:t>
            </a:r>
          </a:p>
        </p:txBody>
      </p:sp>
      <p:sp>
        <p:nvSpPr>
          <p:cNvPr id="21" name="Left-Right Arrow 20"/>
          <p:cNvSpPr/>
          <p:nvPr/>
        </p:nvSpPr>
        <p:spPr>
          <a:xfrm>
            <a:off x="4767263" y="4141788"/>
            <a:ext cx="838200" cy="1524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82" name="TextBox 21"/>
          <p:cNvSpPr txBox="1">
            <a:spLocks noChangeArrowheads="1"/>
          </p:cNvSpPr>
          <p:nvPr/>
        </p:nvSpPr>
        <p:spPr bwMode="auto">
          <a:xfrm>
            <a:off x="3700463" y="391318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400">
                <a:solidFill>
                  <a:schemeClr val="tx1"/>
                </a:solidFill>
                <a:latin typeface="Arial" panose="020B0604020202020204" pitchFamily="34" charset="0"/>
              </a:rPr>
              <a:t>QPI</a:t>
            </a:r>
            <a:endParaRPr lang="en-US" altLang="en-US">
              <a:solidFill>
                <a:schemeClr val="tx1"/>
              </a:solidFill>
              <a:latin typeface="Arial" panose="020B0604020202020204" pitchFamily="34" charset="0"/>
            </a:endParaRPr>
          </a:p>
        </p:txBody>
      </p:sp>
      <p:sp>
        <p:nvSpPr>
          <p:cNvPr id="58383" name="TextBox 22"/>
          <p:cNvSpPr txBox="1">
            <a:spLocks noChangeArrowheads="1"/>
          </p:cNvSpPr>
          <p:nvPr/>
        </p:nvSpPr>
        <p:spPr bwMode="auto">
          <a:xfrm>
            <a:off x="4843463" y="391318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400">
                <a:solidFill>
                  <a:schemeClr val="tx1"/>
                </a:solidFill>
                <a:latin typeface="Arial" panose="020B0604020202020204" pitchFamily="34" charset="0"/>
              </a:rPr>
              <a:t>PCIe</a:t>
            </a:r>
            <a:endParaRPr lang="en-US" altLang="en-US">
              <a:solidFill>
                <a:schemeClr val="tx1"/>
              </a:solidFill>
              <a:latin typeface="Arial" panose="020B0604020202020204" pitchFamily="34" charset="0"/>
            </a:endParaRPr>
          </a:p>
        </p:txBody>
      </p:sp>
      <p:sp>
        <p:nvSpPr>
          <p:cNvPr id="24" name="Rectangle 23"/>
          <p:cNvSpPr/>
          <p:nvPr/>
        </p:nvSpPr>
        <p:spPr>
          <a:xfrm>
            <a:off x="6824663" y="3836988"/>
            <a:ext cx="914400" cy="1600200"/>
          </a:xfrm>
          <a:prstGeom prst="rect">
            <a:avLst/>
          </a:prstGeom>
          <a:gradFill>
            <a:gsLst>
              <a:gs pos="0">
                <a:srgbClr val="00B050"/>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8385" name="TextBox 24"/>
          <p:cNvSpPr txBox="1">
            <a:spLocks noChangeArrowheads="1"/>
          </p:cNvSpPr>
          <p:nvPr/>
        </p:nvSpPr>
        <p:spPr bwMode="auto">
          <a:xfrm>
            <a:off x="6900863" y="39893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200">
                <a:solidFill>
                  <a:schemeClr val="tx1"/>
                </a:solidFill>
                <a:latin typeface="Arial" panose="020B0604020202020204" pitchFamily="34" charset="0"/>
              </a:rPr>
              <a:t>On board</a:t>
            </a:r>
          </a:p>
          <a:p>
            <a:pPr algn="ctr" eaLnBrk="1" hangingPunct="1">
              <a:spcBef>
                <a:spcPct val="0"/>
              </a:spcBef>
              <a:buFontTx/>
              <a:buNone/>
            </a:pPr>
            <a:r>
              <a:rPr lang="en-US" altLang="en-US" sz="1200">
                <a:solidFill>
                  <a:schemeClr val="tx1"/>
                </a:solidFill>
                <a:latin typeface="Arial" panose="020B0604020202020204" pitchFamily="34" charset="0"/>
              </a:rPr>
              <a:t>Memory</a:t>
            </a:r>
          </a:p>
        </p:txBody>
      </p:sp>
      <p:sp>
        <p:nvSpPr>
          <p:cNvPr id="26" name="Left-Right Arrow 25"/>
          <p:cNvSpPr/>
          <p:nvPr/>
        </p:nvSpPr>
        <p:spPr>
          <a:xfrm>
            <a:off x="6215063" y="4141788"/>
            <a:ext cx="609600" cy="1524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p:cNvSpPr/>
          <p:nvPr/>
        </p:nvSpPr>
        <p:spPr>
          <a:xfrm>
            <a:off x="5453063" y="3760788"/>
            <a:ext cx="2362200" cy="182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88" name="TextBox 27"/>
          <p:cNvSpPr txBox="1">
            <a:spLocks noChangeArrowheads="1"/>
          </p:cNvSpPr>
          <p:nvPr/>
        </p:nvSpPr>
        <p:spPr bwMode="auto">
          <a:xfrm>
            <a:off x="5910263" y="5589588"/>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add-in card</a:t>
            </a:r>
          </a:p>
        </p:txBody>
      </p:sp>
      <p:sp>
        <p:nvSpPr>
          <p:cNvPr id="29" name="Rectangle 28"/>
          <p:cNvSpPr/>
          <p:nvPr/>
        </p:nvSpPr>
        <p:spPr>
          <a:xfrm>
            <a:off x="1414463" y="3760788"/>
            <a:ext cx="3505200" cy="182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90" name="TextBox 29"/>
          <p:cNvSpPr txBox="1">
            <a:spLocks noChangeArrowheads="1"/>
          </p:cNvSpPr>
          <p:nvPr/>
        </p:nvSpPr>
        <p:spPr bwMode="auto">
          <a:xfrm>
            <a:off x="2405063" y="5589588"/>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host</a:t>
            </a:r>
          </a:p>
        </p:txBody>
      </p:sp>
      <p:cxnSp>
        <p:nvCxnSpPr>
          <p:cNvPr id="32" name="Straight Connector 31"/>
          <p:cNvCxnSpPr>
            <a:stCxn id="19" idx="2"/>
          </p:cNvCxnSpPr>
          <p:nvPr/>
        </p:nvCxnSpPr>
        <p:spPr>
          <a:xfrm rot="5400000">
            <a:off x="5681663" y="4751387"/>
            <a:ext cx="457200" cy="3175"/>
          </a:xfrm>
          <a:prstGeom prst="line">
            <a:avLst/>
          </a:prstGeom>
          <a:ln>
            <a:prstDash val="lgDash"/>
            <a:head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10800000">
            <a:off x="2481263" y="4979988"/>
            <a:ext cx="3429000" cy="1587"/>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58393" name="Content Placeholder 2"/>
          <p:cNvSpPr>
            <a:spLocks noGrp="1"/>
          </p:cNvSpPr>
          <p:nvPr>
            <p:ph idx="1"/>
          </p:nvPr>
        </p:nvSpPr>
        <p:spPr>
          <a:xfrm>
            <a:off x="457200" y="1524000"/>
            <a:ext cx="8229600" cy="4495800"/>
          </a:xfrm>
        </p:spPr>
        <p:txBody>
          <a:bodyPr/>
          <a:lstStyle/>
          <a:p>
            <a:pPr eaLnBrk="1" hangingPunct="1"/>
            <a:r>
              <a:rPr lang="en-US" altLang="en-US" smtClean="0"/>
              <a:t>General purpose CPU + special-purpose processors in one system</a:t>
            </a:r>
          </a:p>
          <a:p>
            <a:pPr eaLnBrk="1" hangingPunct="1"/>
            <a:r>
              <a:rPr lang="en-US" altLang="en-US" smtClean="0"/>
              <a:t>Use coprocessors to execute code that they can execute fast!</a:t>
            </a:r>
          </a:p>
          <a:p>
            <a:pPr lvl="1" eaLnBrk="1" hangingPunct="1"/>
            <a:r>
              <a:rPr lang="en-US" altLang="en-US" sz="2000" smtClean="0"/>
              <a:t>Allow coprocessor to have its own high speed memory</a:t>
            </a:r>
          </a:p>
        </p:txBody>
      </p:sp>
      <p:sp>
        <p:nvSpPr>
          <p:cNvPr id="58394" name="TextBox 36"/>
          <p:cNvSpPr txBox="1">
            <a:spLocks noChangeArrowheads="1"/>
          </p:cNvSpPr>
          <p:nvPr/>
        </p:nvSpPr>
        <p:spPr bwMode="auto">
          <a:xfrm>
            <a:off x="2481263" y="424815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400">
                <a:solidFill>
                  <a:srgbClr val="FF0000"/>
                </a:solidFill>
                <a:latin typeface="Arial" panose="020B0604020202020204" pitchFamily="34" charset="0"/>
              </a:rPr>
              <a:t>25 GB/s</a:t>
            </a:r>
          </a:p>
        </p:txBody>
      </p:sp>
      <p:sp>
        <p:nvSpPr>
          <p:cNvPr id="58395" name="TextBox 37"/>
          <p:cNvSpPr txBox="1">
            <a:spLocks noChangeArrowheads="1"/>
          </p:cNvSpPr>
          <p:nvPr/>
        </p:nvSpPr>
        <p:spPr bwMode="auto">
          <a:xfrm>
            <a:off x="3700463" y="426085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400">
                <a:solidFill>
                  <a:srgbClr val="FF0000"/>
                </a:solidFill>
                <a:latin typeface="Arial" panose="020B0604020202020204" pitchFamily="34" charset="0"/>
              </a:rPr>
              <a:t>25 GB/s</a:t>
            </a:r>
          </a:p>
        </p:txBody>
      </p:sp>
      <p:sp>
        <p:nvSpPr>
          <p:cNvPr id="58396" name="TextBox 38"/>
          <p:cNvSpPr txBox="1">
            <a:spLocks noChangeArrowheads="1"/>
          </p:cNvSpPr>
          <p:nvPr/>
        </p:nvSpPr>
        <p:spPr bwMode="auto">
          <a:xfrm>
            <a:off x="4881563" y="426085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100">
                <a:solidFill>
                  <a:srgbClr val="FF0000"/>
                </a:solidFill>
                <a:latin typeface="Arial" panose="020B0604020202020204" pitchFamily="34" charset="0"/>
              </a:rPr>
              <a:t>8 GB/s (x16)</a:t>
            </a:r>
          </a:p>
        </p:txBody>
      </p:sp>
      <p:sp>
        <p:nvSpPr>
          <p:cNvPr id="58397" name="TextBox 39"/>
          <p:cNvSpPr txBox="1">
            <a:spLocks noChangeArrowheads="1"/>
          </p:cNvSpPr>
          <p:nvPr/>
        </p:nvSpPr>
        <p:spPr bwMode="auto">
          <a:xfrm>
            <a:off x="6215063" y="4294188"/>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sz="1400">
                <a:solidFill>
                  <a:srgbClr val="FF0000"/>
                </a:solidFill>
                <a:latin typeface="Arial" panose="020B0604020202020204" pitchFamily="34" charset="0"/>
              </a:rPr>
              <a:t>150 GB/s</a:t>
            </a:r>
          </a:p>
        </p:txBody>
      </p:sp>
      <p:sp>
        <p:nvSpPr>
          <p:cNvPr id="58398" name="TextBox 34"/>
          <p:cNvSpPr txBox="1">
            <a:spLocks noChangeArrowheads="1"/>
          </p:cNvSpPr>
          <p:nvPr/>
        </p:nvSpPr>
        <p:spPr bwMode="auto">
          <a:xfrm>
            <a:off x="4545013" y="2846388"/>
            <a:ext cx="167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rgbClr val="FF0000"/>
                </a:solidFill>
                <a:latin typeface="Arial" panose="020B0604020202020204" pitchFamily="34" charset="0"/>
              </a:rPr>
              <a:t>Possible bottleneck!</a:t>
            </a:r>
          </a:p>
        </p:txBody>
      </p:sp>
      <p:cxnSp>
        <p:nvCxnSpPr>
          <p:cNvPr id="37" name="Straight Arrow Connector 36"/>
          <p:cNvCxnSpPr>
            <a:stCxn id="58398" idx="2"/>
          </p:cNvCxnSpPr>
          <p:nvPr/>
        </p:nvCxnSpPr>
        <p:spPr>
          <a:xfrm flipH="1">
            <a:off x="5148263" y="3494088"/>
            <a:ext cx="234950" cy="419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4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7565E59C-A362-4305-8847-D21A922CC7E5}" type="slidenum">
              <a:rPr lang="en-US" altLang="en-US">
                <a:solidFill>
                  <a:srgbClr val="990033"/>
                </a:solidFill>
              </a:rPr>
              <a:pPr>
                <a:spcBef>
                  <a:spcPct val="0"/>
                </a:spcBef>
                <a:buFontTx/>
                <a:buNone/>
              </a:pPr>
              <a:t>31</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2400" smtClean="0"/>
              <a:t>Heterogeneous Computing with FPGAs</a:t>
            </a:r>
          </a:p>
        </p:txBody>
      </p:sp>
      <p:pic>
        <p:nvPicPr>
          <p:cNvPr id="59395" name="Picture 4" descr="WILDSTAR 4 for PCI-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371600"/>
            <a:ext cx="6629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3507">
            <a:off x="2397125" y="3098800"/>
            <a:ext cx="6477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6"/>
          <p:cNvSpPr txBox="1">
            <a:spLocks noChangeArrowheads="1"/>
          </p:cNvSpPr>
          <p:nvPr/>
        </p:nvSpPr>
        <p:spPr bwMode="auto">
          <a:xfrm>
            <a:off x="457200" y="1676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Annapolis Micro Systems</a:t>
            </a:r>
          </a:p>
          <a:p>
            <a:pPr eaLnBrk="1" hangingPunct="1">
              <a:spcBef>
                <a:spcPct val="0"/>
              </a:spcBef>
              <a:buFontTx/>
              <a:buNone/>
            </a:pPr>
            <a:r>
              <a:rPr lang="en-US" altLang="en-US">
                <a:solidFill>
                  <a:schemeClr val="tx1"/>
                </a:solidFill>
                <a:latin typeface="Arial" panose="020B0604020202020204" pitchFamily="34" charset="0"/>
              </a:rPr>
              <a:t>WILDSTAR 2 PRO</a:t>
            </a:r>
          </a:p>
        </p:txBody>
      </p:sp>
      <p:sp>
        <p:nvSpPr>
          <p:cNvPr id="59398" name="TextBox 8"/>
          <p:cNvSpPr txBox="1">
            <a:spLocks noChangeArrowheads="1"/>
          </p:cNvSpPr>
          <p:nvPr/>
        </p:nvSpPr>
        <p:spPr bwMode="auto">
          <a:xfrm>
            <a:off x="533400" y="41910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GiDEL PROCSTAR III</a:t>
            </a:r>
          </a:p>
        </p:txBody>
      </p:sp>
      <p:sp>
        <p:nvSpPr>
          <p:cNvPr id="593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CF2F80E3-7AAF-4F9E-B42E-3A0F4B788BFA}" type="slidenum">
              <a:rPr lang="en-US" altLang="en-US">
                <a:solidFill>
                  <a:srgbClr val="990033"/>
                </a:solidFill>
              </a:rPr>
              <a:pPr>
                <a:spcBef>
                  <a:spcPct val="0"/>
                </a:spcBef>
                <a:buFontTx/>
                <a:buNone/>
              </a:pPr>
              <a:t>32</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Heterogeneous Computing with FPGAs</a:t>
            </a:r>
          </a:p>
        </p:txBody>
      </p:sp>
      <p:pic>
        <p:nvPicPr>
          <p:cNvPr id="61443" name="Picture 2"/>
          <p:cNvPicPr>
            <a:picLocks noChangeAspect="1" noChangeArrowheads="1"/>
          </p:cNvPicPr>
          <p:nvPr/>
        </p:nvPicPr>
        <p:blipFill>
          <a:blip r:embed="rId3">
            <a:clrChange>
              <a:clrFrom>
                <a:srgbClr val="FBFCF7"/>
              </a:clrFrom>
              <a:clrTo>
                <a:srgbClr val="FBFCF7">
                  <a:alpha val="0"/>
                </a:srgbClr>
              </a:clrTo>
            </a:clrChange>
            <a:extLst>
              <a:ext uri="{28A0092B-C50C-407E-A947-70E740481C1C}">
                <a14:useLocalDpi xmlns:a14="http://schemas.microsoft.com/office/drawing/2010/main" val="0"/>
              </a:ext>
            </a:extLst>
          </a:blip>
          <a:srcRect/>
          <a:stretch>
            <a:fillRect/>
          </a:stretch>
        </p:blipFill>
        <p:spPr bwMode="auto">
          <a:xfrm>
            <a:off x="1219200" y="1571625"/>
            <a:ext cx="6858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5"/>
          <p:cNvSpPr txBox="1">
            <a:spLocks noChangeArrowheads="1"/>
          </p:cNvSpPr>
          <p:nvPr/>
        </p:nvSpPr>
        <p:spPr bwMode="auto">
          <a:xfrm>
            <a:off x="1219200" y="1295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Convey HC-1</a:t>
            </a:r>
          </a:p>
        </p:txBody>
      </p:sp>
      <p:sp>
        <p:nvSpPr>
          <p:cNvPr id="6144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65FBE865-8FA5-475F-B529-8C737C3BC47A}" type="slidenum">
              <a:rPr lang="en-US" altLang="en-US">
                <a:solidFill>
                  <a:srgbClr val="990033"/>
                </a:solidFill>
              </a:rPr>
              <a:pPr>
                <a:spcBef>
                  <a:spcPct val="0"/>
                </a:spcBef>
                <a:buFontTx/>
                <a:buNone/>
              </a:pPr>
              <a:t>33</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AMD Fusion Architecture</a:t>
            </a:r>
          </a:p>
        </p:txBody>
      </p:sp>
      <p:sp>
        <p:nvSpPr>
          <p:cNvPr id="3" name="Content Placeholder 2"/>
          <p:cNvSpPr>
            <a:spLocks noGrp="1"/>
          </p:cNvSpPr>
          <p:nvPr>
            <p:ph idx="1"/>
          </p:nvPr>
        </p:nvSpPr>
        <p:spPr/>
        <p:txBody>
          <a:bodyPr/>
          <a:lstStyle/>
          <a:p>
            <a:pPr>
              <a:defRPr/>
            </a:pPr>
            <a:r>
              <a:rPr lang="en-US" sz="2400" dirty="0" smtClean="0"/>
              <a:t>Integrate GPU-type coprocessor onto CPU</a:t>
            </a:r>
          </a:p>
          <a:p>
            <a:pPr lvl="1">
              <a:defRPr/>
            </a:pPr>
            <a:r>
              <a:rPr lang="en-US" sz="2000" dirty="0" smtClean="0"/>
              <a:t>Put a small RADEON GPU onto the CPU</a:t>
            </a:r>
          </a:p>
          <a:p>
            <a:pPr lvl="1">
              <a:defRPr/>
            </a:pPr>
            <a:endParaRPr lang="en-US" sz="2000" dirty="0" smtClean="0"/>
          </a:p>
          <a:p>
            <a:pPr>
              <a:defRPr/>
            </a:pPr>
            <a:r>
              <a:rPr lang="en-US" sz="2400" dirty="0" smtClean="0"/>
              <a:t>Allows to accelerate smaller programs than </a:t>
            </a:r>
            <a:r>
              <a:rPr lang="en-US" sz="2400" dirty="0" err="1" smtClean="0"/>
              <a:t>PCIe</a:t>
            </a:r>
            <a:r>
              <a:rPr lang="en-US" sz="2400" dirty="0" smtClean="0"/>
              <a:t>-connected coprocessor</a:t>
            </a:r>
          </a:p>
          <a:p>
            <a:pPr>
              <a:defRPr/>
            </a:pPr>
            <a:endParaRPr lang="en-US" sz="2400" dirty="0" smtClean="0"/>
          </a:p>
          <a:p>
            <a:pPr>
              <a:defRPr/>
            </a:pPr>
            <a:r>
              <a:rPr lang="en-US" sz="2400" dirty="0" smtClean="0"/>
              <a:t>Targeted for embedded but AMD hopes to scale to servers</a:t>
            </a:r>
          </a:p>
          <a:p>
            <a:pPr marL="0" indent="0">
              <a:buFontTx/>
              <a:buNone/>
              <a:defRPr/>
            </a:pPr>
            <a:endParaRPr lang="en-US" sz="2400" dirty="0"/>
          </a:p>
        </p:txBody>
      </p:sp>
      <p:sp>
        <p:nvSpPr>
          <p:cNvPr id="634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1C1E5418-BC1A-4CD6-A8AB-746CB3FCAC67}" type="slidenum">
              <a:rPr lang="en-US" altLang="en-US">
                <a:solidFill>
                  <a:srgbClr val="990033"/>
                </a:solidFill>
              </a:rPr>
              <a:pPr>
                <a:spcBef>
                  <a:spcPct val="0"/>
                </a:spcBef>
                <a:buFontTx/>
                <a:buNone/>
              </a:pPr>
              <a:t>34</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My Research</a:t>
            </a:r>
          </a:p>
        </p:txBody>
      </p:sp>
      <p:sp>
        <p:nvSpPr>
          <p:cNvPr id="655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3E81E4B3-77CF-4192-90E0-8E89352EF928}" type="slidenum">
              <a:rPr lang="en-US" altLang="en-US">
                <a:solidFill>
                  <a:srgbClr val="990033"/>
                </a:solidFill>
              </a:rPr>
              <a:pPr>
                <a:spcBef>
                  <a:spcPct val="0"/>
                </a:spcBef>
                <a:buFontTx/>
                <a:buNone/>
              </a:pPr>
              <a:t>35</a:t>
            </a:fld>
            <a:endParaRPr lang="en-US" altLang="en-US">
              <a:solidFill>
                <a:srgbClr val="990033"/>
              </a:solidFill>
            </a:endParaRPr>
          </a:p>
        </p:txBody>
      </p:sp>
      <p:sp>
        <p:nvSpPr>
          <p:cNvPr id="65540" name="Content Placeholder 2"/>
          <p:cNvSpPr>
            <a:spLocks noGrp="1"/>
          </p:cNvSpPr>
          <p:nvPr>
            <p:ph idx="1"/>
          </p:nvPr>
        </p:nvSpPr>
        <p:spPr>
          <a:xfrm>
            <a:off x="228600" y="1371600"/>
            <a:ext cx="8763000" cy="4648200"/>
          </a:xfrm>
        </p:spPr>
        <p:txBody>
          <a:bodyPr/>
          <a:lstStyle/>
          <a:p>
            <a:r>
              <a:rPr lang="en-US" altLang="en-US" sz="2400" dirty="0" smtClean="0"/>
              <a:t>Developed custom FPGA coprocessor architectures for:</a:t>
            </a:r>
          </a:p>
          <a:p>
            <a:pPr lvl="1"/>
            <a:r>
              <a:rPr lang="en-US" altLang="en-US" sz="1800" dirty="0" smtClean="0"/>
              <a:t>Computational biology</a:t>
            </a:r>
          </a:p>
          <a:p>
            <a:pPr lvl="1"/>
            <a:r>
              <a:rPr lang="en-US" altLang="en-US" sz="1800" dirty="0" smtClean="0"/>
              <a:t>Sparse linear algebra</a:t>
            </a:r>
          </a:p>
          <a:p>
            <a:pPr lvl="1"/>
            <a:r>
              <a:rPr lang="en-US" altLang="en-US" sz="1800" dirty="0" smtClean="0"/>
              <a:t>Data mining</a:t>
            </a:r>
          </a:p>
          <a:p>
            <a:r>
              <a:rPr lang="en-US" altLang="en-US" sz="2400" dirty="0" smtClean="0"/>
              <a:t>Written </a:t>
            </a:r>
            <a:r>
              <a:rPr lang="en-US" altLang="en-US" sz="2400" dirty="0" smtClean="0"/>
              <a:t>GPU optimized implementations for:</a:t>
            </a:r>
          </a:p>
          <a:p>
            <a:pPr lvl="1"/>
            <a:r>
              <a:rPr lang="en-US" altLang="en-US" sz="1800" dirty="0" smtClean="0"/>
              <a:t>Computational biology</a:t>
            </a:r>
          </a:p>
          <a:p>
            <a:pPr lvl="1"/>
            <a:r>
              <a:rPr lang="en-US" altLang="en-US" sz="1800" dirty="0" smtClean="0"/>
              <a:t>Logic synthesis</a:t>
            </a:r>
          </a:p>
          <a:p>
            <a:pPr lvl="1"/>
            <a:r>
              <a:rPr lang="en-US" altLang="en-US" sz="1800" dirty="0" smtClean="0"/>
              <a:t>Data mining</a:t>
            </a:r>
          </a:p>
          <a:p>
            <a:pPr lvl="1"/>
            <a:r>
              <a:rPr lang="en-US" altLang="en-US" sz="1800" dirty="0" smtClean="0"/>
              <a:t>General purpose graph </a:t>
            </a:r>
            <a:r>
              <a:rPr lang="en-US" altLang="en-US" sz="1800" dirty="0" smtClean="0"/>
              <a:t>traversals</a:t>
            </a:r>
          </a:p>
          <a:p>
            <a:r>
              <a:rPr lang="en-US" altLang="en-US" sz="2200" dirty="0" smtClean="0"/>
              <a:t>Optimized computer vision implementations for DSP chips</a:t>
            </a:r>
            <a:endParaRPr lang="en-US" altLang="en-US" sz="2200" dirty="0" smtClean="0"/>
          </a:p>
          <a:p>
            <a:r>
              <a:rPr lang="en-US" altLang="en-US" sz="2000" dirty="0" smtClean="0"/>
              <a:t>Generally achieve 50X – 100X speedup over general-purpose CPUs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Current Research Goals</a:t>
            </a:r>
          </a:p>
        </p:txBody>
      </p:sp>
      <p:sp>
        <p:nvSpPr>
          <p:cNvPr id="67587" name="Content Placeholder 2"/>
          <p:cNvSpPr>
            <a:spLocks noGrp="1"/>
          </p:cNvSpPr>
          <p:nvPr>
            <p:ph idx="1"/>
          </p:nvPr>
        </p:nvSpPr>
        <p:spPr/>
        <p:txBody>
          <a:bodyPr/>
          <a:lstStyle/>
          <a:p>
            <a:r>
              <a:rPr lang="en-US" altLang="en-US" sz="2400" dirty="0" smtClean="0"/>
              <a:t>Develop high level synthesis (compilers) for specific types of FPGA-based computers</a:t>
            </a:r>
          </a:p>
          <a:p>
            <a:pPr lvl="1"/>
            <a:r>
              <a:rPr lang="en-US" altLang="en-US" sz="2000" dirty="0" smtClean="0"/>
              <a:t>Based on:</a:t>
            </a:r>
          </a:p>
          <a:p>
            <a:pPr lvl="2"/>
            <a:r>
              <a:rPr lang="en-US" altLang="en-US" sz="1600" dirty="0" smtClean="0"/>
              <a:t>Custom pipeline-based architectures</a:t>
            </a:r>
          </a:p>
          <a:p>
            <a:pPr lvl="2"/>
            <a:r>
              <a:rPr lang="en-US" altLang="en-US" sz="1600" dirty="0" smtClean="0"/>
              <a:t>Multiprocessor soft-core systems on reconfigurable chips (</a:t>
            </a:r>
            <a:r>
              <a:rPr lang="en-US" altLang="en-US" sz="1600" dirty="0" err="1" smtClean="0"/>
              <a:t>MPSoC</a:t>
            </a:r>
            <a:r>
              <a:rPr lang="en-US" altLang="en-US" sz="1600" dirty="0" smtClean="0"/>
              <a:t>)</a:t>
            </a:r>
          </a:p>
          <a:p>
            <a:endParaRPr lang="en-US" altLang="en-US" sz="2400" dirty="0" smtClean="0"/>
          </a:p>
          <a:p>
            <a:r>
              <a:rPr lang="en-US" altLang="en-US" sz="2400" dirty="0" smtClean="0"/>
              <a:t>Develop code tuning tools for GPU code based on runtime profiling </a:t>
            </a:r>
            <a:r>
              <a:rPr lang="en-US" altLang="en-US" sz="2400" dirty="0" smtClean="0"/>
              <a:t>analysis</a:t>
            </a:r>
          </a:p>
          <a:p>
            <a:endParaRPr lang="en-US" altLang="en-US" sz="2400" dirty="0"/>
          </a:p>
          <a:p>
            <a:r>
              <a:rPr lang="en-US" altLang="en-US" sz="2400" dirty="0" smtClean="0"/>
              <a:t>Automata processors in a grid architecture.  Uses an intermediate level of abstraction called overlay.</a:t>
            </a:r>
            <a:endParaRPr lang="en-US" altLang="en-US" sz="2400" dirty="0" smtClean="0"/>
          </a:p>
          <a:p>
            <a:endParaRPr lang="en-US" altLang="en-US" sz="2400" dirty="0" smtClean="0"/>
          </a:p>
        </p:txBody>
      </p:sp>
      <p:sp>
        <p:nvSpPr>
          <p:cNvPr id="675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B1FC199E-2E1E-4F73-AD7F-DD3625871F01}" type="slidenum">
              <a:rPr lang="en-US" altLang="en-US">
                <a:solidFill>
                  <a:srgbClr val="990033"/>
                </a:solidFill>
              </a:rPr>
              <a:pPr>
                <a:spcBef>
                  <a:spcPct val="0"/>
                </a:spcBef>
                <a:buFontTx/>
                <a:buNone/>
              </a:pPr>
              <a:t>36</a:t>
            </a:fld>
            <a:endParaRPr lang="en-US" altLang="en-US">
              <a:solidFill>
                <a:srgbClr val="99003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0A0112B9-E894-4AAF-8DDB-D4786651C398}" type="slidenum">
              <a:rPr lang="en-US" altLang="en-US">
                <a:solidFill>
                  <a:srgbClr val="990033"/>
                </a:solidFill>
              </a:rPr>
              <a:pPr>
                <a:spcBef>
                  <a:spcPct val="0"/>
                </a:spcBef>
                <a:buFontTx/>
                <a:buNone/>
              </a:pPr>
              <a:t>4</a:t>
            </a:fld>
            <a:endParaRPr lang="en-US" altLang="en-US">
              <a:solidFill>
                <a:srgbClr val="990033"/>
              </a:solidFill>
            </a:endParaRPr>
          </a:p>
        </p:txBody>
      </p:sp>
      <p:sp>
        <p:nvSpPr>
          <p:cNvPr id="9219" name="Rectangle 2"/>
          <p:cNvSpPr>
            <a:spLocks noGrp="1" noChangeArrowheads="1"/>
          </p:cNvSpPr>
          <p:nvPr>
            <p:ph type="title"/>
          </p:nvPr>
        </p:nvSpPr>
        <p:spPr/>
        <p:txBody>
          <a:bodyPr/>
          <a:lstStyle/>
          <a:p>
            <a:pPr eaLnBrk="1" hangingPunct="1"/>
            <a:r>
              <a:rPr lang="en-US" altLang="en-US" smtClean="0"/>
              <a:t>Semiconductors</a:t>
            </a:r>
          </a:p>
        </p:txBody>
      </p:sp>
      <p:sp>
        <p:nvSpPr>
          <p:cNvPr id="9220" name="Rectangle 3"/>
          <p:cNvSpPr>
            <a:spLocks noGrp="1" noChangeArrowheads="1"/>
          </p:cNvSpPr>
          <p:nvPr>
            <p:ph type="body" idx="1"/>
          </p:nvPr>
        </p:nvSpPr>
        <p:spPr>
          <a:xfrm>
            <a:off x="457200" y="1371600"/>
            <a:ext cx="4114800" cy="4648200"/>
          </a:xfrm>
        </p:spPr>
        <p:txBody>
          <a:bodyPr/>
          <a:lstStyle/>
          <a:p>
            <a:pPr eaLnBrk="1" hangingPunct="1"/>
            <a:r>
              <a:rPr lang="en-US" altLang="en-US" dirty="0" smtClean="0"/>
              <a:t>Silicon is a group IV element</a:t>
            </a:r>
          </a:p>
          <a:p>
            <a:pPr eaLnBrk="1" hangingPunct="1"/>
            <a:endParaRPr lang="en-US" altLang="en-US" dirty="0" smtClean="0"/>
          </a:p>
          <a:p>
            <a:pPr eaLnBrk="1" hangingPunct="1"/>
            <a:r>
              <a:rPr lang="en-US" altLang="en-US" dirty="0" smtClean="0"/>
              <a:t>Forms covalent bonds with four neighbor atoms (3D cubic crystal lattice)</a:t>
            </a:r>
          </a:p>
          <a:p>
            <a:pPr eaLnBrk="1" hangingPunct="1"/>
            <a:endParaRPr lang="en-US" altLang="en-US" dirty="0" smtClean="0"/>
          </a:p>
          <a:p>
            <a:pPr eaLnBrk="1" hangingPunct="1"/>
            <a:r>
              <a:rPr lang="en-US" altLang="en-US" dirty="0" smtClean="0"/>
              <a:t>Si is a poor conductor, but </a:t>
            </a:r>
            <a:r>
              <a:rPr lang="en-US" altLang="en-US" i="1" dirty="0" smtClean="0"/>
              <a:t>conduction</a:t>
            </a:r>
            <a:r>
              <a:rPr lang="en-US" altLang="en-US" dirty="0" smtClean="0"/>
              <a:t> characteristics may be altered</a:t>
            </a:r>
          </a:p>
          <a:p>
            <a:pPr eaLnBrk="1" hangingPunct="1"/>
            <a:endParaRPr lang="en-US" altLang="en-US" dirty="0" smtClean="0"/>
          </a:p>
          <a:p>
            <a:pPr eaLnBrk="1" hangingPunct="1"/>
            <a:r>
              <a:rPr lang="en-US" altLang="en-US" dirty="0" smtClean="0"/>
              <a:t>Add impurities/dopants replaces silicon atom in lattice</a:t>
            </a:r>
          </a:p>
          <a:p>
            <a:pPr lvl="1" eaLnBrk="1" hangingPunct="1"/>
            <a:r>
              <a:rPr lang="en-US" altLang="en-US" sz="1800" dirty="0" smtClean="0"/>
              <a:t>Adds two different types of </a:t>
            </a:r>
            <a:r>
              <a:rPr lang="en-US" altLang="en-US" sz="1800" i="1" dirty="0" smtClean="0"/>
              <a:t>charge carriers</a:t>
            </a:r>
          </a:p>
        </p:txBody>
      </p:sp>
      <p:pic>
        <p:nvPicPr>
          <p:cNvPr id="9221" name="Picture 19" descr="sid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3548063"/>
            <a:ext cx="2590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9"/>
          <p:cNvSpPr txBox="1">
            <a:spLocks noChangeArrowheads="1"/>
          </p:cNvSpPr>
          <p:nvPr/>
        </p:nvSpPr>
        <p:spPr bwMode="auto">
          <a:xfrm>
            <a:off x="5943600" y="578326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a:solidFill>
                  <a:schemeClr val="tx1"/>
                </a:solidFill>
                <a:latin typeface="Arial" panose="020B0604020202020204" pitchFamily="34" charset="0"/>
              </a:rPr>
              <a:t>Spacing = .543 nm</a:t>
            </a:r>
          </a:p>
        </p:txBody>
      </p:sp>
      <p:pic>
        <p:nvPicPr>
          <p:cNvPr id="922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207645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1FEFB33D-7E19-4F32-8BF6-50BA66FCF1B3}" type="slidenum">
              <a:rPr lang="en-US" altLang="en-US">
                <a:solidFill>
                  <a:srgbClr val="990033"/>
                </a:solidFill>
              </a:rPr>
              <a:pPr>
                <a:spcBef>
                  <a:spcPct val="0"/>
                </a:spcBef>
                <a:buFontTx/>
                <a:buNone/>
              </a:pPr>
              <a:t>5</a:t>
            </a:fld>
            <a:endParaRPr lang="en-US" altLang="en-US">
              <a:solidFill>
                <a:srgbClr val="990033"/>
              </a:solidFill>
            </a:endParaRPr>
          </a:p>
        </p:txBody>
      </p:sp>
      <p:sp>
        <p:nvSpPr>
          <p:cNvPr id="11267" name="Rectangle 2"/>
          <p:cNvSpPr>
            <a:spLocks noGrp="1" noChangeArrowheads="1"/>
          </p:cNvSpPr>
          <p:nvPr>
            <p:ph type="title"/>
          </p:nvPr>
        </p:nvSpPr>
        <p:spPr/>
        <p:txBody>
          <a:bodyPr/>
          <a:lstStyle/>
          <a:p>
            <a:pPr eaLnBrk="1" hangingPunct="1"/>
            <a:r>
              <a:rPr lang="en-US" altLang="en-US" smtClean="0"/>
              <a:t>MOSFETs</a:t>
            </a:r>
          </a:p>
        </p:txBody>
      </p:sp>
      <p:sp>
        <p:nvSpPr>
          <p:cNvPr id="11268" name="Rectangle 31"/>
          <p:cNvSpPr>
            <a:spLocks noGrp="1" noChangeArrowheads="1"/>
          </p:cNvSpPr>
          <p:nvPr>
            <p:ph type="body" idx="1"/>
          </p:nvPr>
        </p:nvSpPr>
        <p:spPr>
          <a:xfrm>
            <a:off x="457200" y="4419600"/>
            <a:ext cx="8229600" cy="1524000"/>
          </a:xfrm>
          <a:noFill/>
        </p:spPr>
        <p:txBody>
          <a:bodyPr/>
          <a:lstStyle/>
          <a:p>
            <a:pPr eaLnBrk="1" hangingPunct="1"/>
            <a:r>
              <a:rPr lang="en-US" altLang="en-US" smtClean="0"/>
              <a:t>Metal-</a:t>
            </a:r>
            <a:r>
              <a:rPr lang="en-US" altLang="en-US" i="1" smtClean="0"/>
              <a:t>poly</a:t>
            </a:r>
            <a:r>
              <a:rPr lang="en-US" altLang="en-US" smtClean="0"/>
              <a:t>-Oxide-Semiconductor structures built onto substrate</a:t>
            </a:r>
          </a:p>
          <a:p>
            <a:pPr lvl="1" eaLnBrk="1" hangingPunct="1"/>
            <a:r>
              <a:rPr lang="en-US" altLang="en-US" i="1" smtClean="0"/>
              <a:t>Diffusion</a:t>
            </a:r>
            <a:r>
              <a:rPr lang="en-US" altLang="en-US" smtClean="0"/>
              <a:t>:  Inject dopants into substrate</a:t>
            </a:r>
          </a:p>
          <a:p>
            <a:pPr lvl="1" eaLnBrk="1" hangingPunct="1"/>
            <a:r>
              <a:rPr lang="en-US" altLang="en-US" i="1" smtClean="0"/>
              <a:t>Oxidation</a:t>
            </a:r>
            <a:r>
              <a:rPr lang="en-US" altLang="en-US" smtClean="0"/>
              <a:t>:  Form layer of SiO2 (glass)</a:t>
            </a:r>
          </a:p>
          <a:p>
            <a:pPr lvl="1" eaLnBrk="1" hangingPunct="1"/>
            <a:r>
              <a:rPr lang="en-US" altLang="en-US" i="1" smtClean="0"/>
              <a:t>Deposition</a:t>
            </a:r>
            <a:r>
              <a:rPr lang="en-US" altLang="en-US" smtClean="0"/>
              <a:t> and </a:t>
            </a:r>
            <a:r>
              <a:rPr lang="en-US" altLang="en-US" i="1" smtClean="0"/>
              <a:t>etching</a:t>
            </a:r>
            <a:r>
              <a:rPr lang="en-US" altLang="en-US" smtClean="0"/>
              <a:t>:  Add aluminum/copper wires</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32623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Box 1"/>
          <p:cNvSpPr txBox="1">
            <a:spLocks noChangeArrowheads="1"/>
          </p:cNvSpPr>
          <p:nvPr/>
        </p:nvSpPr>
        <p:spPr bwMode="auto">
          <a:xfrm>
            <a:off x="3384550" y="1447800"/>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0"/>
              </a:spcBef>
              <a:buFontTx/>
              <a:buNone/>
            </a:pPr>
            <a:r>
              <a:rPr lang="en-US" altLang="en-US" u="sng">
                <a:solidFill>
                  <a:schemeClr val="tx1"/>
                </a:solidFill>
                <a:latin typeface="Arial" panose="020B0604020202020204" pitchFamily="34" charset="0"/>
              </a:rPr>
              <a:t>Cut away side view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124B722A-3D03-47EF-B940-7C67B265505F}" type="slidenum">
              <a:rPr lang="en-US" altLang="en-US">
                <a:solidFill>
                  <a:srgbClr val="990033"/>
                </a:solidFill>
              </a:rPr>
              <a:pPr>
                <a:spcBef>
                  <a:spcPct val="0"/>
                </a:spcBef>
                <a:buFontTx/>
                <a:buNone/>
              </a:pPr>
              <a:t>6</a:t>
            </a:fld>
            <a:endParaRPr lang="en-US" altLang="en-US">
              <a:solidFill>
                <a:srgbClr val="990033"/>
              </a:solidFill>
            </a:endParaRPr>
          </a:p>
        </p:txBody>
      </p:sp>
      <p:sp>
        <p:nvSpPr>
          <p:cNvPr id="13315" name="Rectangle 2"/>
          <p:cNvSpPr>
            <a:spLocks noGrp="1" noChangeArrowheads="1"/>
          </p:cNvSpPr>
          <p:nvPr>
            <p:ph type="title"/>
          </p:nvPr>
        </p:nvSpPr>
        <p:spPr/>
        <p:txBody>
          <a:bodyPr/>
          <a:lstStyle/>
          <a:p>
            <a:pPr eaLnBrk="1" hangingPunct="1"/>
            <a:r>
              <a:rPr lang="en-US" altLang="en-US" smtClean="0"/>
              <a:t>Layout</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37242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4"/>
          <p:cNvSpPr txBox="1">
            <a:spLocks noChangeArrowheads="1"/>
          </p:cNvSpPr>
          <p:nvPr/>
        </p:nvSpPr>
        <p:spPr bwMode="auto">
          <a:xfrm>
            <a:off x="457200" y="1600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50000"/>
              </a:spcBef>
              <a:buFontTx/>
              <a:buNone/>
            </a:pPr>
            <a:r>
              <a:rPr lang="en-US" altLang="en-US" sz="1400">
                <a:solidFill>
                  <a:srgbClr val="990033"/>
                </a:solidFill>
              </a:rPr>
              <a:t>3-input NAND</a:t>
            </a:r>
          </a:p>
        </p:txBody>
      </p:sp>
      <p:pic>
        <p:nvPicPr>
          <p:cNvPr id="133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600200"/>
            <a:ext cx="298132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733800"/>
            <a:ext cx="21336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357ED69B-9B8D-414C-B806-E6FD4CFD5B54}" type="slidenum">
              <a:rPr lang="en-US" altLang="en-US">
                <a:solidFill>
                  <a:srgbClr val="990033"/>
                </a:solidFill>
              </a:rPr>
              <a:pPr>
                <a:spcBef>
                  <a:spcPct val="0"/>
                </a:spcBef>
                <a:buFontTx/>
                <a:buNone/>
              </a:pPr>
              <a:t>7</a:t>
            </a:fld>
            <a:endParaRPr lang="en-US" altLang="en-US">
              <a:solidFill>
                <a:srgbClr val="990033"/>
              </a:solidFill>
            </a:endParaRPr>
          </a:p>
        </p:txBody>
      </p:sp>
      <p:sp>
        <p:nvSpPr>
          <p:cNvPr id="15363" name="Rectangle 2"/>
          <p:cNvSpPr>
            <a:spLocks noGrp="1" noChangeArrowheads="1"/>
          </p:cNvSpPr>
          <p:nvPr>
            <p:ph type="title" sz="quarter"/>
          </p:nvPr>
        </p:nvSpPr>
        <p:spPr/>
        <p:txBody>
          <a:bodyPr/>
          <a:lstStyle/>
          <a:p>
            <a:pPr eaLnBrk="1" hangingPunct="1"/>
            <a:r>
              <a:rPr lang="en-US" altLang="en-US" smtClean="0"/>
              <a:t>Logic Gates</a:t>
            </a:r>
          </a:p>
        </p:txBody>
      </p:sp>
      <p:graphicFrame>
        <p:nvGraphicFramePr>
          <p:cNvPr id="15364" name="Object 3"/>
          <p:cNvGraphicFramePr>
            <a:graphicFrameLocks noGrp="1" noChangeAspect="1"/>
          </p:cNvGraphicFramePr>
          <p:nvPr>
            <p:ph sz="quarter" idx="1"/>
          </p:nvPr>
        </p:nvGraphicFramePr>
        <p:xfrm>
          <a:off x="990600" y="1544638"/>
          <a:ext cx="844550" cy="436562"/>
        </p:xfrm>
        <a:graphic>
          <a:graphicData uri="http://schemas.openxmlformats.org/presentationml/2006/ole">
            <mc:AlternateContent xmlns:mc="http://schemas.openxmlformats.org/markup-compatibility/2006">
              <mc:Choice xmlns:v="urn:schemas-microsoft-com:vml" Requires="v">
                <p:oleObj spid="_x0000_s15423" name="Equation" r:id="rId4" imgW="393529" imgH="203112" progId="Equation.3">
                  <p:embed/>
                </p:oleObj>
              </mc:Choice>
              <mc:Fallback>
                <p:oleObj name="Equation" r:id="rId4" imgW="393529" imgH="203112"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44638"/>
                        <a:ext cx="84455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4"/>
          <p:cNvGraphicFramePr>
            <a:graphicFrameLocks noGrp="1" noChangeAspect="1"/>
          </p:cNvGraphicFramePr>
          <p:nvPr>
            <p:ph sz="quarter" idx="2"/>
          </p:nvPr>
        </p:nvGraphicFramePr>
        <p:xfrm>
          <a:off x="6308725" y="1884363"/>
          <a:ext cx="762000" cy="242887"/>
        </p:xfrm>
        <a:graphic>
          <a:graphicData uri="http://schemas.openxmlformats.org/presentationml/2006/ole">
            <mc:AlternateContent xmlns:mc="http://schemas.openxmlformats.org/markup-compatibility/2006">
              <mc:Choice xmlns:v="urn:schemas-microsoft-com:vml" Requires="v">
                <p:oleObj spid="_x0000_s15424" name="Equation" r:id="rId6" imgW="634725" imgH="203112" progId="Equation.3">
                  <p:embed/>
                </p:oleObj>
              </mc:Choice>
              <mc:Fallback>
                <p:oleObj name="Equation" r:id="rId6" imgW="634725" imgH="203112"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725" y="1884363"/>
                        <a:ext cx="762000"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5"/>
          <p:cNvGraphicFramePr>
            <a:graphicFrameLocks noGrp="1" noChangeAspect="1"/>
          </p:cNvGraphicFramePr>
          <p:nvPr>
            <p:ph sz="quarter" idx="4"/>
          </p:nvPr>
        </p:nvGraphicFramePr>
        <p:xfrm>
          <a:off x="4953000" y="3886200"/>
          <a:ext cx="838200" cy="279400"/>
        </p:xfrm>
        <a:graphic>
          <a:graphicData uri="http://schemas.openxmlformats.org/presentationml/2006/ole">
            <mc:AlternateContent xmlns:mc="http://schemas.openxmlformats.org/markup-compatibility/2006">
              <mc:Choice xmlns:v="urn:schemas-microsoft-com:vml" Requires="v">
                <p:oleObj spid="_x0000_s15425" name="Equation" r:id="rId8" imgW="609336" imgH="203112" progId="Equation.3">
                  <p:embed/>
                </p:oleObj>
              </mc:Choice>
              <mc:Fallback>
                <p:oleObj name="Equation" r:id="rId8" imgW="609336" imgH="203112"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886200"/>
                        <a:ext cx="8382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6"/>
          <p:cNvSpPr txBox="1">
            <a:spLocks noChangeArrowheads="1"/>
          </p:cNvSpPr>
          <p:nvPr/>
        </p:nvSpPr>
        <p:spPr bwMode="auto">
          <a:xfrm>
            <a:off x="1447800" y="14478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50000"/>
              </a:spcBef>
              <a:buFontTx/>
              <a:buNone/>
            </a:pPr>
            <a:r>
              <a:rPr lang="en-US" altLang="en-US" sz="1200" u="sng">
                <a:solidFill>
                  <a:srgbClr val="990033"/>
                </a:solidFill>
              </a:rPr>
              <a:t>inv</a:t>
            </a:r>
          </a:p>
        </p:txBody>
      </p:sp>
      <p:sp>
        <p:nvSpPr>
          <p:cNvPr id="15368" name="Text Box 7"/>
          <p:cNvSpPr txBox="1">
            <a:spLocks noChangeArrowheads="1"/>
          </p:cNvSpPr>
          <p:nvPr/>
        </p:nvSpPr>
        <p:spPr bwMode="auto">
          <a:xfrm>
            <a:off x="5791200" y="14478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50000"/>
              </a:spcBef>
              <a:buFontTx/>
              <a:buNone/>
            </a:pPr>
            <a:r>
              <a:rPr lang="en-US" altLang="en-US" sz="1200" u="sng">
                <a:solidFill>
                  <a:srgbClr val="990033"/>
                </a:solidFill>
              </a:rPr>
              <a:t>NAND2</a:t>
            </a:r>
          </a:p>
        </p:txBody>
      </p:sp>
      <p:sp>
        <p:nvSpPr>
          <p:cNvPr id="15369" name="Text Box 10"/>
          <p:cNvSpPr txBox="1">
            <a:spLocks noChangeArrowheads="1"/>
          </p:cNvSpPr>
          <p:nvPr/>
        </p:nvSpPr>
        <p:spPr bwMode="auto">
          <a:xfrm>
            <a:off x="3429000" y="3657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lgn="ctr" eaLnBrk="1" hangingPunct="1">
              <a:spcBef>
                <a:spcPct val="50000"/>
              </a:spcBef>
              <a:buFontTx/>
              <a:buNone/>
            </a:pPr>
            <a:r>
              <a:rPr lang="en-US" altLang="en-US" sz="1200" u="sng">
                <a:solidFill>
                  <a:srgbClr val="990033"/>
                </a:solidFill>
              </a:rPr>
              <a:t>NOR2</a:t>
            </a:r>
          </a:p>
        </p:txBody>
      </p:sp>
      <p:pic>
        <p:nvPicPr>
          <p:cNvPr id="1537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159000"/>
            <a:ext cx="1219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288" y="2006600"/>
            <a:ext cx="877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2111375"/>
            <a:ext cx="990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4875" y="1801813"/>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1725" y="2136775"/>
            <a:ext cx="838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75" name="Object 16"/>
          <p:cNvGraphicFramePr>
            <a:graphicFrameLocks noChangeAspect="1"/>
          </p:cNvGraphicFramePr>
          <p:nvPr/>
        </p:nvGraphicFramePr>
        <p:xfrm>
          <a:off x="5029200" y="4989513"/>
          <a:ext cx="838200" cy="268287"/>
        </p:xfrm>
        <a:graphic>
          <a:graphicData uri="http://schemas.openxmlformats.org/presentationml/2006/ole">
            <mc:AlternateContent xmlns:mc="http://schemas.openxmlformats.org/markup-compatibility/2006">
              <mc:Choice xmlns:v="urn:schemas-microsoft-com:vml" Requires="v">
                <p:oleObj spid="_x0000_s15426" name="Equation" r:id="rId15" imgW="634725" imgH="203112" progId="Equation.3">
                  <p:embed/>
                </p:oleObj>
              </mc:Choice>
              <mc:Fallback>
                <p:oleObj name="Equation" r:id="rId15" imgW="634725" imgH="203112"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4989513"/>
                        <a:ext cx="8382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76" name="Picture 1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29200" y="4267200"/>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5257800"/>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79775" y="4154488"/>
            <a:ext cx="1524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79" name="Object 20"/>
          <p:cNvGraphicFramePr>
            <a:graphicFrameLocks noChangeAspect="1"/>
          </p:cNvGraphicFramePr>
          <p:nvPr/>
        </p:nvGraphicFramePr>
        <p:xfrm>
          <a:off x="7527925" y="1882775"/>
          <a:ext cx="762000" cy="254000"/>
        </p:xfrm>
        <a:graphic>
          <a:graphicData uri="http://schemas.openxmlformats.org/presentationml/2006/ole">
            <mc:AlternateContent xmlns:mc="http://schemas.openxmlformats.org/markup-compatibility/2006">
              <mc:Choice xmlns:v="urn:schemas-microsoft-com:vml" Requires="v">
                <p:oleObj spid="_x0000_s15427" name="Equation" r:id="rId20" imgW="609336" imgH="203112" progId="Equation.3">
                  <p:embed/>
                </p:oleObj>
              </mc:Choice>
              <mc:Fallback>
                <p:oleObj name="Equation" r:id="rId20" imgW="609336" imgH="203112" progId="Equation.3">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7925" y="1882775"/>
                        <a:ext cx="762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838200" y="1447800"/>
            <a:ext cx="2590800" cy="18542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a:off x="4648200" y="1447800"/>
            <a:ext cx="3733800" cy="18542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3200400" y="3581400"/>
            <a:ext cx="2971800" cy="24161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6EEBAB63-F014-4F1D-8144-358FC2435445}" type="slidenum">
              <a:rPr lang="en-US" altLang="en-US">
                <a:solidFill>
                  <a:srgbClr val="990033"/>
                </a:solidFill>
              </a:rPr>
              <a:pPr>
                <a:spcBef>
                  <a:spcPct val="0"/>
                </a:spcBef>
                <a:buFontTx/>
                <a:buNone/>
              </a:pPr>
              <a:t>8</a:t>
            </a:fld>
            <a:endParaRPr lang="en-US" altLang="en-US">
              <a:solidFill>
                <a:srgbClr val="990033"/>
              </a:solidFill>
            </a:endParaRPr>
          </a:p>
        </p:txBody>
      </p:sp>
      <p:sp>
        <p:nvSpPr>
          <p:cNvPr id="17411" name="Rectangle 2"/>
          <p:cNvSpPr>
            <a:spLocks noGrp="1" noChangeArrowheads="1"/>
          </p:cNvSpPr>
          <p:nvPr>
            <p:ph type="title"/>
          </p:nvPr>
        </p:nvSpPr>
        <p:spPr/>
        <p:txBody>
          <a:bodyPr/>
          <a:lstStyle/>
          <a:p>
            <a:pPr eaLnBrk="1" hangingPunct="1"/>
            <a:r>
              <a:rPr lang="en-US" altLang="en-US" smtClean="0"/>
              <a:t>Logic Synthesis</a:t>
            </a:r>
          </a:p>
        </p:txBody>
      </p:sp>
      <p:sp>
        <p:nvSpPr>
          <p:cNvPr id="17412" name="Rectangle 3"/>
          <p:cNvSpPr>
            <a:spLocks noGrp="1" noChangeArrowheads="1"/>
          </p:cNvSpPr>
          <p:nvPr>
            <p:ph type="body" sz="half" idx="1"/>
          </p:nvPr>
        </p:nvSpPr>
        <p:spPr>
          <a:xfrm>
            <a:off x="457200" y="1371600"/>
            <a:ext cx="2286000" cy="4648200"/>
          </a:xfrm>
        </p:spPr>
        <p:txBody>
          <a:bodyPr/>
          <a:lstStyle/>
          <a:p>
            <a:pPr eaLnBrk="1" hangingPunct="1"/>
            <a:r>
              <a:rPr lang="en-US" altLang="en-US" sz="1600" smtClean="0"/>
              <a:t>Behavior:</a:t>
            </a:r>
          </a:p>
          <a:p>
            <a:pPr lvl="1" eaLnBrk="1" hangingPunct="1"/>
            <a:r>
              <a:rPr lang="en-US" altLang="en-US" sz="1400" smtClean="0"/>
              <a:t>S = A + B</a:t>
            </a:r>
          </a:p>
          <a:p>
            <a:pPr lvl="1" eaLnBrk="1" hangingPunct="1"/>
            <a:r>
              <a:rPr lang="en-US" altLang="en-US" sz="1400" smtClean="0"/>
              <a:t>Assume A is 2 bits, B is 2 bits, C is 3 bits</a:t>
            </a:r>
          </a:p>
        </p:txBody>
      </p:sp>
      <p:graphicFrame>
        <p:nvGraphicFramePr>
          <p:cNvPr id="328792" name="Group 88"/>
          <p:cNvGraphicFramePr>
            <a:graphicFrameLocks noGrp="1"/>
          </p:cNvGraphicFramePr>
          <p:nvPr/>
        </p:nvGraphicFramePr>
        <p:xfrm>
          <a:off x="2743200" y="1447800"/>
          <a:ext cx="1752600" cy="4419602"/>
        </p:xfrm>
        <a:graphic>
          <a:graphicData uri="http://schemas.openxmlformats.org/drawingml/2006/table">
            <a:tbl>
              <a:tblPr/>
              <a:tblGrid>
                <a:gridCol w="558800"/>
                <a:gridCol w="560388"/>
                <a:gridCol w="633412"/>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000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010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011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010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011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100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010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011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100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101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011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01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100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101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rPr>
                        <a:t>110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8794" name="Object 90"/>
          <p:cNvGraphicFramePr>
            <a:graphicFrameLocks noGrp="1" noChangeAspect="1"/>
          </p:cNvGraphicFramePr>
          <p:nvPr>
            <p:ph sz="half" idx="2"/>
          </p:nvPr>
        </p:nvGraphicFramePr>
        <p:xfrm>
          <a:off x="4572000" y="1447800"/>
          <a:ext cx="4267200" cy="2270125"/>
        </p:xfrm>
        <a:graphic>
          <a:graphicData uri="http://schemas.openxmlformats.org/presentationml/2006/ole">
            <mc:AlternateContent xmlns:mc="http://schemas.openxmlformats.org/markup-compatibility/2006">
              <mc:Choice xmlns:v="urn:schemas-microsoft-com:vml" Requires="v">
                <p:oleObj spid="_x0000_s17499" name="Equation" r:id="rId3" imgW="3721100" imgH="1981200" progId="Equation.3">
                  <p:embed/>
                </p:oleObj>
              </mc:Choice>
              <mc:Fallback>
                <p:oleObj name="Equation" r:id="rId3" imgW="3721100" imgH="1981200" progId="Equation.3">
                  <p:embed/>
                  <p:pic>
                    <p:nvPicPr>
                      <p:cNvPr id="0" name="Object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267200" cy="227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8796" name="Picture 9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10000"/>
            <a:ext cx="365601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99" name="Picture 9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810000"/>
            <a:ext cx="36560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01" name="Picture 9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810000"/>
            <a:ext cx="36560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87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87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87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87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8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0000"/>
                </a:solidFill>
                <a:latin typeface="Verdana" panose="020B0604030504040204" pitchFamily="34" charset="0"/>
              </a:defRPr>
            </a:lvl1pPr>
            <a:lvl2pPr marL="742950" indent="-285750">
              <a:spcBef>
                <a:spcPct val="20000"/>
              </a:spcBef>
              <a:buChar char="–"/>
              <a:defRPr sz="1600">
                <a:solidFill>
                  <a:schemeClr val="tx1"/>
                </a:solidFill>
                <a:latin typeface="Verdana" panose="020B0604030504040204" pitchFamily="34" charset="0"/>
              </a:defRPr>
            </a:lvl2pPr>
            <a:lvl3pPr marL="1143000" indent="-228600">
              <a:spcBef>
                <a:spcPct val="20000"/>
              </a:spcBef>
              <a:buChar char="•"/>
              <a:defRPr sz="12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9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9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9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9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buFontTx/>
              <a:buNone/>
            </a:pPr>
            <a:r>
              <a:rPr lang="en-US" altLang="en-US">
                <a:solidFill>
                  <a:schemeClr val="tx1"/>
                </a:solidFill>
              </a:rPr>
              <a:t>CSCE 190:  Computing in the Modern World</a:t>
            </a:r>
            <a:r>
              <a:rPr lang="en-US" altLang="en-US">
                <a:solidFill>
                  <a:srgbClr val="990033"/>
                </a:solidFill>
              </a:rPr>
              <a:t>			 </a:t>
            </a:r>
            <a:fld id="{DC7F7DDE-4A9C-46A6-8BAE-E222DE9D843C}" type="slidenum">
              <a:rPr lang="en-US" altLang="en-US">
                <a:solidFill>
                  <a:srgbClr val="990033"/>
                </a:solidFill>
              </a:rPr>
              <a:pPr>
                <a:spcBef>
                  <a:spcPct val="0"/>
                </a:spcBef>
                <a:buFontTx/>
                <a:buNone/>
              </a:pPr>
              <a:t>9</a:t>
            </a:fld>
            <a:endParaRPr lang="en-US" altLang="en-US">
              <a:solidFill>
                <a:srgbClr val="990033"/>
              </a:solidFill>
            </a:endParaRPr>
          </a:p>
        </p:txBody>
      </p:sp>
      <p:sp>
        <p:nvSpPr>
          <p:cNvPr id="18435" name="Rectangle 2"/>
          <p:cNvSpPr>
            <a:spLocks noGrp="1" noChangeArrowheads="1"/>
          </p:cNvSpPr>
          <p:nvPr>
            <p:ph type="title"/>
          </p:nvPr>
        </p:nvSpPr>
        <p:spPr/>
        <p:txBody>
          <a:bodyPr/>
          <a:lstStyle/>
          <a:p>
            <a:pPr eaLnBrk="1" hangingPunct="1"/>
            <a:r>
              <a:rPr lang="en-US" altLang="en-US" smtClean="0"/>
              <a:t>Microarchitecture</a:t>
            </a:r>
          </a:p>
        </p:txBody>
      </p:sp>
      <p:pic>
        <p:nvPicPr>
          <p:cNvPr id="184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sc">
  <a:themeElements>
    <a:clrScheme name="u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usc</Template>
  <TotalTime>35549</TotalTime>
  <Words>3253</Words>
  <Application>Microsoft Office PowerPoint</Application>
  <PresentationFormat>On-screen Show (4:3)</PresentationFormat>
  <Paragraphs>677</Paragraphs>
  <Slides>36</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Symbol</vt:lpstr>
      <vt:lpstr>Verdana</vt:lpstr>
      <vt:lpstr>Wingdings</vt:lpstr>
      <vt:lpstr>usc</vt:lpstr>
      <vt:lpstr>Equation</vt:lpstr>
      <vt:lpstr>Trends in the Infrastructure of Computing</vt:lpstr>
      <vt:lpstr>My Questions</vt:lpstr>
      <vt:lpstr>Talk Outline</vt:lpstr>
      <vt:lpstr>Semiconductors</vt:lpstr>
      <vt:lpstr>MOSFETs</vt:lpstr>
      <vt:lpstr>Layout</vt:lpstr>
      <vt:lpstr>Logic Gates</vt:lpstr>
      <vt:lpstr>Logic Synthesis</vt:lpstr>
      <vt:lpstr>Microarchitecture</vt:lpstr>
      <vt:lpstr>Synthesized and P&amp;R’ed MIPS Architecture</vt:lpstr>
      <vt:lpstr>Si Wafer</vt:lpstr>
      <vt:lpstr>Feature Size</vt:lpstr>
      <vt:lpstr>Minimum Feature Size</vt:lpstr>
      <vt:lpstr>Where are the New Transistors Allocated?</vt:lpstr>
      <vt:lpstr>The Role of Computer Architects</vt:lpstr>
      <vt:lpstr>The Role of Computer Architects</vt:lpstr>
      <vt:lpstr>CPU Design Philosophy</vt:lpstr>
      <vt:lpstr>CPU Design</vt:lpstr>
      <vt:lpstr>Intel Sandy Bridge Architecture</vt:lpstr>
      <vt:lpstr>AMD Bulldozer Architecture</vt:lpstr>
      <vt:lpstr>Graphical Processor Units (GPUs)</vt:lpstr>
      <vt:lpstr>Co-Processor (GPU) Design</vt:lpstr>
      <vt:lpstr>NVIDIA GPU Architecture</vt:lpstr>
      <vt:lpstr>IBM Cell/B.E. Architecture</vt:lpstr>
      <vt:lpstr>Intel Phi Coprocessor</vt:lpstr>
      <vt:lpstr>Texas Instruments C66x Architecture</vt:lpstr>
      <vt:lpstr>ARM Cortex-A15 Architecture</vt:lpstr>
      <vt:lpstr>Field Programmable Gate Arrays</vt:lpstr>
      <vt:lpstr>Programming FPGAs</vt:lpstr>
      <vt:lpstr>Heterogeneous Computing</vt:lpstr>
      <vt:lpstr>Heterogeneous Computing</vt:lpstr>
      <vt:lpstr>Heterogeneous Computing with FPGAs</vt:lpstr>
      <vt:lpstr>Heterogeneous Computing with FPGAs</vt:lpstr>
      <vt:lpstr>AMD Fusion Architecture</vt:lpstr>
      <vt:lpstr>My Research</vt:lpstr>
      <vt:lpstr>Current Research Goals</vt:lpstr>
    </vt:vector>
  </TitlesOfParts>
  <Company>Department of Computer Science and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612:  VLSI System Design</dc:title>
  <dc:creator>Jason D. Bakos</dc:creator>
  <cp:lastModifiedBy>Marco Valtorta</cp:lastModifiedBy>
  <cp:revision>577</cp:revision>
  <dcterms:created xsi:type="dcterms:W3CDTF">2005-09-22T21:21:18Z</dcterms:created>
  <dcterms:modified xsi:type="dcterms:W3CDTF">2017-08-31T21:07:32Z</dcterms:modified>
</cp:coreProperties>
</file>