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281" r:id="rId3"/>
    <p:sldId id="282" r:id="rId4"/>
    <p:sldId id="313" r:id="rId5"/>
    <p:sldId id="283" r:id="rId6"/>
    <p:sldId id="314" r:id="rId7"/>
    <p:sldId id="284" r:id="rId8"/>
    <p:sldId id="315" r:id="rId9"/>
    <p:sldId id="279" r:id="rId10"/>
    <p:sldId id="280" r:id="rId11"/>
    <p:sldId id="276" r:id="rId12"/>
    <p:sldId id="316" r:id="rId13"/>
    <p:sldId id="288" r:id="rId14"/>
    <p:sldId id="326" r:id="rId15"/>
    <p:sldId id="327" r:id="rId16"/>
    <p:sldId id="328" r:id="rId17"/>
    <p:sldId id="324" r:id="rId18"/>
    <p:sldId id="325" r:id="rId19"/>
    <p:sldId id="329" r:id="rId2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48" d="100"/>
          <a:sy n="48"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EC249CFE-3DBE-4FF2-BA31-6CE22F40E669}" type="slidenum">
              <a:rPr lang="en-US"/>
              <a:pPr>
                <a:defRPr/>
              </a:pPr>
              <a:t>‹#›</a:t>
            </a:fld>
            <a:endParaRPr lang="en-US"/>
          </a:p>
        </p:txBody>
      </p:sp>
    </p:spTree>
    <p:extLst>
      <p:ext uri="{BB962C8B-B14F-4D97-AF65-F5344CB8AC3E}">
        <p14:creationId xmlns:p14="http://schemas.microsoft.com/office/powerpoint/2010/main" val="41033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85596620-1418-4487-8C30-377531D0A71C}" type="slidenum">
              <a:rPr lang="en-US"/>
              <a:pPr>
                <a:defRPr/>
              </a:pPr>
              <a:t>‹#›</a:t>
            </a:fld>
            <a:endParaRPr lang="en-US"/>
          </a:p>
        </p:txBody>
      </p:sp>
    </p:spTree>
    <p:extLst>
      <p:ext uri="{BB962C8B-B14F-4D97-AF65-F5344CB8AC3E}">
        <p14:creationId xmlns:p14="http://schemas.microsoft.com/office/powerpoint/2010/main" val="178749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5490C3-E28D-457F-AF0F-8F8E59770C9B}" type="slidenum">
              <a:rPr lang="en-US" altLang="en-US" smtClean="0"/>
              <a:pPr>
                <a:spcBef>
                  <a:spcPct val="0"/>
                </a:spcBef>
              </a:pPr>
              <a:t>1</a:t>
            </a:fld>
            <a:endParaRPr lang="en-US" alt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9AD600-BF73-4567-8626-A0EE6A180F2B}" type="slidenum">
              <a:rPr lang="en-US" altLang="en-US" smtClean="0"/>
              <a:pPr>
                <a:spcBef>
                  <a:spcPct val="0"/>
                </a:spcBef>
              </a:pPr>
              <a:t>10</a:t>
            </a:fld>
            <a:endParaRPr lang="en-US"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figure A.1 in [S], p.820.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E1DD2D-D380-4221-8BE2-714DB4769338}" type="slidenum">
              <a:rPr lang="en-US" altLang="en-US" smtClean="0"/>
              <a:pPr>
                <a:spcBef>
                  <a:spcPct val="0"/>
                </a:spcBef>
              </a:pPr>
              <a:t>11</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0085CAD-C32F-4C59-BC95-1A23DAD41379}" type="slidenum">
              <a:rPr lang="en-US" altLang="en-US" smtClean="0"/>
              <a:pPr>
                <a:spcBef>
                  <a:spcPct val="0"/>
                </a:spcBef>
              </a:pPr>
              <a:t>12</a:t>
            </a:fld>
            <a:endParaRPr lang="en-US"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http://alain.colmerauer.free.fr/, accessed 2010-08-17</a:t>
            </a:r>
          </a:p>
          <a:p>
            <a:r>
              <a:rPr lang="en-US" altLang="en-US" smtClean="0"/>
              <a:t>http://en.wikipedia.org/wiki/John_Backus and http://www.nytimes.com/2007/03/20/business/20backus.html?_r=2&amp;hp&amp;oref=slogin accessed 2010-08017, accessed 2010-08-17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43D672-D723-4053-AF51-255B89201E70}" type="slidenum">
              <a:rPr lang="en-US" altLang="en-US" smtClean="0"/>
              <a:pPr>
                <a:spcBef>
                  <a:spcPct val="0"/>
                </a:spcBef>
              </a:pPr>
              <a:t>13</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the History</a:t>
            </a:r>
            <a:r>
              <a:rPr lang="en-US" altLang="en-US" baseline="0" dirty="0" smtClean="0"/>
              <a:t> of Haskell paper in the csce330f15 folder (p.6).</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2014-08-21. Haskell is #40 (was #34 in August 2013 and 2012), Prolog is #46 (was #36 in August 2013, #31 in August 2012),  Fortran is #34, and ML is #25. </a:t>
            </a:r>
          </a:p>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8866AFD-8CB4-4464-B9A2-D888ADEC4372}"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1EAE25-5E33-4CF5-9791-D4E4A86EDD90}"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2015-08-18 from http://pypl.github.io/PYPL.html.   The site includes a custom search engine to construct charts and graphs for specific languages and geographic regions.  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9CB3DEA-B84A-46FA-BCAB-F7C9E63BD13B}"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28B8AF1-ABA2-4794-9C10-BBB4632B2906}" type="slidenum">
              <a:rPr lang="en-US" altLang="en-US" smtClean="0"/>
              <a:pPr>
                <a:spcBef>
                  <a:spcPct val="0"/>
                </a:spcBef>
              </a:pPr>
              <a:t>17</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2013-08-20.  The end of 2004 drop for Java is due to a change in Google.  See http://www.tiobe.com/index.htm?tiobe_index, accessed on 2007-08-23.</a:t>
            </a:r>
          </a:p>
          <a:p>
            <a:r>
              <a:rPr lang="en-US" altLang="en-US" smtClean="0"/>
              <a:t>Static vs. Dynamic Typing will be explained in a later lecture.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F65815A-0B3F-47F1-B1B4-4F50F74FAD60}" type="slidenum">
              <a:rPr lang="en-US" altLang="en-US" smtClean="0"/>
              <a:pPr>
                <a:spcBef>
                  <a:spcPct val="0"/>
                </a:spcBef>
              </a:pPr>
              <a:t>18</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36AA83-D2EC-43C4-8708-CA7C6CE3D584}" type="slidenum">
              <a:rPr lang="en-US" altLang="en-US" smtClean="0"/>
              <a:pPr>
                <a:spcBef>
                  <a:spcPct val="0"/>
                </a:spcBef>
              </a:pPr>
              <a:t>19</a:t>
            </a:fld>
            <a:endParaRPr lang="en-US" alt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2015-08-18.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DF05F1-1FD9-4F21-8F39-503B54AF6C3B}" type="slidenum">
              <a:rPr lang="en-US" altLang="en-US" smtClean="0"/>
              <a:pPr>
                <a:spcBef>
                  <a:spcPct val="0"/>
                </a:spcBef>
              </a:pPr>
              <a:t>2</a:t>
            </a:fld>
            <a:endParaRPr lang="en-US"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150A0A-78B9-4CAB-83C6-15BA2989B2C3}" type="slidenum">
              <a:rPr lang="en-US" altLang="en-US" smtClean="0"/>
              <a:pPr>
                <a:spcBef>
                  <a:spcPct val="0"/>
                </a:spcBef>
              </a:pPr>
              <a:t>3</a:t>
            </a:fld>
            <a:endParaRPr lang="en-US"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0EE5B7-8A82-454B-9DD5-B16C439E64BC}" type="slidenum">
              <a:rPr lang="en-US" altLang="en-US" smtClean="0"/>
              <a:pPr>
                <a:spcBef>
                  <a:spcPct val="0"/>
                </a:spcBef>
              </a:pPr>
              <a:t>4</a:t>
            </a:fld>
            <a:endParaRPr lang="en-US" alt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Also:</a:t>
            </a:r>
          </a:p>
          <a:p>
            <a:r>
              <a:rPr lang="en-US" altLang="en-US" smtClean="0"/>
              <a:t>int main()</a:t>
            </a:r>
          </a:p>
          <a:p>
            <a:r>
              <a:rPr lang="en-US" altLang="en-US" smtClean="0"/>
              <a:t>{</a:t>
            </a:r>
          </a:p>
          <a:p>
            <a:r>
              <a:rPr lang="en-US" altLang="en-US" smtClean="0"/>
              <a:t>    int i, j;</a:t>
            </a:r>
          </a:p>
          <a:p>
            <a:r>
              <a:rPr lang="en-US" altLang="en-US" smtClean="0"/>
              <a:t>    scanf("%d %d", &amp;i, &amp;j);</a:t>
            </a:r>
          </a:p>
          <a:p>
            <a:r>
              <a:rPr lang="en-US" altLang="en-US" smtClean="0"/>
              <a:t>    printf("%d\n", gcd(i, j));</a:t>
            </a:r>
          </a:p>
          <a:p>
            <a:r>
              <a:rPr lang="en-US" altLang="en-US" smtClean="0"/>
              <a:t>}</a:t>
            </a: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7869B-6D53-4BBE-8CFE-CC078977B4E6}" type="slidenum">
              <a:rPr lang="en-US" altLang="en-US" smtClean="0"/>
              <a:pPr>
                <a:spcBef>
                  <a:spcPct val="0"/>
                </a:spcBef>
              </a:pPr>
              <a:t>5</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2D5CE4-0020-41FA-8A39-C9043718F441}" type="slidenum">
              <a:rPr lang="en-US" altLang="en-US" smtClean="0"/>
              <a:pPr>
                <a:spcBef>
                  <a:spcPct val="0"/>
                </a:spcBef>
              </a:pPr>
              <a:t>6</a:t>
            </a:fld>
            <a:endParaRPr lang="en-US"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the algorithm</a:t>
            </a:r>
            <a:r>
              <a:rPr lang="en-US" altLang="en-US" baseline="0" dirty="0" smtClean="0"/>
              <a:t> in Haskell too (20151124_190.hs in csce330f09/</a:t>
            </a:r>
            <a:r>
              <a:rPr lang="en-US" altLang="en-US" baseline="0" dirty="0" err="1" smtClean="0"/>
              <a:t>hutton</a:t>
            </a:r>
            <a:r>
              <a:rPr lang="en-US" altLang="en-US" baseline="0" dirty="0" smtClean="0"/>
              <a:t>/</a:t>
            </a:r>
            <a:r>
              <a:rPr lang="en-US" altLang="en-US" baseline="0" dirty="0" err="1" smtClean="0"/>
              <a:t>chapterPrograms</a:t>
            </a:r>
            <a:r>
              <a:rPr lang="en-US" altLang="en-US" baseline="0" dirty="0" smtClean="0"/>
              <a:t>)</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9AA65F-A59A-42AE-B85E-FC75AC70A7AF}" type="slidenum">
              <a:rPr lang="en-US" altLang="en-US" smtClean="0"/>
              <a:pPr>
                <a:spcBef>
                  <a:spcPct val="0"/>
                </a:spcBef>
              </a:pPr>
              <a:t>7</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644572-6C6A-4B11-93EA-6CAAEEFF18DB}" type="slidenum">
              <a:rPr lang="en-US" altLang="en-US" smtClean="0"/>
              <a:pPr>
                <a:spcBef>
                  <a:spcPct val="0"/>
                </a:spcBef>
              </a:pPr>
              <a:t>8</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a:t>
            </a:r>
            <a:r>
              <a:rPr lang="en-US" altLang="en-US" dirty="0" err="1" smtClean="0"/>
              <a:t>gcd</a:t>
            </a:r>
            <a:r>
              <a:rPr lang="en-US" altLang="en-US" dirty="0" smtClean="0"/>
              <a:t> program in Prolog</a:t>
            </a:r>
            <a:r>
              <a:rPr lang="en-US" altLang="en-US" baseline="0" dirty="0" smtClean="0"/>
              <a:t> (gcd_190_20151124.pl in csce330f12/</a:t>
            </a:r>
            <a:r>
              <a:rPr lang="en-US" altLang="en-US" baseline="0" dirty="0" err="1" smtClean="0"/>
              <a:t>levesque</a:t>
            </a:r>
            <a:r>
              <a:rPr lang="en-US" altLang="en-US" baseline="0" dirty="0" smtClean="0"/>
              <a:t>/</a:t>
            </a:r>
            <a:r>
              <a:rPr lang="en-US" altLang="en-US" baseline="0" dirty="0" err="1" smtClean="0"/>
              <a:t>TCFiles</a:t>
            </a:r>
            <a:r>
              <a:rPr lang="en-US" altLang="en-US" baseline="0" dirty="0" smtClean="0"/>
              <a:t>)</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B64A833-919B-4F86-AC95-BA362547B9C6}" type="slidenum">
              <a:rPr lang="en-US" altLang="en-US" smtClean="0"/>
              <a:pPr>
                <a:spcBef>
                  <a:spcPct val="0"/>
                </a:spcBef>
              </a:pPr>
              <a:t>9</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B92A4-2A8F-46C5-ABC9-43A5C4B46EF5}" type="slidenum">
              <a:rPr lang="en-US"/>
              <a:pPr>
                <a:defRPr/>
              </a:pPr>
              <a:t>‹#›</a:t>
            </a:fld>
            <a:endParaRPr lang="en-US"/>
          </a:p>
        </p:txBody>
      </p:sp>
    </p:spTree>
    <p:extLst>
      <p:ext uri="{BB962C8B-B14F-4D97-AF65-F5344CB8AC3E}">
        <p14:creationId xmlns:p14="http://schemas.microsoft.com/office/powerpoint/2010/main" val="7167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60950-67AF-4E12-8C70-EF1C1733EEB6}" type="slidenum">
              <a:rPr lang="en-US"/>
              <a:pPr>
                <a:defRPr/>
              </a:pPr>
              <a:t>‹#›</a:t>
            </a:fld>
            <a:endParaRPr lang="en-US"/>
          </a:p>
        </p:txBody>
      </p:sp>
    </p:spTree>
    <p:extLst>
      <p:ext uri="{BB962C8B-B14F-4D97-AF65-F5344CB8AC3E}">
        <p14:creationId xmlns:p14="http://schemas.microsoft.com/office/powerpoint/2010/main" val="189047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94FF2-07FF-478E-86B3-A065BB124A45}" type="slidenum">
              <a:rPr lang="en-US"/>
              <a:pPr>
                <a:defRPr/>
              </a:pPr>
              <a:t>‹#›</a:t>
            </a:fld>
            <a:endParaRPr lang="en-US"/>
          </a:p>
        </p:txBody>
      </p:sp>
    </p:spTree>
    <p:extLst>
      <p:ext uri="{BB962C8B-B14F-4D97-AF65-F5344CB8AC3E}">
        <p14:creationId xmlns:p14="http://schemas.microsoft.com/office/powerpoint/2010/main" val="292019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2B4B-AD0B-4F9D-930F-3AACA75D0AC2}" type="slidenum">
              <a:rPr lang="en-US"/>
              <a:pPr>
                <a:defRPr/>
              </a:pPr>
              <a:t>‹#›</a:t>
            </a:fld>
            <a:endParaRPr lang="en-US"/>
          </a:p>
        </p:txBody>
      </p:sp>
    </p:spTree>
    <p:extLst>
      <p:ext uri="{BB962C8B-B14F-4D97-AF65-F5344CB8AC3E}">
        <p14:creationId xmlns:p14="http://schemas.microsoft.com/office/powerpoint/2010/main" val="18691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9727E-56F4-42FB-B18E-37E08BE3C754}" type="slidenum">
              <a:rPr lang="en-US"/>
              <a:pPr>
                <a:defRPr/>
              </a:pPr>
              <a:t>‹#›</a:t>
            </a:fld>
            <a:endParaRPr lang="en-US"/>
          </a:p>
        </p:txBody>
      </p:sp>
    </p:spTree>
    <p:extLst>
      <p:ext uri="{BB962C8B-B14F-4D97-AF65-F5344CB8AC3E}">
        <p14:creationId xmlns:p14="http://schemas.microsoft.com/office/powerpoint/2010/main" val="21898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8A831-F364-4D46-8646-BAC1408703CF}" type="slidenum">
              <a:rPr lang="en-US"/>
              <a:pPr>
                <a:defRPr/>
              </a:pPr>
              <a:t>‹#›</a:t>
            </a:fld>
            <a:endParaRPr lang="en-US"/>
          </a:p>
        </p:txBody>
      </p:sp>
    </p:spTree>
    <p:extLst>
      <p:ext uri="{BB962C8B-B14F-4D97-AF65-F5344CB8AC3E}">
        <p14:creationId xmlns:p14="http://schemas.microsoft.com/office/powerpoint/2010/main" val="376930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E145E-0EDF-4662-97C7-AE2BBAEF813F}" type="slidenum">
              <a:rPr lang="en-US"/>
              <a:pPr>
                <a:defRPr/>
              </a:pPr>
              <a:t>‹#›</a:t>
            </a:fld>
            <a:endParaRPr lang="en-US"/>
          </a:p>
        </p:txBody>
      </p:sp>
    </p:spTree>
    <p:extLst>
      <p:ext uri="{BB962C8B-B14F-4D97-AF65-F5344CB8AC3E}">
        <p14:creationId xmlns:p14="http://schemas.microsoft.com/office/powerpoint/2010/main" val="7038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FB2A5B-277D-42B8-A74B-52F94C8BA78F}" type="slidenum">
              <a:rPr lang="en-US"/>
              <a:pPr>
                <a:defRPr/>
              </a:pPr>
              <a:t>‹#›</a:t>
            </a:fld>
            <a:endParaRPr lang="en-US"/>
          </a:p>
        </p:txBody>
      </p:sp>
    </p:spTree>
    <p:extLst>
      <p:ext uri="{BB962C8B-B14F-4D97-AF65-F5344CB8AC3E}">
        <p14:creationId xmlns:p14="http://schemas.microsoft.com/office/powerpoint/2010/main" val="77144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09F244-307B-420D-9D83-8D312BE80FC0}" type="slidenum">
              <a:rPr lang="en-US"/>
              <a:pPr>
                <a:defRPr/>
              </a:pPr>
              <a:t>‹#›</a:t>
            </a:fld>
            <a:endParaRPr lang="en-US"/>
          </a:p>
        </p:txBody>
      </p:sp>
    </p:spTree>
    <p:extLst>
      <p:ext uri="{BB962C8B-B14F-4D97-AF65-F5344CB8AC3E}">
        <p14:creationId xmlns:p14="http://schemas.microsoft.com/office/powerpoint/2010/main" val="198333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6E697-EC81-4236-AC34-C867D28B0F4A}" type="slidenum">
              <a:rPr lang="en-US"/>
              <a:pPr>
                <a:defRPr/>
              </a:pPr>
              <a:t>‹#›</a:t>
            </a:fld>
            <a:endParaRPr lang="en-US"/>
          </a:p>
        </p:txBody>
      </p:sp>
    </p:spTree>
    <p:extLst>
      <p:ext uri="{BB962C8B-B14F-4D97-AF65-F5344CB8AC3E}">
        <p14:creationId xmlns:p14="http://schemas.microsoft.com/office/powerpoint/2010/main" val="28257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D0ECA-C91D-457F-BBDA-8CFA69621CFC}" type="slidenum">
              <a:rPr lang="en-US"/>
              <a:pPr>
                <a:defRPr/>
              </a:pPr>
              <a:t>‹#›</a:t>
            </a:fld>
            <a:endParaRPr lang="en-US"/>
          </a:p>
        </p:txBody>
      </p:sp>
    </p:spTree>
    <p:extLst>
      <p:ext uri="{BB962C8B-B14F-4D97-AF65-F5344CB8AC3E}">
        <p14:creationId xmlns:p14="http://schemas.microsoft.com/office/powerpoint/2010/main" val="184725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53642B-4674-4B76-A628-12CC188C9CD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8"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smtClean="0"/>
              <a:t>CSCE 190</a:t>
            </a:r>
            <a:br>
              <a:rPr lang="en-US" altLang="en-US" sz="4000" smtClean="0"/>
            </a:br>
            <a:r>
              <a:rPr lang="en-US" altLang="en-US" sz="4000" smtClean="0"/>
              <a:t>Programming Language Paradigms </a:t>
            </a:r>
          </a:p>
        </p:txBody>
      </p:sp>
      <p:sp>
        <p:nvSpPr>
          <p:cNvPr id="2051" name="Rectangle 3"/>
          <p:cNvSpPr>
            <a:spLocks noGrp="1" noChangeArrowheads="1"/>
          </p:cNvSpPr>
          <p:nvPr>
            <p:ph type="subTitle" idx="1"/>
          </p:nvPr>
        </p:nvSpPr>
        <p:spPr/>
        <p:txBody>
          <a:bodyPr/>
          <a:lstStyle/>
          <a:p>
            <a:pPr eaLnBrk="1" hangingPunct="1"/>
            <a:r>
              <a:rPr lang="en-US" altLang="en-US" dirty="0" smtClean="0"/>
              <a:t>Fall </a:t>
            </a:r>
            <a:r>
              <a:rPr lang="en-US" altLang="en-US" dirty="0" smtClean="0"/>
              <a:t>2015</a:t>
            </a:r>
            <a:endParaRPr lang="en-US" altLang="en-US" dirty="0" smtClean="0"/>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295400"/>
            <a:ext cx="1828800" cy="4114800"/>
          </a:xfrm>
        </p:spPr>
        <p:txBody>
          <a:bodyPr/>
          <a:lstStyle/>
          <a:p>
            <a:pPr eaLnBrk="1" hangingPunct="1"/>
            <a:r>
              <a:rPr lang="en-US" altLang="en-US" sz="2000" smtClean="0"/>
              <a:t>Figure by Brian Hayes</a:t>
            </a:r>
            <a:br>
              <a:rPr lang="en-US" altLang="en-US" sz="2000" smtClean="0"/>
            </a:br>
            <a:r>
              <a:rPr lang="en-US" altLang="en-US" sz="2000" smtClean="0"/>
              <a:t>(who credits, in part, Éric Lévénez and Pascal Rigaux):</a:t>
            </a:r>
            <a:br>
              <a:rPr lang="en-US" altLang="en-US" sz="2000" smtClean="0"/>
            </a:br>
            <a:r>
              <a:rPr lang="en-US" altLang="en-US" sz="2000" smtClean="0"/>
              <a:t>Brian Hayes, “The Semicolon Wars.” American Scientist, July-August 2006, pp.299-303</a:t>
            </a:r>
          </a:p>
        </p:txBody>
      </p:sp>
      <p:pic>
        <p:nvPicPr>
          <p:cNvPr id="11267"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914400"/>
          </a:xfrm>
        </p:spPr>
        <p:txBody>
          <a:bodyPr/>
          <a:lstStyle/>
          <a:p>
            <a:pPr eaLnBrk="1" hangingPunct="1"/>
            <a:r>
              <a:rPr lang="en-US" altLang="en-US" smtClean="0"/>
              <a:t>Some Historical Perspective</a:t>
            </a:r>
          </a:p>
        </p:txBody>
      </p:sp>
      <p:sp>
        <p:nvSpPr>
          <p:cNvPr id="12291"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smtClean="0"/>
              <a:t>Plankalkül (Konrad Zuse, 1943-1945)</a:t>
            </a:r>
          </a:p>
          <a:p>
            <a:pPr eaLnBrk="1" hangingPunct="1">
              <a:lnSpc>
                <a:spcPct val="80000"/>
              </a:lnSpc>
            </a:pPr>
            <a:r>
              <a:rPr lang="en-US" altLang="en-US" sz="1800" smtClean="0"/>
              <a:t>FORTRAN (John Backus, 1956)</a:t>
            </a:r>
          </a:p>
          <a:p>
            <a:pPr eaLnBrk="1" hangingPunct="1">
              <a:lnSpc>
                <a:spcPct val="80000"/>
              </a:lnSpc>
            </a:pPr>
            <a:r>
              <a:rPr lang="en-US" altLang="en-US" sz="1800" smtClean="0"/>
              <a:t>LISP (John McCarthy, 1960)</a:t>
            </a:r>
          </a:p>
          <a:p>
            <a:pPr eaLnBrk="1" hangingPunct="1">
              <a:lnSpc>
                <a:spcPct val="80000"/>
              </a:lnSpc>
            </a:pPr>
            <a:r>
              <a:rPr lang="en-US" altLang="en-US" sz="1800" smtClean="0"/>
              <a:t>ALGOL 60 (Transatlantic Committee, 1960)</a:t>
            </a:r>
          </a:p>
          <a:p>
            <a:pPr eaLnBrk="1" hangingPunct="1">
              <a:lnSpc>
                <a:spcPct val="80000"/>
              </a:lnSpc>
            </a:pPr>
            <a:r>
              <a:rPr lang="en-US" altLang="en-US" sz="1800" smtClean="0"/>
              <a:t>COBOL (US DoD Committee, 1960)</a:t>
            </a:r>
          </a:p>
          <a:p>
            <a:pPr eaLnBrk="1" hangingPunct="1">
              <a:lnSpc>
                <a:spcPct val="80000"/>
              </a:lnSpc>
            </a:pPr>
            <a:r>
              <a:rPr lang="en-US" altLang="en-US" sz="1800" smtClean="0"/>
              <a:t>APL (Iverson, 1962) </a:t>
            </a:r>
          </a:p>
          <a:p>
            <a:pPr eaLnBrk="1" hangingPunct="1">
              <a:lnSpc>
                <a:spcPct val="80000"/>
              </a:lnSpc>
            </a:pPr>
            <a:r>
              <a:rPr lang="en-US" altLang="en-US" sz="1800" smtClean="0"/>
              <a:t>BASIC (Kemeny and Kurz, 1964)</a:t>
            </a:r>
          </a:p>
          <a:p>
            <a:pPr eaLnBrk="1" hangingPunct="1">
              <a:lnSpc>
                <a:spcPct val="80000"/>
              </a:lnSpc>
            </a:pPr>
            <a:r>
              <a:rPr lang="en-US" altLang="en-US" sz="1800" smtClean="0"/>
              <a:t>PL/I (IBM, 1964)</a:t>
            </a:r>
          </a:p>
          <a:p>
            <a:pPr eaLnBrk="1" hangingPunct="1">
              <a:lnSpc>
                <a:spcPct val="80000"/>
              </a:lnSpc>
            </a:pPr>
            <a:r>
              <a:rPr lang="en-US" altLang="en-US" sz="1800" smtClean="0"/>
              <a:t>SIMULA 67 (Nygaard and Dahl, 1967)</a:t>
            </a:r>
          </a:p>
          <a:p>
            <a:pPr eaLnBrk="1" hangingPunct="1">
              <a:lnSpc>
                <a:spcPct val="80000"/>
              </a:lnSpc>
            </a:pPr>
            <a:r>
              <a:rPr lang="en-US" altLang="en-US" sz="1800" smtClean="0"/>
              <a:t>ALGOL 68 (Committee, 1968)</a:t>
            </a:r>
          </a:p>
          <a:p>
            <a:pPr eaLnBrk="1" hangingPunct="1">
              <a:lnSpc>
                <a:spcPct val="80000"/>
              </a:lnSpc>
            </a:pPr>
            <a:r>
              <a:rPr lang="en-US" altLang="en-US" sz="1800" smtClean="0"/>
              <a:t>Pascal (Niklaus Wirth, 1971) </a:t>
            </a:r>
          </a:p>
          <a:p>
            <a:pPr eaLnBrk="1" hangingPunct="1">
              <a:lnSpc>
                <a:spcPct val="80000"/>
              </a:lnSpc>
            </a:pPr>
            <a:r>
              <a:rPr lang="en-US" altLang="en-US" sz="1800" smtClean="0"/>
              <a:t>C (Dennis Ritchie, 1972)</a:t>
            </a:r>
          </a:p>
          <a:p>
            <a:pPr eaLnBrk="1" hangingPunct="1">
              <a:lnSpc>
                <a:spcPct val="80000"/>
              </a:lnSpc>
            </a:pPr>
            <a:endParaRPr lang="en-US" altLang="en-US" sz="1800" smtClean="0"/>
          </a:p>
        </p:txBody>
      </p:sp>
      <p:sp>
        <p:nvSpPr>
          <p:cNvPr id="12292"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smtClean="0">
                <a:solidFill>
                  <a:srgbClr val="FF0000"/>
                </a:solidFill>
              </a:rPr>
              <a:t>Prolog (Alain Colmerauer, 1972)</a:t>
            </a:r>
          </a:p>
          <a:p>
            <a:pPr eaLnBrk="1" hangingPunct="1">
              <a:lnSpc>
                <a:spcPct val="80000"/>
              </a:lnSpc>
            </a:pPr>
            <a:r>
              <a:rPr lang="en-US" altLang="en-US" sz="1800" smtClean="0"/>
              <a:t>Smalltalk (Alan Kay, 1972)</a:t>
            </a:r>
          </a:p>
          <a:p>
            <a:pPr eaLnBrk="1" hangingPunct="1">
              <a:lnSpc>
                <a:spcPct val="80000"/>
              </a:lnSpc>
            </a:pPr>
            <a:r>
              <a:rPr lang="en-US" altLang="en-US" sz="1800" smtClean="0">
                <a:solidFill>
                  <a:srgbClr val="FF0000"/>
                </a:solidFill>
              </a:rPr>
              <a:t>FP (Backus, 1978)</a:t>
            </a:r>
            <a:r>
              <a:rPr lang="en-US" altLang="en-US" sz="1800" smtClean="0"/>
              <a:t> </a:t>
            </a:r>
          </a:p>
          <a:p>
            <a:pPr eaLnBrk="1" hangingPunct="1">
              <a:lnSpc>
                <a:spcPct val="80000"/>
              </a:lnSpc>
            </a:pPr>
            <a:r>
              <a:rPr lang="en-US" altLang="en-US" sz="1800" smtClean="0"/>
              <a:t>Ada (UD DoD and Jean Ichbiah, 1983)</a:t>
            </a:r>
          </a:p>
          <a:p>
            <a:pPr eaLnBrk="1" hangingPunct="1">
              <a:lnSpc>
                <a:spcPct val="80000"/>
              </a:lnSpc>
            </a:pPr>
            <a:r>
              <a:rPr lang="en-US" altLang="en-US" sz="1800" smtClean="0"/>
              <a:t>C++ (Stroustrup, 1983)</a:t>
            </a:r>
          </a:p>
          <a:p>
            <a:pPr eaLnBrk="1" hangingPunct="1">
              <a:lnSpc>
                <a:spcPct val="80000"/>
              </a:lnSpc>
            </a:pPr>
            <a:r>
              <a:rPr lang="en-US" altLang="en-US" sz="1800" smtClean="0"/>
              <a:t>Modula-2 (Wirth, 1985)</a:t>
            </a:r>
          </a:p>
          <a:p>
            <a:pPr eaLnBrk="1" hangingPunct="1">
              <a:lnSpc>
                <a:spcPct val="80000"/>
              </a:lnSpc>
            </a:pPr>
            <a:r>
              <a:rPr lang="en-US" altLang="en-US" sz="1800" smtClean="0"/>
              <a:t>Delphi (Borland, 1988?)</a:t>
            </a:r>
          </a:p>
          <a:p>
            <a:pPr eaLnBrk="1" hangingPunct="1">
              <a:lnSpc>
                <a:spcPct val="80000"/>
              </a:lnSpc>
            </a:pPr>
            <a:r>
              <a:rPr lang="en-US" altLang="en-US" sz="1800" smtClean="0"/>
              <a:t>Modula-3 (Cardelli, 1989)</a:t>
            </a:r>
          </a:p>
          <a:p>
            <a:pPr eaLnBrk="1" hangingPunct="1">
              <a:lnSpc>
                <a:spcPct val="80000"/>
              </a:lnSpc>
            </a:pPr>
            <a:r>
              <a:rPr lang="en-US" altLang="en-US" sz="1800" smtClean="0"/>
              <a:t>ML (Robin Milner, 1978)</a:t>
            </a:r>
          </a:p>
          <a:p>
            <a:pPr eaLnBrk="1" hangingPunct="1">
              <a:lnSpc>
                <a:spcPct val="80000"/>
              </a:lnSpc>
            </a:pPr>
            <a:r>
              <a:rPr lang="en-US" altLang="en-US" sz="1800" smtClean="0">
                <a:solidFill>
                  <a:srgbClr val="FF0000"/>
                </a:solidFill>
              </a:rPr>
              <a:t>Haskell (Committee, 1990)</a:t>
            </a:r>
            <a:r>
              <a:rPr lang="en-US" altLang="en-US" sz="1800" smtClean="0"/>
              <a:t> </a:t>
            </a:r>
          </a:p>
          <a:p>
            <a:pPr eaLnBrk="1" hangingPunct="1">
              <a:lnSpc>
                <a:spcPct val="80000"/>
              </a:lnSpc>
            </a:pPr>
            <a:r>
              <a:rPr lang="en-US" altLang="en-US" sz="1800" smtClean="0"/>
              <a:t>Eiffel (Bertrand Meyer, 1992)</a:t>
            </a:r>
          </a:p>
          <a:p>
            <a:pPr eaLnBrk="1" hangingPunct="1">
              <a:lnSpc>
                <a:spcPct val="80000"/>
              </a:lnSpc>
            </a:pPr>
            <a:r>
              <a:rPr lang="en-US" altLang="en-US" sz="1800" smtClean="0"/>
              <a:t>Java (Sun and James Gosling, 1993?)</a:t>
            </a:r>
          </a:p>
          <a:p>
            <a:pPr eaLnBrk="1" hangingPunct="1">
              <a:lnSpc>
                <a:spcPct val="80000"/>
              </a:lnSpc>
            </a:pPr>
            <a:r>
              <a:rPr lang="en-US" altLang="en-US" sz="1800" smtClean="0"/>
              <a:t>C# (Microsoft, 2001?)</a:t>
            </a:r>
          </a:p>
          <a:p>
            <a:pPr eaLnBrk="1" hangingPunct="1">
              <a:lnSpc>
                <a:spcPct val="80000"/>
              </a:lnSpc>
            </a:pPr>
            <a:r>
              <a:rPr lang="en-US" altLang="en-US" sz="1800" smtClean="0"/>
              <a:t>Scripting languages such as Perl, etc.</a:t>
            </a:r>
          </a:p>
          <a:p>
            <a:pPr eaLnBrk="1" hangingPunct="1">
              <a:lnSpc>
                <a:spcPct val="80000"/>
              </a:lnSpc>
            </a:pPr>
            <a:r>
              <a:rPr lang="en-US" altLang="en-US" sz="1800" smtClean="0"/>
              <a:t>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09600"/>
          </a:xfrm>
        </p:spPr>
        <p:txBody>
          <a:bodyPr/>
          <a:lstStyle/>
          <a:p>
            <a:pPr eaLnBrk="1" hangingPunct="1"/>
            <a:r>
              <a:rPr lang="en-US" altLang="en-US" sz="4000" smtClean="0"/>
              <a:t>Alain Colmerauer and John Backus</a:t>
            </a:r>
          </a:p>
        </p:txBody>
      </p:sp>
      <p:sp>
        <p:nvSpPr>
          <p:cNvPr id="13315"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smtClean="0"/>
              <a:t>Alain Colmerauer (1941-), the creator of Prolog</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533400"/>
          </a:xfrm>
        </p:spPr>
        <p:txBody>
          <a:bodyPr/>
          <a:lstStyle/>
          <a:p>
            <a:r>
              <a:rPr lang="en-US" altLang="en-US" smtClean="0"/>
              <a:t>August 2014 Tiobe PL Index</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762000"/>
          </a:xfrm>
        </p:spPr>
        <p:txBody>
          <a:bodyPr/>
          <a:lstStyle/>
          <a:p>
            <a:r>
              <a:rPr lang="en-US" altLang="en-US" smtClean="0"/>
              <a:t>August 2014 PYPL Index</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smtClean="0"/>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2013</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2014</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7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Language Families</a:t>
            </a:r>
          </a:p>
        </p:txBody>
      </p:sp>
      <p:sp>
        <p:nvSpPr>
          <p:cNvPr id="3075" name="Rectangle 3"/>
          <p:cNvSpPr>
            <a:spLocks noGrp="1" noChangeArrowheads="1"/>
          </p:cNvSpPr>
          <p:nvPr>
            <p:ph type="body" idx="1"/>
          </p:nvPr>
        </p:nvSpPr>
        <p:spPr/>
        <p:txBody>
          <a:bodyPr/>
          <a:lstStyle/>
          <a:p>
            <a:pPr eaLnBrk="1" hangingPunct="1"/>
            <a:r>
              <a:rPr lang="en-US" altLang="en-US" smtClean="0"/>
              <a:t>Imperative (or Procedural, or Assignment-Based)</a:t>
            </a:r>
          </a:p>
          <a:p>
            <a:pPr eaLnBrk="1" hangingPunct="1"/>
            <a:r>
              <a:rPr lang="en-US" altLang="en-US" smtClean="0"/>
              <a:t>Functional (or Applicative)</a:t>
            </a:r>
          </a:p>
          <a:p>
            <a:pPr eaLnBrk="1" hangingPunct="1"/>
            <a:r>
              <a:rPr lang="en-US" altLang="en-US" smtClean="0"/>
              <a:t>Logic (or Declarative)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Imperative Languages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Mostly influenced by the von Neumann computer architecture</a:t>
            </a:r>
          </a:p>
          <a:p>
            <a:pPr eaLnBrk="1" hangingPunct="1">
              <a:lnSpc>
                <a:spcPct val="90000"/>
              </a:lnSpc>
            </a:pPr>
            <a:r>
              <a:rPr lang="en-US" altLang="en-US" smtClean="0"/>
              <a:t>Variables model memory cells, can be assigned to, and act differently from mathematical variables</a:t>
            </a:r>
          </a:p>
          <a:p>
            <a:pPr eaLnBrk="1" hangingPunct="1">
              <a:lnSpc>
                <a:spcPct val="90000"/>
              </a:lnSpc>
            </a:pPr>
            <a:r>
              <a:rPr lang="en-US" altLang="en-US" smtClean="0"/>
              <a:t>Destructive assignment, which mimics the movement of data from memory to CPU and back</a:t>
            </a:r>
          </a:p>
          <a:p>
            <a:pPr eaLnBrk="1" hangingPunct="1">
              <a:lnSpc>
                <a:spcPct val="90000"/>
              </a:lnSpc>
            </a:pPr>
            <a:r>
              <a:rPr lang="en-US" altLang="en-US" smtClean="0"/>
              <a:t>Iteration as a means of repetition is faster than the more natural recursion, because instructions to be repeated are stored in adjacent memory cells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09600"/>
          </a:xfrm>
        </p:spPr>
        <p:txBody>
          <a:bodyPr/>
          <a:lstStyle/>
          <a:p>
            <a:pPr eaLnBrk="1" hangingPunct="1"/>
            <a:r>
              <a:rPr lang="en-US" altLang="en-US" sz="4000" smtClean="0"/>
              <a:t>GCD (Euclid’s Algorithm) in C</a:t>
            </a:r>
          </a:p>
        </p:txBody>
      </p:sp>
      <p:sp>
        <p:nvSpPr>
          <p:cNvPr id="5123" name="Rectangle 3"/>
          <p:cNvSpPr>
            <a:spLocks noGrp="1" noChangeArrowheads="1"/>
          </p:cNvSpPr>
          <p:nvPr>
            <p:ph type="body" idx="1"/>
          </p:nvPr>
        </p:nvSpPr>
        <p:spPr>
          <a:xfrm>
            <a:off x="685800" y="1219200"/>
            <a:ext cx="3429000" cy="4876800"/>
          </a:xfrm>
        </p:spPr>
        <p:txBody>
          <a:bodyPr/>
          <a:lstStyle/>
          <a:p>
            <a:pPr eaLnBrk="1" hangingPunct="1"/>
            <a:r>
              <a:rPr lang="en-US" altLang="en-US" smtClean="0"/>
              <a:t>To compute the gcd of a and b, check to see if a and b are equal.  If so, print one of them and stop.  Otherwise, replace the larger one by their difference and repeat.</a:t>
            </a:r>
          </a:p>
          <a:p>
            <a:pPr eaLnBrk="1" hangingPunct="1"/>
            <a:endParaRPr lang="en-US" altLang="en-US" smtClean="0"/>
          </a:p>
        </p:txBody>
      </p:sp>
      <p:sp>
        <p:nvSpPr>
          <p:cNvPr id="5124"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Functional Languages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mtClean="0"/>
              <a:t>Model of computation is the lambda calculus (of function application)</a:t>
            </a:r>
          </a:p>
          <a:p>
            <a:pPr eaLnBrk="1" hangingPunct="1">
              <a:lnSpc>
                <a:spcPct val="90000"/>
              </a:lnSpc>
            </a:pPr>
            <a:r>
              <a:rPr lang="en-US" altLang="en-US" smtClean="0"/>
              <a:t>No variables or write-once variables</a:t>
            </a:r>
          </a:p>
          <a:p>
            <a:pPr eaLnBrk="1" hangingPunct="1">
              <a:lnSpc>
                <a:spcPct val="90000"/>
              </a:lnSpc>
            </a:pPr>
            <a:r>
              <a:rPr lang="en-US" altLang="en-US" smtClean="0"/>
              <a:t>No destructive assignment</a:t>
            </a:r>
          </a:p>
          <a:p>
            <a:pPr eaLnBrk="1" hangingPunct="1">
              <a:lnSpc>
                <a:spcPct val="90000"/>
              </a:lnSpc>
            </a:pPr>
            <a:r>
              <a:rPr lang="en-US" altLang="en-US" smtClean="0"/>
              <a:t>Program computes by applying a functional form to an argument</a:t>
            </a:r>
          </a:p>
          <a:p>
            <a:pPr eaLnBrk="1" hangingPunct="1">
              <a:lnSpc>
                <a:spcPct val="90000"/>
              </a:lnSpc>
            </a:pPr>
            <a:r>
              <a:rPr lang="en-US" altLang="en-US" smtClean="0"/>
              <a:t>Program are built by composing simple functions into progressively more complicated ones</a:t>
            </a:r>
          </a:p>
          <a:p>
            <a:pPr eaLnBrk="1" hangingPunct="1">
              <a:lnSpc>
                <a:spcPct val="90000"/>
              </a:lnSpc>
            </a:pPr>
            <a:r>
              <a:rPr lang="en-US" altLang="en-US" smtClean="0"/>
              <a:t>Recursion is the preferred means of repetition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Scheme</a:t>
            </a:r>
          </a:p>
        </p:txBody>
      </p:sp>
      <p:sp>
        <p:nvSpPr>
          <p:cNvPr id="7171"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7172"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Logic Languages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mtClean="0"/>
              <a:t>Model of computation is the Post production system</a:t>
            </a:r>
          </a:p>
          <a:p>
            <a:pPr eaLnBrk="1" hangingPunct="1">
              <a:lnSpc>
                <a:spcPct val="90000"/>
              </a:lnSpc>
            </a:pPr>
            <a:r>
              <a:rPr lang="en-US" altLang="en-US" smtClean="0"/>
              <a:t>Write-once variables</a:t>
            </a:r>
          </a:p>
          <a:p>
            <a:pPr eaLnBrk="1" hangingPunct="1">
              <a:lnSpc>
                <a:spcPct val="90000"/>
              </a:lnSpc>
            </a:pPr>
            <a:r>
              <a:rPr lang="en-US" altLang="en-US" smtClean="0"/>
              <a:t>Rule-based programming</a:t>
            </a:r>
          </a:p>
          <a:p>
            <a:pPr eaLnBrk="1" hangingPunct="1">
              <a:lnSpc>
                <a:spcPct val="90000"/>
              </a:lnSpc>
            </a:pPr>
            <a:r>
              <a:rPr lang="en-US" altLang="en-US" smtClean="0"/>
              <a:t>Related to Horn logic, a subset of first-order logic</a:t>
            </a:r>
          </a:p>
          <a:p>
            <a:pPr eaLnBrk="1" hangingPunct="1">
              <a:lnSpc>
                <a:spcPct val="90000"/>
              </a:lnSpc>
            </a:pPr>
            <a:r>
              <a:rPr lang="en-US" altLang="en-US" smtClean="0"/>
              <a:t>AND and OR non-determinism can be exploited in parallel execution</a:t>
            </a:r>
          </a:p>
          <a:p>
            <a:pPr eaLnBrk="1" hangingPunct="1">
              <a:lnSpc>
                <a:spcPct val="90000"/>
              </a:lnSpc>
            </a:pPr>
            <a:r>
              <a:rPr lang="en-US" altLang="en-US" smtClean="0"/>
              <a:t>Almost unbelievably simple semantics</a:t>
            </a:r>
          </a:p>
          <a:p>
            <a:pPr eaLnBrk="1" hangingPunct="1">
              <a:lnSpc>
                <a:spcPct val="90000"/>
              </a:lnSpc>
            </a:pPr>
            <a:r>
              <a:rPr lang="en-US" altLang="en-US" smtClean="0"/>
              <a:t>Prolog is a compromise language: not a pure logic language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Prolog</a:t>
            </a:r>
          </a:p>
        </p:txBody>
      </p:sp>
      <p:sp>
        <p:nvSpPr>
          <p:cNvPr id="9219"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9220"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Some Historical Perspective</a:t>
            </a:r>
          </a:p>
        </p:txBody>
      </p:sp>
      <p:sp>
        <p:nvSpPr>
          <p:cNvPr id="10243" name="Rectangle 3"/>
          <p:cNvSpPr>
            <a:spLocks noGrp="1" noChangeArrowheads="1"/>
          </p:cNvSpPr>
          <p:nvPr>
            <p:ph type="body" idx="1"/>
          </p:nvPr>
        </p:nvSpPr>
        <p:spPr/>
        <p:txBody>
          <a:bodyPr/>
          <a:lstStyle/>
          <a:p>
            <a:pPr eaLnBrk="1" hangingPunct="1"/>
            <a:r>
              <a:rPr lang="en-US" altLang="en-US" smtClean="0"/>
              <a:t>“Every programmer knows there is one true programming language. A new one every week.”</a:t>
            </a:r>
          </a:p>
          <a:p>
            <a:pPr lvl="1" eaLnBrk="1" hangingPunct="1"/>
            <a:r>
              <a:rPr lang="en-US" altLang="en-US" smtClean="0"/>
              <a:t>Brian Hayes, “The Semicolon Wars.” American Scientist, July-August 2006, pp.299-303</a:t>
            </a:r>
          </a:p>
          <a:p>
            <a:pPr lvl="1" eaLnBrk="1" hangingPunct="1"/>
            <a:r>
              <a:rPr lang="en-US" altLang="en-US" sz="1600" smtClean="0"/>
              <a:t>http://www.americanscientist.org/template/AssetDetail/assetid/51982#52116</a:t>
            </a:r>
          </a:p>
          <a:p>
            <a:pPr eaLnBrk="1" hangingPunct="1"/>
            <a:r>
              <a:rPr lang="en-US" altLang="en-US" smtClean="0"/>
              <a:t>Language families</a:t>
            </a:r>
          </a:p>
          <a:p>
            <a:pPr eaLnBrk="1" hangingPunct="1"/>
            <a:r>
              <a:rPr lang="en-US" altLang="en-US" smtClean="0"/>
              <a:t>Evolution and Design</a:t>
            </a:r>
          </a:p>
          <a:p>
            <a:pPr lvl="1"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1548</TotalTime>
  <Words>1223</Words>
  <Application>Microsoft Office PowerPoint</Application>
  <PresentationFormat>On-screen Show (4:3)</PresentationFormat>
  <Paragraphs>136</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Times New Roman</vt:lpstr>
      <vt:lpstr>Arial</vt:lpstr>
      <vt:lpstr>Tw Cen MT</vt:lpstr>
      <vt:lpstr>Baskerville Old Face</vt:lpstr>
      <vt:lpstr>330Lect1</vt:lpstr>
      <vt:lpstr>Microsoft Photo Editor 3.0 Photo</vt:lpstr>
      <vt:lpstr>CSCE 190 Programming Language Paradigms </vt:lpstr>
      <vt:lpstr>Language Families</vt:lpstr>
      <vt:lpstr>Imperative Languages</vt:lpstr>
      <vt:lpstr>GCD (Euclid’s Algorithm) in C</vt:lpstr>
      <vt:lpstr>Functional Languages</vt:lpstr>
      <vt:lpstr>GCD (Euclid’s Algorithm) in Scheme</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August 2014 Tiobe PL Index</vt:lpstr>
      <vt:lpstr>August 2014 PYPL Index</vt:lpstr>
      <vt:lpstr>August 2015 PYPL Index</vt:lpstr>
      <vt:lpstr>Tiobe Index Long Term Trends, August 2013</vt:lpstr>
      <vt:lpstr>Tiobe Index Long Term Trends, August 2014</vt:lpstr>
      <vt:lpstr>Tiobe Index Long Term Trends,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mgv</cp:lastModifiedBy>
  <cp:revision>96</cp:revision>
  <cp:lastPrinted>2013-08-22T13:55:24Z</cp:lastPrinted>
  <dcterms:created xsi:type="dcterms:W3CDTF">2004-08-19T01:30:12Z</dcterms:created>
  <dcterms:modified xsi:type="dcterms:W3CDTF">2015-11-24T22:33:28Z</dcterms:modified>
</cp:coreProperties>
</file>