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  <p:sldMasterId id="2147483678" r:id="rId6"/>
  </p:sldMasterIdLst>
  <p:notesMasterIdLst>
    <p:notesMasterId r:id="rId34"/>
  </p:notesMasterIdLst>
  <p:handoutMasterIdLst>
    <p:handoutMasterId r:id="rId35"/>
  </p:handoutMasterIdLst>
  <p:sldIdLst>
    <p:sldId id="274" r:id="rId7"/>
    <p:sldId id="289" r:id="rId8"/>
    <p:sldId id="276" r:id="rId9"/>
    <p:sldId id="290" r:id="rId10"/>
    <p:sldId id="328" r:id="rId11"/>
    <p:sldId id="285" r:id="rId12"/>
    <p:sldId id="286" r:id="rId13"/>
    <p:sldId id="277" r:id="rId14"/>
    <p:sldId id="317" r:id="rId15"/>
    <p:sldId id="321" r:id="rId16"/>
    <p:sldId id="319" r:id="rId17"/>
    <p:sldId id="322" r:id="rId18"/>
    <p:sldId id="327" r:id="rId19"/>
    <p:sldId id="320" r:id="rId20"/>
    <p:sldId id="318" r:id="rId21"/>
    <p:sldId id="282" r:id="rId22"/>
    <p:sldId id="325" r:id="rId23"/>
    <p:sldId id="323" r:id="rId24"/>
    <p:sldId id="280" r:id="rId25"/>
    <p:sldId id="316" r:id="rId26"/>
    <p:sldId id="279" r:id="rId27"/>
    <p:sldId id="312" r:id="rId28"/>
    <p:sldId id="313" r:id="rId29"/>
    <p:sldId id="288" r:id="rId30"/>
    <p:sldId id="333" r:id="rId31"/>
    <p:sldId id="296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591" autoAdjust="0"/>
    <p:restoredTop sz="83236" autoAdjust="0"/>
  </p:normalViewPr>
  <p:slideViewPr>
    <p:cSldViewPr>
      <p:cViewPr varScale="1">
        <p:scale>
          <a:sx n="58" d="100"/>
          <a:sy n="5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1A23-2302-48B7-86CD-7ACD9EB565F1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3E0B4-18F4-40CA-BCB9-40CDCF3448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24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1F6AE-DA54-40F4-8359-AD2ACBBEC269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54ADD-D3F6-445C-98FE-C4EFF5CA5B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7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231547-2320-4CA0-A171-13A3880669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576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1A98D-6B76-4E80-9077-053D0C84F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1966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Engineering week at</a:t>
            </a:r>
            <a:r>
              <a:rPr lang="en-US" baseline="0" dirty="0" smtClean="0"/>
              <a:t> USC 2012</a:t>
            </a: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1A98D-6B76-4E80-9077-053D0C84F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7501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1A98D-6B76-4E80-9077-053D0C84F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9456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1A98D-6B76-4E80-9077-053D0C84F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2583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198248-C88C-493C-9974-D6F6FB0509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029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Electric meters track individual premise usage for billing purposes - customer payments - how we get paid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198248-C88C-493C-9974-D6F6FB0509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209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8BB830-B95C-4457-96DC-B57F5D1DBA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9109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Fossil/Hydro Business Unit - Electricity generation power by Coal and Natural Gas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8BB830-B95C-4457-96DC-B57F5D1DBA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7560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8BB830-B95C-4457-96DC-B57F5D1DBA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065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Nuclear Business Unit - Electricity generation powered by Nuclear fuel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1A98D-6B76-4E80-9077-053D0C84F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31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 dirty="0">
              <a:latin typeface="Garamond" pitchFamily="18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5D75427-C096-49EF-B7A5-BEE697F15A84}" type="slidenum">
              <a:rPr lang="en-US" sz="1200">
                <a:latin typeface="Arial" charset="0"/>
                <a:ea typeface="ＭＳ Ｐゴシック" pitchFamily="34" charset="-128"/>
              </a:rPr>
              <a:pPr/>
              <a:t>2</a:t>
            </a:fld>
            <a:endParaRPr lang="en-US" sz="1200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3313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there are lots</a:t>
            </a:r>
            <a:r>
              <a:rPr lang="en-US" baseline="0" dirty="0" smtClean="0"/>
              <a:t> of jobs out there!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C52-A9B2-4047-9F61-7D281D6B733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72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Together IT job postings</a:t>
            </a:r>
            <a:r>
              <a:rPr lang="en-US" baseline="0" dirty="0" smtClean="0"/>
              <a:t> total 382,567… and this is just the top 10!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C52-A9B2-4047-9F61-7D281D6B733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47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54ADD-D3F6-445C-98FE-C4EFF5CA5BF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3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Degree is valuable, experience is valuable, soft skills are valuable, combining all is most valuable.</a:t>
            </a:r>
          </a:p>
          <a:p>
            <a:r>
              <a:rPr lang="en-US" dirty="0" smtClean="0"/>
              <a:t>Finish your degree and get some experience along the way if possible.  It is harder to get degree after entering working world and some progressions are limited without degree.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232FB08-9DB4-4410-88B5-A6F2548313D9}" type="slidenum">
              <a:rPr lang="en-US" sz="1200"/>
              <a:pPr/>
              <a:t>27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435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b="1" dirty="0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17324F-60FE-4186-B0EF-1392D26626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660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0766" indent="-281064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24255" indent="-224851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73957" indent="-224851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23659" indent="-224851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CF49FDB-A7C5-43DB-8185-5EB3C61DE49B}" type="slidenum">
              <a:rPr lang="en-US" sz="1200"/>
              <a:pPr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556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54ADD-D3F6-445C-98FE-C4EFF5CA5BF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0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5BE0C8-1D69-4516-97B6-27F7129F8A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325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Bill Lamprey’s desk – he spends most of his time out in the field during the</a:t>
            </a:r>
            <a:r>
              <a:rPr lang="en-US" baseline="0" dirty="0" smtClean="0"/>
              <a:t> day</a:t>
            </a: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1A98D-6B76-4E80-9077-053D0C84F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4721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Workstations at the CHQ ready for mass deployment</a:t>
            </a:r>
            <a:r>
              <a:rPr lang="en-US" baseline="0" dirty="0" smtClean="0"/>
              <a:t> during our desktop modernization effort</a:t>
            </a: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1A98D-6B76-4E80-9077-053D0C84F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15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1A98D-6B76-4E80-9077-053D0C84F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10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15885-197F-431F-86B4-3E3063BCEEF7}" type="datetime1">
              <a:rPr lang="en-US"/>
              <a:pPr>
                <a:defRPr/>
              </a:pPr>
              <a:t>11/3/2015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B33FE-3530-4F30-9158-5D6293410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9800"/>
            <a:ext cx="2568137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36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9800"/>
            <a:ext cx="2568137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490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08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03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1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81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9800"/>
            <a:ext cx="2568137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543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0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9800"/>
            <a:ext cx="2568137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78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A4182-302D-4EE2-A0F3-1750EC0F587A}" type="datetime1">
              <a:rPr lang="en-US"/>
              <a:pPr>
                <a:defRPr/>
              </a:pPr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4988" y="6432550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DF185E-A06A-44CB-AB45-98661EF7D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79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9800"/>
            <a:ext cx="2568137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89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9800"/>
            <a:ext cx="2568137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915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3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70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93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3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82ACF-2DFE-4475-A04B-31553F0CF93D}" type="datetime1">
              <a:rPr lang="en-US"/>
              <a:pPr>
                <a:defRPr/>
              </a:pPr>
              <a:t>11/3/2015</a:t>
            </a:fld>
            <a:endParaRPr lang="en-US" dirty="0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862763" y="642302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E28190-AC4F-440E-BA51-98A8A29131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8C16E-07D6-4B06-9287-F7880A6E3D45}" type="datetime1">
              <a:rPr lang="en-US"/>
              <a:pPr>
                <a:defRPr/>
              </a:pPr>
              <a:t>11/3/2015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1090-555D-4917-8AAD-3EE0738605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5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9800"/>
            <a:ext cx="2568137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2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9800"/>
            <a:ext cx="2568137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81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74B794-D1CB-4F2B-9FC6-62682BE4E1DE}" type="datetime1">
              <a:rPr lang="en-US"/>
              <a:pPr>
                <a:defRPr/>
              </a:pPr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2563A-26D2-4228-97F7-1798D29D07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7"/>
          <p:cNvSpPr>
            <a:spLocks noChangeArrowheads="1"/>
          </p:cNvSpPr>
          <p:nvPr userDrawn="1"/>
        </p:nvSpPr>
        <p:spPr bwMode="auto">
          <a:xfrm>
            <a:off x="5751513" y="6465888"/>
            <a:ext cx="1535112" cy="39211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8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DD870-FAF2-4C6D-95A0-E5C2052E37F1}" type="datetimeFigureOut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11/3/2015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84B2-1E61-41ED-93C3-8A6F44A83C5E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5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cs typeface="Aharoni" pitchFamily="2" charset="-79"/>
              </a:rPr>
              <a:t>Computing from an Electric and Gas Utility Perspective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3581400"/>
            <a:ext cx="685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latin typeface="Bell MT" pitchFamily="18" charset="0"/>
                <a:ea typeface="+mj-ea"/>
                <a:cs typeface="+mj-cs"/>
              </a:rPr>
              <a:t>CSCE Students</a:t>
            </a:r>
          </a:p>
          <a:p>
            <a:pPr algn="ctr"/>
            <a:r>
              <a:rPr lang="en-US" sz="1400" i="1" dirty="0" smtClean="0">
                <a:latin typeface="Bell MT" pitchFamily="18" charset="0"/>
                <a:ea typeface="+mj-ea"/>
                <a:cs typeface="+mj-cs"/>
              </a:rPr>
              <a:t>November 3 2015</a:t>
            </a:r>
          </a:p>
          <a:p>
            <a:pPr algn="ctr"/>
            <a:r>
              <a:rPr lang="en-US" sz="2400" i="1" dirty="0" smtClean="0">
                <a:latin typeface="Bell MT" pitchFamily="18" charset="0"/>
                <a:ea typeface="+mj-ea"/>
                <a:cs typeface="+mj-cs"/>
              </a:rPr>
              <a:t>Chris </a:t>
            </a:r>
            <a:r>
              <a:rPr lang="en-US" sz="2400" i="1" dirty="0" err="1" smtClean="0">
                <a:latin typeface="Bell MT" pitchFamily="18" charset="0"/>
                <a:ea typeface="+mj-ea"/>
                <a:cs typeface="+mj-cs"/>
              </a:rPr>
              <a:t>Pierson,</a:t>
            </a:r>
            <a:r>
              <a:rPr lang="en-US" sz="2400" i="1" dirty="0" smtClean="0">
                <a:latin typeface="Bell MT" pitchFamily="18" charset="0"/>
                <a:ea typeface="+mj-ea"/>
                <a:cs typeface="+mj-cs"/>
              </a:rPr>
              <a:t> IT Manager</a:t>
            </a:r>
          </a:p>
        </p:txBody>
      </p:sp>
      <p:pic>
        <p:nvPicPr>
          <p:cNvPr id="6" name="Picture 12" descr="SCANA blue &amp; bl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39815"/>
            <a:ext cx="1292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1002C-9107-4037-8891-D4C209E0F25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54864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We work hard</a:t>
            </a:r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1049153" y="914400"/>
            <a:ext cx="6891689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009651"/>
            <a:ext cx="4495800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66" y="2895600"/>
            <a:ext cx="5731933" cy="32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7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1002C-9107-4037-8891-D4C209E0F25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54864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We do outreach</a:t>
            </a:r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1049153" y="914400"/>
            <a:ext cx="6891689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874042" cy="515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062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1002C-9107-4037-8891-D4C209E0F25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We support community education</a:t>
            </a:r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1049153" y="914400"/>
            <a:ext cx="6891689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09650"/>
            <a:ext cx="6985000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112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1002C-9107-4037-8891-D4C209E0F25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54864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We support universities</a:t>
            </a:r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1049153" y="914400"/>
            <a:ext cx="6891689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pic>
        <p:nvPicPr>
          <p:cNvPr id="8194" name="Picture 2" descr="C:\Users\cp15954\AppData\Local\Microsoft\Windows\Temporary Internet Files\Content.Outlook\927GQ23F\IMG-20120225-0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143000"/>
            <a:ext cx="68072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78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1002C-9107-4037-8891-D4C209E0F25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0010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We support charities</a:t>
            </a:r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1049153" y="914400"/>
            <a:ext cx="6891689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09650"/>
            <a:ext cx="6985000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680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1002C-9107-4037-8891-D4C209E0F25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54864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We eat and have fun</a:t>
            </a:r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1049153" y="914400"/>
            <a:ext cx="6891689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53" y="1072407"/>
            <a:ext cx="6891689" cy="46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42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A95455-85B9-49B9-9242-0D76BF5BA3C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9133"/>
            <a:ext cx="82296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My career-23 years, never bored</a:t>
            </a:r>
          </a:p>
        </p:txBody>
      </p:sp>
      <p:sp>
        <p:nvSpPr>
          <p:cNvPr id="13316" name="Line 8"/>
          <p:cNvSpPr>
            <a:spLocks noChangeShapeType="1"/>
          </p:cNvSpPr>
          <p:nvPr/>
        </p:nvSpPr>
        <p:spPr bwMode="auto">
          <a:xfrm flipV="1">
            <a:off x="838200" y="924022"/>
            <a:ext cx="7619999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1460500"/>
            <a:ext cx="39624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3A3B9"/>
              </a:buClr>
            </a:pPr>
            <a:r>
              <a:rPr lang="en-US" sz="2200" b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ROLES:</a:t>
            </a: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 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Student/Co-op</a:t>
            </a: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Applications developer</a:t>
            </a: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Systems analyst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Project manager</a:t>
            </a: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Applications specialist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IT Supervisor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Client manager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 Program manager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marL="112713" indent="-112713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 IT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manager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3A3B9"/>
              </a:buClr>
            </a:pP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68800" y="1462088"/>
            <a:ext cx="43180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3A3B9"/>
              </a:buClr>
            </a:pPr>
            <a:r>
              <a:rPr lang="en-US" sz="2200" b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OPPORTUNITIES:</a:t>
            </a:r>
            <a:endParaRPr lang="en-US" sz="2200" b="1" dirty="0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Electric Operations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Client/server (internet start)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Fossil/Hydro plant IT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SCANA Energy startup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PSNC merger</a:t>
            </a: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Marketing/Sales systems</a:t>
            </a: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Data analytics</a:t>
            </a: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Demand Side Management</a:t>
            </a: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Customer Service Eng.</a:t>
            </a: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IT Operations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5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A95455-85B9-49B9-9242-0D76BF5BA3C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124552" y="279133"/>
            <a:ext cx="67818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Electric Operations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/>
          <a:srcRect l="5556" r="5556"/>
          <a:stretch>
            <a:fillRect/>
          </a:stretch>
        </p:blipFill>
        <p:spPr>
          <a:xfrm>
            <a:off x="1295400" y="1219200"/>
            <a:ext cx="6477000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Line 8"/>
          <p:cNvSpPr>
            <a:spLocks noChangeShapeType="1"/>
          </p:cNvSpPr>
          <p:nvPr/>
        </p:nvSpPr>
        <p:spPr bwMode="auto">
          <a:xfrm flipV="1">
            <a:off x="1270535" y="914399"/>
            <a:ext cx="6564429" cy="9625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60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CFCE4A-36DA-432B-B805-1449085D9C2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152400"/>
            <a:ext cx="6019800" cy="6429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Lake Murray Dam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60538"/>
            <a:ext cx="6413500" cy="426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270535" y="914399"/>
            <a:ext cx="6564429" cy="9625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28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CFCE4A-36DA-432B-B805-1449085D9C2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152400"/>
            <a:ext cx="6019800" cy="6429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Cope Station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/>
          <a:srcRect l="5556" r="5556"/>
          <a:stretch>
            <a:fillRect/>
          </a:stretch>
        </p:blipFill>
        <p:spPr>
          <a:xfrm>
            <a:off x="1219200" y="1143000"/>
            <a:ext cx="6727825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1270535" y="914399"/>
            <a:ext cx="6564429" cy="9625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7800" y="673100"/>
            <a:ext cx="939800" cy="850900"/>
          </a:xfrm>
          <a:prstGeom prst="roundRect">
            <a:avLst>
              <a:gd name="adj" fmla="val 10659"/>
            </a:avLst>
          </a:prstGeom>
          <a:noFill/>
          <a:ln w="12700" cap="rnd">
            <a:solidFill>
              <a:srgbClr val="0077B0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2738" y="1663700"/>
            <a:ext cx="512762" cy="495300"/>
          </a:xfrm>
          <a:prstGeom prst="roundRect">
            <a:avLst>
              <a:gd name="adj" fmla="val 10659"/>
            </a:avLst>
          </a:prstGeom>
          <a:noFill/>
          <a:ln w="12700" cap="rnd">
            <a:solidFill>
              <a:schemeClr val="tx1">
                <a:lumMod val="75000"/>
                <a:lumOff val="25000"/>
              </a:schemeClr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>
            <a:off x="-1765299" y="3441700"/>
            <a:ext cx="6172200" cy="3175"/>
          </a:xfrm>
          <a:prstGeom prst="line">
            <a:avLst/>
          </a:prstGeom>
          <a:noFill/>
          <a:ln w="12700">
            <a:solidFill>
              <a:srgbClr val="0077B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" name="Rounded Rectangle 6"/>
          <p:cNvSpPr/>
          <p:nvPr/>
        </p:nvSpPr>
        <p:spPr>
          <a:xfrm>
            <a:off x="558800" y="479425"/>
            <a:ext cx="368300" cy="358775"/>
          </a:xfrm>
          <a:prstGeom prst="roundRect">
            <a:avLst>
              <a:gd name="adj" fmla="val 10659"/>
            </a:avLst>
          </a:prstGeom>
          <a:noFill/>
          <a:ln w="12700" cap="rnd">
            <a:solidFill>
              <a:srgbClr val="E47C23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0200" y="3898900"/>
            <a:ext cx="838200" cy="914400"/>
          </a:xfrm>
          <a:prstGeom prst="roundRect">
            <a:avLst>
              <a:gd name="adj" fmla="val 10659"/>
            </a:avLst>
          </a:prstGeom>
          <a:noFill/>
          <a:ln w="12700" cap="rnd">
            <a:solidFill>
              <a:srgbClr val="E47C23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0263" y="4937125"/>
            <a:ext cx="300037" cy="296863"/>
          </a:xfrm>
          <a:prstGeom prst="roundRect">
            <a:avLst>
              <a:gd name="adj" fmla="val 10659"/>
            </a:avLst>
          </a:prstGeom>
          <a:noFill/>
          <a:ln w="12700" cap="rnd">
            <a:solidFill>
              <a:srgbClr val="0077B0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410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73300"/>
            <a:ext cx="10144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0350"/>
            <a:ext cx="9398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990850"/>
            <a:ext cx="787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itle 1"/>
          <p:cNvSpPr>
            <a:spLocks noGrp="1"/>
          </p:cNvSpPr>
          <p:nvPr>
            <p:ph type="title"/>
          </p:nvPr>
        </p:nvSpPr>
        <p:spPr>
          <a:xfrm>
            <a:off x="1558925" y="169863"/>
            <a:ext cx="7204075" cy="922337"/>
          </a:xfrm>
        </p:spPr>
        <p:txBody>
          <a:bodyPr/>
          <a:lstStyle/>
          <a:p>
            <a:r>
              <a:rPr lang="en-US" sz="4000" b="1" dirty="0" smtClean="0">
                <a:ea typeface="ＭＳ Ｐゴシック" pitchFamily="34" charset="-128"/>
                <a:cs typeface="Arial" charset="0"/>
              </a:rPr>
              <a:t>SCANA Corporation</a:t>
            </a:r>
            <a:endParaRPr lang="en-US" sz="4000" dirty="0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4109" name="Content Placeholder 2"/>
          <p:cNvSpPr>
            <a:spLocks noGrp="1"/>
          </p:cNvSpPr>
          <p:nvPr>
            <p:ph idx="1"/>
          </p:nvPr>
        </p:nvSpPr>
        <p:spPr>
          <a:xfrm>
            <a:off x="1392238" y="1854200"/>
            <a:ext cx="4322762" cy="4165600"/>
          </a:xfrm>
        </p:spPr>
        <p:txBody>
          <a:bodyPr/>
          <a:lstStyle/>
          <a:p>
            <a:pPr marL="0" indent="0">
              <a:buClr>
                <a:srgbClr val="03A3B9"/>
              </a:buClr>
              <a:buSzPct val="130000"/>
              <a:buNone/>
              <a:defRPr/>
            </a:pPr>
            <a:r>
              <a:rPr lang="en-US" sz="1800" b="1" dirty="0" smtClean="0">
                <a:solidFill>
                  <a:srgbClr val="0033CC"/>
                </a:solidFill>
                <a:latin typeface="Arial" pitchFamily="34" charset="0"/>
                <a:ea typeface="ＭＳ Ｐゴシック"/>
                <a:cs typeface="Arial" pitchFamily="34" charset="0"/>
              </a:rPr>
              <a:t>$11 billion energy-based holding company headquartered </a:t>
            </a:r>
            <a:r>
              <a:rPr lang="en-US" sz="1800" b="1" dirty="0">
                <a:solidFill>
                  <a:srgbClr val="0033CC"/>
                </a:solidFill>
                <a:latin typeface="Arial" pitchFamily="34" charset="0"/>
                <a:ea typeface="ＭＳ Ｐゴシック"/>
                <a:cs typeface="Arial" pitchFamily="34" charset="0"/>
              </a:rPr>
              <a:t>in Cayce, South </a:t>
            </a:r>
            <a:r>
              <a:rPr lang="en-US" sz="1800" b="1" dirty="0" smtClean="0">
                <a:solidFill>
                  <a:srgbClr val="0033CC"/>
                </a:solidFill>
                <a:latin typeface="Arial" pitchFamily="34" charset="0"/>
                <a:ea typeface="ＭＳ Ｐゴシック"/>
                <a:cs typeface="Arial" pitchFamily="34" charset="0"/>
              </a:rPr>
              <a:t>Carolina </a:t>
            </a:r>
          </a:p>
          <a:p>
            <a:pPr marL="228600" indent="-228600">
              <a:buClr>
                <a:srgbClr val="03A3B9"/>
              </a:buClr>
              <a:buSzPct val="130000"/>
              <a:defRPr/>
            </a:pPr>
            <a:endParaRPr lang="en-US" sz="1800" b="1" dirty="0" smtClean="0">
              <a:solidFill>
                <a:srgbClr val="0033CC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228600" indent="-228600">
              <a:buClr>
                <a:srgbClr val="03A3B9"/>
              </a:buClr>
              <a:buSzPct val="130000"/>
              <a:defRPr/>
            </a:pPr>
            <a:r>
              <a:rPr lang="en-US" sz="1800" b="1" dirty="0" smtClean="0">
                <a:solidFill>
                  <a:srgbClr val="0033CC"/>
                </a:solidFill>
                <a:latin typeface="Arial" pitchFamily="34" charset="0"/>
                <a:ea typeface="ＭＳ Ｐゴシック"/>
                <a:cs typeface="Arial" pitchFamily="34" charset="0"/>
              </a:rPr>
              <a:t>SCANA’s stock is included in the S&amp;P 500 index</a:t>
            </a:r>
          </a:p>
          <a:p>
            <a:pPr marL="228600" indent="-228600">
              <a:buClr>
                <a:srgbClr val="03A3B9"/>
              </a:buClr>
              <a:buSzPct val="130000"/>
              <a:defRPr/>
            </a:pPr>
            <a:endParaRPr lang="en-US" sz="1800" b="1" dirty="0" smtClean="0">
              <a:solidFill>
                <a:srgbClr val="0033CC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228600" indent="-228600">
              <a:buClr>
                <a:srgbClr val="03A3B9"/>
              </a:buClr>
              <a:buSzPct val="130000"/>
              <a:defRPr/>
            </a:pPr>
            <a:r>
              <a:rPr lang="en-US" sz="1800" b="1" dirty="0" smtClean="0">
                <a:solidFill>
                  <a:srgbClr val="0033CC"/>
                </a:solidFill>
                <a:latin typeface="Arial" pitchFamily="34" charset="0"/>
                <a:ea typeface="ＭＳ Ｐゴシック"/>
                <a:cs typeface="Arial" pitchFamily="34" charset="0"/>
              </a:rPr>
              <a:t>Generate and sell electricity</a:t>
            </a:r>
          </a:p>
          <a:p>
            <a:pPr marL="228600" indent="-228600">
              <a:buClr>
                <a:srgbClr val="03A3B9"/>
              </a:buClr>
              <a:buSzPct val="130000"/>
              <a:defRPr/>
            </a:pPr>
            <a:endParaRPr lang="en-US" sz="1800" b="1" dirty="0" smtClean="0">
              <a:solidFill>
                <a:srgbClr val="0033CC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228600" indent="-228600">
              <a:buClr>
                <a:srgbClr val="03A3B9"/>
              </a:buClr>
              <a:buSzPct val="130000"/>
              <a:defRPr/>
            </a:pPr>
            <a:r>
              <a:rPr lang="en-US" sz="1800" b="1" dirty="0" smtClean="0">
                <a:solidFill>
                  <a:srgbClr val="0033CC"/>
                </a:solidFill>
                <a:latin typeface="Arial" pitchFamily="34" charset="0"/>
                <a:ea typeface="ＭＳ Ｐゴシック"/>
                <a:cs typeface="Arial" pitchFamily="34" charset="0"/>
              </a:rPr>
              <a:t>Purchase, sell and transport natural gas </a:t>
            </a:r>
          </a:p>
          <a:p>
            <a:pPr>
              <a:defRPr/>
            </a:pPr>
            <a:endParaRPr lang="en-US" sz="2000" dirty="0" smtClean="0">
              <a:latin typeface="Garamond" pitchFamily="18" charset="0"/>
              <a:ea typeface="ＭＳ Ｐゴシック"/>
              <a:cs typeface="Arial" pitchFamily="34" charset="0"/>
            </a:endParaRPr>
          </a:p>
        </p:txBody>
      </p:sp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9728" y="2197100"/>
            <a:ext cx="3088371" cy="3657600"/>
          </a:xfrm>
          <a:prstGeom prst="round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111" name="Picture 12" descr="SCANA blue &amp; blk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1339850"/>
            <a:ext cx="20304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787400" y="989013"/>
            <a:ext cx="7924800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862763" y="6423025"/>
            <a:ext cx="2133600" cy="365125"/>
          </a:xfrm>
        </p:spPr>
        <p:txBody>
          <a:bodyPr/>
          <a:lstStyle/>
          <a:p>
            <a:pPr algn="r">
              <a:defRPr/>
            </a:pPr>
            <a:fld id="{4D26A9A8-D708-4C9B-BBF2-12CED9C65102}" type="slidenum">
              <a:rPr lang="en-US" sz="1400" b="1" smtClean="0"/>
              <a:pPr algn="r">
                <a:defRPr/>
              </a:pPr>
              <a:t>2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4388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CFCE4A-36DA-432B-B805-1449085D9C2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152400"/>
            <a:ext cx="6019800" cy="6429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Fuel Delivery</a:t>
            </a:r>
          </a:p>
        </p:txBody>
      </p:sp>
      <p:pic>
        <p:nvPicPr>
          <p:cNvPr id="7" name="Picture 2" descr="H:\recruiting\fuel_Picture_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37" y="1143626"/>
            <a:ext cx="7554963" cy="5023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270535" y="914399"/>
            <a:ext cx="6564429" cy="9625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95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1002C-9107-4037-8891-D4C209E0F25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54864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SCE&amp;G Nuclear - Unit 1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/>
          <a:srcRect l="6868" r="6868"/>
          <a:stretch>
            <a:fillRect/>
          </a:stretch>
        </p:blipFill>
        <p:spPr>
          <a:xfrm>
            <a:off x="1143000" y="1295400"/>
            <a:ext cx="6858000" cy="461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1270535" y="914399"/>
            <a:ext cx="6564429" cy="9625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cs typeface="Aharoni" pitchFamily="2" charset="-79"/>
              </a:rPr>
              <a:t>Jobs Are Out There! </a:t>
            </a:r>
            <a:br>
              <a:rPr lang="en-US" sz="4000" b="1" dirty="0" smtClean="0">
                <a:cs typeface="Aharoni" pitchFamily="2" charset="-79"/>
              </a:rPr>
            </a:br>
            <a:r>
              <a:rPr lang="en-US" sz="4000" b="1" dirty="0" smtClean="0">
                <a:cs typeface="Aharoni" pitchFamily="2" charset="-79"/>
              </a:rPr>
              <a:t>Even during poor economic times</a:t>
            </a:r>
            <a:endParaRPr lang="en-US" sz="4000" b="1" dirty="0">
              <a:cs typeface="Aharoni" pitchFamily="2" charset="-79"/>
            </a:endParaRPr>
          </a:p>
        </p:txBody>
      </p:sp>
      <p:sp>
        <p:nvSpPr>
          <p:cNvPr id="9" name="Shape 8"/>
          <p:cNvSpPr/>
          <p:nvPr/>
        </p:nvSpPr>
        <p:spPr>
          <a:xfrm rot="4396374">
            <a:off x="3825939" y="2233250"/>
            <a:ext cx="3647819" cy="2543899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5348138" y="2678665"/>
            <a:ext cx="92118" cy="9211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6150417" y="3460830"/>
            <a:ext cx="92118" cy="9211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3581400" y="1392381"/>
            <a:ext cx="1719834" cy="676101"/>
          </a:xfrm>
          <a:custGeom>
            <a:avLst/>
            <a:gdLst>
              <a:gd name="connsiteX0" fmla="*/ 0 w 1719834"/>
              <a:gd name="connsiteY0" fmla="*/ 0 h 676101"/>
              <a:gd name="connsiteX1" fmla="*/ 1719834 w 1719834"/>
              <a:gd name="connsiteY1" fmla="*/ 0 h 676101"/>
              <a:gd name="connsiteX2" fmla="*/ 1719834 w 1719834"/>
              <a:gd name="connsiteY2" fmla="*/ 676101 h 676101"/>
              <a:gd name="connsiteX3" fmla="*/ 0 w 1719834"/>
              <a:gd name="connsiteY3" fmla="*/ 676101 h 676101"/>
              <a:gd name="connsiteX4" fmla="*/ 0 w 1719834"/>
              <a:gd name="connsiteY4" fmla="*/ 0 h 67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834" h="676101">
                <a:moveTo>
                  <a:pt x="0" y="0"/>
                </a:moveTo>
                <a:lnTo>
                  <a:pt x="1719834" y="0"/>
                </a:lnTo>
                <a:lnTo>
                  <a:pt x="1719834" y="676101"/>
                </a:lnTo>
                <a:lnTo>
                  <a:pt x="0" y="6761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7F7F7F">
                    <a:hueOff val="0"/>
                    <a:satOff val="0"/>
                    <a:lumOff val="0"/>
                    <a:alphaOff val="0"/>
                  </a:srgbClr>
                </a:solidFill>
              </a:rPr>
              <a:t>8.4%</a:t>
            </a:r>
            <a:endParaRPr lang="en-US" sz="2800" dirty="0">
              <a:solidFill>
                <a:srgbClr val="7F7F7F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59018" y="2295697"/>
            <a:ext cx="2370582" cy="676101"/>
          </a:xfrm>
          <a:custGeom>
            <a:avLst/>
            <a:gdLst>
              <a:gd name="connsiteX0" fmla="*/ 0 w 2370582"/>
              <a:gd name="connsiteY0" fmla="*/ 0 h 676101"/>
              <a:gd name="connsiteX1" fmla="*/ 2370582 w 2370582"/>
              <a:gd name="connsiteY1" fmla="*/ 0 h 676101"/>
              <a:gd name="connsiteX2" fmla="*/ 2370582 w 2370582"/>
              <a:gd name="connsiteY2" fmla="*/ 676101 h 676101"/>
              <a:gd name="connsiteX3" fmla="*/ 0 w 2370582"/>
              <a:gd name="connsiteY3" fmla="*/ 676101 h 676101"/>
              <a:gd name="connsiteX4" fmla="*/ 0 w 2370582"/>
              <a:gd name="connsiteY4" fmla="*/ 0 h 67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582" h="676101">
                <a:moveTo>
                  <a:pt x="0" y="0"/>
                </a:moveTo>
                <a:lnTo>
                  <a:pt x="2370582" y="0"/>
                </a:lnTo>
                <a:lnTo>
                  <a:pt x="2370582" y="676101"/>
                </a:lnTo>
                <a:lnTo>
                  <a:pt x="0" y="6761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7F7F7F">
                    <a:hueOff val="0"/>
                    <a:satOff val="0"/>
                    <a:lumOff val="0"/>
                    <a:alphaOff val="0"/>
                  </a:srgbClr>
                </a:solidFill>
              </a:rPr>
              <a:t>5-6%</a:t>
            </a:r>
            <a:endParaRPr lang="en-US" sz="2800" dirty="0">
              <a:solidFill>
                <a:srgbClr val="7F7F7F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581400" y="3168839"/>
            <a:ext cx="2324100" cy="676101"/>
          </a:xfrm>
          <a:custGeom>
            <a:avLst/>
            <a:gdLst>
              <a:gd name="connsiteX0" fmla="*/ 0 w 2324100"/>
              <a:gd name="connsiteY0" fmla="*/ 0 h 676101"/>
              <a:gd name="connsiteX1" fmla="*/ 2324100 w 2324100"/>
              <a:gd name="connsiteY1" fmla="*/ 0 h 676101"/>
              <a:gd name="connsiteX2" fmla="*/ 2324100 w 2324100"/>
              <a:gd name="connsiteY2" fmla="*/ 676101 h 676101"/>
              <a:gd name="connsiteX3" fmla="*/ 0 w 2324100"/>
              <a:gd name="connsiteY3" fmla="*/ 676101 h 676101"/>
              <a:gd name="connsiteX4" fmla="*/ 0 w 2324100"/>
              <a:gd name="connsiteY4" fmla="*/ 0 h 67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676101">
                <a:moveTo>
                  <a:pt x="0" y="0"/>
                </a:moveTo>
                <a:lnTo>
                  <a:pt x="2324100" y="0"/>
                </a:lnTo>
                <a:lnTo>
                  <a:pt x="2324100" y="676101"/>
                </a:lnTo>
                <a:lnTo>
                  <a:pt x="0" y="6761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solidFill>
                  <a:srgbClr val="7F7F7F">
                    <a:hueOff val="0"/>
                    <a:satOff val="0"/>
                    <a:lumOff val="0"/>
                    <a:alphaOff val="0"/>
                  </a:srgbClr>
                </a:solidFill>
              </a:rPr>
              <a:t>3.5</a:t>
            </a:r>
            <a:r>
              <a:rPr lang="en-US" sz="4000" dirty="0" smtClean="0">
                <a:solidFill>
                  <a:srgbClr val="7F7F7F">
                    <a:hueOff val="0"/>
                    <a:satOff val="0"/>
                    <a:lumOff val="0"/>
                    <a:alphaOff val="0"/>
                  </a:srgbClr>
                </a:solidFill>
              </a:rPr>
              <a:t>%</a:t>
            </a:r>
            <a:endParaRPr lang="en-US" sz="4000" dirty="0">
              <a:solidFill>
                <a:srgbClr val="7F7F7F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905500" y="4941916"/>
            <a:ext cx="2324100" cy="676101"/>
          </a:xfrm>
          <a:custGeom>
            <a:avLst/>
            <a:gdLst>
              <a:gd name="connsiteX0" fmla="*/ 0 w 2324100"/>
              <a:gd name="connsiteY0" fmla="*/ 0 h 676101"/>
              <a:gd name="connsiteX1" fmla="*/ 2324100 w 2324100"/>
              <a:gd name="connsiteY1" fmla="*/ 0 h 676101"/>
              <a:gd name="connsiteX2" fmla="*/ 2324100 w 2324100"/>
              <a:gd name="connsiteY2" fmla="*/ 676101 h 676101"/>
              <a:gd name="connsiteX3" fmla="*/ 0 w 2324100"/>
              <a:gd name="connsiteY3" fmla="*/ 676101 h 676101"/>
              <a:gd name="connsiteX4" fmla="*/ 0 w 2324100"/>
              <a:gd name="connsiteY4" fmla="*/ 0 h 67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676101">
                <a:moveTo>
                  <a:pt x="0" y="0"/>
                </a:moveTo>
                <a:lnTo>
                  <a:pt x="2324100" y="0"/>
                </a:lnTo>
                <a:lnTo>
                  <a:pt x="2324100" y="676101"/>
                </a:lnTo>
                <a:lnTo>
                  <a:pt x="0" y="6761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t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solidFill>
                  <a:srgbClr val="7F7F7F">
                    <a:hueOff val="0"/>
                    <a:satOff val="0"/>
                    <a:lumOff val="0"/>
                    <a:alphaOff val="0"/>
                  </a:srgbClr>
                </a:solidFill>
              </a:rPr>
              <a:t>3.1%</a:t>
            </a:r>
            <a:endParaRPr lang="en-US" sz="4000" b="1" dirty="0">
              <a:solidFill>
                <a:srgbClr val="7F7F7F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2819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Unemployment Rate</a:t>
            </a:r>
          </a:p>
          <a:p>
            <a:endParaRPr lang="en-US" dirty="0">
              <a:solidFill>
                <a:srgbClr val="7F7F7F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National, June 2012: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(2015 = 5.5%)</a:t>
            </a:r>
            <a:endParaRPr lang="en-US" dirty="0">
              <a:solidFill>
                <a:srgbClr val="7F7F7F"/>
              </a:solidFill>
            </a:endParaRP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‘Balanced’ Unemployment</a:t>
            </a:r>
            <a:r>
              <a:rPr lang="en-US" dirty="0" smtClean="0">
                <a:solidFill>
                  <a:srgbClr val="7F7F7F"/>
                </a:solidFill>
              </a:rPr>
              <a:t>:</a:t>
            </a:r>
          </a:p>
          <a:p>
            <a:endParaRPr lang="en-US" dirty="0">
              <a:solidFill>
                <a:srgbClr val="7F7F7F"/>
              </a:solidFill>
            </a:endParaRP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Technology: May 2012:</a:t>
            </a:r>
          </a:p>
          <a:p>
            <a:endParaRPr lang="en-US" dirty="0">
              <a:solidFill>
                <a:srgbClr val="7F7F7F"/>
              </a:solidFill>
            </a:endParaRPr>
          </a:p>
          <a:p>
            <a:endParaRPr lang="en-US" dirty="0" smtClean="0">
              <a:solidFill>
                <a:srgbClr val="7F7F7F"/>
              </a:solidFill>
            </a:endParaRPr>
          </a:p>
          <a:p>
            <a:endParaRPr lang="en-US" dirty="0">
              <a:solidFill>
                <a:srgbClr val="7F7F7F"/>
              </a:solidFill>
            </a:endParaRPr>
          </a:p>
          <a:p>
            <a:endParaRPr lang="en-US" dirty="0" smtClean="0">
              <a:solidFill>
                <a:srgbClr val="7F7F7F"/>
              </a:solidFill>
            </a:endParaRPr>
          </a:p>
          <a:p>
            <a:endParaRPr lang="en-US" dirty="0">
              <a:solidFill>
                <a:srgbClr val="7F7F7F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Technology, June 2012: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(2015 = 3.0)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2971800"/>
            <a:ext cx="7086600" cy="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2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cs typeface="Aharoni" pitchFamily="2" charset="-79"/>
              </a:rPr>
              <a:t>Top 10 most demanded in 2012</a:t>
            </a:r>
            <a:endParaRPr lang="en-US" sz="4000" b="1" dirty="0"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199"/>
            <a:ext cx="5105400" cy="376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4945559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F7F7F"/>
                </a:solidFill>
              </a:rPr>
              <a:t>382,567 Postings in June 2012</a:t>
            </a:r>
            <a:endParaRPr lang="en-US" sz="4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Top 10 Jobs In High Demand That Require A College Degree - Forbes 2015</a:t>
            </a:r>
            <a:endParaRPr lang="en-US" sz="40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Placeholder 4" descr="10 Jobs In High Demand That Require A College Degree - Forbes - Internet Explorer provided by SCAN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r="5093"/>
          <a:stretch>
            <a:fillRect/>
          </a:stretch>
        </p:blipFill>
        <p:spPr>
          <a:xfrm>
            <a:off x="1821253" y="1691178"/>
            <a:ext cx="5501494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Computing is not expected to produce sufficient graduates to cover needs</a:t>
            </a:r>
            <a:endParaRPr lang="en-US" sz="40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Picture 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7401" y="1600200"/>
            <a:ext cx="7349198" cy="4525963"/>
          </a:xfrm>
        </p:spPr>
      </p:pic>
    </p:spTree>
    <p:extLst>
      <p:ext uri="{BB962C8B-B14F-4D97-AF65-F5344CB8AC3E}">
        <p14:creationId xmlns:p14="http://schemas.microsoft.com/office/powerpoint/2010/main" val="32363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282700"/>
          </a:xfrm>
        </p:spPr>
        <p:txBody>
          <a:bodyPr/>
          <a:lstStyle/>
          <a:p>
            <a:r>
              <a:rPr lang="en-US" sz="4000" b="1" dirty="0" smtClean="0"/>
              <a:t>What you can do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533400" y="1066800"/>
            <a:ext cx="8075612" cy="4725988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B0F0"/>
              </a:buClr>
              <a:buSzPct val="130000"/>
            </a:pPr>
            <a:r>
              <a:rPr lang="en-US" sz="2400" b="1" dirty="0" smtClean="0"/>
              <a:t>Complete STEM BS degree </a:t>
            </a:r>
          </a:p>
          <a:p>
            <a:pPr lvl="1">
              <a:spcBef>
                <a:spcPts val="1200"/>
              </a:spcBef>
              <a:buClr>
                <a:srgbClr val="00B0F0"/>
              </a:buClr>
              <a:buSzPct val="130000"/>
            </a:pPr>
            <a:r>
              <a:rPr lang="en-US" sz="2400" dirty="0" smtClean="0"/>
              <a:t>CEC had highest </a:t>
            </a:r>
            <a:r>
              <a:rPr lang="en-US" sz="2400" dirty="0" err="1" smtClean="0"/>
              <a:t>avg</a:t>
            </a:r>
            <a:r>
              <a:rPr lang="en-US" sz="2400" dirty="0" smtClean="0"/>
              <a:t>: $59, 855; USC </a:t>
            </a:r>
            <a:r>
              <a:rPr lang="en-US" sz="2400" dirty="0" err="1" smtClean="0"/>
              <a:t>avg</a:t>
            </a:r>
            <a:r>
              <a:rPr lang="en-US" sz="2400" dirty="0" smtClean="0"/>
              <a:t>: $42,753 *</a:t>
            </a:r>
          </a:p>
          <a:p>
            <a:pPr>
              <a:spcBef>
                <a:spcPts val="1200"/>
              </a:spcBef>
              <a:buClr>
                <a:srgbClr val="00B0F0"/>
              </a:buClr>
              <a:buSzPct val="130000"/>
            </a:pPr>
            <a:r>
              <a:rPr lang="en-US" sz="2400" b="1" dirty="0" smtClean="0"/>
              <a:t>STEM degree is extremely valuable</a:t>
            </a:r>
          </a:p>
          <a:p>
            <a:pPr>
              <a:spcBef>
                <a:spcPts val="1200"/>
              </a:spcBef>
              <a:buClr>
                <a:srgbClr val="00B0F0"/>
              </a:buClr>
              <a:buSzPct val="130000"/>
            </a:pPr>
            <a:r>
              <a:rPr lang="en-US" sz="2400" b="1" dirty="0" smtClean="0"/>
              <a:t>Get real world experience typically via co-op</a:t>
            </a:r>
          </a:p>
          <a:p>
            <a:pPr lvl="1">
              <a:spcBef>
                <a:spcPts val="1200"/>
              </a:spcBef>
              <a:buClr>
                <a:srgbClr val="00B0F0"/>
              </a:buClr>
              <a:buSzPct val="130000"/>
            </a:pPr>
            <a:r>
              <a:rPr lang="en-US" sz="2400" b="1" dirty="0" smtClean="0"/>
              <a:t>Education relevant sooner</a:t>
            </a:r>
          </a:p>
          <a:p>
            <a:pPr lvl="1">
              <a:spcBef>
                <a:spcPts val="1200"/>
              </a:spcBef>
              <a:buClr>
                <a:srgbClr val="00B0F0"/>
              </a:buClr>
              <a:buSzPct val="130000"/>
            </a:pPr>
            <a:r>
              <a:rPr lang="en-US" sz="2400" b="1" dirty="0" smtClean="0"/>
              <a:t>Build resume and references</a:t>
            </a:r>
          </a:p>
          <a:p>
            <a:pPr lvl="1">
              <a:spcBef>
                <a:spcPts val="1200"/>
              </a:spcBef>
              <a:buClr>
                <a:srgbClr val="00B0F0"/>
              </a:buClr>
              <a:buSzPct val="130000"/>
            </a:pPr>
            <a:r>
              <a:rPr lang="en-US" sz="2400" b="1" dirty="0" smtClean="0"/>
              <a:t>Potential job offer before graduation</a:t>
            </a:r>
          </a:p>
          <a:p>
            <a:pPr lvl="1">
              <a:spcBef>
                <a:spcPts val="1200"/>
              </a:spcBef>
              <a:buClr>
                <a:srgbClr val="00B0F0"/>
              </a:buClr>
              <a:buSzPct val="130000"/>
            </a:pPr>
            <a:r>
              <a:rPr lang="en-US" sz="2400" b="1" dirty="0" smtClean="0"/>
              <a:t>Team and corporate environment</a:t>
            </a:r>
          </a:p>
          <a:p>
            <a:pPr lvl="1">
              <a:spcBef>
                <a:spcPts val="1200"/>
              </a:spcBef>
              <a:buClr>
                <a:srgbClr val="00B0F0"/>
              </a:buClr>
              <a:buSzPct val="130000"/>
            </a:pPr>
            <a:r>
              <a:rPr lang="en-US" sz="2400" b="1" dirty="0" smtClean="0"/>
              <a:t>11k differential * </a:t>
            </a:r>
          </a:p>
          <a:p>
            <a:pPr marL="457200" lvl="1" indent="0">
              <a:spcBef>
                <a:spcPts val="1200"/>
              </a:spcBef>
              <a:buClr>
                <a:srgbClr val="00B0F0"/>
              </a:buClr>
              <a:buSzPct val="130000"/>
              <a:buNone/>
            </a:pPr>
            <a:r>
              <a:rPr lang="en-US" sz="2600" b="1" i="1" dirty="0" smtClean="0"/>
              <a:t>* </a:t>
            </a:r>
            <a:r>
              <a:rPr lang="en-US" sz="2000" i="1" dirty="0" smtClean="0"/>
              <a:t>USC career center May ‘14 survey</a:t>
            </a:r>
          </a:p>
          <a:p>
            <a:pPr marL="457200" lvl="1" indent="0">
              <a:spcBef>
                <a:spcPts val="1200"/>
              </a:spcBef>
              <a:buClr>
                <a:srgbClr val="00B0F0"/>
              </a:buClr>
              <a:buSzPct val="130000"/>
              <a:buNone/>
            </a:pPr>
            <a:endParaRPr lang="en-US" sz="2000" dirty="0"/>
          </a:p>
          <a:p>
            <a:pPr>
              <a:spcBef>
                <a:spcPts val="1200"/>
              </a:spcBef>
              <a:buClr>
                <a:srgbClr val="00B0F0"/>
              </a:buClr>
              <a:buSzPct val="130000"/>
            </a:pPr>
            <a:endParaRPr lang="en-US" sz="3000" dirty="0" smtClean="0"/>
          </a:p>
          <a:p>
            <a:pPr>
              <a:spcBef>
                <a:spcPts val="1200"/>
              </a:spcBef>
              <a:buClr>
                <a:srgbClr val="00B0F0"/>
              </a:buClr>
              <a:buSzPct val="130000"/>
            </a:pPr>
            <a:endParaRPr lang="en-US" sz="3000" dirty="0" smtClean="0"/>
          </a:p>
          <a:p>
            <a:pPr>
              <a:spcBef>
                <a:spcPts val="1200"/>
              </a:spcBef>
              <a:buClr>
                <a:srgbClr val="00B0F0"/>
              </a:buClr>
              <a:buSzPct val="130000"/>
            </a:pPr>
            <a:endParaRPr lang="en-US" sz="3000" dirty="0" smtClean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685800" y="914398"/>
            <a:ext cx="7772399" cy="1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In closing…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84200" y="1690688"/>
            <a:ext cx="7926388" cy="41148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3A3B9"/>
              </a:buClr>
              <a:buSzPct val="130000"/>
            </a:pPr>
            <a:r>
              <a:rPr lang="en-US" sz="2800" b="1" dirty="0" smtClean="0">
                <a:solidFill>
                  <a:srgbClr val="0033CC"/>
                </a:solidFill>
                <a:cs typeface="Arial" charset="0"/>
              </a:rPr>
              <a:t>Completing your education should be top priority</a:t>
            </a:r>
          </a:p>
          <a:p>
            <a:pPr>
              <a:spcBef>
                <a:spcPts val="1200"/>
              </a:spcBef>
              <a:buClr>
                <a:srgbClr val="03A3B9"/>
              </a:buClr>
              <a:buSzPct val="130000"/>
            </a:pPr>
            <a:r>
              <a:rPr lang="en-US" sz="2800" b="1" dirty="0" smtClean="0">
                <a:solidFill>
                  <a:srgbClr val="0033CC"/>
                </a:solidFill>
                <a:cs typeface="Arial" charset="0"/>
              </a:rPr>
              <a:t>A degree may get you in the hiring process, but it does not automatically qualify you</a:t>
            </a:r>
          </a:p>
          <a:p>
            <a:pPr>
              <a:spcBef>
                <a:spcPts val="1200"/>
              </a:spcBef>
              <a:buClr>
                <a:srgbClr val="03A3B9"/>
              </a:buClr>
              <a:buSzPct val="130000"/>
            </a:pPr>
            <a:r>
              <a:rPr lang="en-US" sz="2800" b="1" dirty="0" smtClean="0">
                <a:solidFill>
                  <a:srgbClr val="0033CC"/>
                </a:solidFill>
                <a:cs typeface="Arial" charset="0"/>
              </a:rPr>
              <a:t>Gain work </a:t>
            </a:r>
            <a:r>
              <a:rPr lang="en-US" sz="2800" b="1" dirty="0">
                <a:solidFill>
                  <a:srgbClr val="0033CC"/>
                </a:solidFill>
                <a:cs typeface="Arial" charset="0"/>
              </a:rPr>
              <a:t>experience in your field</a:t>
            </a:r>
          </a:p>
          <a:p>
            <a:pPr>
              <a:spcBef>
                <a:spcPts val="1200"/>
              </a:spcBef>
              <a:buClr>
                <a:srgbClr val="03A3B9"/>
              </a:buClr>
              <a:buSzPct val="130000"/>
            </a:pPr>
            <a:r>
              <a:rPr lang="en-US" sz="2800" b="1" dirty="0" smtClean="0">
                <a:solidFill>
                  <a:srgbClr val="0033CC"/>
                </a:solidFill>
                <a:cs typeface="Arial" charset="0"/>
              </a:rPr>
              <a:t>Learn as much as you can about computer technology regardless of your major</a:t>
            </a:r>
          </a:p>
          <a:p>
            <a:pPr>
              <a:spcBef>
                <a:spcPts val="1200"/>
              </a:spcBef>
              <a:buClr>
                <a:srgbClr val="03A3B9"/>
              </a:buClr>
              <a:buSzPct val="130000"/>
            </a:pPr>
            <a:r>
              <a:rPr lang="en-US" sz="2800" b="1" dirty="0" smtClean="0">
                <a:solidFill>
                  <a:srgbClr val="0033CC"/>
                </a:solidFill>
                <a:cs typeface="Arial" charset="0"/>
              </a:rPr>
              <a:t>Good luck in your journey!</a:t>
            </a:r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>
            <a:off x="584200" y="1344613"/>
            <a:ext cx="7924800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489325" y="879475"/>
            <a:ext cx="195263" cy="374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6659" tIns="48329" rIns="96659" bIns="48329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571500" y="330200"/>
            <a:ext cx="7937500" cy="71315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6659" tIns="48329" rIns="96659" bIns="4832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atin typeface="+mj-lt"/>
                <a:cs typeface="Aharoni" pitchFamily="2" charset="-79"/>
              </a:rPr>
              <a:t>IT </a:t>
            </a:r>
            <a:r>
              <a:rPr lang="en-US" sz="4000" b="1" dirty="0">
                <a:latin typeface="+mj-lt"/>
                <a:cs typeface="Aharoni" pitchFamily="2" charset="-79"/>
              </a:rPr>
              <a:t>at SCANA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955925" y="2708275"/>
            <a:ext cx="195263" cy="374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6659" tIns="48329" rIns="96659" bIns="48329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43000" y="2133600"/>
            <a:ext cx="195263" cy="6524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6659" tIns="48329" rIns="96659" bIns="48329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457200" y="1676400"/>
            <a:ext cx="5295900" cy="38832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6659" tIns="48329" rIns="96659" bIns="48329">
            <a:spAutoFit/>
          </a:bodyPr>
          <a:lstStyle/>
          <a:p>
            <a:pPr marL="361950" indent="-361950">
              <a:spcBef>
                <a:spcPts val="638"/>
              </a:spcBef>
              <a:buClr>
                <a:srgbClr val="03A3B9"/>
              </a:buClr>
              <a:buSzPct val="130000"/>
              <a:buFontTx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50</a:t>
            </a: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% Applications Development, </a:t>
            </a: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  50</a:t>
            </a: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% Infrastructure</a:t>
            </a:r>
          </a:p>
          <a:p>
            <a:pPr marL="361950" indent="-361950">
              <a:spcBef>
                <a:spcPts val="638"/>
              </a:spcBef>
              <a:buClr>
                <a:srgbClr val="03A3B9"/>
              </a:buClr>
              <a:buSzPct val="130000"/>
              <a:buFontTx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Multiple </a:t>
            </a: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Data </a:t>
            </a: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Centers</a:t>
            </a:r>
            <a:endParaRPr lang="en-US" sz="2400" b="1" dirty="0">
              <a:solidFill>
                <a:srgbClr val="0033CC"/>
              </a:solidFill>
              <a:latin typeface="Calibri" pitchFamily="34" charset="0"/>
              <a:cs typeface="Arial" charset="0"/>
            </a:endParaRPr>
          </a:p>
          <a:p>
            <a:pPr marL="361950" indent="-361950">
              <a:spcBef>
                <a:spcPts val="638"/>
              </a:spcBef>
              <a:buClr>
                <a:srgbClr val="03A3B9"/>
              </a:buClr>
              <a:buSzPct val="130000"/>
              <a:buFontTx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High Availability Capabilities</a:t>
            </a:r>
          </a:p>
          <a:p>
            <a:pPr marL="361950" indent="-361950">
              <a:spcBef>
                <a:spcPts val="638"/>
              </a:spcBef>
              <a:buClr>
                <a:srgbClr val="03A3B9"/>
              </a:buClr>
              <a:buSzPct val="130000"/>
              <a:buFontTx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Redundant 10 GB core network</a:t>
            </a:r>
          </a:p>
          <a:p>
            <a:pPr marL="361950" indent="-361950">
              <a:spcBef>
                <a:spcPts val="638"/>
              </a:spcBef>
              <a:buClr>
                <a:srgbClr val="03A3B9"/>
              </a:buClr>
              <a:buSzPct val="130000"/>
              <a:buFontTx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Secure Wireless Campus &amp; Service Trucks </a:t>
            </a:r>
          </a:p>
          <a:p>
            <a:pPr marL="361950" indent="-361950">
              <a:spcBef>
                <a:spcPts val="638"/>
              </a:spcBef>
              <a:buClr>
                <a:srgbClr val="03A3B9"/>
              </a:buClr>
              <a:buSzPct val="130000"/>
              <a:buFontTx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1,000+ </a:t>
            </a: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Software Applications</a:t>
            </a:r>
          </a:p>
          <a:p>
            <a:pPr marL="361950" indent="-361950">
              <a:spcBef>
                <a:spcPts val="638"/>
              </a:spcBef>
              <a:buClr>
                <a:srgbClr val="03A3B9"/>
              </a:buClr>
              <a:buSzPct val="130000"/>
              <a:buFontTx/>
              <a:buChar char="•"/>
            </a:pPr>
            <a:endParaRPr lang="en-US" sz="2400" b="1" dirty="0">
              <a:solidFill>
                <a:srgbClr val="0033CC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175" name="Picture 12" descr="j03879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0"/>
            <a:ext cx="3307597" cy="3752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651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26A9A8-D708-4C9B-BBF2-12CED9C6510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489325" y="879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n-US" sz="1800" dirty="0">
              <a:latin typeface="Calibri" pitchFamily="34" charset="0"/>
            </a:endParaRP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1905000" y="381000"/>
            <a:ext cx="47244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atin typeface="+mj-lt"/>
              </a:rPr>
              <a:t>Technology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955925" y="270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n-US" sz="1800" dirty="0">
              <a:latin typeface="Calibri" pitchFamily="34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371850" y="1693307"/>
            <a:ext cx="546735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3A3B9"/>
              </a:buClr>
              <a:buSzPct val="120000"/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A little bit of everything</a:t>
            </a:r>
          </a:p>
          <a:p>
            <a:pPr eaLnBrk="1" hangingPunct="1">
              <a:spcBef>
                <a:spcPts val="1200"/>
              </a:spcBef>
              <a:buClr>
                <a:srgbClr val="03A3B9"/>
              </a:buClr>
              <a:buSzPct val="120000"/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Microsoft </a:t>
            </a: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.NET,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Business </a:t>
            </a: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Objects, HP &amp; IBM UNIX, Linux, EMC Storage, CISCO Network, PeopleSoft, Filenet </a:t>
            </a:r>
          </a:p>
          <a:p>
            <a:pPr eaLnBrk="1" hangingPunct="1">
              <a:spcBef>
                <a:spcPts val="1200"/>
              </a:spcBef>
              <a:buClr>
                <a:srgbClr val="03A3B9"/>
              </a:buClr>
              <a:buSzPct val="120000"/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We Support most Microsoft Products</a:t>
            </a:r>
          </a:p>
          <a:p>
            <a:pPr eaLnBrk="1" hangingPunct="1">
              <a:spcBef>
                <a:spcPts val="1200"/>
              </a:spcBef>
              <a:buClr>
                <a:srgbClr val="03A3B9"/>
              </a:buClr>
              <a:buSzPct val="120000"/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DB2, Oracle,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Teradata, MS SQL Server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03A3B9"/>
              </a:buClr>
              <a:buSzPct val="120000"/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Mobile and remote </a:t>
            </a: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computing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capabilities</a:t>
            </a:r>
          </a:p>
        </p:txBody>
      </p:sp>
      <p:pic>
        <p:nvPicPr>
          <p:cNvPr id="8198" name="Picture 8" descr="j03828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24025"/>
            <a:ext cx="2933700" cy="410527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584200" y="1344613"/>
            <a:ext cx="7924800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862763" y="6423025"/>
            <a:ext cx="2133600" cy="365125"/>
          </a:xfrm>
        </p:spPr>
        <p:txBody>
          <a:bodyPr/>
          <a:lstStyle/>
          <a:p>
            <a:pPr>
              <a:defRPr/>
            </a:pPr>
            <a:fld id="{4D26A9A8-D708-4C9B-BBF2-12CED9C651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3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489325" y="879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n-US" sz="1800" dirty="0">
              <a:latin typeface="Calibri" pitchFamily="34" charset="0"/>
            </a:endParaRP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1905000" y="381000"/>
            <a:ext cx="47244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atin typeface="+mj-lt"/>
              </a:rPr>
              <a:t>Cyber Security</a:t>
            </a:r>
            <a:endParaRPr lang="en-US" sz="4000" b="1" dirty="0">
              <a:latin typeface="+mj-lt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955925" y="270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n-US" sz="1800" dirty="0">
              <a:latin typeface="Calibri" pitchFamily="34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371850" y="1693307"/>
            <a:ext cx="54673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3A3B9"/>
              </a:buClr>
              <a:buSzPct val="120000"/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Heavy and growing emphasis on security</a:t>
            </a:r>
          </a:p>
          <a:p>
            <a:pPr eaLnBrk="1" hangingPunct="1">
              <a:spcBef>
                <a:spcPts val="1200"/>
              </a:spcBef>
              <a:buClr>
                <a:srgbClr val="03A3B9"/>
              </a:buClr>
              <a:buSzPct val="120000"/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ISOC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03A3B9"/>
              </a:buClr>
              <a:buSzPct val="120000"/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Everyone involved or impacted by security</a:t>
            </a:r>
          </a:p>
          <a:p>
            <a:pPr eaLnBrk="1" hangingPunct="1">
              <a:spcBef>
                <a:spcPts val="1200"/>
              </a:spcBef>
              <a:buClr>
                <a:srgbClr val="03A3B9"/>
              </a:buClr>
              <a:buSzPct val="120000"/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Cutting edge methods and tools</a:t>
            </a:r>
          </a:p>
        </p:txBody>
      </p:sp>
      <p:pic>
        <p:nvPicPr>
          <p:cNvPr id="8198" name="Picture 8" descr="j03828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24025"/>
            <a:ext cx="2933700" cy="410527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584200" y="1344613"/>
            <a:ext cx="7924800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862763" y="6423025"/>
            <a:ext cx="2133600" cy="365125"/>
          </a:xfrm>
        </p:spPr>
        <p:txBody>
          <a:bodyPr/>
          <a:lstStyle/>
          <a:p>
            <a:pPr>
              <a:defRPr/>
            </a:pPr>
            <a:fld id="{4D26A9A8-D708-4C9B-BBF2-12CED9C651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2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MPj043318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106863"/>
            <a:ext cx="57785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489325" y="879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n-US" sz="1800" dirty="0">
              <a:latin typeface="Calibri" pitchFamily="34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057400" y="331788"/>
            <a:ext cx="5505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latin typeface="+mj-lt"/>
              </a:rPr>
              <a:t>SCANA IST </a:t>
            </a:r>
            <a:r>
              <a:rPr lang="en-US" sz="4000" b="1" dirty="0">
                <a:latin typeface="+mj-lt"/>
              </a:rPr>
              <a:t>Job Families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2955925" y="270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n-US" sz="1800" dirty="0">
              <a:latin typeface="Calibri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" y="1655326"/>
            <a:ext cx="39624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74625" indent="-1746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Applications Development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marL="174625" indent="-174625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Cyber Security Analyst </a:t>
            </a:r>
          </a:p>
          <a:p>
            <a:pPr marL="174625" indent="-1746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Database</a:t>
            </a: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Administration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marL="174625" indent="-1746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Infrastructure</a:t>
            </a: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Analyst</a:t>
            </a:r>
          </a:p>
          <a:p>
            <a:pPr marL="174625" indent="-1746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Infrastructure</a:t>
            </a: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Tech</a:t>
            </a:r>
          </a:p>
          <a:p>
            <a:pPr marL="174625" indent="-174625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IT Analyst</a:t>
            </a:r>
          </a:p>
          <a:p>
            <a:pPr marL="174625" indent="-1746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IT</a:t>
            </a: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Project Management</a:t>
            </a:r>
          </a:p>
          <a:p>
            <a:pPr marL="174625" indent="-1746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IT</a:t>
            </a: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 Training</a:t>
            </a:r>
          </a:p>
          <a:p>
            <a:pPr eaLnBrk="1" hangingPunct="1">
              <a:spcBef>
                <a:spcPts val="600"/>
              </a:spcBef>
              <a:buClr>
                <a:srgbClr val="03A3B9"/>
              </a:buClr>
            </a:pP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4038600" y="1679575"/>
            <a:ext cx="52197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5425" indent="-2254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Network Planning and Engineering</a:t>
            </a:r>
          </a:p>
          <a:p>
            <a:pPr marL="225425" indent="-2254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Systems Programming</a:t>
            </a:r>
          </a:p>
          <a:p>
            <a:pPr marL="225425" indent="-2254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Technical Writing</a:t>
            </a:r>
          </a:p>
          <a:p>
            <a:pPr marL="225425" indent="-2254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Technology Consultant</a:t>
            </a:r>
          </a:p>
          <a:p>
            <a:pPr marL="225425" indent="-2254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Telecommunications Tech</a:t>
            </a:r>
          </a:p>
          <a:p>
            <a:pPr marL="225425" indent="-225425" eaLnBrk="1" hangingPunct="1">
              <a:spcBef>
                <a:spcPts val="600"/>
              </a:spcBef>
              <a:buClr>
                <a:srgbClr val="03A3B9"/>
              </a:buClr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Leadership</a:t>
            </a:r>
          </a:p>
          <a:p>
            <a:pPr eaLnBrk="1" hangingPunct="1"/>
            <a:endParaRPr lang="en-US" sz="2500" dirty="0">
              <a:latin typeface="Calibri" pitchFamily="34" charset="0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584200" y="1344613"/>
            <a:ext cx="7924800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862763" y="6423025"/>
            <a:ext cx="2133600" cy="365125"/>
          </a:xfrm>
        </p:spPr>
        <p:txBody>
          <a:bodyPr/>
          <a:lstStyle/>
          <a:p>
            <a:pPr>
              <a:defRPr/>
            </a:pPr>
            <a:fld id="{4D26A9A8-D708-4C9B-BBF2-12CED9C651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834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489325" y="879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n-US" sz="1800" dirty="0">
              <a:latin typeface="Calibri" pitchFamily="34" charset="0"/>
            </a:endParaRP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1371600" y="558800"/>
            <a:ext cx="64770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atin typeface="+mj-lt"/>
              </a:rPr>
              <a:t>Employee Makeup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955925" y="270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n-US" sz="1800" dirty="0">
              <a:latin typeface="Calibri" pitchFamily="34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34950" y="1595438"/>
            <a:ext cx="54546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339725" indent="-339725" eaLnBrk="1" hangingPunct="1">
              <a:spcBef>
                <a:spcPts val="1200"/>
              </a:spcBef>
              <a:buClr>
                <a:srgbClr val="00B0F0"/>
              </a:buClr>
              <a:buSzPct val="130000"/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400+ IST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employees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marL="339725" indent="-339725" eaLnBrk="1" hangingPunct="1">
              <a:spcBef>
                <a:spcPts val="1200"/>
              </a:spcBef>
              <a:buClr>
                <a:srgbClr val="00B0F0"/>
              </a:buClr>
              <a:buSzPct val="130000"/>
              <a:buFontTx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Most </a:t>
            </a: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have BS in Computer Science, Management Information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Science,</a:t>
            </a:r>
            <a:b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</a:b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or </a:t>
            </a: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related field</a:t>
            </a:r>
          </a:p>
          <a:p>
            <a:pPr marL="339725" indent="-339725" eaLnBrk="1" hangingPunct="1">
              <a:spcBef>
                <a:spcPts val="1200"/>
              </a:spcBef>
              <a:buClr>
                <a:srgbClr val="00B0F0"/>
              </a:buClr>
              <a:buSzPct val="130000"/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44% female; 22% minority</a:t>
            </a:r>
          </a:p>
          <a:p>
            <a:pPr marL="339725" indent="-339725" eaLnBrk="1" hangingPunct="1">
              <a:spcBef>
                <a:spcPts val="1200"/>
              </a:spcBef>
              <a:buClr>
                <a:srgbClr val="00B0F0"/>
              </a:buClr>
              <a:buSzPct val="130000"/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Historically low turnover, but high potential due to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retirements</a:t>
            </a:r>
            <a:endParaRPr lang="en-US" sz="22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marL="339725" indent="-339725" eaLnBrk="1" hangingPunct="1">
              <a:spcBef>
                <a:spcPts val="1200"/>
              </a:spcBef>
              <a:buClr>
                <a:srgbClr val="00B0F0"/>
              </a:buClr>
              <a:buSzPct val="130000"/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30% Gen X, 12% Gen Y</a:t>
            </a:r>
          </a:p>
          <a:p>
            <a:pPr marL="339725" indent="-339725" eaLnBrk="1" hangingPunct="1">
              <a:spcBef>
                <a:spcPts val="1200"/>
              </a:spcBef>
              <a:buClr>
                <a:srgbClr val="00B0F0"/>
              </a:buClr>
              <a:buSzPct val="130000"/>
              <a:buFontTx/>
              <a:buChar char="•"/>
            </a:pPr>
            <a:r>
              <a:rPr lang="en-US" sz="2200" b="1" dirty="0">
                <a:solidFill>
                  <a:srgbClr val="0033CC"/>
                </a:solidFill>
                <a:latin typeface="Arial" charset="0"/>
                <a:cs typeface="Arial" charset="0"/>
              </a:rPr>
              <a:t>6-10 positions in Co-op programs</a:t>
            </a:r>
            <a:endParaRPr lang="en-US" sz="2200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200" dirty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11270" name="Picture 13" descr="MPj041408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/>
          <a:stretch>
            <a:fillRect/>
          </a:stretch>
        </p:blipFill>
        <p:spPr bwMode="auto">
          <a:xfrm>
            <a:off x="5471370" y="2362200"/>
            <a:ext cx="3350368" cy="3049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651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584200" y="1344613"/>
            <a:ext cx="7924800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862763" y="6423025"/>
            <a:ext cx="2133600" cy="365125"/>
          </a:xfrm>
        </p:spPr>
        <p:txBody>
          <a:bodyPr/>
          <a:lstStyle/>
          <a:p>
            <a:pPr>
              <a:defRPr/>
            </a:pPr>
            <a:fld id="{4D26A9A8-D708-4C9B-BBF2-12CED9C6510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898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D42C5-EA4D-425E-8CC1-20E9DF8DCEB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848600" cy="75565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How IST fits into the business</a:t>
            </a:r>
          </a:p>
        </p:txBody>
      </p:sp>
      <p:sp>
        <p:nvSpPr>
          <p:cNvPr id="8195" name="Content Placeholder 2"/>
          <p:cNvSpPr txBox="1">
            <a:spLocks/>
          </p:cNvSpPr>
          <p:nvPr/>
        </p:nvSpPr>
        <p:spPr bwMode="auto">
          <a:xfrm>
            <a:off x="1143000" y="1519237"/>
            <a:ext cx="68580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9" tIns="48329" rIns="96659" bIns="48329"/>
          <a:lstStyle/>
          <a:p>
            <a:pPr>
              <a:spcBef>
                <a:spcPct val="20000"/>
              </a:spcBef>
              <a:buClr>
                <a:srgbClr val="03A3B9"/>
              </a:buClr>
              <a:buSzPct val="120000"/>
            </a:pPr>
            <a:r>
              <a:rPr lang="en-US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Everything we </a:t>
            </a:r>
            <a:r>
              <a:rPr lang="en-US" sz="32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do depends on </a:t>
            </a:r>
            <a:r>
              <a:rPr lang="en-US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IT:</a:t>
            </a:r>
          </a:p>
          <a:p>
            <a:pPr>
              <a:spcBef>
                <a:spcPct val="20000"/>
              </a:spcBef>
              <a:buClr>
                <a:srgbClr val="03A3B9"/>
              </a:buClr>
              <a:buSzPct val="120000"/>
            </a:pPr>
            <a:endParaRPr lang="en-US" sz="2400" b="1" dirty="0" smtClean="0">
              <a:solidFill>
                <a:srgbClr val="0033CC"/>
              </a:solidFill>
              <a:cs typeface="Arial" charset="0"/>
            </a:endParaRPr>
          </a:p>
          <a:p>
            <a:pPr marL="574675" indent="-287338">
              <a:spcBef>
                <a:spcPct val="20000"/>
              </a:spcBef>
              <a:buClr>
                <a:srgbClr val="03A3B9"/>
              </a:buClr>
              <a:buSzPct val="120000"/>
              <a:buFont typeface="Arial" charset="0"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Functional </a:t>
            </a:r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Systems</a:t>
            </a:r>
          </a:p>
          <a:p>
            <a:pPr marL="574675" lvl="1" indent="-287338">
              <a:spcBef>
                <a:spcPct val="20000"/>
              </a:spcBef>
              <a:buClr>
                <a:srgbClr val="03A3B9"/>
              </a:buClr>
              <a:buSzPct val="120000"/>
              <a:buFont typeface="Arial" charset="0"/>
              <a:buChar char="–"/>
            </a:pPr>
            <a:endParaRPr lang="en-US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74675" indent="-287338">
              <a:spcBef>
                <a:spcPct val="20000"/>
              </a:spcBef>
              <a:buClr>
                <a:srgbClr val="03A3B9"/>
              </a:buClr>
              <a:buSzPct val="120000"/>
              <a:buFont typeface="Arial" charset="0"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Cross-Functional 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Systems</a:t>
            </a:r>
            <a:endParaRPr lang="en-US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74675" lvl="1" indent="-287338">
              <a:spcBef>
                <a:spcPct val="20000"/>
              </a:spcBef>
              <a:buClr>
                <a:srgbClr val="03A3B9"/>
              </a:buClr>
              <a:buSzPct val="120000"/>
              <a:buFont typeface="Arial" charset="0"/>
              <a:buChar char="–"/>
            </a:pPr>
            <a:endParaRPr lang="en-US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74675" indent="-287338">
              <a:spcBef>
                <a:spcPct val="20000"/>
              </a:spcBef>
              <a:buClr>
                <a:srgbClr val="03A3B9"/>
              </a:buClr>
              <a:buSzPct val="120000"/>
              <a:buFont typeface="Arial" charset="0"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Underlying Technologies</a:t>
            </a:r>
          </a:p>
          <a:p>
            <a:pPr marL="784225" lvl="1" indent="-301625">
              <a:spcBef>
                <a:spcPct val="20000"/>
              </a:spcBef>
              <a:buClr>
                <a:srgbClr val="03A3B9"/>
              </a:buClr>
              <a:buSzPct val="120000"/>
              <a:buFont typeface="Arial" charset="0"/>
              <a:buChar char="–"/>
            </a:pPr>
            <a:endParaRPr lang="en-US" sz="2400" b="1" dirty="0">
              <a:solidFill>
                <a:srgbClr val="0033CC"/>
              </a:solidFill>
              <a:cs typeface="Arial" charset="0"/>
            </a:endParaRPr>
          </a:p>
          <a:p>
            <a:pPr marL="784225" lvl="1" indent="-301625">
              <a:spcBef>
                <a:spcPct val="20000"/>
              </a:spcBef>
              <a:buClr>
                <a:srgbClr val="03A3B9"/>
              </a:buClr>
              <a:buFont typeface="Arial" charset="0"/>
              <a:buChar char="–"/>
            </a:pPr>
            <a:endParaRPr lang="en-US" sz="2400" b="1" dirty="0">
              <a:solidFill>
                <a:srgbClr val="0033CC"/>
              </a:solidFill>
              <a:cs typeface="Arial" charset="0"/>
            </a:endParaRPr>
          </a:p>
          <a:p>
            <a:pPr marL="361950" indent="-361950">
              <a:spcBef>
                <a:spcPct val="20000"/>
              </a:spcBef>
              <a:buClr>
                <a:srgbClr val="03A3B9"/>
              </a:buClr>
              <a:buFont typeface="Arial" charset="0"/>
              <a:buChar char="•"/>
            </a:pPr>
            <a:endParaRPr lang="en-US" sz="2400" b="1" dirty="0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8196" name="Line 8"/>
          <p:cNvSpPr>
            <a:spLocks noChangeShapeType="1"/>
          </p:cNvSpPr>
          <p:nvPr/>
        </p:nvSpPr>
        <p:spPr bwMode="auto">
          <a:xfrm flipV="1">
            <a:off x="1066800" y="990600"/>
            <a:ext cx="6954838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1002C-9107-4037-8891-D4C209E0F2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cs typeface="Aharoni" pitchFamily="2" charset="-79"/>
              </a:rPr>
              <a:t>We aren’t always at our desks</a:t>
            </a:r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1049153" y="914400"/>
            <a:ext cx="6891689" cy="0"/>
          </a:xfrm>
          <a:prstGeom prst="line">
            <a:avLst/>
          </a:prstGeom>
          <a:noFill/>
          <a:ln w="57150">
            <a:solidFill>
              <a:srgbClr val="03A3B9"/>
            </a:solidFill>
            <a:round/>
            <a:headEnd/>
            <a:tailEnd/>
          </a:ln>
        </p:spPr>
        <p:txBody>
          <a:bodyPr wrap="none" lIns="96659" tIns="48329" rIns="96659" bIns="48329" anchor="ctr"/>
          <a:lstStyle/>
          <a:p>
            <a:endParaRPr lang="en-US" dirty="0"/>
          </a:p>
        </p:txBody>
      </p:sp>
      <p:pic>
        <p:nvPicPr>
          <p:cNvPr id="2050" name="Picture 2" descr="C:\Users\cp15954\AppData\Local\Microsoft\Windows\Temporary Internet Files\Content.Outlook\927GQ23F\IMG-20120725-00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066800"/>
            <a:ext cx="6883400" cy="516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89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">
      <a:dk1>
        <a:srgbClr val="7F7F7F"/>
      </a:dk1>
      <a:lt1>
        <a:sysClr val="window" lastClr="FFFFFF"/>
      </a:lt1>
      <a:dk2>
        <a:srgbClr val="00B0F0"/>
      </a:dk2>
      <a:lt2>
        <a:srgbClr val="92D050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92D05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2">
      <a:dk1>
        <a:srgbClr val="7F7F7F"/>
      </a:dk1>
      <a:lt1>
        <a:sysClr val="window" lastClr="FFFFFF"/>
      </a:lt1>
      <a:dk2>
        <a:srgbClr val="00B0F0"/>
      </a:dk2>
      <a:lt2>
        <a:srgbClr val="92D050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92D05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99347AA8E0C54AA70B13CECFA1356A" ma:contentTypeVersion="0" ma:contentTypeDescription="Create a new document." ma:contentTypeScope="" ma:versionID="7ba7d6f964435004113629d7e9d410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DF4D53-FF2C-4D10-A38E-0DAF5DCCF0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E343F6-C993-41DA-B5D2-E548BFB38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2652453-624B-412E-8410-670035BA67D6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12132</TotalTime>
  <Words>673</Words>
  <Application>Microsoft Office PowerPoint</Application>
  <PresentationFormat>On-screen Show (4:3)</PresentationFormat>
  <Paragraphs>193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Theme1</vt:lpstr>
      <vt:lpstr>Office Theme</vt:lpstr>
      <vt:lpstr>1_Office Theme</vt:lpstr>
      <vt:lpstr>Computing from an Electric and Gas Utility Perspective</vt:lpstr>
      <vt:lpstr>SCANA Corporation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IST fits into the business</vt:lpstr>
      <vt:lpstr>We aren’t always at our desks</vt:lpstr>
      <vt:lpstr>We work hard</vt:lpstr>
      <vt:lpstr>We do outreach</vt:lpstr>
      <vt:lpstr>We support community education</vt:lpstr>
      <vt:lpstr>We support universities</vt:lpstr>
      <vt:lpstr>We support charities</vt:lpstr>
      <vt:lpstr>We eat and have fun</vt:lpstr>
      <vt:lpstr>My career-23 years, never bored</vt:lpstr>
      <vt:lpstr>Electric Operations</vt:lpstr>
      <vt:lpstr>Lake Murray Dam</vt:lpstr>
      <vt:lpstr>Cope Station</vt:lpstr>
      <vt:lpstr>Fuel Delivery</vt:lpstr>
      <vt:lpstr>SCE&amp;G Nuclear - Unit 1</vt:lpstr>
      <vt:lpstr>Jobs Are Out There!  Even during poor economic times</vt:lpstr>
      <vt:lpstr>Top 10 most demanded in 2012</vt:lpstr>
      <vt:lpstr>Top 10 Jobs In High Demand That Require A College Degree - Forbes 2015</vt:lpstr>
      <vt:lpstr>Computing is not expected to produce sufficient graduates to cover needs</vt:lpstr>
      <vt:lpstr>What you can do</vt:lpstr>
      <vt:lpstr>In closing…</vt:lpstr>
    </vt:vector>
  </TitlesOfParts>
  <Company>SCANA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 New Employee Orientation</dc:title>
  <dc:creator>fg13374</dc:creator>
  <cp:lastModifiedBy>Valtorta, Marco</cp:lastModifiedBy>
  <cp:revision>146</cp:revision>
  <dcterms:created xsi:type="dcterms:W3CDTF">2012-10-10T19:29:42Z</dcterms:created>
  <dcterms:modified xsi:type="dcterms:W3CDTF">2015-11-03T22:01:28Z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0x010100DB99347AA8E0C54AA70B13CECFA1356A</vt:lpwstr>
  </property>
</Properties>
</file>