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0" r:id="rId3"/>
    <p:sldId id="357" r:id="rId4"/>
    <p:sldId id="361" r:id="rId5"/>
    <p:sldId id="384" r:id="rId6"/>
    <p:sldId id="388" r:id="rId7"/>
    <p:sldId id="366" r:id="rId8"/>
    <p:sldId id="365" r:id="rId9"/>
    <p:sldId id="367" r:id="rId10"/>
    <p:sldId id="368" r:id="rId11"/>
    <p:sldId id="370" r:id="rId12"/>
    <p:sldId id="371" r:id="rId13"/>
    <p:sldId id="369" r:id="rId14"/>
    <p:sldId id="372" r:id="rId15"/>
    <p:sldId id="342" r:id="rId16"/>
    <p:sldId id="373" r:id="rId17"/>
    <p:sldId id="374" r:id="rId18"/>
    <p:sldId id="375" r:id="rId19"/>
    <p:sldId id="389" r:id="rId20"/>
    <p:sldId id="306" r:id="rId21"/>
    <p:sldId id="302" r:id="rId22"/>
    <p:sldId id="313" r:id="rId23"/>
    <p:sldId id="305" r:id="rId24"/>
    <p:sldId id="307" r:id="rId25"/>
    <p:sldId id="298" r:id="rId26"/>
    <p:sldId id="299" r:id="rId27"/>
    <p:sldId id="300" r:id="rId28"/>
    <p:sldId id="301" r:id="rId29"/>
    <p:sldId id="408" r:id="rId30"/>
    <p:sldId id="409" r:id="rId31"/>
    <p:sldId id="410" r:id="rId32"/>
    <p:sldId id="395" r:id="rId33"/>
    <p:sldId id="411" r:id="rId34"/>
    <p:sldId id="393" r:id="rId35"/>
    <p:sldId id="397" r:id="rId36"/>
    <p:sldId id="417" r:id="rId37"/>
    <p:sldId id="418" r:id="rId38"/>
    <p:sldId id="419" r:id="rId39"/>
    <p:sldId id="377" r:id="rId40"/>
    <p:sldId id="271" r:id="rId41"/>
    <p:sldId id="288" r:id="rId42"/>
    <p:sldId id="398" r:id="rId43"/>
    <p:sldId id="380" r:id="rId44"/>
    <p:sldId id="413" r:id="rId45"/>
    <p:sldId id="378" r:id="rId46"/>
    <p:sldId id="381" r:id="rId47"/>
    <p:sldId id="382" r:id="rId48"/>
    <p:sldId id="399" r:id="rId49"/>
    <p:sldId id="314" r:id="rId50"/>
    <p:sldId id="338" r:id="rId51"/>
    <p:sldId id="415" r:id="rId52"/>
    <p:sldId id="319" r:id="rId53"/>
    <p:sldId id="400" r:id="rId54"/>
    <p:sldId id="421" r:id="rId55"/>
    <p:sldId id="379" r:id="rId56"/>
    <p:sldId id="401" r:id="rId57"/>
    <p:sldId id="402" r:id="rId58"/>
    <p:sldId id="426" r:id="rId59"/>
    <p:sldId id="403" r:id="rId60"/>
    <p:sldId id="427" r:id="rId61"/>
    <p:sldId id="428" r:id="rId62"/>
    <p:sldId id="355" r:id="rId63"/>
    <p:sldId id="404" r:id="rId64"/>
    <p:sldId id="429" r:id="rId65"/>
    <p:sldId id="430" r:id="rId66"/>
    <p:sldId id="431" r:id="rId67"/>
    <p:sldId id="432" r:id="rId68"/>
    <p:sldId id="386" r:id="rId69"/>
    <p:sldId id="387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>
      <p:cViewPr>
        <p:scale>
          <a:sx n="70" d="100"/>
          <a:sy n="70" d="100"/>
        </p:scale>
        <p:origin x="-8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_Sync\NBL\NBL%20&#24037;&#26989;&#23616;&#19977;&#21512;&#19968;&#26371;&#35696;\&#24037;&#26989;&#23616;&#31777;&#22577;&#25976;&#25818;_6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altLang="zh-TW" sz="1000"/>
              <a:t>Accumulative SUT (%)</a:t>
            </a:r>
            <a:endParaRPr lang="zh-TW" altLang="en-US" sz="1000"/>
          </a:p>
        </c:rich>
      </c:tx>
      <c:layout>
        <c:manualLayout>
          <c:xMode val="edge"/>
          <c:yMode val="edge"/>
          <c:x val="3.1564925352072941E-2"/>
          <c:y val="4.54545454545454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24887346071103"/>
          <c:y val="0.23884514435695642"/>
          <c:w val="0.48274395808050874"/>
          <c:h val="0.48470890002386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 = 
1 month</c:v>
                </c:pt>
              </c:strCache>
            </c:strRef>
          </c:tx>
          <c:marker>
            <c:symbol val="square"/>
            <c:size val="5"/>
          </c:marker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&lt;4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63</c:v>
                </c:pt>
                <c:pt idx="2">
                  <c:v>82</c:v>
                </c:pt>
                <c:pt idx="3">
                  <c:v>93</c:v>
                </c:pt>
                <c:pt idx="4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TD = 
1 year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&lt;4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</c:v>
                </c:pt>
                <c:pt idx="1">
                  <c:v>30</c:v>
                </c:pt>
                <c:pt idx="2">
                  <c:v>65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58976"/>
        <c:axId val="101373440"/>
      </c:lineChart>
      <c:catAx>
        <c:axId val="10135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altLang="zh-TW" sz="1000"/>
                  <a:t>TTF (unit: week)</a:t>
                </a:r>
                <a:endParaRPr lang="zh-TW" altLang="en-US" sz="1000"/>
              </a:p>
            </c:rich>
          </c:tx>
          <c:layout>
            <c:manualLayout>
              <c:xMode val="edge"/>
              <c:yMode val="edge"/>
              <c:x val="0.60677598095936935"/>
              <c:y val="0.7847727272727272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01373440"/>
        <c:crosses val="autoZero"/>
        <c:auto val="1"/>
        <c:lblAlgn val="ctr"/>
        <c:lblOffset val="100"/>
        <c:noMultiLvlLbl val="0"/>
      </c:catAx>
      <c:valAx>
        <c:axId val="1013734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589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7168458781362061"/>
          <c:y val="0.26845979479837745"/>
          <c:w val="0.30802886198365687"/>
          <c:h val="0.457057981388692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en-US" altLang="zh-TW" sz="1000" baseline="0"/>
              <a:t>TTF (unit: day)</a:t>
            </a:r>
            <a:endParaRPr lang="zh-TW" altLang="en-US" sz="1000" baseline="0"/>
          </a:p>
        </c:rich>
      </c:tx>
      <c:layout>
        <c:manualLayout>
          <c:xMode val="edge"/>
          <c:yMode val="edge"/>
          <c:x val="2.6541156039705582E-2"/>
          <c:y val="5.0324504891434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426795334802"/>
          <c:y val="0.19483178239083751"/>
          <c:w val="0.84367386334772665"/>
          <c:h val="0.597384342108751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2.9</c:v>
                </c:pt>
                <c:pt idx="3">
                  <c:v>3.7</c:v>
                </c:pt>
                <c:pt idx="4">
                  <c:v>4.4000000000000004</c:v>
                </c:pt>
                <c:pt idx="5">
                  <c:v>5</c:v>
                </c:pt>
                <c:pt idx="6">
                  <c:v>5.5</c:v>
                </c:pt>
                <c:pt idx="7">
                  <c:v>5.9</c:v>
                </c:pt>
                <c:pt idx="8">
                  <c:v>6.2</c:v>
                </c:pt>
                <c:pt idx="9">
                  <c:v>6.4</c:v>
                </c:pt>
                <c:pt idx="10">
                  <c:v>6.5</c:v>
                </c:pt>
                <c:pt idx="11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10106496"/>
        <c:axId val="110108672"/>
      </c:lineChart>
      <c:catAx>
        <c:axId val="11010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000" b="1" i="0" baseline="0"/>
                  <a:t>Testing Duration (unit: 4 weeks)</a:t>
                </a:r>
                <a:endParaRPr lang="zh-TW" sz="1000" b="1" i="0" baseline="0"/>
              </a:p>
            </c:rich>
          </c:tx>
          <c:layout>
            <c:manualLayout>
              <c:xMode val="edge"/>
              <c:yMode val="edge"/>
              <c:x val="0.8009705365776647"/>
              <c:y val="0.862776783583881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10108672"/>
        <c:crosses val="autoZero"/>
        <c:auto val="1"/>
        <c:lblAlgn val="ctr"/>
        <c:lblOffset val="100"/>
        <c:noMultiLvlLbl val="0"/>
      </c:catAx>
      <c:valAx>
        <c:axId val="11010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0106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工作表3!$A$1</c:f>
              <c:strCache>
                <c:ptCount val="1"/>
                <c:pt idx="0">
                  <c:v>Traffic (TB)</c:v>
                </c:pt>
              </c:strCache>
            </c:strRef>
          </c:tx>
          <c:invertIfNegative val="0"/>
          <c:val>
            <c:numRef>
              <c:f>工作表3!$A$2:$A$30</c:f>
              <c:numCache>
                <c:formatCode>General</c:formatCode>
                <c:ptCount val="29"/>
                <c:pt idx="0">
                  <c:v>13</c:v>
                </c:pt>
                <c:pt idx="1">
                  <c:v>8</c:v>
                </c:pt>
                <c:pt idx="2">
                  <c:v>18</c:v>
                </c:pt>
                <c:pt idx="3">
                  <c:v>5</c:v>
                </c:pt>
                <c:pt idx="4">
                  <c:v>16</c:v>
                </c:pt>
                <c:pt idx="5">
                  <c:v>13</c:v>
                </c:pt>
                <c:pt idx="6">
                  <c:v>4</c:v>
                </c:pt>
                <c:pt idx="7">
                  <c:v>19</c:v>
                </c:pt>
                <c:pt idx="8">
                  <c:v>15</c:v>
                </c:pt>
                <c:pt idx="9">
                  <c:v>14</c:v>
                </c:pt>
                <c:pt idx="10">
                  <c:v>5</c:v>
                </c:pt>
                <c:pt idx="11">
                  <c:v>15</c:v>
                </c:pt>
                <c:pt idx="12">
                  <c:v>16</c:v>
                </c:pt>
                <c:pt idx="13">
                  <c:v>7</c:v>
                </c:pt>
                <c:pt idx="14">
                  <c:v>0</c:v>
                </c:pt>
                <c:pt idx="15">
                  <c:v>7</c:v>
                </c:pt>
                <c:pt idx="16">
                  <c:v>8</c:v>
                </c:pt>
                <c:pt idx="17">
                  <c:v>16</c:v>
                </c:pt>
                <c:pt idx="18">
                  <c:v>5</c:v>
                </c:pt>
                <c:pt idx="19">
                  <c:v>21</c:v>
                </c:pt>
                <c:pt idx="20">
                  <c:v>16</c:v>
                </c:pt>
                <c:pt idx="21">
                  <c:v>19</c:v>
                </c:pt>
                <c:pt idx="22">
                  <c:v>16</c:v>
                </c:pt>
                <c:pt idx="23">
                  <c:v>16</c:v>
                </c:pt>
                <c:pt idx="24">
                  <c:v>19</c:v>
                </c:pt>
                <c:pt idx="25">
                  <c:v>16</c:v>
                </c:pt>
                <c:pt idx="26">
                  <c:v>11</c:v>
                </c:pt>
                <c:pt idx="27">
                  <c:v>16</c:v>
                </c:pt>
                <c:pt idx="28">
                  <c:v>14</c:v>
                </c:pt>
              </c:numCache>
            </c:numRef>
          </c:val>
        </c:ser>
        <c:ser>
          <c:idx val="1"/>
          <c:order val="1"/>
          <c:tx>
            <c:strRef>
              <c:f>工作表3!$B$1</c:f>
              <c:strCache>
                <c:ptCount val="1"/>
                <c:pt idx="0">
                  <c:v>Wire_L1</c:v>
                </c:pt>
              </c:strCache>
            </c:strRef>
          </c:tx>
          <c:invertIfNegative val="0"/>
          <c:val>
            <c:numRef>
              <c:f>工作表3!$B$2:$B$30</c:f>
              <c:numCache>
                <c:formatCode>General</c:formatCode>
                <c:ptCount val="2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2</c:v>
                </c:pt>
              </c:numCache>
            </c:numRef>
          </c:val>
        </c:ser>
        <c:ser>
          <c:idx val="2"/>
          <c:order val="2"/>
          <c:tx>
            <c:strRef>
              <c:f>工作表3!$C$1</c:f>
              <c:strCache>
                <c:ptCount val="1"/>
                <c:pt idx="0">
                  <c:v>Wire_L2</c:v>
                </c:pt>
              </c:strCache>
            </c:strRef>
          </c:tx>
          <c:invertIfNegative val="0"/>
          <c:val>
            <c:numRef>
              <c:f>工作表3!$C$2:$C$30</c:f>
              <c:numCache>
                <c:formatCode>General</c:formatCode>
                <c:ptCount val="29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  <c:pt idx="4">
                  <c:v>6</c:v>
                </c:pt>
                <c:pt idx="5">
                  <c:v>5</c:v>
                </c:pt>
                <c:pt idx="6">
                  <c:v>0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0</c:v>
                </c:pt>
                <c:pt idx="15">
                  <c:v>2</c:v>
                </c:pt>
                <c:pt idx="16">
                  <c:v>3</c:v>
                </c:pt>
                <c:pt idx="17">
                  <c:v>6</c:v>
                </c:pt>
                <c:pt idx="18">
                  <c:v>3</c:v>
                </c:pt>
                <c:pt idx="19">
                  <c:v>8</c:v>
                </c:pt>
                <c:pt idx="20">
                  <c:v>6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4</c:v>
                </c:pt>
                <c:pt idx="27">
                  <c:v>7</c:v>
                </c:pt>
                <c:pt idx="2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65600"/>
        <c:axId val="69920256"/>
      </c:barChart>
      <c:catAx>
        <c:axId val="3866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 smtClean="0"/>
                  <a:t>DUT</a:t>
                </a:r>
                <a:r>
                  <a:rPr lang="en-US" altLang="zh-TW" baseline="0" dirty="0" smtClean="0"/>
                  <a:t> #</a:t>
                </a:r>
                <a:endParaRPr lang="zh-TW" alt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69920256"/>
        <c:crosses val="autoZero"/>
        <c:auto val="1"/>
        <c:lblAlgn val="ctr"/>
        <c:lblOffset val="100"/>
        <c:noMultiLvlLbl val="0"/>
      </c:catAx>
      <c:valAx>
        <c:axId val="69920256"/>
        <c:scaling>
          <c:orientation val="minMax"/>
          <c:max val="2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dirty="0" smtClean="0"/>
                  <a:t>Defects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665600"/>
        <c:crosses val="autoZero"/>
        <c:crossBetween val="between"/>
        <c:majorUnit val="2"/>
        <c:minorUnit val="1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Sheet5!$L$1</c:f>
              <c:strCache>
                <c:ptCount val="1"/>
                <c:pt idx="0">
                  <c:v>Percentange of DDTS's with FC=1</c:v>
                </c:pt>
              </c:strCache>
            </c:strRef>
          </c:tx>
          <c:marker>
            <c:symbol val="none"/>
          </c:marker>
          <c:xVal>
            <c:numRef>
              <c:f>Sheet5!$K$2:$K$22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Sheet5!$L$2:$L$22</c:f>
              <c:numCache>
                <c:formatCode>0.0%</c:formatCode>
                <c:ptCount val="21"/>
                <c:pt idx="0">
                  <c:v>4.5454545454545463E-2</c:v>
                </c:pt>
                <c:pt idx="1">
                  <c:v>0</c:v>
                </c:pt>
                <c:pt idx="2">
                  <c:v>2.2727272727272822E-2</c:v>
                </c:pt>
                <c:pt idx="3">
                  <c:v>2.2727272727272822E-2</c:v>
                </c:pt>
                <c:pt idx="4">
                  <c:v>0</c:v>
                </c:pt>
                <c:pt idx="5">
                  <c:v>9.0909090909091064E-2</c:v>
                </c:pt>
                <c:pt idx="6">
                  <c:v>0.18181818181818232</c:v>
                </c:pt>
                <c:pt idx="7">
                  <c:v>0</c:v>
                </c:pt>
                <c:pt idx="8">
                  <c:v>0</c:v>
                </c:pt>
                <c:pt idx="9">
                  <c:v>6.8181818181818177E-2</c:v>
                </c:pt>
                <c:pt idx="10">
                  <c:v>6.8181818181818177E-2</c:v>
                </c:pt>
                <c:pt idx="11">
                  <c:v>0</c:v>
                </c:pt>
                <c:pt idx="12">
                  <c:v>2.2727272727272822E-2</c:v>
                </c:pt>
                <c:pt idx="13">
                  <c:v>2.2727272727272822E-2</c:v>
                </c:pt>
                <c:pt idx="14">
                  <c:v>0</c:v>
                </c:pt>
                <c:pt idx="15">
                  <c:v>2.2727272727272822E-2</c:v>
                </c:pt>
                <c:pt idx="16">
                  <c:v>0</c:v>
                </c:pt>
                <c:pt idx="17">
                  <c:v>4.5454545454545463E-2</c:v>
                </c:pt>
                <c:pt idx="18">
                  <c:v>6.8181818181818177E-2</c:v>
                </c:pt>
                <c:pt idx="19">
                  <c:v>4.5454545454545463E-2</c:v>
                </c:pt>
                <c:pt idx="20">
                  <c:v>0.27272727272727282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Sheet5!$M$1</c:f>
              <c:strCache>
                <c:ptCount val="1"/>
                <c:pt idx="0">
                  <c:v>Percentage of Functions</c:v>
                </c:pt>
              </c:strCache>
            </c:strRef>
          </c:tx>
          <c:marker>
            <c:symbol val="none"/>
          </c:marker>
          <c:xVal>
            <c:numRef>
              <c:f>Sheet5!$K$2:$K$22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Sheet5!$M$2:$M$22</c:f>
              <c:numCache>
                <c:formatCode>0.0%</c:formatCode>
                <c:ptCount val="21"/>
                <c:pt idx="0">
                  <c:v>0.18604651162790731</c:v>
                </c:pt>
                <c:pt idx="1">
                  <c:v>7.7519379844961447E-3</c:v>
                </c:pt>
                <c:pt idx="2">
                  <c:v>6.9767441860465296E-2</c:v>
                </c:pt>
                <c:pt idx="3">
                  <c:v>7.7519379844961447E-3</c:v>
                </c:pt>
                <c:pt idx="4">
                  <c:v>7.7519379844961447E-3</c:v>
                </c:pt>
                <c:pt idx="5">
                  <c:v>3.1007751937984489E-2</c:v>
                </c:pt>
                <c:pt idx="6">
                  <c:v>0.10852713178294573</c:v>
                </c:pt>
                <c:pt idx="7">
                  <c:v>1.55038759689923E-2</c:v>
                </c:pt>
                <c:pt idx="8">
                  <c:v>0</c:v>
                </c:pt>
                <c:pt idx="9">
                  <c:v>3.875968992248062E-2</c:v>
                </c:pt>
                <c:pt idx="10">
                  <c:v>2.3255813953488372E-2</c:v>
                </c:pt>
                <c:pt idx="11">
                  <c:v>7.7519379844961447E-3</c:v>
                </c:pt>
                <c:pt idx="12">
                  <c:v>1.55038759689923E-2</c:v>
                </c:pt>
                <c:pt idx="13">
                  <c:v>2.3255813953488372E-2</c:v>
                </c:pt>
                <c:pt idx="14">
                  <c:v>7.7519379844961447E-3</c:v>
                </c:pt>
                <c:pt idx="15">
                  <c:v>1.55038759689923E-2</c:v>
                </c:pt>
                <c:pt idx="16">
                  <c:v>0</c:v>
                </c:pt>
                <c:pt idx="17">
                  <c:v>3.875968992248062E-2</c:v>
                </c:pt>
                <c:pt idx="18">
                  <c:v>7.751937984496142E-2</c:v>
                </c:pt>
                <c:pt idx="19">
                  <c:v>6.2015503875968991E-2</c:v>
                </c:pt>
                <c:pt idx="20">
                  <c:v>0.2558139534883721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Sheet5!$N$1</c:f>
              <c:strCache>
                <c:ptCount val="1"/>
                <c:pt idx="0">
                  <c:v>Percentage of DDTS's</c:v>
                </c:pt>
              </c:strCache>
            </c:strRef>
          </c:tx>
          <c:marker>
            <c:symbol val="none"/>
          </c:marker>
          <c:xVal>
            <c:numRef>
              <c:f>Sheet5!$K$2:$K$22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Sheet5!$N$2:$N$22</c:f>
              <c:numCache>
                <c:formatCode>0.0%</c:formatCode>
                <c:ptCount val="21"/>
                <c:pt idx="0">
                  <c:v>5.9701492537313605E-2</c:v>
                </c:pt>
                <c:pt idx="1">
                  <c:v>0</c:v>
                </c:pt>
                <c:pt idx="2">
                  <c:v>1.4925373134328361E-2</c:v>
                </c:pt>
                <c:pt idx="3">
                  <c:v>1.4925373134328361E-2</c:v>
                </c:pt>
                <c:pt idx="4">
                  <c:v>0</c:v>
                </c:pt>
                <c:pt idx="5">
                  <c:v>5.9701492537313605E-2</c:v>
                </c:pt>
                <c:pt idx="6">
                  <c:v>0.14925373134328371</c:v>
                </c:pt>
                <c:pt idx="7">
                  <c:v>1.4925373134328361E-2</c:v>
                </c:pt>
                <c:pt idx="8">
                  <c:v>1.4925373134328361E-2</c:v>
                </c:pt>
                <c:pt idx="9">
                  <c:v>5.9701492537313605E-2</c:v>
                </c:pt>
                <c:pt idx="10">
                  <c:v>4.4776119402985093E-2</c:v>
                </c:pt>
                <c:pt idx="11">
                  <c:v>0</c:v>
                </c:pt>
                <c:pt idx="12">
                  <c:v>2.9850746268656716E-2</c:v>
                </c:pt>
                <c:pt idx="13">
                  <c:v>2.9850746268656716E-2</c:v>
                </c:pt>
                <c:pt idx="14">
                  <c:v>0</c:v>
                </c:pt>
                <c:pt idx="15">
                  <c:v>1.4925373134328361E-2</c:v>
                </c:pt>
                <c:pt idx="16">
                  <c:v>0</c:v>
                </c:pt>
                <c:pt idx="17">
                  <c:v>2.9850746268656716E-2</c:v>
                </c:pt>
                <c:pt idx="18">
                  <c:v>8.95522388059702E-2</c:v>
                </c:pt>
                <c:pt idx="19">
                  <c:v>5.9701492537313605E-2</c:v>
                </c:pt>
                <c:pt idx="20">
                  <c:v>0.31343283582089665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03200"/>
        <c:axId val="112405120"/>
      </c:scatterChart>
      <c:valAx>
        <c:axId val="1124032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/>
                  <a:t>Test Intensity (%)</a:t>
                </a:r>
                <a:endParaRPr lang="zh-TW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405120"/>
        <c:crosses val="autoZero"/>
        <c:crossBetween val="midCat"/>
        <c:majorUnit val="10"/>
      </c:valAx>
      <c:valAx>
        <c:axId val="112405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/>
                  <a:t>Percentage</a:t>
                </a:r>
                <a:endParaRPr lang="zh-TW" altLang="en-US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24032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Sheet1!$B$2:$B$22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2.5575447570332617E-3</c:v>
                </c:pt>
                <c:pt idx="7">
                  <c:v>7.6726342710997401E-3</c:v>
                </c:pt>
                <c:pt idx="8">
                  <c:v>4.0920716112532E-2</c:v>
                </c:pt>
                <c:pt idx="9">
                  <c:v>0.17391304347826197</c:v>
                </c:pt>
                <c:pt idx="10">
                  <c:v>0.1560102301790291</c:v>
                </c:pt>
                <c:pt idx="11">
                  <c:v>0.39641943734015489</c:v>
                </c:pt>
                <c:pt idx="12">
                  <c:v>0.18158567774936099</c:v>
                </c:pt>
                <c:pt idx="13">
                  <c:v>3.8363171355498674E-2</c:v>
                </c:pt>
                <c:pt idx="14">
                  <c:v>2.5575447570332617E-3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28160"/>
        <c:axId val="112430080"/>
      </c:scatterChart>
      <c:valAx>
        <c:axId val="11242816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/>
                  <a:t>Function </a:t>
                </a:r>
                <a:r>
                  <a:rPr lang="en-US" altLang="zh-TW" dirty="0" err="1" smtClean="0"/>
                  <a:t>Reachability</a:t>
                </a:r>
                <a:r>
                  <a:rPr lang="en-US" altLang="zh-TW" dirty="0" smtClean="0"/>
                  <a:t> (%)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新細明體"/>
                <a:ea typeface="新細明體"/>
                <a:cs typeface="新細明體"/>
              </a:defRPr>
            </a:pPr>
            <a:endParaRPr lang="zh-TW"/>
          </a:p>
        </c:txPr>
        <c:crossAx val="112430080"/>
        <c:crosses val="autoZero"/>
        <c:crossBetween val="midCat"/>
        <c:majorUnit val="10"/>
      </c:valAx>
      <c:valAx>
        <c:axId val="112430080"/>
        <c:scaling>
          <c:orientation val="minMax"/>
          <c:max val="0.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dirty="0"/>
                  <a:t>Percentage of Test Case</a:t>
                </a:r>
                <a:endParaRPr lang="zh-TW" altLang="en-US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2428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2B27-3BAF-4CAC-A089-D340091B050F}" type="datetimeFigureOut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1FC6-22CC-41DE-B51C-A55815579A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65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846D2-64B2-427F-9EE8-8FC949565B73}" type="datetimeFigureOut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AFF9-FE79-41DE-BB31-C582613F59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30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nk-state_routing_protoco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nvergence_(routing_protocol)" TargetMode="External"/><Relationship Id="rId4" Type="http://schemas.openxmlformats.org/officeDocument/2006/relationships/hyperlink" Target="http://en.wikipedia.org/wiki/Distance_vector_routing_protoco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RFC 2544: </a:t>
            </a:r>
            <a:r>
              <a:rPr lang="en-US" dirty="0" smtClean="0"/>
              <a:t>Benchmarking Methodology for Network Interconnect Devices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 network where a </a:t>
            </a:r>
            <a:r>
              <a:rPr lang="en-US" dirty="0" smtClean="0">
                <a:hlinkClick r:id="rId3" action="ppaction://hlinkfile" tooltip="Link-state routing protocol"/>
              </a:rPr>
              <a:t>Link-state routing protocol</a:t>
            </a:r>
            <a:r>
              <a:rPr lang="en-US" dirty="0" smtClean="0"/>
              <a:t> is run, route flapping will force frequent recalculation of the topology by all participating routers. In networks with </a:t>
            </a:r>
            <a:r>
              <a:rPr lang="en-US" dirty="0" smtClean="0">
                <a:hlinkClick r:id="rId4" action="ppaction://hlinkfile" tooltip="Distance vector routing protocol"/>
              </a:rPr>
              <a:t>Distance vector routing protocols</a:t>
            </a:r>
            <a:r>
              <a:rPr lang="en-US" dirty="0" smtClean="0"/>
              <a:t> flapping routes can trigger routing updates with every state change. In both cases, they prevent the network from </a:t>
            </a:r>
            <a:r>
              <a:rPr lang="en-US" dirty="0" smtClean="0">
                <a:hlinkClick r:id="rId5" action="ppaction://hlinkfile" tooltip="Convergence (routing protocol)"/>
              </a:rPr>
              <a:t>converging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Conformance tests for STP(802.1D), MSTP(802.1w), IPv6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Router Withdraw Time = (timestamp of the last packet received on the best path) - (timestamp of withdrawing the routes)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Router Switch Time = (timestamp of the first data packet received on the alternate path) - (timestamp of withdrawing the routes)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Total Convergence Time = (timestamp when the traffic level on the alternate path has reached the same level as it was on the best path) - (timestamp of withdrawing the routes)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2300*20000 = 46,000,000</a:t>
            </a:r>
          </a:p>
          <a:p>
            <a:r>
              <a:rPr lang="en-US" altLang="zh-TW" dirty="0" smtClean="0"/>
              <a:t>Explain</a:t>
            </a:r>
            <a:r>
              <a:rPr lang="en-US" altLang="zh-TW" baseline="0" dirty="0" smtClean="0"/>
              <a:t> each method</a:t>
            </a:r>
          </a:p>
          <a:p>
            <a:r>
              <a:rPr lang="en-US" altLang="zh-TW" baseline="0" dirty="0" smtClean="0"/>
              <a:t>Test intensity of functions: function 7: 2/7=&gt; 30%</a:t>
            </a:r>
          </a:p>
          <a:p>
            <a:r>
              <a:rPr lang="en-US" altLang="zh-TW" baseline="0" dirty="0" smtClean="0"/>
              <a:t>Infrastructure function: threshold: 40% =&gt; function 3</a:t>
            </a:r>
          </a:p>
          <a:p>
            <a:r>
              <a:rPr lang="en-US" altLang="zh-TW" baseline="0" dirty="0" smtClean="0"/>
              <a:t>Function reachability: Test case A=&gt; 42%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4558-3AEC-4A97-BF62-DFF48CD15B6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測試階段</a:t>
            </a:r>
            <a:r>
              <a:rPr lang="en-US" altLang="zh-TW" dirty="0" smtClean="0"/>
              <a:t>: Lab Test </a:t>
            </a:r>
            <a:r>
              <a:rPr lang="en-US" altLang="zh-TW" dirty="0" smtClean="0">
                <a:sym typeface="Wingdings" pitchFamily="2" charset="2"/>
              </a:rPr>
              <a:t> Field Test</a:t>
            </a:r>
          </a:p>
          <a:p>
            <a:r>
              <a:rPr lang="zh-TW" altLang="en-US" dirty="0" smtClean="0"/>
              <a:t>自動化</a:t>
            </a:r>
            <a:r>
              <a:rPr lang="en-US" altLang="zh-TW" dirty="0" smtClean="0"/>
              <a:t>: </a:t>
            </a:r>
            <a:r>
              <a:rPr lang="zh-TW" altLang="en-US" dirty="0" smtClean="0"/>
              <a:t>提高</a:t>
            </a:r>
            <a:r>
              <a:rPr lang="en-US" altLang="zh-TW" dirty="0" smtClean="0"/>
              <a:t>Lab Test</a:t>
            </a:r>
            <a:r>
              <a:rPr lang="zh-TW" altLang="en-US" dirty="0" smtClean="0"/>
              <a:t>及</a:t>
            </a:r>
            <a:r>
              <a:rPr lang="en-US" altLang="zh-TW" dirty="0" smtClean="0"/>
              <a:t>Field Lab</a:t>
            </a:r>
            <a:r>
              <a:rPr lang="zh-TW" altLang="en-US" dirty="0" smtClean="0"/>
              <a:t>效率 </a:t>
            </a:r>
            <a:r>
              <a:rPr lang="en-US" altLang="zh-TW" dirty="0" smtClean="0"/>
              <a:t>(</a:t>
            </a:r>
            <a:r>
              <a:rPr lang="zh-TW" altLang="en-US" dirty="0" smtClean="0"/>
              <a:t>效率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真實流量：提高</a:t>
            </a:r>
            <a:r>
              <a:rPr lang="en-US" altLang="zh-TW" dirty="0" smtClean="0"/>
              <a:t>Filed Test</a:t>
            </a:r>
            <a:r>
              <a:rPr lang="zh-TW" altLang="en-US" dirty="0" smtClean="0"/>
              <a:t>測試重製率 </a:t>
            </a:r>
            <a:r>
              <a:rPr lang="en-US" altLang="zh-TW" dirty="0" smtClean="0"/>
              <a:t>(reproducibility),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找出產品問題 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品質與效率</a:t>
            </a:r>
            <a:r>
              <a:rPr lang="en-US" altLang="zh-TW" baseline="0" dirty="0" smtClean="0"/>
              <a:t>); vs. Cisco Alpha Networks:</a:t>
            </a:r>
            <a:r>
              <a:rPr lang="zh-TW" altLang="en-US" baseline="0" dirty="0" smtClean="0"/>
              <a:t> 無法重播重製</a:t>
            </a:r>
            <a:endParaRPr lang="en-US" altLang="zh-TW" dirty="0" smtClean="0"/>
          </a:p>
          <a:p>
            <a:r>
              <a:rPr lang="zh-TW" altLang="en-US" dirty="0" smtClean="0"/>
              <a:t>涵蓋率</a:t>
            </a:r>
            <a:r>
              <a:rPr lang="en-US" altLang="zh-TW" dirty="0" smtClean="0"/>
              <a:t>: </a:t>
            </a:r>
            <a:r>
              <a:rPr lang="zh-TW" altLang="en-US" dirty="0" smtClean="0"/>
              <a:t>提高</a:t>
            </a:r>
            <a:r>
              <a:rPr lang="en-US" altLang="zh-TW" dirty="0" smtClean="0"/>
              <a:t>Lab Test</a:t>
            </a:r>
            <a:r>
              <a:rPr lang="zh-TW" altLang="en-US" dirty="0" smtClean="0"/>
              <a:t>與</a:t>
            </a:r>
            <a:r>
              <a:rPr lang="en-US" altLang="zh-TW" dirty="0" smtClean="0"/>
              <a:t>Field Test</a:t>
            </a:r>
            <a:r>
              <a:rPr lang="zh-TW" altLang="en-US" dirty="0" smtClean="0"/>
              <a:t>測試安全信心與保證性</a:t>
            </a:r>
            <a:r>
              <a:rPr lang="en-US" altLang="zh-TW" baseline="0" dirty="0" smtClean="0"/>
              <a:t> (</a:t>
            </a:r>
            <a:r>
              <a:rPr lang="zh-TW" altLang="en-US" baseline="0" dirty="0" smtClean="0"/>
              <a:t>品質與效率</a:t>
            </a:r>
            <a:r>
              <a:rPr lang="en-US" altLang="zh-TW" baseline="0" dirty="0" smtClean="0"/>
              <a:t>)</a:t>
            </a:r>
            <a:endParaRPr lang="zh-TW" altLang="en-US" dirty="0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24098C0-4858-44CF-A745-A7466BA24560}" type="slidenum">
              <a:rPr lang="zh-TW" altLang="en-US" sz="1200" smtClean="0"/>
              <a:pPr eaLnBrk="1" hangingPunct="1"/>
              <a:t>31</a:t>
            </a:fld>
            <a:endParaRPr lang="zh-TW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Fig.6b</a:t>
            </a:r>
            <a:r>
              <a:rPr lang="zh-TW" altLang="en-US" dirty="0" smtClean="0"/>
              <a:t>中</a:t>
            </a:r>
            <a:r>
              <a:rPr lang="en-US" altLang="zh-TW" dirty="0" smtClean="0"/>
              <a:t>Testing Duration</a:t>
            </a:r>
            <a:r>
              <a:rPr lang="zh-TW" altLang="en-US" dirty="0" smtClean="0"/>
              <a:t>以</a:t>
            </a:r>
            <a:r>
              <a:rPr lang="en-US" altLang="zh-TW" dirty="0" smtClean="0"/>
              <a:t>4</a:t>
            </a:r>
            <a:r>
              <a:rPr lang="zh-TW" altLang="en-US" dirty="0" smtClean="0"/>
              <a:t>周為單位的原因在於較可觀察出產品修正後品質改善的效果，因為從</a:t>
            </a:r>
            <a:r>
              <a:rPr lang="en-US" altLang="zh-TW" dirty="0" smtClean="0"/>
              <a:t>Fig.6a</a:t>
            </a:r>
            <a:r>
              <a:rPr lang="zh-TW" altLang="en-US" dirty="0" smtClean="0"/>
              <a:t>中了解到目前大部份的產品會在</a:t>
            </a:r>
            <a:r>
              <a:rPr lang="en-US" altLang="zh-TW" dirty="0" smtClean="0"/>
              <a:t>4</a:t>
            </a:r>
            <a:r>
              <a:rPr lang="zh-TW" altLang="en-US" dirty="0" smtClean="0"/>
              <a:t>周內出現</a:t>
            </a:r>
            <a:r>
              <a:rPr lang="en-US" altLang="zh-TW" dirty="0" smtClean="0"/>
              <a:t>defect</a:t>
            </a:r>
            <a:r>
              <a:rPr lang="zh-TW" altLang="en-US" dirty="0" smtClean="0"/>
              <a:t>然後進行修正。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這些拿到</a:t>
            </a:r>
            <a:r>
              <a:rPr lang="en-US" altLang="zh-TW" dirty="0" err="1" smtClean="0"/>
              <a:t>RealFlow</a:t>
            </a:r>
            <a:r>
              <a:rPr lang="en-US" altLang="zh-TW" dirty="0" smtClean="0"/>
              <a:t> Certification</a:t>
            </a:r>
            <a:r>
              <a:rPr lang="zh-TW" altLang="en-US" dirty="0" smtClean="0"/>
              <a:t>的產品都是測試超過半年以上、日趨穩定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ILLT: </a:t>
            </a:r>
            <a:r>
              <a:rPr lang="zh-TW" altLang="en-US" dirty="0" smtClean="0"/>
              <a:t>利用錄製與重播網路流量的技術，完整呈現真實網路環境，將錄製到的網路流量重播至待測物中</a:t>
            </a:r>
            <a:endParaRPr lang="en-US" altLang="zh-TW" dirty="0" smtClean="0"/>
          </a:p>
          <a:p>
            <a:r>
              <a:rPr lang="en-US" altLang="zh-TW" dirty="0" err="1" smtClean="0"/>
              <a:t>Checkdev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跟 </a:t>
            </a:r>
            <a:r>
              <a:rPr lang="en-US" altLang="zh-TW" baseline="0" dirty="0" smtClean="0"/>
              <a:t>Traffic-Replay </a:t>
            </a:r>
            <a:r>
              <a:rPr lang="zh-TW" altLang="en-US" baseline="0" dirty="0" smtClean="0"/>
              <a:t>會互相溝通統計資訊：如</a:t>
            </a:r>
            <a:r>
              <a:rPr lang="en-US" altLang="zh-TW" baseline="0" dirty="0" smtClean="0"/>
              <a:t>PCAPs, </a:t>
            </a:r>
            <a:r>
              <a:rPr lang="zh-TW" altLang="en-US" baseline="0" dirty="0" smtClean="0"/>
              <a:t>連線量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頻寬使用量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連線埠分布狀況</a:t>
            </a:r>
            <a:endParaRPr lang="en-US" altLang="zh-TW" baseline="0" dirty="0" smtClean="0"/>
          </a:p>
          <a:p>
            <a:r>
              <a:rPr lang="en-US" altLang="zh-TW" baseline="0" dirty="0" smtClean="0"/>
              <a:t>     1) </a:t>
            </a:r>
            <a:r>
              <a:rPr lang="zh-TW" altLang="en-US" baseline="0" dirty="0" smtClean="0"/>
              <a:t>檢查</a:t>
            </a:r>
            <a:r>
              <a:rPr lang="en-US" altLang="zh-TW" baseline="0" dirty="0" smtClean="0"/>
              <a:t>DUT</a:t>
            </a:r>
            <a:r>
              <a:rPr lang="zh-TW" altLang="en-US" baseline="0" dirty="0" smtClean="0"/>
              <a:t>各層</a:t>
            </a:r>
            <a:r>
              <a:rPr lang="en-US" altLang="zh-TW" baseline="0" dirty="0" smtClean="0"/>
              <a:t>protocol</a:t>
            </a:r>
            <a:r>
              <a:rPr lang="zh-TW" altLang="en-US" baseline="0" dirty="0" smtClean="0"/>
              <a:t>是否正常運作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一般是使用</a:t>
            </a:r>
            <a:r>
              <a:rPr lang="en-US" altLang="zh-TW" baseline="0" dirty="0" smtClean="0"/>
              <a:t>http, </a:t>
            </a:r>
            <a:r>
              <a:rPr lang="en-US" altLang="zh-TW" baseline="0" dirty="0" err="1" smtClean="0"/>
              <a:t>tcp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icmp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arp</a:t>
            </a:r>
            <a:r>
              <a:rPr lang="zh-TW" altLang="en-US" baseline="0" dirty="0" smtClean="0"/>
              <a:t>來檢查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4FEB1-916C-4F2B-958A-94612777511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985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AFF9-FE79-41DE-BB31-C582613F5967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7" indent="-228577">
              <a:buAutoNum type="arabicParenR"/>
            </a:pPr>
            <a:r>
              <a:rPr lang="zh-TW" altLang="en-US" baseline="0" dirty="0" smtClean="0"/>
              <a:t>把上頁的 </a:t>
            </a:r>
            <a:r>
              <a:rPr lang="en-US" altLang="zh-TW" baseline="0" dirty="0" smtClean="0"/>
              <a:t>“total failure”</a:t>
            </a:r>
            <a:r>
              <a:rPr lang="zh-TW" altLang="en-US" baseline="0" dirty="0" smtClean="0"/>
              <a:t>再拆開成 </a:t>
            </a:r>
            <a:r>
              <a:rPr lang="en-US" altLang="zh-TW" baseline="0" dirty="0" smtClean="0"/>
              <a:t>“L1” &amp;&amp; “L2”;</a:t>
            </a:r>
          </a:p>
          <a:p>
            <a:pPr defTabSz="914308">
              <a:defRPr/>
            </a:pPr>
            <a:endParaRPr lang="en-US" altLang="zh-TW" dirty="0" smtClean="0"/>
          </a:p>
          <a:p>
            <a:pPr defTabSz="914308">
              <a:defRPr/>
            </a:pPr>
            <a:r>
              <a:rPr lang="zh-TW" altLang="en-US" dirty="0" smtClean="0"/>
              <a:t>一片單層藍光光碟</a:t>
            </a:r>
            <a:r>
              <a:rPr lang="en-US" altLang="zh-TW" dirty="0" smtClean="0"/>
              <a:t>: 25 GB; total</a:t>
            </a:r>
            <a:r>
              <a:rPr lang="zh-TW" altLang="en-US" dirty="0" smtClean="0"/>
              <a:t> 約為 </a:t>
            </a:r>
            <a:r>
              <a:rPr lang="en-US" altLang="zh-TW" dirty="0" smtClean="0"/>
              <a:t>12841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片藍光</a:t>
            </a:r>
            <a:endParaRPr lang="en-US" altLang="zh-TW" dirty="0" smtClean="0"/>
          </a:p>
          <a:p>
            <a:pPr defTabSz="914308">
              <a:defRPr/>
            </a:pPr>
            <a:r>
              <a:rPr lang="zh-TW" altLang="en-US" dirty="0" smtClean="0"/>
              <a:t>一片單層</a:t>
            </a:r>
            <a:r>
              <a:rPr lang="en-US" altLang="zh-TW" dirty="0" smtClean="0"/>
              <a:t>DVD</a:t>
            </a:r>
            <a:r>
              <a:rPr lang="zh-TW" altLang="en-US" dirty="0" smtClean="0"/>
              <a:t>光碟</a:t>
            </a:r>
            <a:r>
              <a:rPr lang="en-US" altLang="zh-TW" dirty="0" smtClean="0"/>
              <a:t>: 4.7 GB, 135</a:t>
            </a:r>
            <a:r>
              <a:rPr lang="zh-TW" altLang="en-US" dirty="0" smtClean="0"/>
              <a:t>分長度 </a:t>
            </a:r>
            <a:r>
              <a:rPr lang="en-US" altLang="zh-TW" dirty="0" smtClean="0"/>
              <a:t>; total </a:t>
            </a:r>
            <a:r>
              <a:rPr lang="zh-TW" altLang="en-US" dirty="0" smtClean="0"/>
              <a:t>約為 </a:t>
            </a:r>
            <a:r>
              <a:rPr lang="en-US" altLang="zh-TW" dirty="0" smtClean="0"/>
              <a:t>68301 </a:t>
            </a:r>
            <a:r>
              <a:rPr lang="zh-TW" altLang="en-US" dirty="0" smtClean="0"/>
              <a:t>片 </a:t>
            </a:r>
            <a:r>
              <a:rPr lang="en-US" altLang="zh-TW" dirty="0" smtClean="0"/>
              <a:t>DVD, </a:t>
            </a:r>
            <a:endParaRPr lang="zh-TW" altLang="en-US" dirty="0" smtClean="0"/>
          </a:p>
          <a:p>
            <a:pPr defTabSz="914308">
              <a:defRPr/>
            </a:pPr>
            <a:r>
              <a:rPr lang="zh-TW" altLang="en-US" dirty="0" smtClean="0"/>
              <a:t>一首</a:t>
            </a:r>
            <a:r>
              <a:rPr lang="zh-TW" altLang="en-US" baseline="0" dirty="0" smtClean="0"/>
              <a:t> 三分半 左右的歌曲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換成 </a:t>
            </a:r>
            <a:r>
              <a:rPr lang="en-US" altLang="zh-TW" baseline="0" dirty="0" smtClean="0"/>
              <a:t>128 kbps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mp3, </a:t>
            </a:r>
            <a:r>
              <a:rPr lang="zh-TW" altLang="en-US" baseline="0" dirty="0" smtClean="0"/>
              <a:t>約為 </a:t>
            </a:r>
            <a:r>
              <a:rPr lang="en-US" altLang="zh-TW" baseline="0" dirty="0" smtClean="0"/>
              <a:t>3.5 MB</a:t>
            </a:r>
            <a:endParaRPr lang="zh-TW" altLang="en-US" dirty="0" smtClean="0"/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2F1E-08CC-40DF-9E0F-D8AFC56BDFCE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47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zh-TW" altLang="en-US" dirty="0" smtClean="0"/>
              <a:t>三項專利標地圖示</a:t>
            </a:r>
            <a:r>
              <a:rPr lang="en-US" altLang="zh-TW" dirty="0" smtClean="0"/>
              <a:t>: NBL-</a:t>
            </a:r>
            <a:r>
              <a:rPr lang="en-US" altLang="zh-TW" dirty="0" err="1" smtClean="0"/>
              <a:t>Fuzzer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TestCov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TestSel</a:t>
            </a:r>
            <a:endParaRPr lang="en-US" altLang="zh-TW" dirty="0" smtClean="0"/>
          </a:p>
          <a:p>
            <a:pPr marL="228600" indent="-228600">
              <a:buFontTx/>
              <a:buAutoNum type="arabicPeriod"/>
            </a:pPr>
            <a:r>
              <a:rPr lang="en-US" altLang="zh-TW" dirty="0" smtClean="0"/>
              <a:t>The entire test case selection system with optimal test coverage includes three subsystems.</a:t>
            </a:r>
          </a:p>
          <a:p>
            <a:pPr marL="228600" indent="-228600">
              <a:buFontTx/>
              <a:buAutoNum type="arabicPeriod"/>
            </a:pPr>
            <a:r>
              <a:rPr lang="en-US" altLang="zh-TW" dirty="0" smtClean="0"/>
              <a:t>First, traffic diversification system including a fuzzing system --- NBL-</a:t>
            </a:r>
            <a:r>
              <a:rPr lang="en-US" altLang="zh-TW" dirty="0" err="1" smtClean="0"/>
              <a:t>Fuzzer</a:t>
            </a:r>
            <a:endParaRPr lang="en-US" altLang="zh-TW" dirty="0" smtClean="0"/>
          </a:p>
          <a:p>
            <a:pPr marL="228600" indent="-228600">
              <a:buFontTx/>
              <a:buAutoNum type="arabicPeriod"/>
            </a:pPr>
            <a:r>
              <a:rPr lang="en-US" altLang="zh-TW" dirty="0" smtClean="0"/>
              <a:t>Second, test coverage analyzer and visualization system --- </a:t>
            </a:r>
            <a:r>
              <a:rPr lang="en-US" altLang="zh-TW" dirty="0" err="1" smtClean="0"/>
              <a:t>TestCov</a:t>
            </a:r>
            <a:r>
              <a:rPr lang="en-US" altLang="zh-TW" dirty="0" smtClean="0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 altLang="zh-TW" dirty="0" smtClean="0"/>
              <a:t>Third, test case selection system</a:t>
            </a:r>
            <a:r>
              <a:rPr lang="en-US" altLang="zh-TW" baseline="0" dirty="0" smtClean="0"/>
              <a:t> by </a:t>
            </a:r>
            <a:r>
              <a:rPr lang="en-US" altLang="zh-TW" dirty="0" smtClean="0"/>
              <a:t>coverage mapping database,</a:t>
            </a:r>
            <a:r>
              <a:rPr lang="en-US" altLang="zh-TW" baseline="0" dirty="0" smtClean="0"/>
              <a:t> product specifications, and customer requirements</a:t>
            </a:r>
            <a:r>
              <a:rPr lang="en-US" altLang="zh-TW" dirty="0" smtClean="0"/>
              <a:t> --- </a:t>
            </a:r>
            <a:r>
              <a:rPr lang="en-US" altLang="zh-TW" dirty="0" err="1" smtClean="0"/>
              <a:t>TestSel</a:t>
            </a:r>
            <a:endParaRPr lang="en-US" altLang="zh-TW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F6B5EEC-8B12-4719-8475-237AB8E9EE62}" type="slidenum">
              <a:rPr lang="zh-TW" altLang="en-US" sz="1200" smtClean="0"/>
              <a:pPr eaLnBrk="1" hangingPunct="1"/>
              <a:t>53</a:t>
            </a:fld>
            <a:endParaRPr lang="zh-TW" alt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21623-0F8D-4C7D-BA7B-4134FF3E9881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12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21623-0F8D-4C7D-BA7B-4134FF3E988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21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Summary all</a:t>
            </a:r>
            <a:r>
              <a:rPr lang="en-US" altLang="zh-TW" baseline="0" dirty="0" smtClean="0"/>
              <a:t> stages, including </a:t>
            </a:r>
            <a:r>
              <a:rPr lang="en-US" altLang="zh-TW" dirty="0" smtClean="0"/>
              <a:t>stage 1 and 2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by table</a:t>
            </a:r>
          </a:p>
          <a:p>
            <a:r>
              <a:rPr lang="zh-TW" altLang="en-US" baseline="0" dirty="0" smtClean="0"/>
              <a:t>改成先三後四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5A880-A290-49EA-A110-6305621E0F84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42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141" indent="-227141">
              <a:buFontTx/>
              <a:buAutoNum type="arabicPeriod"/>
            </a:pP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5F3C0-899B-49A6-B87C-D691AC683FAD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4911F3D-1D6E-4728-825B-D13EADA278FA}" type="slidenum">
              <a:rPr lang="zh-TW" altLang="en-US" smtClean="0"/>
              <a:pPr eaLnBrk="1" hangingPunct="1"/>
              <a:t>64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52A424-A77D-43FD-800B-0BBEF99584F1}" type="slidenum">
              <a:rPr lang="zh-TW" altLang="en-US" smtClean="0"/>
              <a:pPr eaLnBrk="1" hangingPunct="1"/>
              <a:t>65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endParaRPr lang="zh-TW" altLang="en-US" dirty="0">
              <a:latin typeface="Arial" charset="0"/>
              <a:ea typeface="新細明體" charset="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72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fld id="{BEE961A1-3E7A-4534-8529-1AD43393150B}" type="slidenum">
              <a:rPr lang="zh-TW" altLang="en-US"/>
              <a:pPr eaLnBrk="1" hangingPunct="1"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2B0F4-A671-4831-8239-5A9A4458080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NBL-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9144000" cy="14988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242889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400800" cy="895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59C-C8AC-43C3-B98C-461672393824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4CD9-B34C-4A7F-BB9B-E5EF9BA6681F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2083-5670-4C8C-8D95-AFB477A15B3F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NBL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538" y="839366"/>
            <a:ext cx="6929486" cy="732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82578"/>
            <a:ext cx="8229600" cy="560406"/>
          </a:xfrm>
        </p:spPr>
        <p:txBody>
          <a:bodyPr>
            <a:noAutofit/>
          </a:bodyPr>
          <a:lstStyle>
            <a:lvl1pPr>
              <a:defRPr sz="4000" baseline="0">
                <a:latin typeface="Times New Roman" pitchFamily="18" charset="0"/>
                <a:ea typeface="新細明體" pitchFamily="18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86346"/>
          </a:xfrm>
        </p:spPr>
        <p:txBody>
          <a:bodyPr/>
          <a:lstStyle>
            <a:lvl1pPr>
              <a:defRPr sz="2800" baseline="0">
                <a:latin typeface="Times New Roman" pitchFamily="18" charset="0"/>
                <a:ea typeface="新細明體" pitchFamily="18" charset="-120"/>
              </a:defRPr>
            </a:lvl1pPr>
            <a:lvl2pPr>
              <a:buFont typeface="Wingdings" pitchFamily="2" charset="2"/>
              <a:buChar char="u"/>
              <a:defRPr sz="2400" baseline="0">
                <a:latin typeface="Times New Roman" pitchFamily="18" charset="0"/>
                <a:ea typeface="新細明體" pitchFamily="18" charset="-120"/>
              </a:defRPr>
            </a:lvl2pPr>
            <a:lvl3pPr>
              <a:buFont typeface="Wingdings" pitchFamily="2" charset="2"/>
              <a:buChar char="n"/>
              <a:defRPr sz="2000" baseline="0">
                <a:latin typeface="Times New Roman" pitchFamily="18" charset="0"/>
                <a:ea typeface="新細明體" pitchFamily="18" charset="-120"/>
              </a:defRPr>
            </a:lvl3pPr>
            <a:lvl4pPr>
              <a:buFont typeface="Wingdings" pitchFamily="2" charset="2"/>
              <a:buChar char="l"/>
              <a:defRPr/>
            </a:lvl4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8596" y="6572272"/>
            <a:ext cx="2133600" cy="365125"/>
          </a:xfrm>
        </p:spPr>
        <p:txBody>
          <a:bodyPr/>
          <a:lstStyle/>
          <a:p>
            <a:fld id="{5E004649-5585-443E-B60F-EE3C87403FBB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8256" y="6492875"/>
            <a:ext cx="685776" cy="365125"/>
          </a:xfrm>
        </p:spPr>
        <p:txBody>
          <a:bodyPr/>
          <a:lstStyle/>
          <a:p>
            <a:fld id="{0B0864EA-88B0-4A67-93C8-674B24DA273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D93C-026D-4FE4-A4E1-2A01F5288D01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8CEA-471A-471B-A7A6-708D92E83E49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0350-1F86-45C6-906D-90B6003A1C6C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2BBB-6758-4FE2-A608-93128FEFD5B1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F3CF-C184-4424-BC70-59048CEEB4B4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DB7A-0FDF-4622-9737-8A56BA324541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8E03-D8D8-4369-9403-0340C1CF0403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圖片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6608"/>
          </a:xfrm>
          <a:prstGeom prst="rect">
            <a:avLst/>
          </a:prstGeom>
        </p:spPr>
      </p:pic>
      <p:pic>
        <p:nvPicPr>
          <p:cNvPr id="10" name="圖片 9" descr="NBL2-Long-underlin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871392"/>
            <a:ext cx="9144000" cy="986608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85720" y="6643710"/>
            <a:ext cx="1071570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E34E-67A5-490C-A7B5-D194A10E208D}" type="datetime1">
              <a:rPr lang="zh-TW" altLang="en-US" smtClean="0"/>
              <a:pPr/>
              <a:t>2013/11/23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43240" y="6643710"/>
            <a:ext cx="2895600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9652" y="6572272"/>
            <a:ext cx="633402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0330-EB33-4DF7-B944-D65549D1C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tu.edu.tw/~ydlin" TargetMode="External"/><Relationship Id="rId2" Type="http://schemas.openxmlformats.org/officeDocument/2006/relationships/hyperlink" Target="mailto:ydlin@cs.nctu.edu.t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bl.org.tw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eed.cis.nctu.edu.tw/~ydlin/string%20match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li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cebook.com/CNFB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he.com/l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l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7.com.tw/" TargetMode="External"/><Relationship Id="rId4" Type="http://schemas.openxmlformats.org/officeDocument/2006/relationships/hyperlink" Target="http://www.ttc.org.tw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hyperlink" Target="http://www.cht.com.tw/index.php" TargetMode="External"/><Relationship Id="rId26" Type="http://schemas.openxmlformats.org/officeDocument/2006/relationships/image" Target="../media/image27.png"/><Relationship Id="rId39" Type="http://schemas.openxmlformats.org/officeDocument/2006/relationships/image" Target="../media/image37.jpeg"/><Relationship Id="rId3" Type="http://schemas.openxmlformats.org/officeDocument/2006/relationships/image" Target="../media/image9.jpeg"/><Relationship Id="rId21" Type="http://schemas.openxmlformats.org/officeDocument/2006/relationships/image" Target="../media/image22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7" Type="http://schemas.openxmlformats.org/officeDocument/2006/relationships/image" Target="../media/image13.png"/><Relationship Id="rId12" Type="http://schemas.openxmlformats.org/officeDocument/2006/relationships/hyperlink" Target="http://www.box-sol.com.tw/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hyperlink" Target="http://www.paralink.com.tw/" TargetMode="External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hyperlink" Target="http://www.fortinet.com/" TargetMode="External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5.png"/><Relationship Id="rId32" Type="http://schemas.openxmlformats.org/officeDocument/2006/relationships/image" Target="../media/image31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0.pn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23" Type="http://schemas.openxmlformats.org/officeDocument/2006/relationships/image" Target="../media/image24.png"/><Relationship Id="rId28" Type="http://schemas.openxmlformats.org/officeDocument/2006/relationships/hyperlink" Target="http://www.trendmicro.com/tw/" TargetMode="External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31" Type="http://schemas.openxmlformats.org/officeDocument/2006/relationships/image" Target="../media/image30.png"/><Relationship Id="rId44" Type="http://schemas.openxmlformats.org/officeDocument/2006/relationships/image" Target="../media/image42.jpeg"/><Relationship Id="rId52" Type="http://schemas.openxmlformats.org/officeDocument/2006/relationships/hyperlink" Target="http://www.fon.com/tw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broadcom.com/" TargetMode="External"/><Relationship Id="rId14" Type="http://schemas.openxmlformats.org/officeDocument/2006/relationships/hyperlink" Target="http://www.draytek.com.tw/" TargetMode="External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hyperlink" Target="http://www.quantatw.com/" TargetMode="External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8" Type="http://schemas.openxmlformats.org/officeDocument/2006/relationships/image" Target="../media/image14.jpeg"/><Relationship Id="rId51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6.emf"/><Relationship Id="rId4" Type="http://schemas.openxmlformats.org/officeDocument/2006/relationships/package" Target="../embeddings/Microsoft_Excel_Worksheet3.xls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eed.cis.nctu.edu.tw/~ydlin/we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eed.cis.nctu.edu.tw/~ydlin/LIN0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eed.cis.nctu.edu.tw/~ydlin/profile06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9145016" cy="1944216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/>
              <a:t>Research Roadmap Driven by </a:t>
            </a:r>
            <a:r>
              <a:rPr lang="en-US" altLang="zh-TW" sz="2400" b="1" dirty="0" smtClean="0"/>
              <a:t>Network </a:t>
            </a:r>
            <a:r>
              <a:rPr lang="en-US" altLang="zh-TW" sz="2400" b="1" dirty="0"/>
              <a:t>Benchmarking Lab (NBL): 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>Deep </a:t>
            </a:r>
            <a:r>
              <a:rPr lang="en-US" altLang="zh-TW" sz="2400" b="1" dirty="0"/>
              <a:t>Packet Inspection, </a:t>
            </a:r>
            <a:r>
              <a:rPr lang="en-US" altLang="zh-TW" sz="2400" b="1" dirty="0" smtClean="0"/>
              <a:t>Traffic Forensics, Embedded Benchmarking, WLAN/LTE, and </a:t>
            </a:r>
            <a:r>
              <a:rPr lang="en-US" altLang="zh-TW" sz="2400" b="1" dirty="0"/>
              <a:t>Beyond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997287"/>
            <a:ext cx="6400800" cy="1872208"/>
          </a:xfrm>
        </p:spPr>
        <p:txBody>
          <a:bodyPr>
            <a:noAutofit/>
          </a:bodyPr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Ying-Dar Lin </a:t>
            </a:r>
            <a:r>
              <a:rPr lang="zh-TW" altLang="en-US" sz="1400" dirty="0" smtClean="0">
                <a:solidFill>
                  <a:schemeClr val="tx1"/>
                </a:solidFill>
              </a:rPr>
              <a:t>林盈達</a:t>
            </a:r>
            <a:r>
              <a:rPr lang="en-US" altLang="zh-TW" sz="1400" dirty="0" smtClean="0">
                <a:solidFill>
                  <a:schemeClr val="tx1"/>
                </a:solidFill>
              </a:rPr>
              <a:t> (IEEE Fellow, 2013)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 err="1" smtClean="0">
                <a:solidFill>
                  <a:schemeClr val="tx1"/>
                </a:solidFill>
              </a:rPr>
              <a:t>Dept</a:t>
            </a:r>
            <a:r>
              <a:rPr lang="en-US" altLang="zh-TW" sz="1400" dirty="0" smtClean="0">
                <a:solidFill>
                  <a:schemeClr val="tx1"/>
                </a:solidFill>
              </a:rPr>
              <a:t> of Computer Science &amp; Network Benchmarking Lab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National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Chiao</a:t>
            </a:r>
            <a:r>
              <a:rPr lang="en-US" altLang="zh-TW" sz="1400" dirty="0" smtClean="0">
                <a:solidFill>
                  <a:schemeClr val="tx1"/>
                </a:solidFill>
              </a:rPr>
              <a:t> Tung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Univeristy</a:t>
            </a:r>
            <a:r>
              <a:rPr lang="en-US" altLang="zh-TW" sz="1400" dirty="0" smtClean="0">
                <a:solidFill>
                  <a:schemeClr val="tx1"/>
                </a:solidFill>
              </a:rPr>
              <a:t>,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Hsinchu</a:t>
            </a:r>
            <a:r>
              <a:rPr lang="en-US" altLang="zh-TW" sz="1400" dirty="0" smtClean="0">
                <a:solidFill>
                  <a:schemeClr val="tx1"/>
                </a:solidFill>
              </a:rPr>
              <a:t>, Taiwan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  <a:hlinkClick r:id="rId2"/>
              </a:rPr>
              <a:t>ydlin@cs.nctu.edu.tw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  <a:hlinkClick r:id="rId3"/>
              </a:rPr>
              <a:t>www.cs.nctu.edu.tw/~ydlin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>
                <a:solidFill>
                  <a:schemeClr val="tx1"/>
                </a:solidFill>
                <a:hlinkClick r:id="rId4"/>
              </a:rPr>
              <a:t>www.nbl.org.tw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12-4-2013</a:t>
            </a:r>
            <a:endParaRPr lang="zh-TW" altLang="en-US" sz="1400" dirty="0">
              <a:solidFill>
                <a:schemeClr val="tx1"/>
              </a:solidFill>
            </a:endParaRPr>
          </a:p>
          <a:p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F4522-3BD7-4A5C-A91B-6F9572777120}" type="slidenum">
              <a:rPr lang="zh-TW" altLang="zh-TW"/>
              <a:pPr>
                <a:defRPr/>
              </a:pPr>
              <a:t>10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xfrm>
            <a:off x="379413" y="620688"/>
            <a:ext cx="8229600" cy="5604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b="1" dirty="0" smtClean="0"/>
              <a:t>Revisiting String Matching with Recent Developments on DPI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98585" y="1196975"/>
            <a:ext cx="8262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Comprehensive review of string matching algorithms and realizations for DPI</a:t>
            </a:r>
          </a:p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Appeared in IEEE Computer, </a:t>
            </a:r>
            <a:r>
              <a:rPr lang="en-US" altLang="zh-TW" b="1" dirty="0" smtClean="0">
                <a:latin typeface="Times New Roman" pitchFamily="18" charset="0"/>
              </a:rPr>
              <a:t>Apr 2008</a:t>
            </a:r>
            <a:r>
              <a:rPr lang="en-US" altLang="zh-TW" b="1" dirty="0">
                <a:latin typeface="Times New Roman" pitchFamily="18" charset="0"/>
              </a:rPr>
              <a:t>; </a:t>
            </a:r>
            <a:r>
              <a:rPr lang="en-US" altLang="zh-TW" sz="1000" b="1" dirty="0">
                <a:solidFill>
                  <a:schemeClr val="bg2"/>
                </a:solidFill>
                <a:latin typeface="Helvetica" pitchFamily="34" charset="0"/>
                <a:hlinkClick r:id="rId3"/>
              </a:rPr>
              <a:t>http://speed.cis.nctu.edu.tw/~ydlin/string%20matching.pdf</a:t>
            </a:r>
            <a:r>
              <a:rPr lang="en-US" altLang="zh-TW" sz="2000" b="1" dirty="0">
                <a:solidFill>
                  <a:schemeClr val="bg2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28678" name="AutoShape 9"/>
          <p:cNvSpPr>
            <a:spLocks noChangeAspect="1" noChangeArrowheads="1"/>
          </p:cNvSpPr>
          <p:nvPr/>
        </p:nvSpPr>
        <p:spPr bwMode="auto">
          <a:xfrm>
            <a:off x="990600" y="1828800"/>
            <a:ext cx="64008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838200" y="2306638"/>
            <a:ext cx="15097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409" tIns="35204" rIns="70409" bIns="35204" anchor="ctr"/>
          <a:lstStyle/>
          <a:p>
            <a:r>
              <a:rPr lang="en-US" altLang="zh-TW" sz="1100" b="1">
                <a:solidFill>
                  <a:srgbClr val="000000"/>
                </a:solidFill>
                <a:latin typeface="Tahoma" pitchFamily="34" charset="0"/>
              </a:rPr>
              <a:t>Automaton-based</a:t>
            </a:r>
            <a:endParaRPr lang="en-US" altLang="zh-TW"/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838200" y="4191000"/>
            <a:ext cx="13446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409" tIns="35204" rIns="70409" bIns="35204" anchor="ctr"/>
          <a:lstStyle/>
          <a:p>
            <a:r>
              <a:rPr lang="en-US" altLang="zh-TW" sz="1100" b="1">
                <a:solidFill>
                  <a:srgbClr val="000000"/>
                </a:solidFill>
                <a:latin typeface="Tahoma" pitchFamily="34" charset="0"/>
              </a:rPr>
              <a:t>Heuristic-based</a:t>
            </a:r>
            <a:endParaRPr lang="en-US" altLang="zh-TW"/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914400" y="5334000"/>
            <a:ext cx="13001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0409" tIns="35204" rIns="70409" bIns="35204" anchor="ctr"/>
          <a:lstStyle/>
          <a:p>
            <a:r>
              <a:rPr lang="en-US" altLang="zh-TW" sz="1100" b="1">
                <a:solidFill>
                  <a:srgbClr val="000000"/>
                </a:solidFill>
                <a:latin typeface="Tahoma" pitchFamily="34" charset="0"/>
              </a:rPr>
              <a:t>Filtering-based</a:t>
            </a:r>
            <a:endParaRPr lang="en-US" altLang="zh-TW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920750" y="3282950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1177925" y="3167063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track a DFA that accepts the patterns (Aho-Corasick)</a:t>
            </a:r>
            <a:endParaRPr lang="en-US" altLang="zh-TW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920750" y="3529013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1177925" y="3403600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reduce sparse transition table (Bitmap-AC, BNFA in </a:t>
            </a:r>
            <a:r>
              <a:rPr lang="en-US" altLang="zh-TW" sz="1100" i="1">
                <a:solidFill>
                  <a:srgbClr val="000000"/>
                </a:solidFill>
                <a:latin typeface="Tahoma" pitchFamily="34" charset="0"/>
              </a:rPr>
              <a:t>Snort</a:t>
            </a:r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US" altLang="zh-TW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928688" y="3760788"/>
            <a:ext cx="301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1177925" y="3641725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 u="sng">
                <a:solidFill>
                  <a:srgbClr val="000000"/>
                </a:solidFill>
                <a:latin typeface="Tahoma" pitchFamily="34" charset="0"/>
              </a:rPr>
              <a:t>reduce fan-out from the states (split automata)</a:t>
            </a:r>
            <a:endParaRPr lang="en-US" altLang="zh-TW"/>
          </a:p>
        </p:txBody>
      </p:sp>
      <p:sp>
        <p:nvSpPr>
          <p:cNvPr id="28688" name="Line 19"/>
          <p:cNvSpPr>
            <a:spLocks noChangeShapeType="1"/>
          </p:cNvSpPr>
          <p:nvPr/>
        </p:nvSpPr>
        <p:spPr bwMode="auto">
          <a:xfrm>
            <a:off x="925513" y="4002088"/>
            <a:ext cx="303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9" name="Text Box 20"/>
          <p:cNvSpPr txBox="1">
            <a:spLocks noChangeArrowheads="1"/>
          </p:cNvSpPr>
          <p:nvPr/>
        </p:nvSpPr>
        <p:spPr bwMode="auto">
          <a:xfrm>
            <a:off x="1177925" y="3876675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 u="sng">
                <a:solidFill>
                  <a:srgbClr val="000000"/>
                </a:solidFill>
                <a:latin typeface="Tahoma" pitchFamily="34" charset="0"/>
              </a:rPr>
              <a:t>track multiple characters at a time in an NFA (JACK-NFA)</a:t>
            </a:r>
            <a:endParaRPr lang="en-US" altLang="zh-TW"/>
          </a:p>
        </p:txBody>
      </p:sp>
      <p:sp>
        <p:nvSpPr>
          <p:cNvPr id="28690" name="Line 21"/>
          <p:cNvSpPr>
            <a:spLocks noChangeShapeType="1"/>
          </p:cNvSpPr>
          <p:nvPr/>
        </p:nvSpPr>
        <p:spPr bwMode="auto">
          <a:xfrm>
            <a:off x="911225" y="2579688"/>
            <a:ext cx="293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1177925" y="2459038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rewrite and group regular expressions </a:t>
            </a:r>
            <a:endParaRPr lang="en-US" altLang="zh-TW"/>
          </a:p>
        </p:txBody>
      </p:sp>
      <p:sp>
        <p:nvSpPr>
          <p:cNvPr id="28692" name="Line 23"/>
          <p:cNvSpPr>
            <a:spLocks noChangeShapeType="1"/>
          </p:cNvSpPr>
          <p:nvPr/>
        </p:nvSpPr>
        <p:spPr bwMode="auto">
          <a:xfrm>
            <a:off x="911225" y="2581275"/>
            <a:ext cx="0" cy="1417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3" name="Line 24"/>
          <p:cNvSpPr>
            <a:spLocks noChangeShapeType="1"/>
          </p:cNvSpPr>
          <p:nvPr/>
        </p:nvSpPr>
        <p:spPr bwMode="auto">
          <a:xfrm>
            <a:off x="911225" y="2814638"/>
            <a:ext cx="301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1177925" y="2695575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reduce number of transitions (D</a:t>
            </a:r>
            <a:r>
              <a:rPr lang="en-US" altLang="zh-TW" sz="1100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FA)</a:t>
            </a:r>
            <a:endParaRPr lang="en-US" altLang="zh-TW"/>
          </a:p>
        </p:txBody>
      </p:sp>
      <p:sp>
        <p:nvSpPr>
          <p:cNvPr id="28695" name="Line 26"/>
          <p:cNvSpPr>
            <a:spLocks noChangeShapeType="1"/>
          </p:cNvSpPr>
          <p:nvPr/>
        </p:nvSpPr>
        <p:spPr bwMode="auto">
          <a:xfrm>
            <a:off x="919163" y="3048000"/>
            <a:ext cx="303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1177925" y="2930525"/>
            <a:ext cx="4046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 u="sng">
                <a:solidFill>
                  <a:srgbClr val="000000"/>
                </a:solidFill>
                <a:latin typeface="Tahoma" pitchFamily="34" charset="0"/>
              </a:rPr>
              <a:t>hardwire regular expressions on FPGA</a:t>
            </a:r>
            <a:endParaRPr lang="en-US" altLang="zh-TW"/>
          </a:p>
        </p:txBody>
      </p:sp>
      <p:sp>
        <p:nvSpPr>
          <p:cNvPr id="28697" name="Line 28"/>
          <p:cNvSpPr>
            <a:spLocks noChangeShapeType="1"/>
          </p:cNvSpPr>
          <p:nvPr/>
        </p:nvSpPr>
        <p:spPr bwMode="auto">
          <a:xfrm>
            <a:off x="941388" y="6107113"/>
            <a:ext cx="29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8" name="Line 29"/>
          <p:cNvSpPr>
            <a:spLocks noChangeShapeType="1"/>
          </p:cNvSpPr>
          <p:nvPr/>
        </p:nvSpPr>
        <p:spPr bwMode="auto">
          <a:xfrm>
            <a:off x="935038" y="5761038"/>
            <a:ext cx="0" cy="601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9" name="Line 30"/>
          <p:cNvSpPr>
            <a:spLocks noChangeShapeType="1"/>
          </p:cNvSpPr>
          <p:nvPr/>
        </p:nvSpPr>
        <p:spPr bwMode="auto">
          <a:xfrm>
            <a:off x="941388" y="6354763"/>
            <a:ext cx="29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0" name="Text Box 31"/>
          <p:cNvSpPr txBox="1">
            <a:spLocks noChangeArrowheads="1"/>
          </p:cNvSpPr>
          <p:nvPr/>
        </p:nvSpPr>
        <p:spPr bwMode="auto">
          <a:xfrm>
            <a:off x="1190625" y="5976938"/>
            <a:ext cx="4460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 u="sng">
                <a:solidFill>
                  <a:srgbClr val="000000"/>
                </a:solidFill>
                <a:latin typeface="Tahoma" pitchFamily="34" charset="0"/>
              </a:rPr>
              <a:t>filter with a set of Bloom filters for different pattern lengths</a:t>
            </a:r>
            <a:endParaRPr lang="en-US" altLang="zh-TW"/>
          </a:p>
        </p:txBody>
      </p:sp>
      <p:sp>
        <p:nvSpPr>
          <p:cNvPr id="28701" name="Text Box 32"/>
          <p:cNvSpPr txBox="1">
            <a:spLocks noChangeArrowheads="1"/>
          </p:cNvSpPr>
          <p:nvPr/>
        </p:nvSpPr>
        <p:spPr bwMode="auto">
          <a:xfrm>
            <a:off x="1190625" y="6242050"/>
            <a:ext cx="56911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filter with a set of hash functions sequentially in a Bloom filter (Hash-AV)</a:t>
            </a:r>
            <a:endParaRPr lang="en-US" altLang="zh-TW"/>
          </a:p>
        </p:txBody>
      </p:sp>
      <p:sp>
        <p:nvSpPr>
          <p:cNvPr id="28702" name="Line 33"/>
          <p:cNvSpPr>
            <a:spLocks noChangeShapeType="1"/>
          </p:cNvSpPr>
          <p:nvPr/>
        </p:nvSpPr>
        <p:spPr bwMode="auto">
          <a:xfrm>
            <a:off x="938213" y="5759450"/>
            <a:ext cx="29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3" name="Text Box 34"/>
          <p:cNvSpPr txBox="1">
            <a:spLocks noChangeArrowheads="1"/>
          </p:cNvSpPr>
          <p:nvPr/>
        </p:nvSpPr>
        <p:spPr bwMode="auto">
          <a:xfrm>
            <a:off x="1190625" y="5605463"/>
            <a:ext cx="5076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extract necessary substrings from regular expressions and filter the text with them (MultiFactRE)</a:t>
            </a:r>
            <a:endParaRPr lang="en-US" altLang="zh-TW"/>
          </a:p>
        </p:txBody>
      </p:sp>
      <p:sp>
        <p:nvSpPr>
          <p:cNvPr id="28704" name="Text Box 35"/>
          <p:cNvSpPr txBox="1">
            <a:spLocks noChangeArrowheads="1"/>
          </p:cNvSpPr>
          <p:nvPr/>
        </p:nvSpPr>
        <p:spPr bwMode="auto">
          <a:xfrm>
            <a:off x="1181100" y="4454525"/>
            <a:ext cx="54022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get shift distance using heuristics based on the automaton that recognizes the reverse prefixes of a regular expression (RegularBNDM)</a:t>
            </a:r>
            <a:endParaRPr lang="en-US" altLang="zh-TW"/>
          </a:p>
        </p:txBody>
      </p:sp>
      <p:sp>
        <p:nvSpPr>
          <p:cNvPr id="28705" name="Line 36"/>
          <p:cNvSpPr>
            <a:spLocks noChangeShapeType="1"/>
          </p:cNvSpPr>
          <p:nvPr/>
        </p:nvSpPr>
        <p:spPr bwMode="auto">
          <a:xfrm>
            <a:off x="922338" y="4575175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6" name="Line 37"/>
          <p:cNvSpPr>
            <a:spLocks noChangeShapeType="1"/>
          </p:cNvSpPr>
          <p:nvPr/>
        </p:nvSpPr>
        <p:spPr bwMode="auto">
          <a:xfrm>
            <a:off x="925513" y="4957763"/>
            <a:ext cx="29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7" name="Line 38"/>
          <p:cNvSpPr>
            <a:spLocks noChangeShapeType="1"/>
          </p:cNvSpPr>
          <p:nvPr/>
        </p:nvSpPr>
        <p:spPr bwMode="auto">
          <a:xfrm>
            <a:off x="914400" y="4572000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8" name="Line 39"/>
          <p:cNvSpPr>
            <a:spLocks noChangeShapeType="1"/>
          </p:cNvSpPr>
          <p:nvPr/>
        </p:nvSpPr>
        <p:spPr bwMode="auto">
          <a:xfrm>
            <a:off x="927100" y="5168900"/>
            <a:ext cx="293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709" name="Text Box 40"/>
          <p:cNvSpPr txBox="1">
            <a:spLocks noChangeArrowheads="1"/>
          </p:cNvSpPr>
          <p:nvPr/>
        </p:nvSpPr>
        <p:spPr bwMode="auto">
          <a:xfrm>
            <a:off x="1181100" y="4837113"/>
            <a:ext cx="56911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get shift distance from a fixed block in the suffix of search window (Wu-Manber) </a:t>
            </a:r>
            <a:endParaRPr lang="en-US" altLang="zh-TW"/>
          </a:p>
        </p:txBody>
      </p:sp>
      <p:sp>
        <p:nvSpPr>
          <p:cNvPr id="28710" name="Text Box 41"/>
          <p:cNvSpPr txBox="1">
            <a:spLocks noChangeArrowheads="1"/>
          </p:cNvSpPr>
          <p:nvPr/>
        </p:nvSpPr>
        <p:spPr bwMode="auto">
          <a:xfrm>
            <a:off x="1181100" y="5026025"/>
            <a:ext cx="47069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409" tIns="35204" rIns="70409" bIns="35204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Tahoma" pitchFamily="34" charset="0"/>
              </a:rPr>
              <a:t>get shift distance from the longest suffix of search window (BG) </a:t>
            </a:r>
            <a:endParaRPr lang="en-US" altLang="zh-TW"/>
          </a:p>
        </p:txBody>
      </p:sp>
      <p:sp>
        <p:nvSpPr>
          <p:cNvPr id="28711" name="Text Box 45"/>
          <p:cNvSpPr txBox="1">
            <a:spLocks noChangeArrowheads="1"/>
          </p:cNvSpPr>
          <p:nvPr/>
        </p:nvSpPr>
        <p:spPr bwMode="auto">
          <a:xfrm>
            <a:off x="796925" y="1958975"/>
            <a:ext cx="781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solidFill>
                  <a:srgbClr val="FF0000"/>
                </a:solidFill>
              </a:rPr>
              <a:t>Summary of string matching methods for DPI (underlines mean hardware-based)</a:t>
            </a:r>
          </a:p>
        </p:txBody>
      </p:sp>
    </p:spTree>
    <p:extLst>
      <p:ext uri="{BB962C8B-B14F-4D97-AF65-F5344CB8AC3E}">
        <p14:creationId xmlns:p14="http://schemas.microsoft.com/office/powerpoint/2010/main" val="17510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4BF3-25B1-4510-9518-1F5DC6D5567C}" type="slidenum">
              <a:rPr lang="zh-TW" altLang="zh-TW"/>
              <a:pPr>
                <a:defRPr/>
              </a:pPr>
              <a:t>11</a:t>
            </a:fld>
            <a:endParaRPr lang="zh-TW" altLang="zh-TW" b="0">
              <a:latin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9339"/>
            <a:ext cx="6985000" cy="44719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60114"/>
            <a:ext cx="8001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TW" sz="2400" b="1" dirty="0">
                <a:latin typeface="Helvetica" pitchFamily="34" charset="0"/>
              </a:rPr>
              <a:t>Traversing </a:t>
            </a:r>
            <a:r>
              <a:rPr lang="en-US" altLang="zh-TW" sz="2400" b="1" dirty="0" err="1">
                <a:latin typeface="Helvetica" pitchFamily="34" charset="0"/>
              </a:rPr>
              <a:t>Aho</a:t>
            </a:r>
            <a:r>
              <a:rPr lang="en-US" altLang="zh-TW" sz="2400" b="1" dirty="0">
                <a:latin typeface="Helvetica" pitchFamily="34" charset="0"/>
              </a:rPr>
              <a:t> </a:t>
            </a:r>
            <a:r>
              <a:rPr lang="en-US" altLang="zh-TW" sz="2400" b="1" dirty="0" err="1">
                <a:latin typeface="Helvetica" pitchFamily="34" charset="0"/>
              </a:rPr>
              <a:t>Corasic</a:t>
            </a:r>
            <a:r>
              <a:rPr lang="en-US" altLang="zh-TW" sz="2400" b="1" dirty="0">
                <a:latin typeface="Helvetica" pitchFamily="34" charset="0"/>
              </a:rPr>
              <a:t> State Machine: </a:t>
            </a:r>
            <a:br>
              <a:rPr lang="en-US" altLang="zh-TW" sz="2400" b="1" dirty="0">
                <a:latin typeface="Helvetica" pitchFamily="34" charset="0"/>
              </a:rPr>
            </a:br>
            <a:r>
              <a:rPr lang="en-US" altLang="zh-TW" b="1" dirty="0">
                <a:latin typeface="Helvetica" pitchFamily="34" charset="0"/>
              </a:rPr>
              <a:t>Hardware Acceleration on Root and Non-Root States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3400" y="1196752"/>
            <a:ext cx="8254340" cy="9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New Parallel Architecture with Pre-Hashing and Root-Indexing</a:t>
            </a:r>
          </a:p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10Gbps on large pattern set with Xilinx ML310 </a:t>
            </a:r>
            <a:r>
              <a:rPr lang="en-US" altLang="zh-TW" b="1" dirty="0" err="1">
                <a:latin typeface="Times New Roman" pitchFamily="18" charset="0"/>
              </a:rPr>
              <a:t>SoC</a:t>
            </a:r>
            <a:r>
              <a:rPr lang="en-US" altLang="zh-TW" b="1" dirty="0">
                <a:latin typeface="Times New Roman" pitchFamily="18" charset="0"/>
              </a:rPr>
              <a:t> platform</a:t>
            </a:r>
          </a:p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Appeared in ACM Transactions on Embedded Computing Systems, </a:t>
            </a:r>
            <a:r>
              <a:rPr lang="en-US" altLang="zh-TW" b="1" dirty="0" smtClean="0">
                <a:latin typeface="Times New Roman" pitchFamily="18" charset="0"/>
              </a:rPr>
              <a:t>Apr 2009</a:t>
            </a:r>
            <a:endParaRPr lang="en-US" altLang="zh-TW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B2E4B-802E-49DC-B1CB-DBF30E9D8F3A}" type="slidenum">
              <a:rPr lang="zh-TW" altLang="zh-TW"/>
              <a:pPr>
                <a:defRPr/>
              </a:pPr>
              <a:t>12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56040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2400" b="1" dirty="0" smtClean="0"/>
              <a:t>BFAST: Bloom Filter Accelerated Sub-linear Time architecture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33400" y="10668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Sub-linear with bounded worst-case performance</a:t>
            </a:r>
          </a:p>
          <a:p>
            <a:pPr marL="342900" indent="-342900">
              <a:lnSpc>
                <a:spcPct val="140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Appeared in IEEE Transactions on VLSI Systems, </a:t>
            </a:r>
            <a:r>
              <a:rPr lang="en-US" altLang="zh-TW" b="1" dirty="0" smtClean="0">
                <a:latin typeface="Times New Roman" pitchFamily="18" charset="0"/>
              </a:rPr>
              <a:t>Aug 2009</a:t>
            </a:r>
            <a:endParaRPr lang="en-US" altLang="zh-TW" sz="1200" b="1" dirty="0">
              <a:latin typeface="Helvetica" pitchFamily="34" charset="0"/>
            </a:endParaRPr>
          </a:p>
        </p:txBody>
      </p:sp>
      <p:sp>
        <p:nvSpPr>
          <p:cNvPr id="119845" name="Rectangle 37"/>
          <p:cNvSpPr>
            <a:spLocks noChangeArrowheads="1"/>
          </p:cNvSpPr>
          <p:nvPr/>
        </p:nvSpPr>
        <p:spPr bwMode="auto">
          <a:xfrm>
            <a:off x="5794375" y="3543300"/>
            <a:ext cx="866775" cy="4587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BF(G</a:t>
            </a:r>
            <a:r>
              <a:rPr lang="en-US" altLang="zh-TW" sz="1400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19846" name="Rectangle 38"/>
          <p:cNvSpPr>
            <a:spLocks noChangeArrowheads="1"/>
          </p:cNvSpPr>
          <p:nvPr/>
        </p:nvSpPr>
        <p:spPr bwMode="auto">
          <a:xfrm>
            <a:off x="5792788" y="4103688"/>
            <a:ext cx="868362" cy="4556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BF(G</a:t>
            </a:r>
            <a:r>
              <a:rPr lang="en-US" altLang="zh-TW" sz="1400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</a:t>
            </a: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19847" name="Rectangle 39"/>
          <p:cNvSpPr>
            <a:spLocks noChangeArrowheads="1"/>
          </p:cNvSpPr>
          <p:nvPr/>
        </p:nvSpPr>
        <p:spPr bwMode="auto">
          <a:xfrm>
            <a:off x="5792788" y="4662488"/>
            <a:ext cx="868362" cy="455612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BF(G</a:t>
            </a:r>
            <a:r>
              <a:rPr lang="en-US" altLang="zh-TW" sz="1400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19848" name="Rectangle 40"/>
          <p:cNvSpPr>
            <a:spLocks noChangeArrowheads="1"/>
          </p:cNvSpPr>
          <p:nvPr/>
        </p:nvSpPr>
        <p:spPr bwMode="auto">
          <a:xfrm>
            <a:off x="5792788" y="5594350"/>
            <a:ext cx="868362" cy="4238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BF(G</a:t>
            </a:r>
            <a:r>
              <a:rPr lang="en-US" altLang="zh-TW" sz="1400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</a:t>
            </a: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3492500" y="4164013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cdef</a:t>
            </a:r>
          </a:p>
        </p:txBody>
      </p:sp>
      <p:cxnSp>
        <p:nvCxnSpPr>
          <p:cNvPr id="33803" name="AutoShape 42"/>
          <p:cNvCxnSpPr>
            <a:cxnSpLocks noChangeShapeType="1"/>
            <a:stCxn id="119849" idx="3"/>
            <a:endCxn id="119845" idx="1"/>
          </p:cNvCxnSpPr>
          <p:nvPr/>
        </p:nvCxnSpPr>
        <p:spPr bwMode="auto">
          <a:xfrm flipV="1">
            <a:off x="4278313" y="3773488"/>
            <a:ext cx="1501775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4" name="AutoShape 43"/>
          <p:cNvCxnSpPr>
            <a:cxnSpLocks noChangeShapeType="1"/>
            <a:stCxn id="119849" idx="3"/>
            <a:endCxn id="119846" idx="1"/>
          </p:cNvCxnSpPr>
          <p:nvPr/>
        </p:nvCxnSpPr>
        <p:spPr bwMode="auto">
          <a:xfrm flipV="1">
            <a:off x="4278313" y="4332288"/>
            <a:ext cx="1500187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44"/>
          <p:cNvCxnSpPr>
            <a:cxnSpLocks noChangeShapeType="1"/>
            <a:stCxn id="119849" idx="3"/>
            <a:endCxn id="119847" idx="1"/>
          </p:cNvCxnSpPr>
          <p:nvPr/>
        </p:nvCxnSpPr>
        <p:spPr bwMode="auto">
          <a:xfrm>
            <a:off x="4278313" y="4348163"/>
            <a:ext cx="1500187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45"/>
          <p:cNvCxnSpPr>
            <a:cxnSpLocks noChangeShapeType="1"/>
            <a:stCxn id="119849" idx="3"/>
            <a:endCxn id="119848" idx="1"/>
          </p:cNvCxnSpPr>
          <p:nvPr/>
        </p:nvCxnSpPr>
        <p:spPr bwMode="auto">
          <a:xfrm>
            <a:off x="4278313" y="4348163"/>
            <a:ext cx="1500187" cy="1458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54" name="Text Box 46"/>
          <p:cNvSpPr txBox="1">
            <a:spLocks noChangeArrowheads="1"/>
          </p:cNvSpPr>
          <p:nvPr/>
        </p:nvSpPr>
        <p:spPr bwMode="auto">
          <a:xfrm>
            <a:off x="6103938" y="5221288"/>
            <a:ext cx="396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…</a:t>
            </a:r>
            <a:endParaRPr lang="en-US" altLang="zh-TW" sz="14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cxnSp>
        <p:nvCxnSpPr>
          <p:cNvPr id="33808" name="AutoShape 47"/>
          <p:cNvCxnSpPr>
            <a:cxnSpLocks noChangeShapeType="1"/>
            <a:stCxn id="119847" idx="3"/>
          </p:cNvCxnSpPr>
          <p:nvPr/>
        </p:nvCxnSpPr>
        <p:spPr bwMode="auto">
          <a:xfrm>
            <a:off x="6675438" y="4891088"/>
            <a:ext cx="5889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56" name="Text Box 48"/>
          <p:cNvSpPr txBox="1">
            <a:spLocks noChangeArrowheads="1"/>
          </p:cNvSpPr>
          <p:nvPr/>
        </p:nvSpPr>
        <p:spPr bwMode="auto">
          <a:xfrm>
            <a:off x="6661150" y="4583113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hit</a:t>
            </a:r>
          </a:p>
        </p:txBody>
      </p:sp>
      <p:sp>
        <p:nvSpPr>
          <p:cNvPr id="119857" name="Rectangle 49"/>
          <p:cNvSpPr>
            <a:spLocks noChangeArrowheads="1"/>
          </p:cNvSpPr>
          <p:nvPr/>
        </p:nvSpPr>
        <p:spPr bwMode="auto">
          <a:xfrm>
            <a:off x="303213" y="1981200"/>
            <a:ext cx="2344737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rgbClr val="CC0000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Patterns:</a:t>
            </a:r>
          </a:p>
          <a:p>
            <a:pPr marL="342900" indent="-342900">
              <a:lnSpc>
                <a:spcPct val="80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P</a:t>
            </a:r>
            <a:r>
              <a:rPr lang="en-US" altLang="zh-TW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1</a:t>
            </a: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 = abcdefgh</a:t>
            </a:r>
          </a:p>
          <a:p>
            <a:pPr marL="342900" indent="-342900">
              <a:lnSpc>
                <a:spcPct val="80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P</a:t>
            </a:r>
            <a:r>
              <a:rPr lang="en-US" altLang="zh-TW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2</a:t>
            </a: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 = ijklmnop</a:t>
            </a:r>
          </a:p>
          <a:p>
            <a:pPr marL="342900" indent="-342900">
              <a:lnSpc>
                <a:spcPct val="80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P</a:t>
            </a:r>
            <a:r>
              <a:rPr lang="en-US" altLang="zh-TW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3</a:t>
            </a:r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SimSun" pitchFamily="2" charset="-122"/>
              </a:rPr>
              <a:t> = zyxwvuts</a:t>
            </a:r>
          </a:p>
        </p:txBody>
      </p:sp>
      <p:sp>
        <p:nvSpPr>
          <p:cNvPr id="119858" name="Text Box 50"/>
          <p:cNvSpPr txBox="1">
            <a:spLocks noChangeArrowheads="1"/>
          </p:cNvSpPr>
          <p:nvPr/>
        </p:nvSpPr>
        <p:spPr bwMode="auto">
          <a:xfrm>
            <a:off x="2647950" y="1981200"/>
            <a:ext cx="6496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Grouping:  </a:t>
            </a:r>
          </a:p>
          <a:p>
            <a:pPr lvl="1"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0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{efgh,mnop,vuts} 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1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{defg,lmno,wvut}</a:t>
            </a:r>
          </a:p>
          <a:p>
            <a:pPr lvl="1"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2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{cdef,klmn,xwvu} 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3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{bcde,jklm,yxwv}</a:t>
            </a:r>
          </a:p>
          <a:p>
            <a:pPr lvl="1"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4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{abcd,ijkl,zyxw} 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5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{abc,ijk,zyx}</a:t>
            </a:r>
          </a:p>
          <a:p>
            <a:pPr lvl="1"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6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{ab,ij,zy}       G</a:t>
            </a:r>
            <a:r>
              <a:rPr lang="en-US" altLang="zh-TW" b="1" baseline="-250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7</a:t>
            </a: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{a,i,z}</a:t>
            </a:r>
          </a:p>
        </p:txBody>
      </p:sp>
      <p:sp>
        <p:nvSpPr>
          <p:cNvPr id="33812" name="Rectangle 51"/>
          <p:cNvSpPr>
            <a:spLocks noChangeArrowheads="1"/>
          </p:cNvSpPr>
          <p:nvPr/>
        </p:nvSpPr>
        <p:spPr bwMode="auto">
          <a:xfrm>
            <a:off x="1384300" y="4919663"/>
            <a:ext cx="3352800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3" name="Line 52"/>
          <p:cNvSpPr>
            <a:spLocks noChangeShapeType="1"/>
          </p:cNvSpPr>
          <p:nvPr/>
        </p:nvSpPr>
        <p:spPr bwMode="auto">
          <a:xfrm>
            <a:off x="3092450" y="4564063"/>
            <a:ext cx="0" cy="1222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14" name="Line 53"/>
          <p:cNvSpPr>
            <a:spLocks noChangeShapeType="1"/>
          </p:cNvSpPr>
          <p:nvPr/>
        </p:nvSpPr>
        <p:spPr bwMode="auto">
          <a:xfrm>
            <a:off x="4195763" y="4564063"/>
            <a:ext cx="0" cy="1222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auto">
          <a:xfrm>
            <a:off x="2432050" y="4940300"/>
            <a:ext cx="192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uvwxyzabcdef</a:t>
            </a:r>
          </a:p>
        </p:txBody>
      </p:sp>
      <p:sp>
        <p:nvSpPr>
          <p:cNvPr id="33816" name="Line 55"/>
          <p:cNvSpPr>
            <a:spLocks noChangeShapeType="1"/>
          </p:cNvSpPr>
          <p:nvPr/>
        </p:nvSpPr>
        <p:spPr bwMode="auto">
          <a:xfrm flipV="1">
            <a:off x="3848100" y="4494213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17" name="Line 56"/>
          <p:cNvSpPr>
            <a:spLocks noChangeShapeType="1"/>
          </p:cNvSpPr>
          <p:nvPr/>
        </p:nvSpPr>
        <p:spPr bwMode="auto">
          <a:xfrm>
            <a:off x="3092450" y="5661025"/>
            <a:ext cx="11033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9865" name="Text Box 57"/>
          <p:cNvSpPr txBox="1">
            <a:spLocks noChangeArrowheads="1"/>
          </p:cNvSpPr>
          <p:nvPr/>
        </p:nvSpPr>
        <p:spPr bwMode="auto">
          <a:xfrm>
            <a:off x="2736850" y="5743575"/>
            <a:ext cx="1884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6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search window</a:t>
            </a:r>
          </a:p>
        </p:txBody>
      </p:sp>
      <p:sp>
        <p:nvSpPr>
          <p:cNvPr id="119866" name="Text Box 58"/>
          <p:cNvSpPr txBox="1">
            <a:spLocks noChangeArrowheads="1"/>
          </p:cNvSpPr>
          <p:nvPr/>
        </p:nvSpPr>
        <p:spPr bwMode="auto">
          <a:xfrm>
            <a:off x="598488" y="4970463"/>
            <a:ext cx="785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text</a:t>
            </a:r>
          </a:p>
        </p:txBody>
      </p:sp>
      <p:sp>
        <p:nvSpPr>
          <p:cNvPr id="119867" name="Rectangle 59"/>
          <p:cNvSpPr>
            <a:spLocks noChangeArrowheads="1"/>
          </p:cNvSpPr>
          <p:nvPr/>
        </p:nvSpPr>
        <p:spPr bwMode="auto">
          <a:xfrm>
            <a:off x="7264400" y="3543300"/>
            <a:ext cx="866775" cy="24749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</a:t>
            </a:r>
          </a:p>
        </p:txBody>
      </p:sp>
      <p:cxnSp>
        <p:nvCxnSpPr>
          <p:cNvPr id="33821" name="AutoShape 60"/>
          <p:cNvCxnSpPr>
            <a:cxnSpLocks noChangeShapeType="1"/>
          </p:cNvCxnSpPr>
          <p:nvPr/>
        </p:nvCxnSpPr>
        <p:spPr bwMode="auto">
          <a:xfrm>
            <a:off x="6680200" y="4305300"/>
            <a:ext cx="588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61"/>
          <p:cNvCxnSpPr>
            <a:cxnSpLocks noChangeShapeType="1"/>
          </p:cNvCxnSpPr>
          <p:nvPr/>
        </p:nvCxnSpPr>
        <p:spPr bwMode="auto">
          <a:xfrm>
            <a:off x="6680200" y="3789363"/>
            <a:ext cx="588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62"/>
          <p:cNvCxnSpPr>
            <a:cxnSpLocks noChangeShapeType="1"/>
          </p:cNvCxnSpPr>
          <p:nvPr/>
        </p:nvCxnSpPr>
        <p:spPr bwMode="auto">
          <a:xfrm>
            <a:off x="6680200" y="5775325"/>
            <a:ext cx="588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9871" name="Text Box 63"/>
          <p:cNvSpPr txBox="1">
            <a:spLocks noChangeArrowheads="1"/>
          </p:cNvSpPr>
          <p:nvPr/>
        </p:nvSpPr>
        <p:spPr bwMode="auto">
          <a:xfrm>
            <a:off x="6829425" y="5237163"/>
            <a:ext cx="396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TW" sz="1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…</a:t>
            </a:r>
            <a:endParaRPr lang="en-US" altLang="zh-TW" sz="14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3825" name="Line 64"/>
          <p:cNvSpPr>
            <a:spLocks noChangeShapeType="1"/>
          </p:cNvSpPr>
          <p:nvPr/>
        </p:nvSpPr>
        <p:spPr bwMode="auto">
          <a:xfrm>
            <a:off x="8131175" y="4819650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9873" name="Text Box 65"/>
          <p:cNvSpPr txBox="1">
            <a:spLocks noChangeArrowheads="1"/>
          </p:cNvSpPr>
          <p:nvPr/>
        </p:nvSpPr>
        <p:spPr bwMode="auto">
          <a:xfrm>
            <a:off x="3238500" y="53673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600" b="1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m</a:t>
            </a:r>
            <a:r>
              <a:rPr lang="en-US" altLang="zh-TW" sz="16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=8</a:t>
            </a:r>
          </a:p>
        </p:txBody>
      </p:sp>
      <p:sp>
        <p:nvSpPr>
          <p:cNvPr id="33827" name="Text Box 66"/>
          <p:cNvSpPr txBox="1">
            <a:spLocks noChangeArrowheads="1"/>
          </p:cNvSpPr>
          <p:nvPr/>
        </p:nvSpPr>
        <p:spPr bwMode="auto">
          <a:xfrm>
            <a:off x="838200" y="60960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Courier New" pitchFamily="49" charset="0"/>
              </a:rPr>
              <a:t>The search window can be shifted by 2 characters.</a:t>
            </a:r>
          </a:p>
        </p:txBody>
      </p:sp>
    </p:spTree>
    <p:extLst>
      <p:ext uri="{BB962C8B-B14F-4D97-AF65-F5344CB8AC3E}">
        <p14:creationId xmlns:p14="http://schemas.microsoft.com/office/powerpoint/2010/main" val="10368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EB36-E389-42DA-AA99-AF14A1AF0954}" type="slidenum">
              <a:rPr lang="zh-TW" altLang="zh-TW"/>
              <a:pPr>
                <a:defRPr/>
              </a:pPr>
              <a:t>13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522913" y="2832100"/>
            <a:ext cx="3533775" cy="325438"/>
          </a:xfrm>
          <a:prstGeom prst="rect">
            <a:avLst/>
          </a:prstGeom>
          <a:solidFill>
            <a:srgbClr val="3333CC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123618" y="488026"/>
            <a:ext cx="8772939" cy="685800"/>
          </a:xfrm>
          <a:noFill/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chemeClr val="tx1"/>
                </a:solidFill>
              </a:rPr>
              <a:t>Multi-core Design of a Scalable String Matching Algorithm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en-US" altLang="zh-TW" sz="1800" b="1" dirty="0">
                <a:solidFill>
                  <a:schemeClr val="tx1"/>
                </a:solidFill>
              </a:rPr>
              <a:t>A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ppeared in IEEE Transactions on Computers, Apr 2011</a:t>
            </a:r>
            <a:endParaRPr lang="en-US" altLang="zh-TW" sz="1800" b="1" i="0" dirty="0" smtClean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927100" y="3287713"/>
            <a:ext cx="8216900" cy="3397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2363788" y="2838450"/>
            <a:ext cx="3533775" cy="3254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>
            <a:off x="2363788" y="1312863"/>
            <a:ext cx="1587" cy="260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5894388" y="1244600"/>
            <a:ext cx="1587" cy="2720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2370138" y="2411413"/>
            <a:ext cx="3533775" cy="3254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300038" y="3344863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ahoma" pitchFamily="34" charset="0"/>
              </a:rPr>
              <a:t>text</a:t>
            </a:r>
          </a:p>
        </p:txBody>
      </p:sp>
      <p:sp>
        <p:nvSpPr>
          <p:cNvPr id="30732" name="Text Box 10"/>
          <p:cNvSpPr txBox="1">
            <a:spLocks noChangeArrowheads="1"/>
          </p:cNvSpPr>
          <p:nvPr/>
        </p:nvSpPr>
        <p:spPr bwMode="auto">
          <a:xfrm>
            <a:off x="1965325" y="2840038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3</a:t>
            </a:r>
          </a:p>
        </p:txBody>
      </p:sp>
      <p:sp>
        <p:nvSpPr>
          <p:cNvPr id="30733" name="Text Box 11"/>
          <p:cNvSpPr txBox="1">
            <a:spLocks noChangeArrowheads="1"/>
          </p:cNvSpPr>
          <p:nvPr/>
        </p:nvSpPr>
        <p:spPr bwMode="auto">
          <a:xfrm>
            <a:off x="1947863" y="2443163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2</a:t>
            </a:r>
          </a:p>
        </p:txBody>
      </p:sp>
      <p:sp>
        <p:nvSpPr>
          <p:cNvPr id="30734" name="Text Box 12"/>
          <p:cNvSpPr txBox="1">
            <a:spLocks noChangeArrowheads="1"/>
          </p:cNvSpPr>
          <p:nvPr/>
        </p:nvSpPr>
        <p:spPr bwMode="auto">
          <a:xfrm>
            <a:off x="1946275" y="200025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1</a:t>
            </a:r>
          </a:p>
        </p:txBody>
      </p:sp>
      <p:sp>
        <p:nvSpPr>
          <p:cNvPr id="30735" name="Rectangle 13"/>
          <p:cNvSpPr>
            <a:spLocks noChangeArrowheads="1"/>
          </p:cNvSpPr>
          <p:nvPr/>
        </p:nvSpPr>
        <p:spPr bwMode="auto">
          <a:xfrm>
            <a:off x="4926013" y="3290888"/>
            <a:ext cx="974725" cy="3381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Tahoma" pitchFamily="34" charset="0"/>
              </a:rPr>
              <a:t>B</a:t>
            </a:r>
            <a:endParaRPr lang="en-US" altLang="zh-TW" baseline="-25000">
              <a:latin typeface="Tahoma" pitchFamily="34" charset="0"/>
            </a:endParaRPr>
          </a:p>
        </p:txBody>
      </p:sp>
      <p:sp>
        <p:nvSpPr>
          <p:cNvPr id="30736" name="Line 14"/>
          <p:cNvSpPr>
            <a:spLocks noChangeShapeType="1"/>
          </p:cNvSpPr>
          <p:nvPr/>
        </p:nvSpPr>
        <p:spPr bwMode="auto">
          <a:xfrm>
            <a:off x="2363788" y="1816100"/>
            <a:ext cx="3544887" cy="15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7" name="Text Box 15"/>
          <p:cNvSpPr txBox="1">
            <a:spLocks noChangeArrowheads="1"/>
          </p:cNvSpPr>
          <p:nvPr/>
        </p:nvSpPr>
        <p:spPr bwMode="auto">
          <a:xfrm>
            <a:off x="3805238" y="1698625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i="1">
                <a:solidFill>
                  <a:srgbClr val="990000"/>
                </a:solidFill>
                <a:latin typeface="Times New Roman" pitchFamily="18" charset="0"/>
              </a:rPr>
              <a:t>lmin</a:t>
            </a: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>
            <a:off x="4926013" y="3714750"/>
            <a:ext cx="969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9" name="Text Box 17"/>
          <p:cNvSpPr txBox="1">
            <a:spLocks noChangeArrowheads="1"/>
          </p:cNvSpPr>
          <p:nvPr/>
        </p:nvSpPr>
        <p:spPr bwMode="auto">
          <a:xfrm>
            <a:off x="4922838" y="3808413"/>
            <a:ext cx="113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|B| = 2 or 3</a:t>
            </a:r>
          </a:p>
        </p:txBody>
      </p:sp>
      <p:sp>
        <p:nvSpPr>
          <p:cNvPr id="30740" name="Text Box 18"/>
          <p:cNvSpPr txBox="1">
            <a:spLocks noChangeArrowheads="1"/>
          </p:cNvSpPr>
          <p:nvPr/>
        </p:nvSpPr>
        <p:spPr bwMode="auto">
          <a:xfrm>
            <a:off x="76200" y="3733800"/>
            <a:ext cx="3568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latin typeface="Tahoma" pitchFamily="34" charset="0"/>
              </a:rPr>
              <a:t>Best shift distance </a:t>
            </a:r>
          </a:p>
          <a:p>
            <a:r>
              <a:rPr lang="en-US" altLang="zh-TW" sz="1400">
                <a:latin typeface="Tahoma" pitchFamily="34" charset="0"/>
              </a:rPr>
              <a:t>(1) B is not a factor of any 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i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</a:t>
            </a:r>
            <a:r>
              <a:rPr lang="en-US" altLang="zh-TW" sz="1400">
                <a:latin typeface="Tahoma" pitchFamily="34" charset="0"/>
              </a:rPr>
              <a:t>.</a:t>
            </a:r>
          </a:p>
          <a:p>
            <a:r>
              <a:rPr lang="en-US" altLang="zh-TW" sz="1400">
                <a:latin typeface="Tahoma" pitchFamily="34" charset="0"/>
              </a:rPr>
              <a:t> -  No suffix of B is a prefix of any 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i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</a:t>
            </a:r>
            <a:r>
              <a:rPr lang="en-US" altLang="zh-TW" sz="1400">
                <a:latin typeface="Tahoma" pitchFamily="34" charset="0"/>
              </a:rPr>
              <a:t>,</a:t>
            </a:r>
          </a:p>
          <a:p>
            <a:r>
              <a:rPr lang="en-US" altLang="zh-TW" sz="1400">
                <a:latin typeface="Tahoma" pitchFamily="34" charset="0"/>
              </a:rPr>
              <a:t>    SHIFT[h(B)] = </a:t>
            </a:r>
            <a:r>
              <a:rPr lang="en-US" altLang="zh-TW" sz="1400" i="1">
                <a:latin typeface="Tahoma" pitchFamily="34" charset="0"/>
              </a:rPr>
              <a:t>l</a:t>
            </a:r>
            <a:r>
              <a:rPr lang="en-US" altLang="zh-TW" sz="1400" i="1">
                <a:latin typeface="Times New Roman" pitchFamily="18" charset="0"/>
              </a:rPr>
              <a:t>min</a:t>
            </a:r>
            <a:r>
              <a:rPr lang="en-US" altLang="zh-TW" sz="1400">
                <a:latin typeface="Tahoma" pitchFamily="34" charset="0"/>
              </a:rPr>
              <a:t>.</a:t>
            </a:r>
          </a:p>
          <a:p>
            <a:pPr lvl="1"/>
            <a:r>
              <a:rPr lang="en-US" altLang="zh-TW" sz="1400">
                <a:latin typeface="Tahoma" pitchFamily="34" charset="0"/>
              </a:rPr>
              <a:t> -  One suffix of B is a prefix of some 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i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</a:t>
            </a:r>
            <a:r>
              <a:rPr lang="en-US" altLang="zh-TW" sz="1400">
                <a:latin typeface="Tahoma" pitchFamily="34" charset="0"/>
              </a:rPr>
              <a:t>.</a:t>
            </a:r>
          </a:p>
          <a:p>
            <a:pPr lvl="1"/>
            <a:r>
              <a:rPr lang="en-US" altLang="zh-TW" sz="1400">
                <a:latin typeface="Tahoma" pitchFamily="34" charset="0"/>
              </a:rPr>
              <a:t>    Let k be the maximum length of such</a:t>
            </a:r>
            <a:br>
              <a:rPr lang="en-US" altLang="zh-TW" sz="1400">
                <a:latin typeface="Tahoma" pitchFamily="34" charset="0"/>
              </a:rPr>
            </a:br>
            <a:r>
              <a:rPr lang="en-US" altLang="zh-TW" sz="1400">
                <a:latin typeface="Tahoma" pitchFamily="34" charset="0"/>
              </a:rPr>
              <a:t>    a suffix. SHIFT[h(B)] = </a:t>
            </a:r>
            <a:r>
              <a:rPr lang="en-US" altLang="zh-TW" sz="1400" i="1">
                <a:latin typeface="Tahoma" pitchFamily="34" charset="0"/>
              </a:rPr>
              <a:t>l</a:t>
            </a:r>
            <a:r>
              <a:rPr lang="en-US" altLang="zh-TW" sz="1400" i="1">
                <a:latin typeface="Times New Roman" pitchFamily="18" charset="0"/>
              </a:rPr>
              <a:t>min</a:t>
            </a:r>
            <a:r>
              <a:rPr lang="en-US" altLang="zh-TW" sz="1400">
                <a:latin typeface="Tahoma" pitchFamily="34" charset="0"/>
              </a:rPr>
              <a:t> </a:t>
            </a:r>
            <a:r>
              <a:rPr lang="en-US" altLang="zh-TW" sz="1400"/>
              <a:t>–</a:t>
            </a:r>
            <a:r>
              <a:rPr lang="en-US" altLang="zh-TW" sz="1400">
                <a:latin typeface="Tahoma" pitchFamily="34" charset="0"/>
              </a:rPr>
              <a:t> k.</a:t>
            </a:r>
          </a:p>
          <a:p>
            <a:r>
              <a:rPr lang="en-US" altLang="zh-TW" sz="1400">
                <a:latin typeface="Tahoma" pitchFamily="34" charset="0"/>
              </a:rPr>
              <a:t>(2) B is a factor of some 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</a:t>
            </a:r>
            <a:r>
              <a:rPr lang="en-US" altLang="zh-TW" sz="1400" baseline="-25000">
                <a:latin typeface="Tahoma" pitchFamily="34" charset="0"/>
              </a:rPr>
              <a:t>i</a:t>
            </a:r>
            <a:r>
              <a:rPr lang="en-US" altLang="zh-TW" sz="1400">
                <a:latin typeface="Tahoma" pitchFamily="34" charset="0"/>
                <a:sym typeface="Symbol" pitchFamily="18" charset="2"/>
              </a:rPr>
              <a:t></a:t>
            </a:r>
            <a:r>
              <a:rPr lang="en-US" altLang="zh-TW" sz="1400">
                <a:latin typeface="Tahoma" pitchFamily="34" charset="0"/>
              </a:rPr>
              <a:t>.</a:t>
            </a:r>
          </a:p>
          <a:p>
            <a:r>
              <a:rPr lang="en-US" altLang="zh-TW" sz="1400">
                <a:latin typeface="Tahoma" pitchFamily="34" charset="0"/>
              </a:rPr>
              <a:t> -  Let </a:t>
            </a:r>
            <a:r>
              <a:rPr lang="en-US" altLang="zh-TW" sz="1400" i="1">
                <a:latin typeface="Times New Roman" pitchFamily="18" charset="0"/>
                <a:sym typeface="Symbol" pitchFamily="18" charset="2"/>
              </a:rPr>
              <a:t>l</a:t>
            </a:r>
            <a:r>
              <a:rPr lang="en-US" altLang="zh-TW" sz="1400">
                <a:latin typeface="Tahoma" pitchFamily="34" charset="0"/>
              </a:rPr>
              <a:t> be the rightmost occurrence of B.</a:t>
            </a:r>
          </a:p>
          <a:p>
            <a:r>
              <a:rPr lang="en-US" altLang="zh-TW" sz="1400">
                <a:latin typeface="Tahoma" pitchFamily="34" charset="0"/>
              </a:rPr>
              <a:t>    SHIFT[h(B)] = </a:t>
            </a:r>
            <a:r>
              <a:rPr lang="en-US" altLang="zh-TW" sz="1400" i="1">
                <a:latin typeface="Times New Roman" pitchFamily="18" charset="0"/>
              </a:rPr>
              <a:t>lmin</a:t>
            </a:r>
            <a:r>
              <a:rPr lang="en-US" altLang="zh-TW" sz="1400">
                <a:latin typeface="Tahoma" pitchFamily="34" charset="0"/>
              </a:rPr>
              <a:t> </a:t>
            </a:r>
            <a:r>
              <a:rPr lang="en-US" altLang="zh-TW" sz="1400"/>
              <a:t>–</a:t>
            </a:r>
            <a:r>
              <a:rPr lang="en-US" altLang="zh-TW" sz="1400">
                <a:latin typeface="Tahoma" pitchFamily="34" charset="0"/>
              </a:rPr>
              <a:t> </a:t>
            </a:r>
            <a:r>
              <a:rPr lang="en-US" altLang="zh-TW" sz="1400" i="1">
                <a:latin typeface="Times New Roman" pitchFamily="18" charset="0"/>
              </a:rPr>
              <a:t>l</a:t>
            </a:r>
            <a:r>
              <a:rPr lang="en-US" altLang="zh-TW" sz="1400">
                <a:latin typeface="Tahoma" pitchFamily="34" charset="0"/>
              </a:rPr>
              <a:t>. </a:t>
            </a:r>
          </a:p>
          <a:p>
            <a:r>
              <a:rPr lang="en-US" altLang="zh-TW" sz="1400">
                <a:latin typeface="Tahoma" pitchFamily="34" charset="0"/>
              </a:rPr>
              <a:t>    Verify if SHIFT[h(B)] = 0</a:t>
            </a:r>
          </a:p>
        </p:txBody>
      </p:sp>
      <p:sp>
        <p:nvSpPr>
          <p:cNvPr id="30741" name="Text Box 19"/>
          <p:cNvSpPr txBox="1">
            <a:spLocks noChangeArrowheads="1"/>
          </p:cNvSpPr>
          <p:nvPr/>
        </p:nvSpPr>
        <p:spPr bwMode="auto">
          <a:xfrm>
            <a:off x="415925" y="1360488"/>
            <a:ext cx="182245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Heuristic in BH</a:t>
            </a:r>
            <a:br>
              <a:rPr lang="en-US" altLang="zh-TW" sz="1600">
                <a:latin typeface="Times New Roman" pitchFamily="18" charset="0"/>
              </a:rPr>
            </a:br>
            <a:r>
              <a:rPr lang="en-US" altLang="zh-TW" sz="1600">
                <a:latin typeface="Times New Roman" pitchFamily="18" charset="0"/>
              </a:rPr>
              <a:t>(Backward Hashing)</a:t>
            </a:r>
          </a:p>
        </p:txBody>
      </p:sp>
      <p:sp>
        <p:nvSpPr>
          <p:cNvPr id="30742" name="Rectangle 20"/>
          <p:cNvSpPr>
            <a:spLocks noChangeArrowheads="1"/>
          </p:cNvSpPr>
          <p:nvPr/>
        </p:nvSpPr>
        <p:spPr bwMode="auto">
          <a:xfrm>
            <a:off x="5522913" y="3286125"/>
            <a:ext cx="371475" cy="3381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3" name="Line 21"/>
          <p:cNvSpPr>
            <a:spLocks noChangeShapeType="1"/>
          </p:cNvSpPr>
          <p:nvPr/>
        </p:nvSpPr>
        <p:spPr bwMode="auto">
          <a:xfrm flipH="1" flipV="1">
            <a:off x="5832475" y="3571875"/>
            <a:ext cx="766763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44" name="Text Box 22"/>
          <p:cNvSpPr txBox="1">
            <a:spLocks noChangeArrowheads="1"/>
          </p:cNvSpPr>
          <p:nvPr/>
        </p:nvSpPr>
        <p:spPr bwMode="auto">
          <a:xfrm>
            <a:off x="6572250" y="3819525"/>
            <a:ext cx="220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Suffix(B) of length k </a:t>
            </a:r>
          </a:p>
        </p:txBody>
      </p:sp>
      <p:sp>
        <p:nvSpPr>
          <p:cNvPr id="30745" name="Rectangle 23"/>
          <p:cNvSpPr>
            <a:spLocks noChangeArrowheads="1"/>
          </p:cNvSpPr>
          <p:nvPr/>
        </p:nvSpPr>
        <p:spPr bwMode="auto">
          <a:xfrm>
            <a:off x="2365375" y="2401888"/>
            <a:ext cx="371475" cy="3381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6" name="Line 24"/>
          <p:cNvSpPr>
            <a:spLocks noChangeShapeType="1"/>
          </p:cNvSpPr>
          <p:nvPr/>
        </p:nvSpPr>
        <p:spPr bwMode="auto">
          <a:xfrm>
            <a:off x="2360613" y="2508250"/>
            <a:ext cx="3698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47" name="Line 25"/>
          <p:cNvSpPr>
            <a:spLocks noChangeShapeType="1"/>
          </p:cNvSpPr>
          <p:nvPr/>
        </p:nvSpPr>
        <p:spPr bwMode="auto">
          <a:xfrm>
            <a:off x="5527675" y="3365500"/>
            <a:ext cx="369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5516563" y="3300413"/>
            <a:ext cx="36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k</a:t>
            </a:r>
          </a:p>
        </p:txBody>
      </p:sp>
      <p:sp>
        <p:nvSpPr>
          <p:cNvPr id="30749" name="Text Box 27"/>
          <p:cNvSpPr txBox="1">
            <a:spLocks noChangeArrowheads="1"/>
          </p:cNvSpPr>
          <p:nvPr/>
        </p:nvSpPr>
        <p:spPr bwMode="auto">
          <a:xfrm>
            <a:off x="2427288" y="2430463"/>
            <a:ext cx="34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k</a:t>
            </a:r>
          </a:p>
        </p:txBody>
      </p:sp>
      <p:sp>
        <p:nvSpPr>
          <p:cNvPr id="30750" name="Text Box 28"/>
          <p:cNvSpPr txBox="1">
            <a:spLocks noChangeArrowheads="1"/>
          </p:cNvSpPr>
          <p:nvPr/>
        </p:nvSpPr>
        <p:spPr bwMode="auto">
          <a:xfrm>
            <a:off x="3638550" y="2432050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i="1">
                <a:solidFill>
                  <a:srgbClr val="990000"/>
                </a:solidFill>
                <a:latin typeface="Times New Roman" pitchFamily="18" charset="0"/>
              </a:rPr>
              <a:t>lmin-</a:t>
            </a:r>
            <a:r>
              <a:rPr lang="en-US" altLang="zh-TW" sz="2000" b="1">
                <a:solidFill>
                  <a:srgbClr val="9900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30751" name="Line 29"/>
          <p:cNvSpPr>
            <a:spLocks noChangeShapeType="1"/>
          </p:cNvSpPr>
          <p:nvPr/>
        </p:nvSpPr>
        <p:spPr bwMode="auto">
          <a:xfrm>
            <a:off x="2360613" y="1538288"/>
            <a:ext cx="31623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52" name="Line 30"/>
          <p:cNvSpPr>
            <a:spLocks noChangeShapeType="1"/>
          </p:cNvSpPr>
          <p:nvPr/>
        </p:nvSpPr>
        <p:spPr bwMode="auto">
          <a:xfrm>
            <a:off x="9039225" y="1266825"/>
            <a:ext cx="1588" cy="3003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53" name="Text Box 31"/>
          <p:cNvSpPr txBox="1">
            <a:spLocks noChangeArrowheads="1"/>
          </p:cNvSpPr>
          <p:nvPr/>
        </p:nvSpPr>
        <p:spPr bwMode="auto">
          <a:xfrm>
            <a:off x="2484438" y="1190625"/>
            <a:ext cx="302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Search window shifted by </a:t>
            </a:r>
            <a:r>
              <a:rPr lang="en-US" altLang="zh-TW" sz="1600" i="1">
                <a:latin typeface="Times New Roman" pitchFamily="18" charset="0"/>
              </a:rPr>
              <a:t>lmin</a:t>
            </a:r>
            <a:r>
              <a:rPr lang="en-US" altLang="zh-TW" sz="1600">
                <a:latin typeface="Times New Roman" pitchFamily="18" charset="0"/>
              </a:rPr>
              <a:t> - k </a:t>
            </a:r>
          </a:p>
        </p:txBody>
      </p:sp>
      <p:sp>
        <p:nvSpPr>
          <p:cNvPr id="30754" name="Rectangle 32"/>
          <p:cNvSpPr>
            <a:spLocks noChangeArrowheads="1"/>
          </p:cNvSpPr>
          <p:nvPr/>
        </p:nvSpPr>
        <p:spPr bwMode="auto">
          <a:xfrm>
            <a:off x="5522913" y="1992313"/>
            <a:ext cx="3533775" cy="325437"/>
          </a:xfrm>
          <a:prstGeom prst="rect">
            <a:avLst/>
          </a:prstGeom>
          <a:solidFill>
            <a:srgbClr val="3333CC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5" name="Rectangle 33"/>
          <p:cNvSpPr>
            <a:spLocks noChangeArrowheads="1"/>
          </p:cNvSpPr>
          <p:nvPr/>
        </p:nvSpPr>
        <p:spPr bwMode="auto">
          <a:xfrm>
            <a:off x="5516563" y="2416175"/>
            <a:ext cx="3533775" cy="325438"/>
          </a:xfrm>
          <a:prstGeom prst="rect">
            <a:avLst/>
          </a:prstGeom>
          <a:solidFill>
            <a:srgbClr val="3333CC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6" name="Line 34"/>
          <p:cNvSpPr>
            <a:spLocks noChangeShapeType="1"/>
          </p:cNvSpPr>
          <p:nvPr/>
        </p:nvSpPr>
        <p:spPr bwMode="auto">
          <a:xfrm>
            <a:off x="5522913" y="1674813"/>
            <a:ext cx="3544887" cy="15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57" name="Text Box 35"/>
          <p:cNvSpPr txBox="1">
            <a:spLocks noChangeArrowheads="1"/>
          </p:cNvSpPr>
          <p:nvPr/>
        </p:nvSpPr>
        <p:spPr bwMode="auto">
          <a:xfrm>
            <a:off x="7085013" y="1581150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i="1">
                <a:solidFill>
                  <a:srgbClr val="990000"/>
                </a:solidFill>
                <a:latin typeface="Times New Roman" pitchFamily="18" charset="0"/>
              </a:rPr>
              <a:t>lmin</a:t>
            </a:r>
          </a:p>
        </p:txBody>
      </p:sp>
      <p:sp>
        <p:nvSpPr>
          <p:cNvPr id="30758" name="Rectangle 36"/>
          <p:cNvSpPr>
            <a:spLocks noChangeArrowheads="1"/>
          </p:cNvSpPr>
          <p:nvPr/>
        </p:nvSpPr>
        <p:spPr bwMode="auto">
          <a:xfrm>
            <a:off x="5513388" y="2408238"/>
            <a:ext cx="381000" cy="338137"/>
          </a:xfrm>
          <a:prstGeom prst="rect">
            <a:avLst/>
          </a:prstGeom>
          <a:solidFill>
            <a:srgbClr val="FFFF66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9" name="Text Box 37"/>
          <p:cNvSpPr txBox="1">
            <a:spLocks noChangeArrowheads="1"/>
          </p:cNvSpPr>
          <p:nvPr/>
        </p:nvSpPr>
        <p:spPr bwMode="auto">
          <a:xfrm>
            <a:off x="5595938" y="1346200"/>
            <a:ext cx="317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New position of the search window</a:t>
            </a:r>
          </a:p>
        </p:txBody>
      </p:sp>
      <p:sp>
        <p:nvSpPr>
          <p:cNvPr id="30760" name="Line 38"/>
          <p:cNvSpPr>
            <a:spLocks noChangeShapeType="1"/>
          </p:cNvSpPr>
          <p:nvPr/>
        </p:nvSpPr>
        <p:spPr bwMode="auto">
          <a:xfrm>
            <a:off x="2719388" y="2508250"/>
            <a:ext cx="3175000" cy="15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61" name="Text Box 39"/>
          <p:cNvSpPr txBox="1">
            <a:spLocks noChangeArrowheads="1"/>
          </p:cNvSpPr>
          <p:nvPr/>
        </p:nvSpPr>
        <p:spPr bwMode="auto">
          <a:xfrm>
            <a:off x="3757613" y="4121150"/>
            <a:ext cx="4667250" cy="271145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400" b="1">
                <a:latin typeface="Tahoma" pitchFamily="34" charset="0"/>
              </a:rPr>
              <a:t>Observation in virus signature set:</a:t>
            </a:r>
          </a:p>
          <a:p>
            <a:pPr>
              <a:buFont typeface="Wingdings" pitchFamily="2" charset="2"/>
              <a:buChar char="à"/>
            </a:pPr>
            <a:r>
              <a:rPr lang="en-US" altLang="zh-TW" sz="1400" b="1">
                <a:latin typeface="Tahoma" pitchFamily="34" charset="0"/>
                <a:sym typeface="Wingdings" pitchFamily="2" charset="2"/>
              </a:rPr>
              <a:t> A large number of long signatures plus </a:t>
            </a:r>
            <a:br>
              <a:rPr lang="en-US" altLang="zh-TW" sz="1400" b="1">
                <a:latin typeface="Tahoma" pitchFamily="34" charset="0"/>
                <a:sym typeface="Wingdings" pitchFamily="2" charset="2"/>
              </a:rPr>
            </a:br>
            <a:r>
              <a:rPr lang="en-US" altLang="zh-TW" sz="1400" b="1">
                <a:latin typeface="Tahoma" pitchFamily="34" charset="0"/>
                <a:sym typeface="Wingdings" pitchFamily="2" charset="2"/>
              </a:rPr>
              <a:t>a small number of short signatures </a:t>
            </a:r>
          </a:p>
          <a:p>
            <a:pPr>
              <a:buFont typeface="Wingdings" pitchFamily="2" charset="2"/>
              <a:buChar char="à"/>
            </a:pPr>
            <a:r>
              <a:rPr lang="en-US" altLang="zh-TW" sz="1400" b="1">
                <a:latin typeface="Tahoma" pitchFamily="34" charset="0"/>
                <a:sym typeface="Wingdings" pitchFamily="2" charset="2"/>
              </a:rPr>
              <a:t> Either curbing long shift (if BH only) or needing a huge data structure (if AC only)</a:t>
            </a:r>
          </a:p>
          <a:p>
            <a:pPr>
              <a:buFont typeface="Wingdings" pitchFamily="2" charset="2"/>
              <a:buNone/>
            </a:pPr>
            <a:endParaRPr lang="en-US" altLang="zh-TW" sz="1400" b="1">
              <a:latin typeface="Tahom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zh-TW" sz="1400" b="1">
                <a:latin typeface="Tahoma" pitchFamily="34" charset="0"/>
                <a:sym typeface="Wingdings" pitchFamily="2" charset="2"/>
              </a:rPr>
              <a:t>Solutions:</a:t>
            </a:r>
            <a:endParaRPr lang="en-US" altLang="zh-TW" sz="1400" b="1">
              <a:latin typeface="Tahoma" pitchFamily="34" charset="0"/>
            </a:endParaRPr>
          </a:p>
          <a:p>
            <a:r>
              <a:rPr lang="en-US" altLang="zh-TW" sz="1400" b="1">
                <a:latin typeface="Tahoma" pitchFamily="34" charset="0"/>
              </a:rPr>
              <a:t>Long signatures for BH</a:t>
            </a:r>
          </a:p>
          <a:p>
            <a:pPr>
              <a:buFont typeface="Wingdings" pitchFamily="2" charset="2"/>
              <a:buChar char="à"/>
            </a:pPr>
            <a:r>
              <a:rPr lang="en-US" altLang="zh-TW" sz="1400" b="1">
                <a:latin typeface="Tahoma" pitchFamily="34" charset="0"/>
                <a:sym typeface="Wingdings" pitchFamily="2" charset="2"/>
              </a:rPr>
              <a:t> The shift window can skip fast</a:t>
            </a:r>
          </a:p>
          <a:p>
            <a:pPr>
              <a:buFont typeface="Wingdings" pitchFamily="2" charset="2"/>
              <a:buNone/>
            </a:pPr>
            <a:r>
              <a:rPr lang="en-US" altLang="zh-TW" sz="1400" b="1">
                <a:latin typeface="Tahoma" pitchFamily="34" charset="0"/>
                <a:sym typeface="Wingdings" pitchFamily="2" charset="2"/>
              </a:rPr>
              <a:t>Short signatures for AC</a:t>
            </a:r>
            <a:br>
              <a:rPr lang="en-US" altLang="zh-TW" sz="1400" b="1">
                <a:latin typeface="Tahoma" pitchFamily="34" charset="0"/>
                <a:sym typeface="Wingdings" pitchFamily="2" charset="2"/>
              </a:rPr>
            </a:br>
            <a:r>
              <a:rPr lang="en-US" altLang="zh-TW" sz="1400" b="1">
                <a:latin typeface="Tahoma" pitchFamily="34" charset="0"/>
                <a:sym typeface="Wingdings" pitchFamily="2" charset="2"/>
              </a:rPr>
              <a:t> A small data structure</a:t>
            </a:r>
            <a:br>
              <a:rPr lang="en-US" altLang="zh-TW" sz="1400" b="1">
                <a:latin typeface="Tahoma" pitchFamily="34" charset="0"/>
                <a:sym typeface="Wingdings" pitchFamily="2" charset="2"/>
              </a:rPr>
            </a:br>
            <a:r>
              <a:rPr lang="en-US" altLang="zh-TW" sz="1400" b="1">
                <a:latin typeface="Tahoma" pitchFamily="34" charset="0"/>
                <a:sym typeface="Wingdings" pitchFamily="2" charset="2"/>
              </a:rPr>
              <a:t>Running in a multi-core design</a:t>
            </a:r>
            <a:endParaRPr lang="en-US" altLang="zh-TW" sz="1400">
              <a:latin typeface="Tahoma" pitchFamily="34" charset="0"/>
            </a:endParaRPr>
          </a:p>
        </p:txBody>
      </p:sp>
      <p:sp>
        <p:nvSpPr>
          <p:cNvPr id="30762" name="Line 40"/>
          <p:cNvSpPr>
            <a:spLocks noChangeShapeType="1"/>
          </p:cNvSpPr>
          <p:nvPr/>
        </p:nvSpPr>
        <p:spPr bwMode="auto">
          <a:xfrm>
            <a:off x="5513388" y="1219200"/>
            <a:ext cx="1587" cy="2720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63" name="Text Box 41"/>
          <p:cNvSpPr txBox="1">
            <a:spLocks noChangeArrowheads="1"/>
          </p:cNvSpPr>
          <p:nvPr/>
        </p:nvSpPr>
        <p:spPr bwMode="auto">
          <a:xfrm>
            <a:off x="5567363" y="24653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k</a:t>
            </a:r>
          </a:p>
        </p:txBody>
      </p:sp>
      <p:sp>
        <p:nvSpPr>
          <p:cNvPr id="30764" name="Line 42"/>
          <p:cNvSpPr>
            <a:spLocks noChangeShapeType="1"/>
          </p:cNvSpPr>
          <p:nvPr/>
        </p:nvSpPr>
        <p:spPr bwMode="auto">
          <a:xfrm>
            <a:off x="5530850" y="2563813"/>
            <a:ext cx="369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65" name="Rectangle 43"/>
          <p:cNvSpPr>
            <a:spLocks noChangeArrowheads="1"/>
          </p:cNvSpPr>
          <p:nvPr/>
        </p:nvSpPr>
        <p:spPr bwMode="auto">
          <a:xfrm>
            <a:off x="2362200" y="1985963"/>
            <a:ext cx="3533775" cy="3254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3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 smtClean="0"/>
              <a:t>Hardware Software Co-design for DPI</a:t>
            </a:r>
            <a:endParaRPr lang="zh-TW" altLang="en-US" sz="3200" b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CE6CB-9815-48E9-B9B8-72A3AF54DAD7}" type="slidenum">
              <a:rPr lang="zh-TW" altLang="zh-TW" smtClean="0"/>
              <a:pPr>
                <a:defRPr/>
              </a:pPr>
              <a:t>14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34821" name="文字方塊 5"/>
          <p:cNvSpPr txBox="1">
            <a:spLocks noChangeArrowheads="1"/>
          </p:cNvSpPr>
          <p:nvPr/>
        </p:nvSpPr>
        <p:spPr bwMode="auto">
          <a:xfrm>
            <a:off x="423765" y="1268760"/>
            <a:ext cx="7597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Experimenting (1) pure Linux software, (2) Linux + HW, (3) Linux + HW </a:t>
            </a:r>
          </a:p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   /w less copy, (4) pure HW</a:t>
            </a:r>
          </a:p>
          <a:p>
            <a:pPr>
              <a:buFont typeface="Arial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Appeared in IEEE Micro,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Sept 2009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7" name="Object 8"/>
          <p:cNvGraphicFramePr>
            <a:graphicFrameLocks noChangeAspect="1"/>
          </p:cNvGraphicFramePr>
          <p:nvPr/>
        </p:nvGraphicFramePr>
        <p:xfrm>
          <a:off x="1292087" y="2653322"/>
          <a:ext cx="6102627" cy="398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1" name="圖表" r:id="rId5" imgW="3762451" imgH="2457602" progId="Excel.Sheet.8">
                  <p:embed/>
                </p:oleObj>
              </mc:Choice>
              <mc:Fallback>
                <p:oleObj name="圖表" r:id="rId5" imgW="3762451" imgH="24576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087" y="2653322"/>
                        <a:ext cx="6102627" cy="3986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374" y="2266122"/>
            <a:ext cx="76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kern="100" dirty="0" smtClean="0">
                <a:ea typeface="新細明體"/>
              </a:rPr>
              <a:t>Time of writing data into </a:t>
            </a:r>
            <a:r>
              <a:rPr lang="en-US" altLang="zh-TW" kern="100" dirty="0" err="1" smtClean="0">
                <a:ea typeface="新細明體"/>
              </a:rPr>
              <a:t>TextRAM</a:t>
            </a:r>
            <a:r>
              <a:rPr lang="en-US" altLang="zh-TW" kern="100" dirty="0" smtClean="0">
                <a:ea typeface="新細明體"/>
              </a:rPr>
              <a:t> occupies about 90% of matcher-</a:t>
            </a:r>
            <a:r>
              <a:rPr lang="en-US" altLang="zh-TW" kern="100" dirty="0" err="1" smtClean="0">
                <a:ea typeface="新細明體"/>
              </a:rPr>
              <a:t>bfast</a:t>
            </a:r>
            <a:r>
              <a:rPr lang="en-US" altLang="zh-TW" kern="100" dirty="0" smtClean="0">
                <a:ea typeface="新細明體"/>
              </a:rPr>
              <a:t>*.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8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2245B-F398-4936-A9CF-CAF5F6082AC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Lin1e12bar_n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52736"/>
            <a:ext cx="3660459" cy="48323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43438" y="2357430"/>
            <a:ext cx="40719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Computer Networks: An Open Source Approach </a:t>
            </a:r>
            <a:r>
              <a:rPr lang="en-US" sz="1400" dirty="0" smtClean="0"/>
              <a:t>considers </a:t>
            </a:r>
            <a:r>
              <a:rPr lang="en-US" sz="1400" i="1" dirty="0" smtClean="0"/>
              <a:t>why</a:t>
            </a:r>
            <a:r>
              <a:rPr lang="en-US" sz="1400" dirty="0" smtClean="0"/>
              <a:t> a protocol, designed a specific way, is more important than </a:t>
            </a:r>
            <a:r>
              <a:rPr lang="en-US" sz="1400" i="1" dirty="0" smtClean="0"/>
              <a:t>how</a:t>
            </a:r>
            <a:r>
              <a:rPr lang="en-US" sz="1400" dirty="0" smtClean="0"/>
              <a:t> a protocol works. Key concepts and underlying principles are conveyed while explaining protocol behaviors. To further bridge the long-existing gap between design and implementation, it illustrates </a:t>
            </a:r>
            <a:r>
              <a:rPr lang="en-US" sz="1400" i="1" dirty="0" smtClean="0"/>
              <a:t>where</a:t>
            </a:r>
            <a:r>
              <a:rPr lang="en-US" sz="1400" dirty="0" smtClean="0"/>
              <a:t> and </a:t>
            </a:r>
            <a:r>
              <a:rPr lang="en-US" sz="1400" i="1" dirty="0" smtClean="0"/>
              <a:t>how</a:t>
            </a:r>
            <a:r>
              <a:rPr lang="en-US" sz="1400" dirty="0" smtClean="0"/>
              <a:t> protocol designs are implemented in Linux-based systems. A comprehensive set of fifty-six </a:t>
            </a:r>
            <a:r>
              <a:rPr lang="en-US" sz="1400" i="1" dirty="0" smtClean="0"/>
              <a:t>live</a:t>
            </a:r>
            <a:r>
              <a:rPr lang="en-US" sz="1400" dirty="0" smtClean="0"/>
              <a:t> open source implementations spanning across hardware (8B/10B, OFDM, CRC32,  CSMA/CD, and crypto), driver (Ethernet and PPP), kernel (longest prefix matching, </a:t>
            </a:r>
          </a:p>
          <a:p>
            <a:r>
              <a:rPr lang="en-US" sz="1400" dirty="0" smtClean="0"/>
              <a:t>checksum, NAT, TCP traffic control, socket, shaper, scheduler, firewall, and VPN), and daemon (RIP/OSPF/BGP, DNS, FTP, SMTP/POP3/IMAP4, HTTP, SNMP, SIP, streaming, and P2P) are </a:t>
            </a:r>
            <a:r>
              <a:rPr lang="en-US" sz="1400" i="1" dirty="0" smtClean="0"/>
              <a:t>interleaved</a:t>
            </a:r>
            <a:r>
              <a:rPr lang="en-US" sz="1400" dirty="0" smtClean="0"/>
              <a:t> with the text.</a:t>
            </a:r>
            <a:endParaRPr lang="zh-TW" altLang="en-US" sz="1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3438" y="928670"/>
            <a:ext cx="4134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Ying-Dar Lin, </a:t>
            </a:r>
            <a:r>
              <a:rPr kumimoji="1" lang="en-US" altLang="zh-TW" sz="1200" b="1" dirty="0" err="1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Ren</a:t>
            </a:r>
            <a:r>
              <a:rPr kumimoji="1" lang="en-US" altLang="zh-TW" sz="1200" b="1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-Hung Hwang, Fred Baker, Computer Networks: An Open Source Approach, McGraw-Hill, Feb 2011.</a:t>
            </a:r>
            <a:endParaRPr kumimoji="1" lang="en-US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  <a:hlinkClick r:id="rId3"/>
              </a:rPr>
              <a:t>www.mhhe.com/lin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rPr>
              <a:t>; available now at 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rPr>
              <a:t>amazon.com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 err="1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Facebook</a:t>
            </a:r>
            <a:r>
              <a:rPr lang="en-US" altLang="zh-TW" sz="12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Q&amp;A </a:t>
            </a:r>
            <a:r>
              <a:rPr lang="en-US" altLang="zh-TW" sz="1200" b="1" dirty="0" err="1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Communit</a:t>
            </a:r>
            <a:r>
              <a:rPr lang="en-US" altLang="zh-TW" sz="12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: </a:t>
            </a:r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Arial" pitchFamily="34" charset="0"/>
                <a:hlinkClick r:id="rId4"/>
              </a:rPr>
              <a:t>www.facebook.com/CNFBs</a:t>
            </a:r>
            <a:r>
              <a:rPr lang="en-US" altLang="zh-TW" sz="1200" b="1" dirty="0" smtClean="0">
                <a:solidFill>
                  <a:srgbClr val="0000CC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endParaRPr kumimoji="1" lang="en-US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rPr>
              <a:t>ISBN: 0-07-337624-8 / 978-007-337624-0</a:t>
            </a:r>
            <a:endParaRPr kumimoji="1" lang="en-US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772" y="404813"/>
            <a:ext cx="7155316" cy="642937"/>
          </a:xfrm>
        </p:spPr>
        <p:txBody>
          <a:bodyPr/>
          <a:lstStyle/>
          <a:p>
            <a:r>
              <a:rPr lang="en-US" altLang="zh-TW" sz="3600" b="1" dirty="0" smtClean="0"/>
              <a:t>Key Features of the Book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588" y="1230313"/>
            <a:ext cx="8304212" cy="5336742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/>
              <a:t>Logically reasoned </a:t>
            </a:r>
            <a:r>
              <a:rPr lang="en-US" altLang="zh-TW" sz="2000" b="1" i="1" dirty="0"/>
              <a:t>why</a:t>
            </a:r>
            <a:r>
              <a:rPr lang="en-US" altLang="zh-TW" sz="2000" b="1" dirty="0"/>
              <a:t>, </a:t>
            </a:r>
            <a:r>
              <a:rPr lang="en-US" altLang="zh-TW" sz="2000" b="1" i="1" dirty="0"/>
              <a:t>where</a:t>
            </a:r>
            <a:r>
              <a:rPr lang="en-US" altLang="zh-TW" sz="2000" b="1" dirty="0"/>
              <a:t>, and </a:t>
            </a:r>
            <a:r>
              <a:rPr lang="en-US" altLang="zh-TW" sz="2000" b="1" i="1" dirty="0"/>
              <a:t>how</a:t>
            </a:r>
            <a:r>
              <a:rPr lang="en-US" altLang="zh-TW" sz="2000" b="1" dirty="0"/>
              <a:t> of protocol designs and implementations.</a:t>
            </a:r>
            <a:endParaRPr lang="zh-TW" altLang="zh-TW" sz="2000" dirty="0">
              <a:latin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ea typeface="Calibri"/>
              </a:rPr>
              <a:t>Fifty-six</a:t>
            </a:r>
            <a:r>
              <a:rPr lang="en-US" altLang="zh-TW" sz="2000" b="1" dirty="0"/>
              <a:t> explicitly numbered open source implementations for key protocols and mechanisms.</a:t>
            </a:r>
            <a:endParaRPr lang="zh-TW" altLang="zh-TW" sz="2000" dirty="0">
              <a:latin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ea typeface="Calibri"/>
              </a:rPr>
              <a:t>Four</a:t>
            </a:r>
            <a:r>
              <a:rPr lang="en-US" altLang="zh-TW" sz="2000" b="1" dirty="0"/>
              <a:t> appendices on Internet and open source communities, Linux kernel overview, development tools, and network utilities.</a:t>
            </a:r>
            <a:endParaRPr lang="zh-TW" altLang="zh-TW" sz="2000" dirty="0">
              <a:latin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cs typeface="Times New Roman"/>
              </a:rPr>
              <a:t> “A Packet’s Life” to illustrate the book roadmap and packet flows.</a:t>
            </a:r>
            <a:endParaRPr lang="zh-TW" altLang="zh-TW" sz="2000" dirty="0">
              <a:latin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cs typeface="Times New Roman"/>
              </a:rPr>
              <a:t>Sixty-nine sidebars of Historical Evolution (33), Principle in Action (26), and Performance Matters (10).</a:t>
            </a:r>
            <a:endParaRPr lang="zh-TW" altLang="zh-TW" sz="2000" dirty="0">
              <a:latin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cs typeface="Times New Roman"/>
              </a:rPr>
              <a:t>End-of-chapter FAQs and “Common Pitfalls.”</a:t>
            </a:r>
            <a:endParaRPr lang="zh-TW" altLang="zh-TW" sz="2000" dirty="0">
              <a:latin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zh-TW" sz="2000" b="1" dirty="0">
                <a:cs typeface="Times New Roman"/>
              </a:rPr>
              <a:t>Class support materials including PowerPoint lecture slides and solutions manual available via the textbook website </a:t>
            </a:r>
            <a:r>
              <a:rPr lang="en-US" altLang="zh-TW" sz="2000" u="sng" dirty="0">
                <a:solidFill>
                  <a:srgbClr val="0000FF"/>
                </a:solidFill>
                <a:cs typeface="Times New Roman"/>
                <a:hlinkClick r:id="rId2" tooltip="blocked::http://www.mhhe.com/lin"/>
              </a:rPr>
              <a:t>www.mhhe.com/lin</a:t>
            </a:r>
            <a:r>
              <a:rPr lang="en-US" altLang="zh-TW" sz="2000" b="1" dirty="0" smtClean="0">
                <a:cs typeface="Times New Roman"/>
              </a:rPr>
              <a:t>.</a:t>
            </a:r>
            <a:endParaRPr lang="zh-TW" altLang="zh-TW" sz="2000" dirty="0">
              <a:latin typeface="Calibri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882EA-2620-4788-A190-215D877825A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en-US" altLang="zh-TW" sz="3200" b="1" kern="100" dirty="0">
                <a:solidFill>
                  <a:srgbClr val="000000"/>
                </a:solidFill>
                <a:latin typeface="Calibri"/>
                <a:cs typeface="Times New Roman"/>
              </a:rPr>
              <a:t>Quotes from Reviewers</a:t>
            </a:r>
            <a:r>
              <a:rPr lang="en-US" altLang="zh-TW" sz="3200" b="1" kern="100" dirty="0" smtClean="0">
                <a:solidFill>
                  <a:srgbClr val="000000"/>
                </a:solidFill>
                <a:latin typeface="Calibri"/>
                <a:cs typeface="Times New Roman"/>
              </a:rPr>
              <a:t>: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588" y="1230312"/>
            <a:ext cx="8304212" cy="5322887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The exposure to real life implementation details in this book is phenomenal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... Definitely 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one of the better books written in the area of Computer Networks.” – </a:t>
            </a:r>
            <a:r>
              <a:rPr lang="en-US" altLang="zh-TW" sz="1800" b="1" kern="100" dirty="0" err="1">
                <a:latin typeface="Times New Roman" pitchFamily="18" charset="0"/>
                <a:cs typeface="Times New Roman" pitchFamily="18" charset="0"/>
              </a:rPr>
              <a:t>Mahasweta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800" b="1" kern="100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, San Diego State 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University</a:t>
            </a:r>
            <a:endParaRPr lang="zh-TW" altLang="zh-TW" sz="1800" b="1" kern="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800" b="1" dirty="0">
                <a:latin typeface="Times New Roman" pitchFamily="18" charset="0"/>
                <a:cs typeface="Times New Roman" pitchFamily="18" charset="0"/>
              </a:rPr>
              <a:t>“I have never seen a book giving such details on explaining the design and implementation of such practical systems...Those open source implementations are excellent demonstrations for practical networking systems.” – Fang Liu, University of Texas-Pan </a:t>
            </a: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American</a:t>
            </a:r>
            <a:endParaRPr lang="en-US" altLang="zh-TW" sz="1800" b="1" kern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This is a solid textbook with strong emphasis on technical (implementation) details of computer network protocols.” – </a:t>
            </a:r>
            <a:r>
              <a:rPr lang="en-US" altLang="zh-TW" sz="1800" b="1" kern="100" dirty="0" err="1">
                <a:latin typeface="Times New Roman" pitchFamily="18" charset="0"/>
                <a:cs typeface="Times New Roman" pitchFamily="18" charset="0"/>
              </a:rPr>
              <a:t>Oge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 Marques, Florida Atlantic 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University</a:t>
            </a:r>
            <a:endParaRPr lang="zh-TW" altLang="zh-TW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“Written by RFC and open source contributors, this book definitely is an authentic guide for network engineers.” – Wen Chen, Cisco 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Fellow</a:t>
            </a:r>
            <a:endParaRPr lang="zh-TW" altLang="zh-TW" sz="1800" b="1" kern="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“Interleaving designs and implementations into the same book bridges the long-existing gap and makes this an ideal text to teach from.” – Mario </a:t>
            </a:r>
            <a:r>
              <a:rPr lang="en-US" altLang="zh-TW" sz="1800" b="1" kern="100" dirty="0" err="1">
                <a:latin typeface="Times New Roman" pitchFamily="18" charset="0"/>
                <a:cs typeface="Times New Roman" pitchFamily="18" charset="0"/>
              </a:rPr>
              <a:t>Gerla</a:t>
            </a: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, University of California, Los 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Angeles</a:t>
            </a:r>
            <a:endParaRPr lang="zh-TW" altLang="zh-TW" sz="1800" b="1" kern="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800" b="1" kern="100" dirty="0">
                <a:latin typeface="Times New Roman" pitchFamily="18" charset="0"/>
                <a:cs typeface="Times New Roman" pitchFamily="18" charset="0"/>
              </a:rPr>
              <a:t>“The sidebars of Historical Evolution and Principle in Action make the reading more enjoyable, while Performance Matters treat computer networking quantitatively.” – H. T. Kung, Harvard </a:t>
            </a:r>
            <a:r>
              <a:rPr lang="en-US" altLang="zh-TW" sz="1800" b="1" kern="100" dirty="0" smtClean="0">
                <a:latin typeface="Times New Roman" pitchFamily="18" charset="0"/>
                <a:cs typeface="Times New Roman" pitchFamily="18" charset="0"/>
              </a:rPr>
              <a:t>University</a:t>
            </a:r>
            <a:endParaRPr lang="zh-TW" altLang="zh-TW" sz="1800" b="1" kern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882EA-2620-4788-A190-215D877825A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6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Final Comments on the Book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first attempt</a:t>
            </a:r>
          </a:p>
          <a:p>
            <a:pPr lvl="1"/>
            <a:r>
              <a:rPr lang="en-US" altLang="zh-TW" dirty="0" smtClean="0"/>
              <a:t> Interleaved vs. separated</a:t>
            </a:r>
          </a:p>
          <a:p>
            <a:pPr lvl="1"/>
            <a:r>
              <a:rPr lang="en-US" altLang="zh-TW" dirty="0" smtClean="0"/>
              <a:t> Live running codes in daily usage</a:t>
            </a:r>
          </a:p>
          <a:p>
            <a:r>
              <a:rPr lang="en-US" altLang="zh-TW" dirty="0" smtClean="0"/>
              <a:t>Follow-up on other courses?</a:t>
            </a:r>
          </a:p>
          <a:p>
            <a:pPr lvl="1"/>
            <a:r>
              <a:rPr lang="en-US" altLang="zh-TW" dirty="0" smtClean="0"/>
              <a:t> Algorithms</a:t>
            </a:r>
          </a:p>
          <a:p>
            <a:pPr lvl="1"/>
            <a:r>
              <a:rPr lang="en-US" altLang="zh-TW" dirty="0" smtClean="0"/>
              <a:t> Operating systems</a:t>
            </a:r>
          </a:p>
          <a:p>
            <a:pPr lvl="1"/>
            <a:r>
              <a:rPr lang="en-US" altLang="zh-TW" dirty="0" smtClean="0"/>
              <a:t> Computer organizations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882EA-2620-4788-A190-215D877825A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The Green track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2418061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Development Plane: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Network Benchmarking Lab (NBL)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Embedded Benchmarking Lab (EBL)</a:t>
            </a:r>
            <a:endParaRPr lang="en-US" altLang="zh-TW" dirty="0"/>
          </a:p>
          <a:p>
            <a:r>
              <a:rPr lang="en-US" altLang="zh-TW" dirty="0" smtClean="0"/>
              <a:t>	Broadband Mobile Lab (BML): 4G LTE</a:t>
            </a:r>
          </a:p>
          <a:p>
            <a:r>
              <a:rPr lang="en-US" altLang="zh-TW" dirty="0" smtClean="0"/>
              <a:t>Research Plane: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Traffic Forensics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Embedded Benchmarking &amp; 4G LTE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07F36-3C4B-4586-A1B8-5182AE4818DB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00600" y="723970"/>
            <a:ext cx="4343400" cy="58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/>
              <a:t>Areas of research interests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Deep Packet Inspection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Attack, virus, spam, porno, P2P</a:t>
            </a:r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Software, algorithm, hardware, </a:t>
            </a:r>
            <a:r>
              <a:rPr lang="en-US" altLang="zh-TW" sz="1400" b="1" dirty="0" err="1"/>
              <a:t>SoC</a:t>
            </a:r>
            <a:endParaRPr lang="en-US" altLang="zh-TW" sz="1400" b="1" dirty="0"/>
          </a:p>
          <a:p>
            <a:pPr marL="987425" lvl="2" indent="-293688">
              <a:spcBef>
                <a:spcPct val="20000"/>
              </a:spcBef>
              <a:buClr>
                <a:schemeClr val="accent1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Real traffic, beta site, </a:t>
            </a:r>
            <a:r>
              <a:rPr lang="en-US" altLang="zh-TW" sz="1400" b="1" dirty="0" err="1"/>
              <a:t>botnet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Internet security and </a:t>
            </a:r>
            <a:r>
              <a:rPr lang="en-US" altLang="zh-TW" sz="1400" b="1" dirty="0" err="1"/>
              <a:t>QoS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Wireless </a:t>
            </a:r>
            <a:r>
              <a:rPr lang="en-US" altLang="zh-TW" sz="1400" b="1" dirty="0" smtClean="0"/>
              <a:t>communications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Test technologies of switch, router, WLAN, security, VoIP, </a:t>
            </a:r>
            <a:r>
              <a:rPr lang="en-US" altLang="zh-TW" sz="1400" b="1" dirty="0" smtClean="0"/>
              <a:t>4G/LTE and </a:t>
            </a:r>
            <a:r>
              <a:rPr lang="en-US" altLang="zh-TW" sz="1400" b="1" dirty="0"/>
              <a:t>embedded systems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/>
              <a:t>Publications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International journal: </a:t>
            </a:r>
            <a:r>
              <a:rPr lang="en-US" altLang="zh-TW" sz="1400" b="1" dirty="0" smtClean="0"/>
              <a:t>95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International conference: </a:t>
            </a:r>
            <a:r>
              <a:rPr lang="en-US" altLang="zh-TW" sz="1400" b="1" dirty="0" smtClean="0"/>
              <a:t>50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IETF Internet Draft: 1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Industrial articles: </a:t>
            </a:r>
            <a:r>
              <a:rPr lang="en-US" altLang="zh-TW" sz="1400" b="1" dirty="0" smtClean="0"/>
              <a:t>153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 smtClean="0"/>
              <a:t>Textbooks</a:t>
            </a:r>
            <a:r>
              <a:rPr lang="en-US" altLang="zh-TW" sz="1400" b="1" dirty="0"/>
              <a:t>: 3</a:t>
            </a:r>
            <a:r>
              <a:rPr lang="en-US" altLang="zh-TW" sz="1400" b="1" dirty="0" smtClean="0"/>
              <a:t> (Ying-Dar Lin, </a:t>
            </a:r>
            <a:r>
              <a:rPr lang="en-US" altLang="zh-TW" sz="1400" b="1" dirty="0" err="1" smtClean="0"/>
              <a:t>Ren</a:t>
            </a:r>
            <a:r>
              <a:rPr lang="en-US" altLang="zh-TW" sz="1400" b="1" dirty="0" smtClean="0"/>
              <a:t>-Hung Hwang, Fred Baker, </a:t>
            </a:r>
            <a:r>
              <a:rPr lang="en-US" altLang="zh-TW" sz="1400" b="1" i="1" dirty="0" smtClean="0"/>
              <a:t>Computer </a:t>
            </a:r>
            <a:r>
              <a:rPr lang="en-US" altLang="zh-TW" sz="1400" b="1" i="1" dirty="0"/>
              <a:t>Networks: An Open Source Approach, </a:t>
            </a:r>
            <a:r>
              <a:rPr lang="en-US" altLang="zh-TW" sz="1400" b="1" i="1" dirty="0" smtClean="0"/>
              <a:t>McGraw-Hill, Feb </a:t>
            </a:r>
            <a:r>
              <a:rPr lang="en-US" altLang="zh-TW" sz="1400" b="1" i="1" dirty="0"/>
              <a:t>2011</a:t>
            </a:r>
            <a:r>
              <a:rPr lang="en-US" altLang="zh-TW" sz="1400" b="1" dirty="0"/>
              <a:t>)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Patents: </a:t>
            </a:r>
            <a:r>
              <a:rPr lang="en-US" altLang="zh-TW" sz="1400" b="1" dirty="0" smtClean="0"/>
              <a:t>26</a:t>
            </a:r>
            <a:endParaRPr lang="en-US" altLang="zh-TW" sz="1400" b="1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/>
              <a:t>Tech transfers: </a:t>
            </a:r>
            <a:r>
              <a:rPr lang="en-US" altLang="zh-TW" sz="1400" b="1" dirty="0" smtClean="0"/>
              <a:t>8</a:t>
            </a:r>
          </a:p>
          <a:p>
            <a:pPr marL="234950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r>
              <a:rPr lang="en-US" altLang="zh-TW" sz="1400" b="1" dirty="0" smtClean="0"/>
              <a:t>Well-cited paper: </a:t>
            </a:r>
            <a:r>
              <a:rPr lang="en-US" altLang="zh-TW" sz="1400" b="1" dirty="0" err="1" smtClean="0"/>
              <a:t>Multihop</a:t>
            </a:r>
            <a:r>
              <a:rPr lang="en-US" altLang="zh-TW" sz="1400" b="1" dirty="0" smtClean="0"/>
              <a:t> Cellular: A New Architecture for Wireless Communications, INFOCOM 2000, YD Lin and YC Hsu; #citations: 600; standardized into IEEE 802.11s, Bluetooth, </a:t>
            </a:r>
            <a:r>
              <a:rPr lang="en-US" altLang="zh-TW" sz="1400" b="1" dirty="0" err="1" smtClean="0"/>
              <a:t>WiMAX</a:t>
            </a:r>
            <a:r>
              <a:rPr lang="en-US" altLang="zh-TW" sz="1400" b="1" dirty="0" smtClean="0"/>
              <a:t>, and LTE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ts val="1100"/>
              <a:buFont typeface="Wingdings" pitchFamily="2" charset="2"/>
              <a:buChar char="q"/>
            </a:pPr>
            <a:endParaRPr lang="en-US" altLang="zh-TW" sz="1500" b="1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649407"/>
            <a:ext cx="4996070" cy="60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>
                <a:latin typeface="Times New Roman" pitchFamily="18" charset="0"/>
              </a:rPr>
              <a:t>B.S., NTU-CSIE, </a:t>
            </a:r>
            <a:r>
              <a:rPr lang="en-US" altLang="zh-TW" sz="1400" b="1" dirty="0" smtClean="0">
                <a:latin typeface="Times New Roman" pitchFamily="18" charset="0"/>
              </a:rPr>
              <a:t>1988; Ph.D</a:t>
            </a:r>
            <a:r>
              <a:rPr lang="en-US" altLang="zh-TW" sz="1400" b="1" dirty="0">
                <a:latin typeface="Times New Roman" pitchFamily="18" charset="0"/>
              </a:rPr>
              <a:t>., UCLA-CS, 1993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latin typeface="Times New Roman" pitchFamily="18" charset="0"/>
              </a:rPr>
              <a:t>Professor (1999~)/Associate Professor (1993~1999), NCTU-CS; IEEE Fellow (2013)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latin typeface="Times New Roman" pitchFamily="18" charset="0"/>
              </a:rPr>
              <a:t>Founder and Director, III-NCTU </a:t>
            </a:r>
            <a:r>
              <a:rPr lang="en-US" altLang="zh-TW" sz="1400" b="1" i="1" dirty="0" smtClean="0">
                <a:latin typeface="Times New Roman" pitchFamily="18" charset="0"/>
              </a:rPr>
              <a:t>Embedded Benchmarking Lab</a:t>
            </a:r>
            <a:r>
              <a:rPr lang="en-US" altLang="zh-TW" sz="1400" b="1" dirty="0" smtClean="0">
                <a:latin typeface="Times New Roman" pitchFamily="18" charset="0"/>
              </a:rPr>
              <a:t> (</a:t>
            </a:r>
            <a:r>
              <a:rPr lang="en-US" altLang="zh-TW" sz="1400" b="1" i="1" dirty="0" smtClean="0">
                <a:latin typeface="Times New Roman" pitchFamily="18" charset="0"/>
              </a:rPr>
              <a:t>EBL</a:t>
            </a:r>
            <a:r>
              <a:rPr lang="en-US" altLang="zh-TW" sz="1400" b="1" dirty="0" smtClean="0">
                <a:latin typeface="Times New Roman" pitchFamily="18" charset="0"/>
              </a:rPr>
              <a:t>; </a:t>
            </a:r>
            <a:r>
              <a:rPr lang="en-US" altLang="zh-TW" sz="1400" b="1" dirty="0" smtClean="0">
                <a:latin typeface="Times New Roman" pitchFamily="18" charset="0"/>
                <a:hlinkClick r:id="rId3"/>
              </a:rPr>
              <a:t>www.ebl.org.tw</a:t>
            </a:r>
            <a:r>
              <a:rPr lang="en-US" altLang="zh-TW" sz="1400" b="1" dirty="0" smtClean="0">
                <a:latin typeface="Times New Roman" pitchFamily="18" charset="0"/>
              </a:rPr>
              <a:t>), 2011~</a:t>
            </a:r>
            <a:endParaRPr lang="en-US" altLang="zh-TW" sz="1400" b="1" dirty="0">
              <a:latin typeface="Times New Roman" pitchFamily="18" charset="0"/>
            </a:endParaRP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latin typeface="Times New Roman" pitchFamily="18" charset="0"/>
              </a:rPr>
              <a:t>Founder </a:t>
            </a:r>
            <a:r>
              <a:rPr lang="en-US" altLang="zh-TW" sz="1400" b="1" dirty="0">
                <a:latin typeface="Times New Roman" pitchFamily="18" charset="0"/>
              </a:rPr>
              <a:t>and Director, </a:t>
            </a:r>
            <a:r>
              <a:rPr lang="en-US" altLang="zh-TW" sz="1400" b="1" dirty="0" smtClean="0">
                <a:latin typeface="Times New Roman" pitchFamily="18" charset="0"/>
              </a:rPr>
              <a:t>NCTU </a:t>
            </a:r>
            <a:r>
              <a:rPr lang="en-US" altLang="zh-TW" sz="1400" b="1" i="1" dirty="0">
                <a:latin typeface="Times New Roman" pitchFamily="18" charset="0"/>
              </a:rPr>
              <a:t>Network Benchmarking Lab</a:t>
            </a:r>
            <a:r>
              <a:rPr lang="en-US" altLang="zh-TW" sz="1400" b="1" dirty="0">
                <a:latin typeface="Times New Roman" pitchFamily="18" charset="0"/>
              </a:rPr>
              <a:t> (</a:t>
            </a:r>
            <a:r>
              <a:rPr lang="en-US" altLang="zh-TW" sz="1400" b="1" i="1" dirty="0">
                <a:latin typeface="Times New Roman" pitchFamily="18" charset="0"/>
              </a:rPr>
              <a:t>NBL</a:t>
            </a:r>
            <a:r>
              <a:rPr lang="en-US" altLang="zh-TW" sz="1400" b="1" dirty="0">
                <a:latin typeface="Times New Roman" pitchFamily="18" charset="0"/>
              </a:rPr>
              <a:t>; </a:t>
            </a:r>
            <a:r>
              <a:rPr lang="en-US" altLang="zh-TW" sz="1400" b="1" dirty="0">
                <a:latin typeface="Times New Roman" pitchFamily="18" charset="0"/>
                <a:hlinkClick r:id="rId3"/>
              </a:rPr>
              <a:t>www.nbl.org.tw</a:t>
            </a:r>
            <a:r>
              <a:rPr lang="en-US" altLang="zh-TW" sz="1400" b="1" dirty="0">
                <a:latin typeface="Times New Roman" pitchFamily="18" charset="0"/>
              </a:rPr>
              <a:t>), 2002~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latin typeface="Times New Roman" pitchFamily="18" charset="0"/>
              </a:rPr>
              <a:t>Editorial Boards: IEEE Wireless Comm. (2013~), IEEE Transactions on Computers (2011~), IEEE Computer (2012~), IEEE Network (2011~), IEEE </a:t>
            </a:r>
            <a:r>
              <a:rPr lang="en-US" altLang="zh-TW" sz="1400" b="1" dirty="0">
                <a:latin typeface="Times New Roman" pitchFamily="18" charset="0"/>
              </a:rPr>
              <a:t>Communications </a:t>
            </a:r>
            <a:r>
              <a:rPr lang="en-US" altLang="zh-TW" sz="1400" b="1" dirty="0" smtClean="0">
                <a:latin typeface="Times New Roman" pitchFamily="18" charset="0"/>
              </a:rPr>
              <a:t>Magazine – Network Testing Series (2010~), IEEE Communications Letters (2010~), Computer Communications (2010~), Computer Networks (2010~) , IEEE </a:t>
            </a:r>
            <a:r>
              <a:rPr lang="en-US" altLang="zh-TW" sz="1400" b="1" dirty="0">
                <a:latin typeface="Times New Roman" pitchFamily="18" charset="0"/>
              </a:rPr>
              <a:t>Communications Surveys and </a:t>
            </a:r>
            <a:r>
              <a:rPr lang="en-US" altLang="zh-TW" sz="1400" b="1" dirty="0" smtClean="0">
                <a:latin typeface="Times New Roman" pitchFamily="18" charset="0"/>
              </a:rPr>
              <a:t>Tutorials (2008~), IEICE Transactions on Information and Systems (11/2011~)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>
                <a:latin typeface="Times New Roman" pitchFamily="18" charset="0"/>
              </a:rPr>
              <a:t>Special Issues:  </a:t>
            </a:r>
            <a:r>
              <a:rPr lang="en-US" altLang="zh-TW" sz="1400" b="1" dirty="0" smtClean="0">
                <a:latin typeface="Times New Roman" pitchFamily="18" charset="0"/>
              </a:rPr>
              <a:t>Open </a:t>
            </a:r>
            <a:r>
              <a:rPr lang="en-US" altLang="zh-TW" sz="1400" b="1" dirty="0">
                <a:latin typeface="Times New Roman" pitchFamily="18" charset="0"/>
              </a:rPr>
              <a:t>Source for </a:t>
            </a:r>
            <a:r>
              <a:rPr lang="en-US" altLang="zh-TW" sz="1400" b="1" dirty="0" smtClean="0">
                <a:latin typeface="Times New Roman" pitchFamily="18" charset="0"/>
              </a:rPr>
              <a:t>Networking, </a:t>
            </a:r>
            <a:r>
              <a:rPr lang="en-US" altLang="zh-TW" sz="1400" b="1" dirty="0">
                <a:latin typeface="Times New Roman" pitchFamily="18" charset="0"/>
              </a:rPr>
              <a:t>IEEE Network, </a:t>
            </a:r>
            <a:r>
              <a:rPr lang="en-US" altLang="zh-TW" sz="1400" b="1" dirty="0" smtClean="0">
                <a:latin typeface="Times New Roman" pitchFamily="18" charset="0"/>
              </a:rPr>
              <a:t>Mar 2014; Mobile </a:t>
            </a:r>
            <a:r>
              <a:rPr lang="en-US" altLang="zh-TW" sz="1400" b="1" dirty="0">
                <a:latin typeface="Times New Roman" pitchFamily="18" charset="0"/>
              </a:rPr>
              <a:t>Application </a:t>
            </a:r>
            <a:r>
              <a:rPr lang="en-US" altLang="zh-TW" sz="1400" b="1" dirty="0" smtClean="0">
                <a:latin typeface="Times New Roman" pitchFamily="18" charset="0"/>
              </a:rPr>
              <a:t>Security, </a:t>
            </a:r>
            <a:r>
              <a:rPr lang="en-US" altLang="zh-TW" sz="1400" b="1" dirty="0">
                <a:latin typeface="Times New Roman" pitchFamily="18" charset="0"/>
              </a:rPr>
              <a:t>IEEE Computer, </a:t>
            </a:r>
            <a:r>
              <a:rPr lang="en-US" altLang="zh-TW" sz="1400" b="1" dirty="0" smtClean="0">
                <a:latin typeface="Times New Roman" pitchFamily="18" charset="0"/>
              </a:rPr>
              <a:t>Mar 2014; Multi-Hop Cellular, </a:t>
            </a:r>
            <a:r>
              <a:rPr lang="en-US" altLang="zh-TW" sz="1400" b="1" dirty="0">
                <a:latin typeface="Times New Roman" pitchFamily="18" charset="0"/>
              </a:rPr>
              <a:t>IEEE Wireless Communications, </a:t>
            </a:r>
            <a:r>
              <a:rPr lang="en-US" altLang="zh-TW" sz="1400" b="1" dirty="0" smtClean="0">
                <a:latin typeface="Times New Roman" pitchFamily="18" charset="0"/>
              </a:rPr>
              <a:t>Oct 2014; Deep </a:t>
            </a:r>
            <a:r>
              <a:rPr lang="en-US" altLang="zh-TW" sz="1400" b="1" dirty="0">
                <a:latin typeface="Times New Roman" pitchFamily="18" charset="0"/>
              </a:rPr>
              <a:t>Packet </a:t>
            </a:r>
            <a:r>
              <a:rPr lang="en-US" altLang="zh-TW" sz="1400" b="1" dirty="0" smtClean="0">
                <a:latin typeface="Times New Roman" pitchFamily="18" charset="0"/>
              </a:rPr>
              <a:t>Inspection, IEEE JSAC, Q4 2014; Traffic Forensics, </a:t>
            </a:r>
            <a:r>
              <a:rPr lang="en-US" altLang="zh-TW" sz="1400" b="1" dirty="0">
                <a:latin typeface="Times New Roman" pitchFamily="18" charset="0"/>
              </a:rPr>
              <a:t>IEEE Systems Journal, </a:t>
            </a:r>
            <a:r>
              <a:rPr lang="en-US" altLang="zh-TW" sz="1400" b="1" dirty="0" smtClean="0">
                <a:latin typeface="Times New Roman" pitchFamily="18" charset="0"/>
              </a:rPr>
              <a:t>early </a:t>
            </a:r>
            <a:r>
              <a:rPr lang="en-US" altLang="zh-TW" sz="1400" b="1" dirty="0">
                <a:latin typeface="Times New Roman" pitchFamily="18" charset="0"/>
              </a:rPr>
              <a:t>2015.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CEO, </a:t>
            </a:r>
            <a:r>
              <a:rPr lang="en-US" altLang="zh-TW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Telecom Technology Center </a:t>
            </a: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hlinkClick r:id="rId4"/>
              </a:rPr>
              <a:t>www.ttc.org.tw</a:t>
            </a: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), 7/2010~5/2011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solidFill>
                  <a:srgbClr val="808080"/>
                </a:solidFill>
                <a:latin typeface="Times New Roman" pitchFamily="18" charset="0"/>
              </a:rPr>
              <a:t>Director, </a:t>
            </a:r>
            <a:r>
              <a:rPr lang="en-US" altLang="zh-TW" sz="1400" b="1" i="1" dirty="0" smtClean="0">
                <a:solidFill>
                  <a:srgbClr val="808080"/>
                </a:solidFill>
                <a:latin typeface="Times New Roman" pitchFamily="18" charset="0"/>
              </a:rPr>
              <a:t>Computer and Network Center</a:t>
            </a:r>
            <a:r>
              <a:rPr lang="en-US" altLang="zh-TW" sz="1400" b="1" dirty="0" smtClean="0">
                <a:solidFill>
                  <a:srgbClr val="808080"/>
                </a:solidFill>
                <a:latin typeface="Times New Roman" pitchFamily="18" charset="0"/>
              </a:rPr>
              <a:t>, NCTU, 2007~2010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Consultant, </a:t>
            </a:r>
            <a:r>
              <a:rPr lang="en-US" altLang="zh-TW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ICL/ITRI</a:t>
            </a: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, 2002~2010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 smtClean="0">
                <a:solidFill>
                  <a:srgbClr val="808080"/>
                </a:solidFill>
                <a:latin typeface="Times New Roman" pitchFamily="18" charset="0"/>
              </a:rPr>
              <a:t>Visiting 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Scholar, </a:t>
            </a:r>
            <a:r>
              <a:rPr lang="en-US" altLang="zh-TW" sz="1400" b="1" i="1" dirty="0">
                <a:solidFill>
                  <a:srgbClr val="808080"/>
                </a:solidFill>
                <a:latin typeface="Times New Roman" pitchFamily="18" charset="0"/>
              </a:rPr>
              <a:t>Cisco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, San Jose, 7/2007-7/2008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Director, </a:t>
            </a:r>
            <a:r>
              <a:rPr lang="en-US" altLang="zh-TW" sz="1400" b="1" i="1" dirty="0">
                <a:solidFill>
                  <a:srgbClr val="808080"/>
                </a:solidFill>
                <a:latin typeface="Times New Roman" pitchFamily="18" charset="0"/>
              </a:rPr>
              <a:t>Institute of Network Engineering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, NCTU, 2005~2007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ts val="1300"/>
              <a:buFont typeface="Wingdings" pitchFamily="2" charset="2"/>
              <a:buChar char="n"/>
            </a:pP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Co-Founder, </a:t>
            </a:r>
            <a:r>
              <a:rPr lang="en-US" altLang="zh-TW" sz="1400" b="1" i="1" dirty="0">
                <a:solidFill>
                  <a:srgbClr val="808080"/>
                </a:solidFill>
                <a:latin typeface="Times New Roman" pitchFamily="18" charset="0"/>
              </a:rPr>
              <a:t>L7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 </a:t>
            </a:r>
            <a:r>
              <a:rPr lang="en-US" altLang="zh-TW" sz="1400" b="1" i="1" dirty="0">
                <a:solidFill>
                  <a:srgbClr val="808080"/>
                </a:solidFill>
                <a:latin typeface="Times New Roman" pitchFamily="18" charset="0"/>
              </a:rPr>
              <a:t>Networks Inc.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</a:rPr>
              <a:t> (</a:t>
            </a:r>
            <a:r>
              <a:rPr lang="en-US" altLang="zh-TW" sz="1400" b="1" dirty="0">
                <a:solidFill>
                  <a:srgbClr val="808080"/>
                </a:solidFill>
                <a:latin typeface="Times New Roman" pitchFamily="18" charset="0"/>
                <a:hlinkClick r:id="rId5"/>
              </a:rPr>
              <a:t>www.L7.com.tw</a:t>
            </a:r>
            <a:r>
              <a:rPr lang="en-US" altLang="zh-TW" sz="1400" b="1" dirty="0" smtClean="0">
                <a:solidFill>
                  <a:srgbClr val="808080"/>
                </a:solidFill>
                <a:latin typeface="Times New Roman" pitchFamily="18" charset="0"/>
              </a:rPr>
              <a:t>), 2002</a:t>
            </a:r>
            <a:endParaRPr lang="en-US" altLang="zh-TW" sz="1400" b="1" dirty="0">
              <a:solidFill>
                <a:srgbClr val="80808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816E8-8025-4C7F-AC3A-805C558CF3E6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7200" y="582578"/>
            <a:ext cx="8229600" cy="56040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dirty="0" smtClean="0">
                <a:latin typeface="+mj-lt"/>
                <a:ea typeface="+mj-ea"/>
                <a:cs typeface="+mj-cs"/>
              </a:rPr>
              <a:t>Pre-NBL: Public Benchmarking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428596" y="1643050"/>
            <a:ext cx="8429652" cy="4786346"/>
            <a:chOff x="285720" y="1357298"/>
            <a:chExt cx="8001056" cy="4142842"/>
          </a:xfrm>
        </p:grpSpPr>
        <p:sp>
          <p:nvSpPr>
            <p:cNvPr id="7174" name="Oval 60"/>
            <p:cNvSpPr>
              <a:spLocks noChangeArrowheads="1"/>
            </p:cNvSpPr>
            <p:nvPr/>
          </p:nvSpPr>
          <p:spPr bwMode="auto">
            <a:xfrm>
              <a:off x="3286116" y="3929066"/>
              <a:ext cx="2714644" cy="1543271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400" dirty="0" smtClean="0"/>
            </a:p>
            <a:p>
              <a:pPr algn="ctr"/>
              <a:r>
                <a:rPr lang="en-US" altLang="zh-TW" sz="1400" dirty="0" smtClean="0"/>
                <a:t>2001</a:t>
              </a:r>
              <a:endParaRPr lang="en-US" altLang="zh-TW" sz="1400" dirty="0"/>
            </a:p>
            <a:p>
              <a:pPr algn="ctr"/>
              <a:r>
                <a:rPr lang="en-US" altLang="zh-TW" sz="1400" dirty="0" smtClean="0"/>
                <a:t>Security Gateway</a:t>
              </a:r>
              <a:endParaRPr lang="zh-TW" altLang="en-US" sz="1400" dirty="0"/>
            </a:p>
            <a:p>
              <a:pPr algn="ctr"/>
              <a:r>
                <a:rPr lang="en-US" altLang="zh-TW" sz="1400" dirty="0" smtClean="0"/>
                <a:t>Bandwidth Management</a:t>
              </a:r>
              <a:endParaRPr lang="zh-TW" altLang="en-US" sz="1400" dirty="0"/>
            </a:p>
            <a:p>
              <a:pPr algn="ctr"/>
              <a:r>
                <a:rPr lang="en-US" altLang="zh-TW" sz="1400" dirty="0" smtClean="0"/>
                <a:t>Web Switch</a:t>
              </a:r>
            </a:p>
            <a:p>
              <a:pPr algn="ctr"/>
              <a:r>
                <a:rPr lang="en-US" altLang="zh-TW" sz="1400" dirty="0" err="1" smtClean="0"/>
                <a:t>QoS</a:t>
              </a:r>
              <a:endParaRPr lang="zh-TW" altLang="en-US" sz="1400" dirty="0"/>
            </a:p>
          </p:txBody>
        </p:sp>
        <p:sp>
          <p:nvSpPr>
            <p:cNvPr id="7175" name="Oval 61"/>
            <p:cNvSpPr>
              <a:spLocks noChangeArrowheads="1"/>
            </p:cNvSpPr>
            <p:nvPr/>
          </p:nvSpPr>
          <p:spPr bwMode="auto">
            <a:xfrm>
              <a:off x="1500166" y="4000504"/>
              <a:ext cx="2314565" cy="149963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dirty="0"/>
                <a:t>2002</a:t>
              </a:r>
            </a:p>
            <a:p>
              <a:pPr algn="ctr"/>
              <a:r>
                <a:rPr lang="en-US" altLang="zh-TW" sz="1400" dirty="0" smtClean="0"/>
                <a:t>E-Commerce</a:t>
              </a:r>
              <a:endParaRPr lang="en-US" altLang="zh-TW" sz="1400" dirty="0"/>
            </a:p>
            <a:p>
              <a:pPr algn="ctr"/>
              <a:r>
                <a:rPr lang="en-US" altLang="zh-TW" sz="1400" dirty="0" smtClean="0"/>
                <a:t>WLAN</a:t>
              </a:r>
              <a:endParaRPr lang="zh-TW" altLang="en-US" sz="1400" dirty="0"/>
            </a:p>
            <a:p>
              <a:pPr algn="ctr"/>
              <a:r>
                <a:rPr lang="en-US" altLang="zh-TW" sz="1400" dirty="0" smtClean="0"/>
                <a:t>Security Gateway</a:t>
              </a:r>
            </a:p>
            <a:p>
              <a:pPr algn="ctr"/>
              <a:r>
                <a:rPr lang="en-US" altLang="zh-TW" sz="1400" dirty="0" smtClean="0"/>
                <a:t>Content Delivery Network</a:t>
              </a:r>
              <a:endParaRPr lang="zh-TW" altLang="en-US" sz="1400" dirty="0"/>
            </a:p>
          </p:txBody>
        </p:sp>
        <p:sp>
          <p:nvSpPr>
            <p:cNvPr id="7176" name="Oval 62"/>
            <p:cNvSpPr>
              <a:spLocks noChangeArrowheads="1"/>
            </p:cNvSpPr>
            <p:nvPr/>
          </p:nvSpPr>
          <p:spPr bwMode="auto">
            <a:xfrm>
              <a:off x="285720" y="2857496"/>
              <a:ext cx="2786082" cy="15012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dirty="0"/>
                <a:t>2003</a:t>
              </a:r>
            </a:p>
            <a:p>
              <a:pPr algn="ctr"/>
              <a:r>
                <a:rPr lang="en-US" altLang="zh-TW" sz="1400" dirty="0" smtClean="0"/>
                <a:t>Network Security</a:t>
              </a:r>
              <a:endParaRPr lang="zh-TW" altLang="en-US" sz="1400" dirty="0"/>
            </a:p>
            <a:p>
              <a:pPr algn="ctr"/>
              <a:r>
                <a:rPr lang="en-US" altLang="zh-TW" sz="1400" dirty="0" smtClean="0"/>
                <a:t>IPv6</a:t>
              </a:r>
              <a:r>
                <a:rPr lang="zh-TW" altLang="en-US" sz="1400" dirty="0"/>
                <a:t> </a:t>
              </a:r>
              <a:r>
                <a:rPr lang="en-US" altLang="zh-TW" sz="1400" dirty="0" smtClean="0"/>
                <a:t>Router</a:t>
              </a:r>
              <a:endParaRPr lang="zh-TW" altLang="en-US" sz="1400" dirty="0"/>
            </a:p>
            <a:p>
              <a:pPr algn="ctr"/>
              <a:r>
                <a:rPr lang="en-US" altLang="zh-TW" sz="1400" dirty="0"/>
                <a:t>LAN L2/L3 Switch</a:t>
              </a:r>
            </a:p>
            <a:p>
              <a:pPr algn="ctr"/>
              <a:r>
                <a:rPr lang="en-US" altLang="zh-TW" sz="1400" dirty="0" smtClean="0"/>
                <a:t>Backbone Switch/Router</a:t>
              </a:r>
              <a:endParaRPr lang="zh-TW" altLang="en-US" sz="1400" dirty="0"/>
            </a:p>
          </p:txBody>
        </p:sp>
        <p:sp>
          <p:nvSpPr>
            <p:cNvPr id="12" name="Oval 63"/>
            <p:cNvSpPr>
              <a:spLocks noChangeArrowheads="1"/>
            </p:cNvSpPr>
            <p:nvPr/>
          </p:nvSpPr>
          <p:spPr bwMode="auto">
            <a:xfrm>
              <a:off x="928662" y="1571612"/>
              <a:ext cx="2562226" cy="144303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400" dirty="0">
                  <a:ea typeface="新細明體" pitchFamily="18" charset="-120"/>
                </a:rPr>
                <a:t>2004</a:t>
              </a:r>
            </a:p>
            <a:p>
              <a:pPr algn="ctr">
                <a:defRPr/>
              </a:pPr>
              <a:r>
                <a:rPr lang="en-US" altLang="zh-TW" sz="1400" dirty="0">
                  <a:ea typeface="新細明體" pitchFamily="18" charset="-120"/>
                </a:rPr>
                <a:t>Wireless LAN </a:t>
              </a:r>
              <a:r>
                <a:rPr lang="en-US" altLang="zh-TW" sz="1400" dirty="0" smtClean="0">
                  <a:ea typeface="新細明體" pitchFamily="18" charset="-120"/>
                </a:rPr>
                <a:t>SOHO</a:t>
              </a:r>
              <a:r>
                <a:rPr lang="zh-TW" altLang="en-US" sz="1400" dirty="0">
                  <a:ea typeface="新細明體" pitchFamily="18" charset="-120"/>
                </a:rPr>
                <a:t> </a:t>
              </a:r>
              <a:r>
                <a:rPr lang="en-US" altLang="zh-TW" sz="1400" dirty="0" smtClean="0">
                  <a:ea typeface="新細明體" pitchFamily="18" charset="-120"/>
                </a:rPr>
                <a:t>Router</a:t>
              </a:r>
              <a:endParaRPr lang="zh-TW" altLang="en-US" sz="1400" dirty="0">
                <a:ea typeface="新細明體" pitchFamily="18" charset="-120"/>
              </a:endParaRPr>
            </a:p>
            <a:p>
              <a:pPr algn="ctr">
                <a:defRPr/>
              </a:pPr>
              <a:r>
                <a:rPr lang="en-US" altLang="zh-TW" sz="1400" dirty="0" smtClean="0">
                  <a:ea typeface="新細明體" pitchFamily="18" charset="-120"/>
                </a:rPr>
                <a:t>VoIP</a:t>
              </a:r>
              <a:endParaRPr lang="zh-TW" altLang="en-US" sz="1400" dirty="0">
                <a:ea typeface="新細明體" pitchFamily="18" charset="-120"/>
              </a:endParaRPr>
            </a:p>
          </p:txBody>
        </p:sp>
        <p:sp>
          <p:nvSpPr>
            <p:cNvPr id="7178" name="Oval 64"/>
            <p:cNvSpPr>
              <a:spLocks noChangeArrowheads="1"/>
            </p:cNvSpPr>
            <p:nvPr/>
          </p:nvSpPr>
          <p:spPr bwMode="auto">
            <a:xfrm>
              <a:off x="3143240" y="1357298"/>
              <a:ext cx="2476474" cy="1500198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dirty="0"/>
                <a:t>2005</a:t>
              </a:r>
            </a:p>
            <a:p>
              <a:pPr algn="ctr"/>
              <a:r>
                <a:rPr lang="en-US" altLang="zh-TW" sz="1400" dirty="0" smtClean="0"/>
                <a:t>VoIP</a:t>
              </a:r>
              <a:r>
                <a:rPr lang="zh-TW" altLang="en-US" sz="1400" dirty="0"/>
                <a:t> </a:t>
              </a:r>
              <a:r>
                <a:rPr lang="en-US" altLang="zh-TW" sz="1400" dirty="0" err="1" smtClean="0"/>
                <a:t>Plugfest</a:t>
              </a:r>
              <a:endParaRPr lang="zh-TW" altLang="en-US" sz="1400" dirty="0"/>
            </a:p>
            <a:p>
              <a:pPr algn="ctr"/>
              <a:r>
                <a:rPr lang="en-US" altLang="zh-TW" sz="1400" dirty="0" smtClean="0"/>
                <a:t>Network/Content Security</a:t>
              </a:r>
            </a:p>
            <a:p>
              <a:pPr algn="ctr"/>
              <a:endParaRPr lang="zh-TW" altLang="en-US" sz="1400" dirty="0"/>
            </a:p>
          </p:txBody>
        </p:sp>
        <p:sp>
          <p:nvSpPr>
            <p:cNvPr id="7179" name="Oval 65"/>
            <p:cNvSpPr>
              <a:spLocks noChangeArrowheads="1"/>
            </p:cNvSpPr>
            <p:nvPr/>
          </p:nvSpPr>
          <p:spPr bwMode="auto">
            <a:xfrm>
              <a:off x="5000628" y="1857364"/>
              <a:ext cx="2879726" cy="2000264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dirty="0"/>
                <a:t>2006</a:t>
              </a:r>
            </a:p>
            <a:p>
              <a:pPr algn="ctr"/>
              <a:r>
                <a:rPr lang="en-US" altLang="zh-TW" sz="1400" dirty="0" smtClean="0"/>
                <a:t>Intrusion Detection Systems</a:t>
              </a:r>
              <a:endParaRPr lang="zh-TW" altLang="en-US" sz="1400" dirty="0"/>
            </a:p>
            <a:p>
              <a:pPr algn="ctr"/>
              <a:r>
                <a:rPr lang="en-US" altLang="zh-TW" sz="1400" dirty="0"/>
                <a:t>10GbE Ethernet Switch</a:t>
              </a:r>
            </a:p>
            <a:p>
              <a:pPr algn="ctr"/>
              <a:r>
                <a:rPr lang="en-US" altLang="zh-TW" sz="1400" dirty="0" err="1" smtClean="0"/>
                <a:t>VoWLAN</a:t>
              </a:r>
              <a:endParaRPr lang="en-US" altLang="zh-TW" sz="1400" dirty="0" smtClean="0"/>
            </a:p>
            <a:p>
              <a:pPr algn="ctr"/>
              <a:endParaRPr lang="en-US" altLang="zh-TW" sz="1400" dirty="0" smtClean="0"/>
            </a:p>
            <a:p>
              <a:pPr algn="ctr"/>
              <a:endParaRPr lang="en-US" altLang="zh-TW" sz="1400" dirty="0" smtClean="0"/>
            </a:p>
            <a:p>
              <a:pPr algn="ctr"/>
              <a:endParaRPr lang="zh-TW" altLang="en-US" sz="1400" dirty="0"/>
            </a:p>
          </p:txBody>
        </p:sp>
        <p:sp>
          <p:nvSpPr>
            <p:cNvPr id="7180" name="Oval 66"/>
            <p:cNvSpPr>
              <a:spLocks noChangeArrowheads="1"/>
            </p:cNvSpPr>
            <p:nvPr/>
          </p:nvSpPr>
          <p:spPr bwMode="auto">
            <a:xfrm>
              <a:off x="5072066" y="3214686"/>
              <a:ext cx="3214710" cy="171615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dirty="0"/>
                <a:t>2007</a:t>
              </a:r>
            </a:p>
            <a:p>
              <a:pPr algn="ctr"/>
              <a:r>
                <a:rPr lang="en-US" altLang="zh-TW" sz="1400" dirty="0"/>
                <a:t>P2P Friendly Properties of NAT</a:t>
              </a:r>
            </a:p>
            <a:p>
              <a:pPr algn="ctr"/>
              <a:r>
                <a:rPr lang="zh-TW" altLang="zh-TW" sz="1400" dirty="0"/>
                <a:t>Wireless SIP Residential Gateways</a:t>
              </a:r>
              <a:endParaRPr lang="en-US" altLang="zh-TW" sz="1400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2428860" y="2357430"/>
              <a:ext cx="3071834" cy="19288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2009</a:t>
              </a:r>
            </a:p>
            <a:p>
              <a:pPr algn="ctr"/>
              <a:r>
                <a:rPr lang="en-US" altLang="zh-TW" sz="1400" dirty="0" smtClean="0"/>
                <a:t>SOHO under </a:t>
              </a:r>
              <a:r>
                <a:rPr lang="en-US" altLang="zh-TW" sz="1400" dirty="0" err="1" smtClean="0"/>
                <a:t>RealFlow</a:t>
              </a:r>
              <a:endParaRPr lang="zh-TW" altLang="en-US" sz="1400" dirty="0"/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720" y="1214422"/>
            <a:ext cx="7929618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Benchmarking, Workshop, and Publishing</a:t>
            </a:r>
            <a:endParaRPr lang="en-US" altLang="zh-TW" sz="2400" b="0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TW" sz="2400" b="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6BC11-38A6-4B2E-B372-6C4BA03336EB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57158" y="1428736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TW" sz="2800" b="0" dirty="0">
                <a:latin typeface="Times New Roman" pitchFamily="18" charset="0"/>
                <a:ea typeface="標楷體" pitchFamily="65" charset="-120"/>
              </a:rPr>
              <a:t>Founded in May 2002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TW" sz="2800" b="0" dirty="0">
                <a:latin typeface="Times New Roman" pitchFamily="18" charset="0"/>
                <a:ea typeface="標楷體" pitchFamily="65" charset="-120"/>
              </a:rPr>
              <a:t>Funding sources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Industry for test services and tools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Government seed money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Features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A real-world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raffic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est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l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ab (from 2007)</a:t>
            </a: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developer for test tools</a:t>
            </a: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Providing SPEC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Verification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&amp;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RealFlow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Certification</a:t>
            </a: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Experienced in benchmarking products</a:t>
            </a: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altLang="zh-TW" sz="2800" b="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582578"/>
            <a:ext cx="8229600" cy="56040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dirty="0" smtClean="0">
                <a:latin typeface="+mj-lt"/>
                <a:ea typeface="+mj-ea"/>
                <a:cs typeface="+mj-cs"/>
              </a:rPr>
              <a:t>NBL Funding and Features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NBL Staff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Advisory Committee</a:t>
            </a:r>
          </a:p>
          <a:p>
            <a:r>
              <a:rPr lang="en-US" altLang="zh-TW" sz="1800" dirty="0" smtClean="0"/>
              <a:t>Director + 20 full-time + 15 students</a:t>
            </a:r>
          </a:p>
          <a:p>
            <a:r>
              <a:rPr lang="en-US" altLang="zh-TW" sz="1800" dirty="0" smtClean="0"/>
              <a:t>Operation model: 3-line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6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446322"/>
              </p:ext>
            </p:extLst>
          </p:nvPr>
        </p:nvGraphicFramePr>
        <p:xfrm>
          <a:off x="251520" y="2492896"/>
          <a:ext cx="8572560" cy="3822007"/>
        </p:xfrm>
        <a:graphic>
          <a:graphicData uri="http://schemas.openxmlformats.org/drawingml/2006/table">
            <a:tbl>
              <a:tblPr/>
              <a:tblGrid>
                <a:gridCol w="1152128"/>
                <a:gridCol w="1008112"/>
                <a:gridCol w="2074398"/>
                <a:gridCol w="4337922"/>
              </a:tblGrid>
              <a:tr h="50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Type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Analog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Who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Mission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Test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st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line)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Infantry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Mostly full-time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Some students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 Conducting tests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 Writing test plans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Test Tool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nd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line)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Artillery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Some full-time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Mostly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 Developing test tools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 Licensing tools to vendors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Test 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(3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rd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line)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Supply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Professors and students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Researching test methodologies on test beds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Researching product bottlenecks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3248-2356-4118-8C77-C9524D1C9DCA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6178" name="Group 34"/>
          <p:cNvGraphicFramePr>
            <a:graphicFrameLocks noGrp="1"/>
          </p:cNvGraphicFramePr>
          <p:nvPr/>
        </p:nvGraphicFramePr>
        <p:xfrm>
          <a:off x="500034" y="1142984"/>
          <a:ext cx="8286750" cy="2178368"/>
        </p:xfrm>
        <a:graphic>
          <a:graphicData uri="http://schemas.openxmlformats.org/drawingml/2006/table">
            <a:tbl>
              <a:tblPr/>
              <a:tblGrid>
                <a:gridCol w="1428750"/>
                <a:gridCol w="2930525"/>
                <a:gridCol w="3927475"/>
              </a:tblGrid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DUT/FUT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Test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Security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UTM, Anti-Virus, IPS, SSL VPN, IPSec VPN, P2P/IM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Functionality, Interoperability, Session Capacity and Rate, Accuracy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VoIP And WLAN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SOHO Router, DSL Router, IAD Gateway, SIP Phone, SIP Gateway, SIP Proxy, Access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Voice Quality, Mobility, Functionality, Interoperability, Session Capacity and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Bridging  and Routing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Ethernet L2/L3 Switch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Functionality, Conformance, RFC 2544/2889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57200" y="582578"/>
            <a:ext cx="8229600" cy="56040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dirty="0" smtClean="0">
                <a:latin typeface="+mj-lt"/>
                <a:ea typeface="+mj-ea"/>
                <a:cs typeface="+mj-cs"/>
              </a:rPr>
              <a:t>Initial NBL Test Coverage and Tools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10269"/>
              </p:ext>
            </p:extLst>
          </p:nvPr>
        </p:nvGraphicFramePr>
        <p:xfrm>
          <a:off x="785786" y="3571876"/>
          <a:ext cx="7715305" cy="2781344"/>
        </p:xfrm>
        <a:graphic>
          <a:graphicData uri="http://schemas.openxmlformats.org/drawingml/2006/table">
            <a:tbl>
              <a:tblPr/>
              <a:tblGrid>
                <a:gridCol w="1196431"/>
                <a:gridCol w="3891705"/>
                <a:gridCol w="2627169"/>
              </a:tblGrid>
              <a:tr h="43515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Times New Roman"/>
                        </a:rPr>
                        <a:t>Type</a:t>
                      </a:r>
                    </a:p>
                    <a:p>
                      <a:pPr algn="l" fontAlgn="t"/>
                      <a:r>
                        <a:rPr lang="en-US" sz="1400" b="1" i="0" u="none" strike="noStrike" dirty="0" smtClean="0">
                          <a:latin typeface="Times New Roman"/>
                        </a:rPr>
                        <a:t>Area    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      </a:t>
                      </a:r>
                      <a:endParaRPr lang="en-US" sz="1400" b="1" i="0" u="none" strike="noStrike" dirty="0">
                        <a:latin typeface="Times New Roman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 smtClean="0">
                          <a:latin typeface="標楷體" pitchFamily="65" charset="-120"/>
                          <a:ea typeface="標楷體" pitchFamily="65" charset="-120"/>
                        </a:rPr>
                        <a:t>Commercial</a:t>
                      </a:r>
                      <a:r>
                        <a:rPr lang="en-US" altLang="zh-TW" sz="1400" b="1" i="0" u="none" strike="noStrike" baseline="0" dirty="0" smtClean="0">
                          <a:latin typeface="標楷體" pitchFamily="65" charset="-120"/>
                          <a:ea typeface="標楷體" pitchFamily="65" charset="-120"/>
                        </a:rPr>
                        <a:t> Test Platforms</a:t>
                      </a:r>
                      <a:endParaRPr lang="zh-TW" altLang="en-US" sz="1400" b="1" i="0" u="none" strike="noStrike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1" i="0" u="none" strike="noStrike" dirty="0" smtClean="0">
                          <a:latin typeface="標楷體" pitchFamily="65" charset="-120"/>
                          <a:ea typeface="標楷體" pitchFamily="65" charset="-120"/>
                        </a:rPr>
                        <a:t>Commercial</a:t>
                      </a:r>
                      <a:r>
                        <a:rPr lang="en-US" altLang="zh-TW" sz="1400" b="1" i="0" u="none" strike="noStrike" baseline="0" dirty="0" smtClean="0">
                          <a:latin typeface="標楷體" pitchFamily="65" charset="-120"/>
                          <a:ea typeface="標楷體" pitchFamily="65" charset="-120"/>
                        </a:rPr>
                        <a:t> Test Tools</a:t>
                      </a:r>
                      <a:endParaRPr lang="zh-TW" altLang="en-US" sz="1400" b="1" i="0" u="none" strike="noStrike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25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Times New Roman"/>
                        </a:rPr>
                        <a:t>Switch/Router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Smartbits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2000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ANVL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Smartbits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6000B</a:t>
                      </a:r>
                    </a:p>
                  </a:txBody>
                  <a:tcPr marL="8435" marR="8435" marT="84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SmartFlow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、</a:t>
                      </a:r>
                      <a:r>
                        <a:rPr lang="en-US" altLang="zh-TW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SmartWindow</a:t>
                      </a:r>
                      <a:endParaRPr lang="en-US" altLang="zh-TW" sz="1400" b="0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Smartbits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6000C </a:t>
                      </a:r>
                    </a:p>
                  </a:txBody>
                  <a:tcPr marL="8435" marR="8435" marT="84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SmartMulticastIP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SmartMetrics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XD 3324A*4, totally 16 * Giga ports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TeraDot1x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、</a:t>
                      </a:r>
                      <a:r>
                        <a:rPr lang="en-US" altLang="zh-TW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TeraRouting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Times New Roman"/>
                        </a:rPr>
                        <a:t>WLAN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Azimuth 800W-platform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Azimuth Director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IxWLAN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IxChariot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Times New Roman"/>
                        </a:rPr>
                        <a:t>VoIP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Abacus 5000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435" marR="8435" marT="84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Emutel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Edge Bulk call generator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435" marR="8435" marT="84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Times New Roman"/>
                        </a:rPr>
                        <a:t>NCSec</a:t>
                      </a:r>
                      <a:endParaRPr lang="en-US" sz="1400" b="1" i="0" u="none" strike="noStrike" dirty="0"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Smartbits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Avalanche</a:t>
                      </a:r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細明體"/>
                        </a:rPr>
                        <a:t>、</a:t>
                      </a:r>
                      <a:r>
                        <a:rPr lang="en-US" altLang="zh-TW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TeraVPN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、</a:t>
                      </a:r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WebSuite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TeraMetrics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3301A*2, totally 4 * Giga ports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Traffic IQ Professional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10598" y="6572272"/>
            <a:ext cx="633402" cy="285728"/>
          </a:xfrm>
        </p:spPr>
        <p:txBody>
          <a:bodyPr/>
          <a:lstStyle/>
          <a:p>
            <a:pPr>
              <a:defRPr/>
            </a:pPr>
            <a:fld id="{BE57464B-2B63-46B9-BB66-33C098937C14}" type="slidenum">
              <a:rPr lang="en-US" altLang="zh-TW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8198" name="Picture 99" descr="abo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929053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0" descr="acc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1" descr="advant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857490"/>
            <a:ext cx="1643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3" descr="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78"/>
            <a:ext cx="19446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4" descr="arb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786428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07" descr="cybert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571990"/>
            <a:ext cx="1838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14" descr="airva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6357928"/>
            <a:ext cx="1676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93" descr="Broadcom Corpor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3000365"/>
            <a:ext cx="15843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96" descr="DNI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63" y="242886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8" descr="碩琦科技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88" y="4000490"/>
            <a:ext cx="209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03" descr="居易科技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58063" y="3643303"/>
            <a:ext cx="14398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04" descr="Fortine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72125" y="5500678"/>
            <a:ext cx="209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08" descr="中華電信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00" y="2000240"/>
            <a:ext cx="17827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11" descr="index_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29438" y="6072178"/>
            <a:ext cx="1933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9563" y="4143365"/>
            <a:ext cx="8921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18" descr="realtek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57438" y="6429365"/>
            <a:ext cx="1552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19" descr="sena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57813" y="3571865"/>
            <a:ext cx="1857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20" descr="sercom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43125" y="5214928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21" descr="uf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43563" y="5929303"/>
            <a:ext cx="1152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26" descr="vni2_logo_winbond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29438" y="4857740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27" descr="zyxel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14813" y="2071678"/>
            <a:ext cx="1647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28" descr="Trend Micro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214563" y="2643178"/>
            <a:ext cx="2374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30" descr="default_06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43375" y="4500553"/>
            <a:ext cx="1209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31" descr="loop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143125" y="3428990"/>
            <a:ext cx="1225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232" descr="廣聯科技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86000" y="5786428"/>
            <a:ext cx="172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23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858000" y="4071928"/>
            <a:ext cx="863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23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14313" y="3351203"/>
            <a:ext cx="185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2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29250" y="4857740"/>
            <a:ext cx="1500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圖片 50" descr="axtronics.jp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857750" y="2786053"/>
            <a:ext cx="1828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圖片 51" descr="Davicom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43375" y="3929053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2" name="圖片 53" descr="Avalon.gif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429250" y="4071928"/>
            <a:ext cx="1165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圖片 54" descr="cisco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786563" y="2500303"/>
            <a:ext cx="1214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4" name="圖片 55" descr="alcatel_lucent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14313" y="4429115"/>
            <a:ext cx="1849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圖片 56" descr="dlink.gif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643188" y="2071678"/>
            <a:ext cx="161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圖片 57" descr="liteon.JP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429250" y="4500553"/>
            <a:ext cx="1095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圖片 58" descr="qmi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571875" y="521492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50" descr="\\140.113.87.31\Groups\ADM\NBL常用表單\NBL\行政庶務\圖檔\廠商logo\nusoft.gif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786688" y="5429240"/>
            <a:ext cx="1209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圖片 60" descr="mtk.gif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429000" y="3357553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圖片 61" descr="aruba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85750" y="5429240"/>
            <a:ext cx="15906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圖片 62" descr="billion.jp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000500" y="5786428"/>
            <a:ext cx="1357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圖片 63" descr="handlink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214813" y="6357928"/>
            <a:ext cx="1357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圖片 64" descr="calcomp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8001000" y="4571990"/>
            <a:ext cx="825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54" descr="FON Logo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072188" y="178592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標題 1"/>
          <p:cNvSpPr txBox="1">
            <a:spLocks/>
          </p:cNvSpPr>
          <p:nvPr/>
        </p:nvSpPr>
        <p:spPr>
          <a:xfrm>
            <a:off x="457200" y="582578"/>
            <a:ext cx="8229600" cy="56040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noProof="0" dirty="0" smtClean="0">
                <a:latin typeface="+mj-lt"/>
                <a:ea typeface="+mj-ea"/>
                <a:cs typeface="+mj-cs"/>
              </a:rPr>
              <a:t>NBL Industrial Customers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285720" y="1214422"/>
            <a:ext cx="7929618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Over 100 vendors served, over 600 products tested</a:t>
            </a:r>
            <a:endParaRPr lang="en-US" altLang="zh-TW" sz="2400" b="0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TW" sz="2400" b="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Switch and Router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41995" name="Picture 11" descr="http://www.nbl.org.tw/services/private_tests/image/br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86058"/>
            <a:ext cx="2314563" cy="1285884"/>
          </a:xfrm>
          <a:prstGeom prst="rect">
            <a:avLst/>
          </a:prstGeom>
          <a:noFill/>
        </p:spPr>
      </p:pic>
      <p:pic>
        <p:nvPicPr>
          <p:cNvPr id="41996" name="Picture 12" descr="http://www.nbl.org.tw/services/private_tests/image/br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57298"/>
            <a:ext cx="2286016" cy="1359269"/>
          </a:xfrm>
          <a:prstGeom prst="rect">
            <a:avLst/>
          </a:prstGeom>
          <a:noFill/>
        </p:spPr>
      </p:pic>
      <p:pic>
        <p:nvPicPr>
          <p:cNvPr id="41997" name="Picture 13" descr="http://www.nbl.org.tw/services/private_tests/image/br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00570"/>
            <a:ext cx="4850946" cy="1643074"/>
          </a:xfrm>
          <a:prstGeom prst="rect">
            <a:avLst/>
          </a:prstGeom>
          <a:noFill/>
        </p:spPr>
      </p:pic>
      <p:pic>
        <p:nvPicPr>
          <p:cNvPr id="41994" name="Picture 10" descr="http://www.nbl.org.tw/services/private_tests/image/br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286256"/>
            <a:ext cx="3504324" cy="2197627"/>
          </a:xfrm>
          <a:prstGeom prst="rect">
            <a:avLst/>
          </a:prstGeom>
          <a:noFill/>
        </p:spPr>
      </p:pic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285720" y="1285860"/>
          <a:ext cx="6096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Conformance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 &amp; Interoperability 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Forwarding Rate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Forwarding Latency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Congestion Control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Broadcast Control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Address Learning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Address Caching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IP Forwarding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IP Multicasting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Routing: RIP/OSPF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Redundancy: VRRP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Quality of Service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Spanning Tree (STP)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Multi/Rapid STP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Virtual LAN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GVRP/GMRP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IP v4/v6 Gateway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ICMP/IGMP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Routing: RIP/OSPF,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DVMRP, and PIM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SNMP, RMON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Management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Firmware Upgrade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Spanning Tree (STP)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Virtual LAN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GVRP/GMRP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Link Aggregation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Authentication (.1X)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IP Configuration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Routing: RIP/OSPF,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DVMRP, and PIM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DHCP, NAT, etc.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WLAN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20" y="1285860"/>
          <a:ext cx="406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 &amp; Interoperability 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Forwarding Rate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Association Capacity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Association Latency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Rate vs. Range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Rate vs. Channel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Failover Roaming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Smooth Roaming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WDS Forwarding Rate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Rate vs. WDS Range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Rate vs. WDS Channel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Roaming with WDS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MixedBG</a:t>
                      </a:r>
                      <a:r>
                        <a:rPr lang="en-US" sz="1400" dirty="0" smtClean="0"/>
                        <a:t> Throughput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Secure Throughput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PowerSaved</a:t>
                      </a:r>
                      <a:r>
                        <a:rPr lang="en-US" sz="1400" dirty="0" smtClean="0"/>
                        <a:t> Throughput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Interfered Throughout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App/VoIP Distance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App/VoIP Switch Roam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App/VoIP Motion Adapt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App/VoIP Motion Roam</a:t>
                      </a:r>
                      <a:br>
                        <a:rPr lang="en-US" sz="1400" dirty="0" smtClean="0"/>
                      </a:b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SSID/Channel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WEP/WPA-PSK/TLS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Power Saving Mode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Roaming Ability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Site Survey/Profile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WDS Bridge Mode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TX Rates/Beacon Int.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MixedBG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PureG</a:t>
                      </a:r>
                      <a:r>
                        <a:rPr lang="en-US" sz="1400" dirty="0" smtClean="0"/>
                        <a:t> Mode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RTS/Fragment Threshold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Firmware Upgrade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Event Log/Traffic Stat.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User Interfaces, etc.</a:t>
                      </a:r>
                      <a:br>
                        <a:rPr lang="en-US" sz="1400" dirty="0" smtClean="0"/>
                      </a:b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8" name="Picture 2" descr="http://www.nbl.org.tw/services/private_tests/image/wlan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229100" cy="2762251"/>
          </a:xfrm>
          <a:prstGeom prst="rect">
            <a:avLst/>
          </a:prstGeom>
          <a:noFill/>
        </p:spPr>
      </p:pic>
      <p:pic>
        <p:nvPicPr>
          <p:cNvPr id="39939" name="Picture 3" descr="http://www.nbl.org.tw/services/private_tests/image/wlan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4191000" cy="2581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               VoIP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21" y="1285860"/>
          <a:ext cx="5286412" cy="315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/>
                <a:gridCol w="1425258"/>
                <a:gridCol w="1217948"/>
                <a:gridCol w="1321603"/>
              </a:tblGrid>
              <a:tr h="395615">
                <a:tc>
                  <a:txBody>
                    <a:bodyPr/>
                    <a:lstStyle/>
                    <a:p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 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Interoperability 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50" dirty="0" smtClean="0"/>
                        <a:t>Conformance</a:t>
                      </a:r>
                      <a:endParaRPr lang="zh-TW" altLang="en-US" sz="1250" dirty="0"/>
                    </a:p>
                  </a:txBody>
                  <a:tcPr/>
                </a:tc>
              </a:tr>
              <a:tr h="2676219"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Voice Quality (PESQ, PSQM+, PAMS, MOS),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Echo Doubletalk,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Signal Loss,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VAD,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Call Processing (Bulk Call Generation),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Security, Vulnerability Scanning, etc.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Management,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Firmware Update,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Voice Message,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DTMF,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Authentication,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Three-Way Conference,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Call Features (Call Hold, Call Transfer, etc.),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NAT Traversal,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Networking (DHCP, DNS, </a:t>
                      </a:r>
                      <a:r>
                        <a:rPr lang="en-US" sz="1250" dirty="0" err="1" smtClean="0"/>
                        <a:t>PPPoE</a:t>
                      </a:r>
                      <a:r>
                        <a:rPr lang="en-US" sz="1250" dirty="0" smtClean="0"/>
                        <a:t>, etc.),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Phone Book, etc.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Signaling,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Conversation,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CODEC,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Call Features (Call Hold, Call Transfer, etc.),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NAT Traversal,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ENUM trial, etc.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(Communicate with Different CPE and CO Devices)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SIP Signaling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(Testing in Normal and Abnormal Call Flows)</a:t>
                      </a:r>
                      <a:endParaRPr lang="zh-TW" altLang="en-US" sz="12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90" name="Picture 2" descr="http://www.nbl.org.tw/services/private_tests/image/voip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929066"/>
            <a:ext cx="4429156" cy="2530946"/>
          </a:xfrm>
          <a:prstGeom prst="rect">
            <a:avLst/>
          </a:prstGeom>
          <a:noFill/>
        </p:spPr>
      </p:pic>
      <p:pic>
        <p:nvPicPr>
          <p:cNvPr id="37891" name="Picture 3" descr="http://www.nbl.org.tw/services/private_tests/image/voip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3000396" cy="1643094"/>
          </a:xfrm>
          <a:prstGeom prst="rect">
            <a:avLst/>
          </a:prstGeom>
          <a:noFill/>
        </p:spPr>
      </p:pic>
      <p:pic>
        <p:nvPicPr>
          <p:cNvPr id="37892" name="Picture 4" descr="http://www.nbl.org.tw/services/private_tests/image/voip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642918"/>
            <a:ext cx="3092664" cy="1643074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4500570"/>
          <a:ext cx="4643441" cy="1892840"/>
        </p:xfrm>
        <a:graphic>
          <a:graphicData uri="http://schemas.openxmlformats.org/drawingml/2006/table">
            <a:tbl>
              <a:tblPr/>
              <a:tblGrid>
                <a:gridCol w="500034"/>
                <a:gridCol w="642942"/>
                <a:gridCol w="785818"/>
                <a:gridCol w="714380"/>
                <a:gridCol w="571504"/>
                <a:gridCol w="904501"/>
                <a:gridCol w="52426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Hours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DUT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Abacus Attempts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DUT Answers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Errors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Completion Ratio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Call Rate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12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IAD Gateway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1,370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1,370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0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100.00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114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24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IAD Gateway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2,578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2,576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2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99.92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107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36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IAD Gateway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3,669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3,659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10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99.73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101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48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IAD Gateway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4,577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4,565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/>
                        <a:t>12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99.74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95 </a:t>
                      </a:r>
                    </a:p>
                  </a:txBody>
                  <a:tcPr marL="61576" marR="61576" marT="30788" marB="307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            Security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0" y="1142984"/>
          <a:ext cx="492919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58"/>
                <a:gridCol w="1497476"/>
                <a:gridCol w="20590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 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</a:t>
                      </a:r>
                      <a:endParaRPr lang="zh-TW" altLang="en-US" sz="1250" dirty="0" smtClean="0"/>
                    </a:p>
                    <a:p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Interoperability &amp; Conformance</a:t>
                      </a:r>
                      <a:endParaRPr lang="zh-TW" altLang="en-US" sz="12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Packet Filter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IPSEC, SSL VPN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Application Firewall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IPS/IDP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Content Filter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Anti-Virus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Anti-Spyware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Anti-Spam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IM Management Endpoint Security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 err="1" smtClean="0"/>
                        <a:t>Capacity&amp;Rate</a:t>
                      </a:r>
                      <a:r>
                        <a:rPr lang="en-US" sz="1250" dirty="0" smtClean="0"/>
                        <a:t> : TCP Connection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IPSec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SMTP/POP3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FTP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Telnet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HTTP(S)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Streaming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DNS Session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Utilities : </a:t>
                      </a:r>
                      <a:br>
                        <a:rPr lang="en-US" sz="1250" dirty="0" smtClean="0"/>
                      </a:br>
                      <a:r>
                        <a:rPr lang="en-US" sz="1250" dirty="0" err="1" smtClean="0"/>
                        <a:t>WebSuite</a:t>
                      </a:r>
                      <a:r>
                        <a:rPr lang="en-US" sz="1250" dirty="0" smtClean="0"/>
                        <a:t>, </a:t>
                      </a:r>
                      <a:r>
                        <a:rPr lang="en-US" sz="1250" dirty="0" err="1" smtClean="0"/>
                        <a:t>TeraVPN</a:t>
                      </a:r>
                      <a:r>
                        <a:rPr lang="en-US" sz="1250" dirty="0" smtClean="0"/>
                        <a:t>, Avalanche, In-Lab Live Testing, URL Filtering Analyzer</a:t>
                      </a:r>
                      <a:endParaRPr lang="zh-TW" alt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 smtClean="0"/>
                        <a:t>IPSEC </a:t>
                      </a:r>
                      <a:r>
                        <a:rPr lang="en-US" sz="1250" dirty="0" err="1" smtClean="0"/>
                        <a:t>Interop</a:t>
                      </a:r>
                      <a:r>
                        <a:rPr lang="en-US" sz="1250" dirty="0" smtClean="0"/>
                        <a:t> 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Time for purging SA Initiator/Responder Phase 1Phase 2 ID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Key Group and PFS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IPSec Keep Alive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NAT-Traversal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Dead Peer Detection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Conformance :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IKE, ESP, AH, PPTP, and L2TP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Utility :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10+ VPN Devices</a:t>
                      </a:r>
                      <a:br>
                        <a:rPr lang="en-US" sz="1250" dirty="0" smtClean="0"/>
                      </a:br>
                      <a:r>
                        <a:rPr lang="en-US" sz="1250" dirty="0" smtClean="0"/>
                        <a:t>ANVL</a:t>
                      </a:r>
                      <a:endParaRPr lang="zh-TW" altLang="en-US" sz="12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3" name="Picture 3" descr="http://www.nbl.org.tw/services/private_tests/image/ncsec/t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2786082" cy="1673041"/>
          </a:xfrm>
          <a:prstGeom prst="rect">
            <a:avLst/>
          </a:prstGeom>
          <a:noFill/>
        </p:spPr>
      </p:pic>
      <p:pic>
        <p:nvPicPr>
          <p:cNvPr id="35844" name="Picture 4" descr="http://www.nbl.org.tw/services/private_tests/image/ncsec/tn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3714808" cy="880116"/>
          </a:xfrm>
          <a:prstGeom prst="rect">
            <a:avLst/>
          </a:prstGeom>
          <a:noFill/>
        </p:spPr>
      </p:pic>
      <p:pic>
        <p:nvPicPr>
          <p:cNvPr id="35845" name="Picture 5" descr="http://www.nbl.org.tw/services/private_tests/image/ncsec/tn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3429024" cy="2002631"/>
          </a:xfrm>
          <a:prstGeom prst="rect">
            <a:avLst/>
          </a:prstGeom>
          <a:noFill/>
        </p:spPr>
      </p:pic>
      <p:pic>
        <p:nvPicPr>
          <p:cNvPr id="35842" name="Picture 2" descr="http://www.nbl.org.tw/services/private_tests/image/ncsec/t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18596"/>
            <a:ext cx="4500562" cy="29433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60406"/>
          </a:xfrm>
        </p:spPr>
        <p:txBody>
          <a:bodyPr/>
          <a:lstStyle/>
          <a:p>
            <a:r>
              <a:rPr lang="en-US" altLang="zh-TW" sz="3200" b="1" dirty="0" smtClean="0"/>
              <a:t>Where the Traditional </a:t>
            </a:r>
            <a:r>
              <a:rPr lang="en-US" altLang="zh-TW" sz="3200" b="1" dirty="0"/>
              <a:t>D</a:t>
            </a:r>
            <a:r>
              <a:rPr lang="en-US" altLang="zh-TW" sz="3200" b="1" dirty="0" smtClean="0"/>
              <a:t>idn’t </a:t>
            </a:r>
            <a:r>
              <a:rPr lang="en-US" altLang="zh-TW" sz="3200" b="1" dirty="0"/>
              <a:t>T</a:t>
            </a:r>
            <a:r>
              <a:rPr lang="en-US" altLang="zh-TW" sz="3200" b="1" dirty="0" smtClean="0"/>
              <a:t>ouch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– Stability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Traditional test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sz="2000" dirty="0" smtClean="0"/>
              <a:t>Functionality</a:t>
            </a:r>
          </a:p>
          <a:p>
            <a:pPr lvl="1"/>
            <a:r>
              <a:rPr lang="en-US" altLang="zh-TW" sz="2000" dirty="0" smtClean="0"/>
              <a:t> Performance</a:t>
            </a:r>
          </a:p>
          <a:p>
            <a:pPr lvl="1"/>
            <a:r>
              <a:rPr lang="en-US" altLang="zh-TW" sz="2000" dirty="0" smtClean="0"/>
              <a:t> Conformance</a:t>
            </a:r>
          </a:p>
          <a:p>
            <a:pPr lvl="1"/>
            <a:r>
              <a:rPr lang="en-US" altLang="zh-TW" sz="2000" dirty="0" smtClean="0"/>
              <a:t> Interoperability</a:t>
            </a:r>
          </a:p>
          <a:p>
            <a:r>
              <a:rPr lang="en-US" altLang="zh-TW" dirty="0" smtClean="0"/>
              <a:t>Lab test vs. field test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sz="2000" dirty="0" smtClean="0"/>
              <a:t>Traffic: artificial vs. real</a:t>
            </a:r>
          </a:p>
          <a:p>
            <a:pPr lvl="1"/>
            <a:r>
              <a:rPr lang="en-US" altLang="zh-TW" sz="2000" dirty="0" smtClean="0"/>
              <a:t> Executed program space: limited vs. exhaustive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tability test!!</a:t>
            </a:r>
          </a:p>
          <a:p>
            <a:pPr lvl="1"/>
            <a:r>
              <a:rPr lang="en-US" altLang="zh-TW" sz="2000" dirty="0" smtClean="0"/>
              <a:t>Customer Found Defect (CFD)</a:t>
            </a:r>
          </a:p>
          <a:p>
            <a:pPr lvl="1"/>
            <a:r>
              <a:rPr lang="en-US" altLang="zh-TW" sz="2000" dirty="0" smtClean="0"/>
              <a:t>Triggered by real traffic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3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Agenda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8822214" cy="439248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From development to research</a:t>
            </a:r>
            <a:endParaRPr lang="en-US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System research with three side products</a:t>
            </a:r>
          </a:p>
          <a:p>
            <a:pPr marL="91440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/>
              <a:t>NBL, L7 Networks Inc., textbook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TW" b="1" dirty="0" smtClean="0"/>
              <a:t>The blue track – product development</a:t>
            </a:r>
          </a:p>
          <a:p>
            <a:pPr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b="1" dirty="0" smtClean="0"/>
              <a:t>Development plane: L7 Networks Inc., textbook</a:t>
            </a:r>
          </a:p>
          <a:p>
            <a:pPr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b="1" dirty="0" smtClean="0"/>
              <a:t>Research plane: </a:t>
            </a:r>
            <a:r>
              <a:rPr lang="en-US" altLang="zh-TW" b="1" dirty="0" err="1" smtClean="0"/>
              <a:t>QoS</a:t>
            </a:r>
            <a:r>
              <a:rPr lang="en-US" altLang="zh-TW" b="1" dirty="0" smtClean="0"/>
              <a:t>, DPI (deep packet inspection)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TW" b="1" dirty="0" smtClean="0"/>
              <a:t>The green track – product testing</a:t>
            </a:r>
          </a:p>
          <a:p>
            <a:pPr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b="1" dirty="0" smtClean="0"/>
              <a:t>Development plane: NBL, EBL, BML</a:t>
            </a:r>
          </a:p>
          <a:p>
            <a:pPr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b="1" dirty="0" smtClean="0"/>
              <a:t>Research plane: traffic forensics, embedded benchmarking</a:t>
            </a:r>
            <a:endParaRPr lang="en-US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Lessons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5388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Test Coverage: An Example</a:t>
            </a:r>
            <a:endParaRPr lang="zh-TW" altLang="en-US" dirty="0"/>
          </a:p>
        </p:txBody>
      </p:sp>
      <p:sp>
        <p:nvSpPr>
          <p:cNvPr id="40" name="日期版面配置區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11/10/2010</a:t>
            </a:r>
            <a:endParaRPr lang="zh-TW" altLang="en-US"/>
          </a:p>
        </p:txBody>
      </p:sp>
      <p:sp>
        <p:nvSpPr>
          <p:cNvPr id="36" name="投影片編號版面配置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CA7D-2B81-407F-864F-DB72C6E898EE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54228"/>
              </p:ext>
            </p:extLst>
          </p:nvPr>
        </p:nvGraphicFramePr>
        <p:xfrm>
          <a:off x="1214414" y="1243434"/>
          <a:ext cx="324058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24058"/>
              </a:tblGrid>
              <a:tr h="3564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5385"/>
              </p:ext>
            </p:extLst>
          </p:nvPr>
        </p:nvGraphicFramePr>
        <p:xfrm>
          <a:off x="2571736" y="1243434"/>
          <a:ext cx="324058" cy="256032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24058"/>
              </a:tblGrid>
              <a:tr h="3564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5777"/>
              </p:ext>
            </p:extLst>
          </p:nvPr>
        </p:nvGraphicFramePr>
        <p:xfrm>
          <a:off x="2928926" y="1243434"/>
          <a:ext cx="324058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58"/>
              </a:tblGrid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29340"/>
              </p:ext>
            </p:extLst>
          </p:nvPr>
        </p:nvGraphicFramePr>
        <p:xfrm>
          <a:off x="857224" y="1243434"/>
          <a:ext cx="324058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58"/>
              </a:tblGrid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</a:t>
                      </a:r>
                      <a:endParaRPr lang="zh-TW" altLang="en-US" dirty="0"/>
                    </a:p>
                  </a:txBody>
                  <a:tcPr/>
                </a:tc>
              </a:tr>
              <a:tr h="35649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5786" y="78579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Test Cases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85984" y="785794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Functions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571604" y="1357298"/>
            <a:ext cx="972235" cy="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571604" y="135729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571604" y="1357298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1571604" y="1714488"/>
            <a:ext cx="972235" cy="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500166" y="1714488"/>
            <a:ext cx="1071570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500166" y="2071678"/>
            <a:ext cx="1041680" cy="6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571604" y="2500306"/>
            <a:ext cx="1000132" cy="35719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571604" y="2500306"/>
            <a:ext cx="1000132" cy="71438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571604" y="2071678"/>
            <a:ext cx="1000132" cy="7143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1571604" y="2428868"/>
            <a:ext cx="1000132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1571604" y="2786058"/>
            <a:ext cx="1000132" cy="4286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1571604" y="2857496"/>
            <a:ext cx="1000132" cy="357190"/>
          </a:xfrm>
          <a:prstGeom prst="straightConnector1">
            <a:avLst/>
          </a:prstGeom>
          <a:ln>
            <a:solidFill>
              <a:srgbClr val="66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1500166" y="3214686"/>
            <a:ext cx="1071570" cy="357190"/>
          </a:xfrm>
          <a:prstGeom prst="straightConnector1">
            <a:avLst/>
          </a:prstGeom>
          <a:ln>
            <a:solidFill>
              <a:srgbClr val="66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1571604" y="3571876"/>
            <a:ext cx="972235" cy="61"/>
          </a:xfrm>
          <a:prstGeom prst="straightConnector1">
            <a:avLst/>
          </a:prstGeom>
          <a:ln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82751"/>
              </p:ext>
            </p:extLst>
          </p:nvPr>
        </p:nvGraphicFramePr>
        <p:xfrm>
          <a:off x="4071934" y="970460"/>
          <a:ext cx="251629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917"/>
                <a:gridCol w="667239"/>
                <a:gridCol w="1149134"/>
              </a:tblGrid>
              <a:tr h="55671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Test</a:t>
                      </a:r>
                      <a:r>
                        <a:rPr lang="en-US" altLang="zh-TW" sz="1600" baseline="0" dirty="0" smtClean="0"/>
                        <a:t> Cases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Cost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Functions</a:t>
                      </a:r>
                      <a:endParaRPr lang="zh-TW" altLang="en-US" sz="1600" dirty="0"/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1, 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altLang="zh-TW" sz="1600" dirty="0" smtClean="0"/>
                        <a:t>, 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B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altLang="zh-TW" sz="1600" dirty="0" smtClean="0"/>
                        <a:t>, 4</a:t>
                      </a:r>
                      <a:endParaRPr lang="zh-TW" altLang="en-US" sz="1600" dirty="0"/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5, 6</a:t>
                      </a:r>
                      <a:endParaRPr lang="zh-TW" altLang="en-US" sz="1600" dirty="0"/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altLang="zh-TW" sz="1600" dirty="0" smtClean="0"/>
                        <a:t>, 4,</a:t>
                      </a:r>
                      <a:r>
                        <a:rPr lang="en-US" altLang="zh-TW" sz="1600" baseline="0" dirty="0" smtClean="0"/>
                        <a:t> 6</a:t>
                      </a:r>
                      <a:endParaRPr lang="zh-TW" altLang="en-US" sz="1600" dirty="0"/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F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5, 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06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G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文字方塊 55"/>
          <p:cNvSpPr txBox="1"/>
          <p:nvPr/>
        </p:nvSpPr>
        <p:spPr>
          <a:xfrm>
            <a:off x="6929454" y="2596755"/>
            <a:ext cx="179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Modified </a:t>
            </a:r>
          </a:p>
          <a:p>
            <a:r>
              <a:rPr lang="en-US" altLang="zh-TW" dirty="0" smtClean="0"/>
              <a:t>Functions: </a:t>
            </a:r>
            <a:r>
              <a:rPr lang="en-US" altLang="zh-TW" dirty="0" smtClean="0">
                <a:solidFill>
                  <a:srgbClr val="FF0000"/>
                </a:solidFill>
              </a:rPr>
              <a:t>2, 3, 7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03268"/>
              </p:ext>
            </p:extLst>
          </p:nvPr>
        </p:nvGraphicFramePr>
        <p:xfrm>
          <a:off x="810318" y="3933056"/>
          <a:ext cx="7042863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065"/>
                <a:gridCol w="1513608"/>
                <a:gridCol w="522652"/>
                <a:gridCol w="128653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Methods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Selected Test Cases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Cost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Reached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Functions</a:t>
                      </a:r>
                      <a:endParaRPr lang="zh-TW" altLang="en-US" sz="1400" dirty="0"/>
                    </a:p>
                  </a:txBody>
                  <a:tcPr/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/>
                        <a:t>Traditional selection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A,</a:t>
                      </a:r>
                      <a:r>
                        <a:rPr lang="en-US" altLang="zh-TW" sz="1400" baseline="0" dirty="0" smtClean="0"/>
                        <a:t> B, C, D, E, F, G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31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zh-TW" altLang="en-US" sz="1400" dirty="0"/>
                    </a:p>
                  </a:txBody>
                  <a:tcPr/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Safe selection</a:t>
                      </a:r>
                      <a:endParaRPr lang="zh-TW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A, B, C, E, F, G</a:t>
                      </a:r>
                      <a:endParaRPr lang="zh-TW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26</a:t>
                      </a:r>
                      <a:endParaRPr lang="zh-TW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zh-TW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Minimize</a:t>
                      </a:r>
                      <a:r>
                        <a:rPr lang="en-US" altLang="zh-TW" sz="1400" baseline="0" dirty="0" smtClean="0"/>
                        <a:t> Numbers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A, F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13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5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Minimize Cost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B, C, G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9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Balance Cost and Coverage (1:1)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E, F,</a:t>
                      </a:r>
                      <a:r>
                        <a:rPr lang="en-US" altLang="zh-TW" sz="1400" baseline="0" dirty="0" smtClean="0"/>
                        <a:t> A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17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zh-TW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775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Maximize</a:t>
                      </a:r>
                      <a:r>
                        <a:rPr lang="en-US" altLang="zh-TW" sz="1400" baseline="0" dirty="0" smtClean="0"/>
                        <a:t> Coverage with Given Cost (10 minutes)</a:t>
                      </a:r>
                      <a:endParaRPr lang="zh-TW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E, F</a:t>
                      </a:r>
                      <a:endParaRPr lang="zh-TW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zh-TW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5</a:t>
                      </a:r>
                      <a:endParaRPr lang="zh-TW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952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Minimize</a:t>
                      </a:r>
                      <a:r>
                        <a:rPr lang="en-US" altLang="zh-TW" sz="1400" baseline="0" dirty="0" smtClean="0"/>
                        <a:t> Cost with Given Coverage (Cover 6 functions)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E, F, A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3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88832" cy="560406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Relationship Between Test Technologies</a:t>
            </a:r>
            <a:endParaRPr lang="zh-TW" altLang="en-US" sz="3200" b="1" dirty="0" smtClean="0"/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2FC227A-AA57-4BB0-8CFF-9544228B0C8A}" type="slidenum">
              <a:rPr lang="zh-TW" altLang="en-US" sz="1400" smtClean="0"/>
              <a:pPr eaLnBrk="1" hangingPunct="1"/>
              <a:t>31</a:t>
            </a:fld>
            <a:endParaRPr lang="zh-TW" altLang="en-US" sz="1400" smtClean="0"/>
          </a:p>
        </p:txBody>
      </p:sp>
      <p:graphicFrame>
        <p:nvGraphicFramePr>
          <p:cNvPr id="26628" name="物件 2"/>
          <p:cNvGraphicFramePr>
            <a:graphicFrameLocks noChangeAspect="1"/>
          </p:cNvGraphicFramePr>
          <p:nvPr/>
        </p:nvGraphicFramePr>
        <p:xfrm>
          <a:off x="1187450" y="1557338"/>
          <a:ext cx="6553200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Visio" r:id="rId4" imgW="3731765" imgH="3329091" progId="Visio.Drawing.11">
                  <p:embed/>
                </p:oleObj>
              </mc:Choice>
              <mc:Fallback>
                <p:oleObj name="Visio" r:id="rId4" imgW="3731765" imgH="33290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57338"/>
                        <a:ext cx="6553200" cy="494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6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NBL Technologies</a:t>
            </a:r>
            <a:br>
              <a:rPr lang="en-US" altLang="zh-TW" dirty="0" smtClean="0"/>
            </a:br>
            <a:r>
              <a:rPr lang="en-US" altLang="zh-TW" sz="2200" dirty="0" smtClean="0"/>
              <a:t>From test service provider to test solution provider</a:t>
            </a:r>
            <a:endParaRPr lang="zh-TW" altLang="en-US" sz="2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84199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	</a:t>
            </a:r>
            <a:r>
              <a:rPr lang="en-US" altLang="zh-TW" sz="2400" dirty="0" smtClean="0">
                <a:solidFill>
                  <a:schemeClr val="tx1"/>
                </a:solidFill>
              </a:rPr>
              <a:t>Automation: ACTS (Auto-Control Test System)</a:t>
            </a: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	Real Traffic: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RealFlow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	Test Coverage: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TestCov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4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NBL Technology Applications</a:t>
            </a:r>
            <a:br>
              <a:rPr lang="en-US" altLang="zh-TW" dirty="0" smtClean="0"/>
            </a:br>
            <a:r>
              <a:rPr lang="en-US" altLang="zh-TW" sz="2200" dirty="0" smtClean="0"/>
              <a:t>From network devices to handhelds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204864"/>
            <a:ext cx="7772400" cy="220203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	Switch and Router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	Network Security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	WLAN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	4G LTE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	Handhelds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98369"/>
              </p:ext>
            </p:extLst>
          </p:nvPr>
        </p:nvGraphicFramePr>
        <p:xfrm>
          <a:off x="467544" y="1268761"/>
          <a:ext cx="8280920" cy="5116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340"/>
                <a:gridCol w="7247580"/>
              </a:tblGrid>
              <a:tr h="30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編號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</a:rPr>
                        <a:t>技術名稱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u="sng" kern="100" dirty="0">
                          <a:effectLst/>
                        </a:rPr>
                        <a:t>自動控制測試系統</a:t>
                      </a:r>
                      <a:r>
                        <a:rPr lang="en-US" sz="1600" b="1" u="sng" kern="100" dirty="0">
                          <a:effectLst/>
                        </a:rPr>
                        <a:t> - ACTS (Automatically Controlled Test System)</a:t>
                      </a:r>
                      <a:endParaRPr lang="zh-TW" sz="1600" b="1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u="sng" kern="100" dirty="0">
                          <a:effectLst/>
                        </a:rPr>
                        <a:t>真實流量錄製與重播工具 </a:t>
                      </a:r>
                      <a:r>
                        <a:rPr lang="en-US" sz="1600" b="1" u="sng" kern="100" dirty="0">
                          <a:effectLst/>
                        </a:rPr>
                        <a:t>– ILLT (In-Lab Live Testing)</a:t>
                      </a:r>
                      <a:endParaRPr lang="zh-TW" sz="1600" b="1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u="sng" kern="100" dirty="0">
                          <a:effectLst/>
                        </a:rPr>
                        <a:t>真實流量資料庫 </a:t>
                      </a:r>
                      <a:r>
                        <a:rPr lang="en-US" sz="1600" b="1" u="sng" kern="100" dirty="0">
                          <a:effectLst/>
                        </a:rPr>
                        <a:t>– PCAP Lib</a:t>
                      </a:r>
                      <a:endParaRPr lang="zh-TW" sz="1600" b="1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4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測試涵蓋率分析與最佳化之技術 </a:t>
                      </a:r>
                      <a:r>
                        <a:rPr lang="en-US" sz="1600" b="1" kern="100" dirty="0">
                          <a:effectLst/>
                        </a:rPr>
                        <a:t>– Test Coverage Analysis and Optimization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5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惡意程式收集分析之工具與資料庫 </a:t>
                      </a:r>
                      <a:r>
                        <a:rPr lang="en-US" sz="1600" b="1" kern="100" dirty="0">
                          <a:effectLst/>
                        </a:rPr>
                        <a:t>– Malware Tool-chain and Malware Lib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6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無線區域網路流量與訊號之錄製與重播工具 </a:t>
                      </a:r>
                      <a:r>
                        <a:rPr lang="en-US" sz="1600" b="1" kern="100" dirty="0">
                          <a:effectLst/>
                        </a:rPr>
                        <a:t>– WLAN Capture and Replay of Traffic and Environment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7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第四代無線行動通訊之協定測試環境 </a:t>
                      </a:r>
                      <a:r>
                        <a:rPr lang="en-US" sz="1600" b="1" kern="100" dirty="0">
                          <a:effectLst/>
                        </a:rPr>
                        <a:t>– LTE Conformance and Interoperability Testing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8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第四代無線行動通訊之多重輸入出之測試環境與工具 </a:t>
                      </a:r>
                      <a:r>
                        <a:rPr lang="en-US" sz="1600" b="1" kern="100" dirty="0">
                          <a:effectLst/>
                        </a:rPr>
                        <a:t>– LTE MIMO OTA (Over-the-Air)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9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u="sng" kern="100" dirty="0">
                          <a:effectLst/>
                        </a:rPr>
                        <a:t>手持裝置耗時耗電與穩定度之自動測試工具 </a:t>
                      </a:r>
                      <a:r>
                        <a:rPr lang="en-US" sz="1600" b="1" u="sng" kern="100" dirty="0">
                          <a:effectLst/>
                        </a:rPr>
                        <a:t>– Android AKL (Automatic Key Logger)</a:t>
                      </a:r>
                      <a:endParaRPr lang="zh-TW" sz="1600" b="1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47913" y="230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43808" y="482073"/>
            <a:ext cx="283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/>
              <a:t>NBL Solutions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0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Auto-Control Test System(ACTS)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60334"/>
              </p:ext>
            </p:extLst>
          </p:nvPr>
        </p:nvGraphicFramePr>
        <p:xfrm>
          <a:off x="1259632" y="1412776"/>
          <a:ext cx="7272808" cy="496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8" name="Visio" r:id="rId3" imgW="9218211" imgH="6289452" progId="Visio.Drawing.11">
                  <p:embed/>
                </p:oleObj>
              </mc:Choice>
              <mc:Fallback>
                <p:oleObj name="Visio" r:id="rId3" imgW="9218211" imgH="62894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412776"/>
                        <a:ext cx="7272808" cy="496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36464" y="112474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#1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1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Auto-Control Test System(ACTS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) 2/2</a:t>
            </a:r>
            <a:endParaRPr lang="zh-TW" altLang="en-US" sz="36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2325757" y="1646387"/>
            <a:ext cx="4719918" cy="3535763"/>
            <a:chOff x="2185501" y="1787581"/>
            <a:chExt cx="4719918" cy="3535763"/>
          </a:xfrm>
        </p:grpSpPr>
        <p:sp>
          <p:nvSpPr>
            <p:cNvPr id="8" name="矩形 7"/>
            <p:cNvSpPr/>
            <p:nvPr/>
          </p:nvSpPr>
          <p:spPr>
            <a:xfrm>
              <a:off x="2188902" y="3774991"/>
              <a:ext cx="4716517" cy="15483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Modules</a:t>
              </a:r>
              <a:endParaRPr lang="zh-TW" alt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854598" y="4150235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CONSOLE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288392" y="4145788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WEB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303839" y="4758385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IMAGEAPP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434069" y="4150235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16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GLOBAL</a:t>
              </a:r>
              <a:endParaRPr lang="en-US" altLang="zh-TW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2416807" y="3166156"/>
              <a:ext cx="2033428" cy="44904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Customization 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586207" y="2123181"/>
              <a:ext cx="994381" cy="4490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CLI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416806" y="2123183"/>
              <a:ext cx="1591009" cy="4490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Customization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2434069" y="4758383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DOSAPP</a:t>
              </a: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3867059" y="4758384"/>
              <a:ext cx="1292196" cy="4490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GUIAPP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4547161" y="3174672"/>
              <a:ext cx="2033428" cy="44904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General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185501" y="2815100"/>
              <a:ext cx="4716517" cy="86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Runner</a:t>
              </a:r>
              <a:endParaRPr lang="zh-TW" alt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88902" y="1787581"/>
              <a:ext cx="4716517" cy="92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User Interface</a:t>
              </a:r>
              <a:endParaRPr lang="zh-TW" alt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4164043" y="2123183"/>
              <a:ext cx="1292196" cy="4490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GUI</a:t>
              </a:r>
              <a:endParaRPr lang="zh-TW" altLang="en-US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向右箭號 3"/>
          <p:cNvSpPr/>
          <p:nvPr/>
        </p:nvSpPr>
        <p:spPr>
          <a:xfrm>
            <a:off x="7208331" y="2763421"/>
            <a:ext cx="360040" cy="6811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726357" y="1622698"/>
            <a:ext cx="1185483" cy="3535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Report</a:t>
            </a:r>
            <a:endParaRPr lang="zh-TW" altLang="en-US" dirty="0"/>
          </a:p>
        </p:txBody>
      </p:sp>
      <p:sp>
        <p:nvSpPr>
          <p:cNvPr id="5" name="向左箭號 4"/>
          <p:cNvSpPr/>
          <p:nvPr/>
        </p:nvSpPr>
        <p:spPr>
          <a:xfrm>
            <a:off x="1683119" y="1634952"/>
            <a:ext cx="504056" cy="353576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07017" y="1603603"/>
            <a:ext cx="1185483" cy="3535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Display</a:t>
            </a:r>
          </a:p>
          <a:p>
            <a:pPr algn="ctr"/>
            <a:r>
              <a:rPr lang="en-US" altLang="zh-TW" dirty="0" smtClean="0"/>
              <a:t>or</a:t>
            </a:r>
          </a:p>
          <a:p>
            <a:pPr algn="ctr"/>
            <a:r>
              <a:rPr lang="en-US" altLang="zh-TW" dirty="0" smtClean="0"/>
              <a:t>Debug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79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ACTS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Application Case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95202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Control Commands (API)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NBL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has developed over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3000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test scripts, for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functionality tests.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00851"/>
              </p:ext>
            </p:extLst>
          </p:nvPr>
        </p:nvGraphicFramePr>
        <p:xfrm>
          <a:off x="755576" y="1844824"/>
          <a:ext cx="7920880" cy="298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656184"/>
                <a:gridCol w="4536504"/>
              </a:tblGrid>
              <a:tr h="586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Control</a:t>
                      </a:r>
                      <a:r>
                        <a:rPr lang="en-US" altLang="zh-TW" sz="1800" kern="0" baseline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Interface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Control</a:t>
                      </a:r>
                      <a:r>
                        <a:rPr lang="en-US" altLang="zh-TW" sz="1800" kern="0" baseline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Commands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功能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RS232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Issue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commands to DUTs through 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RS232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Web </a:t>
                      </a: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GUI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31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Configure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Web modules on DUTs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iOS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Configure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iPhone</a:t>
                      </a:r>
                      <a:r>
                        <a:rPr lang="zh-TW" altLang="en-US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or </a:t>
                      </a:r>
                      <a:r>
                        <a:rPr lang="en-US" altLang="zh-TW" sz="1800" kern="10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iPad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Win </a:t>
                      </a: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APP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18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Control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Windows Application,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e.g. </a:t>
                      </a:r>
                      <a:r>
                        <a:rPr lang="en-US" altLang="zh-TW" sz="1800" kern="10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Filezilla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DOS </a:t>
                      </a: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APP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22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Control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DOS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Application, e.g. Ping</a:t>
                      </a:r>
                      <a:endParaRPr lang="zh-TW" altLang="zh-TW" sz="18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Others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Extensible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TCL</a:t>
                      </a:r>
                      <a:r>
                        <a:rPr lang="en-US" altLang="zh-TW" sz="1800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Scripting</a:t>
                      </a:r>
                      <a:endParaRPr lang="zh-TW" altLang="zh-TW" sz="18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Comparing Automatic Testing Platforms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43282"/>
              </p:ext>
            </p:extLst>
          </p:nvPr>
        </p:nvGraphicFramePr>
        <p:xfrm>
          <a:off x="683568" y="1412776"/>
          <a:ext cx="79208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728192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AutoMate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QTP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Rational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ACTS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Capture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Partial(Web)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Ease</a:t>
                      </a:r>
                      <a:r>
                        <a:rPr lang="en-US" altLang="zh-TW" baseline="0" dirty="0" smtClean="0"/>
                        <a:t> of use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Easy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Difficult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Difficult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Medium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Script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en-US" altLang="zh-TW" baseline="0" dirty="0" smtClean="0"/>
                        <a:t>language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Self-defined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Self-defined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+VB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Self-defined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+Java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TCL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Self-defined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functions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Debug mode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  (break</a:t>
                      </a:r>
                      <a:r>
                        <a:rPr lang="en-US" altLang="zh-TW" baseline="0" dirty="0" smtClean="0"/>
                        <a:t> point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 (break</a:t>
                      </a:r>
                      <a:r>
                        <a:rPr lang="en-US" altLang="zh-TW" baseline="0" dirty="0" smtClean="0"/>
                        <a:t> point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Yes (debug tag)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99216" y="4293096"/>
            <a:ext cx="7213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Parameterized test scripts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Supporting the control of commercial platforms (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Smartbits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Android)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Supporting Web control (Ajax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Javascript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.NET)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Increased test productivity by 100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Shortened test script deployment by 50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 eaLnBrk="0">
              <a:buFont typeface="Wingdings" pitchFamily="2" charset="2"/>
              <a:buChar char="l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Hosting over 3000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test scripts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9C35-A4EC-402F-9DDA-3C05C638785D}" type="slidenum">
              <a:rPr lang="zh-TW" altLang="zh-TW"/>
              <a:pPr>
                <a:defRPr/>
              </a:pPr>
              <a:t>39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41988" name="標題 1"/>
          <p:cNvSpPr>
            <a:spLocks/>
          </p:cNvSpPr>
          <p:nvPr/>
        </p:nvSpPr>
        <p:spPr bwMode="auto">
          <a:xfrm>
            <a:off x="222579" y="332656"/>
            <a:ext cx="8229600" cy="8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en-US" altLang="zh-TW" sz="2800" b="1" dirty="0">
                <a:latin typeface="Times New Roman" pitchFamily="18" charset="0"/>
              </a:rPr>
              <a:t>Beta Site with 6 DUT Zones</a:t>
            </a:r>
          </a:p>
        </p:txBody>
      </p:sp>
      <p:sp>
        <p:nvSpPr>
          <p:cNvPr id="41989" name="內容版面配置區 2"/>
          <p:cNvSpPr>
            <a:spLocks/>
          </p:cNvSpPr>
          <p:nvPr/>
        </p:nvSpPr>
        <p:spPr bwMode="auto">
          <a:xfrm>
            <a:off x="201613" y="1916832"/>
            <a:ext cx="4357687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Zone 1 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End-user software</a:t>
            </a:r>
          </a:p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Zone 2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Ethernet L2/L3 Switch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Wireless AP</a:t>
            </a:r>
          </a:p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Zone 3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Core Router</a:t>
            </a:r>
          </a:p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Zone 4 </a:t>
            </a:r>
            <a:r>
              <a:rPr lang="en-US" altLang="zh-TW" sz="1400" b="1" dirty="0">
                <a:latin typeface="Times New Roman" pitchFamily="18" charset="0"/>
              </a:rPr>
              <a:t>(Inline, one-in-one-out) </a:t>
            </a:r>
            <a:endParaRPr lang="en-US" altLang="zh-TW" b="1" dirty="0">
              <a:latin typeface="Times New Roman" pitchFamily="18" charset="0"/>
            </a:endParaRP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UTM, IPS, Anti-Virus, </a:t>
            </a:r>
            <a:r>
              <a:rPr lang="en-US" altLang="zh-TW" b="1" dirty="0" err="1">
                <a:latin typeface="Times New Roman" pitchFamily="18" charset="0"/>
              </a:rPr>
              <a:t>QoS</a:t>
            </a:r>
            <a:r>
              <a:rPr lang="en-US" altLang="zh-TW" b="1" dirty="0">
                <a:latin typeface="Times New Roman" pitchFamily="18" charset="0"/>
              </a:rPr>
              <a:t> Firewall</a:t>
            </a:r>
          </a:p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Zone 5 </a:t>
            </a:r>
            <a:r>
              <a:rPr lang="en-US" altLang="zh-TW" sz="1400" b="1" dirty="0">
                <a:latin typeface="Times New Roman" pitchFamily="18" charset="0"/>
              </a:rPr>
              <a:t>(Sniff) </a:t>
            </a:r>
            <a:endParaRPr lang="en-US" altLang="zh-TW" b="1" dirty="0">
              <a:latin typeface="Times New Roman" pitchFamily="18" charset="0"/>
            </a:endParaRP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Network Forensic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Anti-Malware/</a:t>
            </a:r>
            <a:r>
              <a:rPr lang="en-US" altLang="zh-TW" b="1" dirty="0" err="1">
                <a:latin typeface="Times New Roman" pitchFamily="18" charset="0"/>
              </a:rPr>
              <a:t>Botnet</a:t>
            </a:r>
            <a:endParaRPr lang="en-US" altLang="zh-TW" b="1" dirty="0">
              <a:latin typeface="Times New Roman" pitchFamily="18" charset="0"/>
            </a:endParaRPr>
          </a:p>
          <a:p>
            <a:pPr marL="342900" indent="-342900">
              <a:lnSpc>
                <a:spcPts val="2000"/>
              </a:lnSpc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 Zone 6 </a:t>
            </a:r>
            <a:r>
              <a:rPr lang="en-US" altLang="zh-TW" sz="1400" b="1" dirty="0">
                <a:latin typeface="Times New Roman" pitchFamily="18" charset="0"/>
              </a:rPr>
              <a:t>(ILLT)</a:t>
            </a:r>
            <a:r>
              <a:rPr lang="en-US" altLang="zh-TW" b="1" dirty="0">
                <a:latin typeface="Times New Roman" pitchFamily="18" charset="0"/>
              </a:rPr>
              <a:t> 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SOHO Router, Home Gateway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Broadband Gateway</a:t>
            </a:r>
          </a:p>
          <a:p>
            <a:pPr marL="742950" lvl="1" indent="-285750">
              <a:lnSpc>
                <a:spcPts val="2000"/>
              </a:lnSpc>
              <a:buClr>
                <a:srgbClr val="CC0000"/>
              </a:buClr>
              <a:buSzPct val="120000"/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</a:rPr>
              <a:t>DSL Router, IAD Gateway</a:t>
            </a:r>
          </a:p>
        </p:txBody>
      </p:sp>
      <p:pic>
        <p:nvPicPr>
          <p:cNvPr id="41991" name="Picture 2" descr="C:\Documents and Settings\beachdog\桌面\On Campus Betasite20081218\pics\Beta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272" y="1622422"/>
            <a:ext cx="3949928" cy="48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05204" y="928181"/>
            <a:ext cx="8302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 </a:t>
            </a:r>
            <a:r>
              <a:rPr lang="en-US" altLang="zh-TW" sz="2000" b="1" dirty="0" smtClean="0"/>
              <a:t>A world-wide unique model  of applying campus traffic to testing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b="1" dirty="0" smtClean="0"/>
              <a:t> Appeared in IEEE Communications Magazine, Dec 2010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867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From Development to Research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8715436" cy="52400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Sources of research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 </a:t>
            </a:r>
            <a:r>
              <a:rPr lang="en-US" altLang="zh-TW" u="sng" dirty="0" smtClean="0"/>
              <a:t>Literature repository</a:t>
            </a:r>
            <a:r>
              <a:rPr lang="en-US" altLang="zh-TW" dirty="0" smtClean="0"/>
              <a:t>: minor improvement on existing or pseudo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 </a:t>
            </a:r>
            <a:r>
              <a:rPr lang="en-US" altLang="zh-TW" u="sng" dirty="0" smtClean="0"/>
              <a:t>Development projects</a:t>
            </a:r>
            <a:r>
              <a:rPr lang="en-US" altLang="zh-TW" dirty="0" smtClean="0"/>
              <a:t>: feasible solutions on real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 </a:t>
            </a:r>
            <a:r>
              <a:rPr lang="en-US" altLang="zh-TW" u="sng" dirty="0" smtClean="0"/>
              <a:t>Industrial discussions</a:t>
            </a:r>
            <a:r>
              <a:rPr lang="en-US" altLang="zh-TW" dirty="0" smtClean="0"/>
              <a:t>: real problems but not necessarily feasible solutions</a:t>
            </a:r>
          </a:p>
          <a:p>
            <a:r>
              <a:rPr lang="en-US" altLang="zh-TW" dirty="0" smtClean="0"/>
              <a:t>D(development) </a:t>
            </a:r>
            <a:r>
              <a:rPr lang="en-US" altLang="zh-TW" dirty="0" smtClean="0">
                <a:sym typeface="Wingdings" pitchFamily="2" charset="2"/>
              </a:rPr>
              <a:t> R(research)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Enabling resource: Linux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i="1" dirty="0" smtClean="0"/>
              <a:t>Research is the non-trivial part within the development process.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i="1" dirty="0" smtClean="0"/>
              <a:t>If </a:t>
            </a:r>
            <a:r>
              <a:rPr lang="en-US" altLang="zh-TW" i="1" dirty="0"/>
              <a:t>I don’t know how to develop </a:t>
            </a:r>
            <a:r>
              <a:rPr lang="en-US" altLang="zh-TW" i="1" dirty="0" smtClean="0"/>
              <a:t>it, </a:t>
            </a:r>
            <a:r>
              <a:rPr lang="en-US" altLang="zh-TW" i="1" dirty="0"/>
              <a:t>I would not research </a:t>
            </a:r>
            <a:r>
              <a:rPr lang="en-US" altLang="zh-TW" i="1" dirty="0" smtClean="0"/>
              <a:t>on it.</a:t>
            </a:r>
          </a:p>
          <a:p>
            <a:r>
              <a:rPr lang="en-US" altLang="zh-TW" dirty="0" smtClean="0"/>
              <a:t>Roadmap and footprints: cable TV networks (1996-1999) </a:t>
            </a:r>
            <a:r>
              <a:rPr lang="en-US" altLang="zh-TW" dirty="0" smtClean="0">
                <a:sym typeface="Wingdings" pitchFamily="2" charset="2"/>
              </a:rPr>
              <a:t> multi-hop cellular (1998-2000)  </a:t>
            </a:r>
            <a:r>
              <a:rPr lang="en-US" altLang="zh-TW" dirty="0" err="1" smtClean="0">
                <a:sym typeface="Wingdings" pitchFamily="2" charset="2"/>
              </a:rPr>
              <a:t>QoS</a:t>
            </a:r>
            <a:r>
              <a:rPr lang="en-US" altLang="zh-TW" dirty="0" smtClean="0">
                <a:sym typeface="Wingdings" pitchFamily="2" charset="2"/>
              </a:rPr>
              <a:t> (1998~2003)  deep packet inspection (2004~2009)  traffic forensics (2008~)  embedded benchmarking (2011~)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7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 to Fail (TTF)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graphicFrame>
        <p:nvGraphicFramePr>
          <p:cNvPr id="16" name="圖表 15"/>
          <p:cNvGraphicFramePr/>
          <p:nvPr/>
        </p:nvGraphicFramePr>
        <p:xfrm>
          <a:off x="0" y="3429000"/>
          <a:ext cx="478631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圖表 16"/>
          <p:cNvGraphicFramePr/>
          <p:nvPr/>
        </p:nvGraphicFramePr>
        <p:xfrm>
          <a:off x="4714876" y="3571876"/>
          <a:ext cx="385762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571472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Accumulative SUT vs. TTF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72132" y="59293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TTF vs. Testing Duration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21431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 smtClean="0"/>
              <a:t>TTF: Time to trigger a defect during product testing</a:t>
            </a:r>
          </a:p>
          <a:p>
            <a:pPr lvl="1"/>
            <a:r>
              <a:rPr lang="en-US" altLang="zh-TW" sz="1600" dirty="0" smtClean="0"/>
              <a:t>TTF &gt;= 4 weeks</a:t>
            </a:r>
            <a:r>
              <a:rPr lang="zh-TW" altLang="en-US" sz="1600" dirty="0"/>
              <a:t> </a:t>
            </a:r>
            <a:r>
              <a:rPr lang="en-US" altLang="zh-TW" sz="1600" dirty="0" smtClean="0">
                <a:sym typeface="Wingdings" panose="05000000000000000000" pitchFamily="2" charset="2"/>
              </a:rPr>
              <a:t> </a:t>
            </a:r>
            <a:r>
              <a:rPr lang="en-US" altLang="zh-TW" sz="1600" dirty="0" smtClean="0"/>
              <a:t>convergence!</a:t>
            </a:r>
          </a:p>
          <a:p>
            <a:pPr lvl="1"/>
            <a:r>
              <a:rPr lang="en-US" altLang="zh-TW" sz="1600" dirty="0" smtClean="0"/>
              <a:t>convergence ratio: percentage of SUTs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that could converge in a period of time</a:t>
            </a:r>
          </a:p>
          <a:p>
            <a:r>
              <a:rPr lang="en-US" altLang="zh-TW" sz="2000" dirty="0" smtClean="0"/>
              <a:t>Among 100 SUTs</a:t>
            </a:r>
          </a:p>
          <a:p>
            <a:pPr lvl="1"/>
            <a:r>
              <a:rPr lang="en-US" altLang="zh-TW" sz="1600" dirty="0" smtClean="0"/>
              <a:t>TTF</a:t>
            </a:r>
            <a:r>
              <a:rPr lang="zh-TW" altLang="en-US" sz="1600" dirty="0" smtClean="0"/>
              <a:t> ↑ </a:t>
            </a:r>
            <a:r>
              <a:rPr lang="en-US" altLang="zh-TW" sz="1600" dirty="0" smtClean="0"/>
              <a:t>as test duration</a:t>
            </a:r>
            <a:r>
              <a:rPr lang="zh-TW" altLang="en-US" sz="1600" dirty="0" smtClean="0"/>
              <a:t>↑</a:t>
            </a:r>
            <a:r>
              <a:rPr lang="en-US" altLang="zh-TW" sz="1600" dirty="0" smtClean="0"/>
              <a:t>, which means improved product quality</a:t>
            </a:r>
          </a:p>
          <a:p>
            <a:pPr lvl="1"/>
            <a:r>
              <a:rPr lang="en-US" altLang="zh-TW" sz="1600" dirty="0" smtClean="0"/>
              <a:t>Under a test duration of 1 month and 1 year, we have a convergence ratio of 7%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and 20%, respectively.</a:t>
            </a:r>
          </a:p>
          <a:p>
            <a:pPr lvl="1"/>
            <a:r>
              <a:rPr lang="en-US" altLang="zh-TW" sz="1600" dirty="0" smtClean="0"/>
              <a:t>Only a few SUTs could survive well under real traffic.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RealFlow</a:t>
            </a:r>
            <a:r>
              <a:rPr lang="en-US" altLang="zh-TW" dirty="0" smtClean="0"/>
              <a:t> Certification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86346"/>
          </a:xfrm>
        </p:spPr>
        <p:txBody>
          <a:bodyPr>
            <a:normAutofit/>
          </a:bodyPr>
          <a:lstStyle/>
          <a:p>
            <a:r>
              <a:rPr lang="en-US" altLang="zh-TW" sz="2600" dirty="0" err="1" smtClean="0"/>
              <a:t>RealFlow</a:t>
            </a:r>
            <a:r>
              <a:rPr lang="en-US" altLang="zh-TW" sz="2600" dirty="0" smtClean="0"/>
              <a:t> Test</a:t>
            </a:r>
          </a:p>
          <a:p>
            <a:pPr lvl="1"/>
            <a:r>
              <a:rPr lang="en-US" altLang="zh-TW" sz="2300" dirty="0"/>
              <a:t> </a:t>
            </a:r>
            <a:r>
              <a:rPr lang="en-US" altLang="zh-TW" sz="2300" dirty="0" smtClean="0"/>
              <a:t>Applying real traffic, </a:t>
            </a:r>
            <a:r>
              <a:rPr lang="en-US" altLang="zh-TW" sz="2300" i="1" dirty="0" smtClean="0"/>
              <a:t>live</a:t>
            </a:r>
            <a:r>
              <a:rPr lang="en-US" altLang="zh-TW" sz="2300" dirty="0" smtClean="0"/>
              <a:t> or </a:t>
            </a:r>
            <a:r>
              <a:rPr lang="en-US" altLang="zh-TW" sz="2300" i="1" dirty="0" smtClean="0"/>
              <a:t>replayed</a:t>
            </a:r>
            <a:r>
              <a:rPr lang="en-US" altLang="zh-TW" sz="2300" dirty="0" smtClean="0"/>
              <a:t>, to test products</a:t>
            </a:r>
          </a:p>
          <a:p>
            <a:r>
              <a:rPr lang="en-US" altLang="zh-TW" sz="2600" dirty="0" err="1" smtClean="0"/>
              <a:t>RealFlow</a:t>
            </a:r>
            <a:r>
              <a:rPr lang="en-US" altLang="zh-TW" sz="2600" dirty="0" smtClean="0"/>
              <a:t> Certification</a:t>
            </a:r>
          </a:p>
          <a:p>
            <a:pPr lvl="1"/>
            <a:r>
              <a:rPr lang="zh-TW" altLang="en-US" sz="2300" dirty="0"/>
              <a:t> </a:t>
            </a:r>
            <a:r>
              <a:rPr lang="en-US" altLang="zh-TW" sz="2300" dirty="0" smtClean="0"/>
              <a:t>Converged under </a:t>
            </a:r>
            <a:r>
              <a:rPr lang="en-US" altLang="zh-TW" sz="2300" dirty="0" err="1" smtClean="0"/>
              <a:t>RealFlow</a:t>
            </a:r>
            <a:r>
              <a:rPr lang="en-US" altLang="zh-TW" sz="2300" dirty="0" smtClean="0"/>
              <a:t> Test, i.e., TTF &gt;= 4 weeks</a:t>
            </a:r>
          </a:p>
          <a:p>
            <a:pPr lvl="1"/>
            <a:r>
              <a:rPr lang="zh-TW" altLang="en-US" sz="2300" dirty="0" smtClean="0"/>
              <a:t> </a:t>
            </a:r>
            <a:r>
              <a:rPr lang="en-US" altLang="zh-TW" sz="2300" dirty="0" smtClean="0"/>
              <a:t>Iterative testing for 6 months to 1 year, with a pass ratio of ….</a:t>
            </a:r>
            <a:r>
              <a:rPr lang="en-US" altLang="zh-TW" sz="2300" dirty="0"/>
              <a:t> </a:t>
            </a:r>
            <a:r>
              <a:rPr lang="en-US" altLang="zh-TW" sz="8800" dirty="0" smtClean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4EA-88B0-4A67-93C8-674B24DA2736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pic>
        <p:nvPicPr>
          <p:cNvPr id="3077" name="Picture 5" descr="C:\Documents and Settings\Jeffrey\桌面\real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1500198" cy="217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PCAP Lib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214484"/>
              </p:ext>
            </p:extLst>
          </p:nvPr>
        </p:nvGraphicFramePr>
        <p:xfrm>
          <a:off x="107504" y="1772817"/>
          <a:ext cx="3058990" cy="403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8" name="Visio" r:id="rId3" imgW="5683597" imgH="7493040" progId="Visio.Drawing.11">
                  <p:embed/>
                </p:oleObj>
              </mc:Choice>
              <mc:Fallback>
                <p:oleObj name="Visio" r:id="rId3" imgW="5683597" imgH="74930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72817"/>
                        <a:ext cx="3058990" cy="4032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62044"/>
              </p:ext>
            </p:extLst>
          </p:nvPr>
        </p:nvGraphicFramePr>
        <p:xfrm>
          <a:off x="3203848" y="1680443"/>
          <a:ext cx="5842653" cy="448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9" name="Visio" r:id="rId5" imgW="8498112" imgH="6523200" progId="Visio.Drawing.11">
                  <p:embed/>
                </p:oleObj>
              </mc:Choice>
              <mc:Fallback>
                <p:oleObj name="Visio" r:id="rId5" imgW="8498112" imgH="6523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680443"/>
                        <a:ext cx="5842653" cy="4484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572272"/>
            <a:ext cx="633402" cy="285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DA88F9-73C9-40E9-8C81-D435DA56F9E4}" type="slidenum">
              <a:rPr lang="zh-TW" alt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TW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8144" y="54868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95" y="692696"/>
            <a:ext cx="9144000" cy="560406"/>
          </a:xfrm>
        </p:spPr>
        <p:txBody>
          <a:bodyPr/>
          <a:lstStyle/>
          <a:p>
            <a:r>
              <a:rPr lang="en-US" altLang="zh-TW" sz="2400" b="1" dirty="0" smtClean="0"/>
              <a:t>PCAP Lib: Classifying, Extracting, and </a:t>
            </a:r>
            <a:r>
              <a:rPr lang="en-US" altLang="zh-TW" sz="2400" b="1" dirty="0" err="1" smtClean="0"/>
              <a:t>Anonymizing</a:t>
            </a:r>
            <a:r>
              <a:rPr lang="en-US" altLang="zh-TW" sz="2400" b="1" dirty="0" smtClean="0"/>
              <a:t> Packet Traces</a:t>
            </a:r>
            <a:endParaRPr lang="zh-TW" altLang="en-US" sz="2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7772400" cy="779185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PCAP Lib: classified, extracted, and </a:t>
            </a:r>
            <a:r>
              <a:rPr lang="en-US" altLang="zh-TW" sz="2000" b="1" dirty="0" err="1" smtClean="0"/>
              <a:t>anynymized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In revision at IEEE Systems Journal, 2013</a:t>
            </a:r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43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086678" y="2067339"/>
          <a:ext cx="6877879" cy="455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Visio" r:id="rId4" imgW="10329672" imgH="7072884" progId="Visio.Drawing.11">
                  <p:embed/>
                </p:oleObj>
              </mc:Choice>
              <mc:Fallback>
                <p:oleObj name="Visio" r:id="rId4" imgW="10329672" imgH="70728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678" y="2067339"/>
                        <a:ext cx="6877879" cy="4555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609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42910" y="357166"/>
            <a:ext cx="7772400" cy="773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PCAP Lib for Scholars 1.0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13184" y="1272363"/>
          <a:ext cx="6241773" cy="1696123"/>
        </p:xfrm>
        <a:graphic>
          <a:graphicData uri="http://schemas.openxmlformats.org/drawingml/2006/table">
            <a:tbl>
              <a:tblPr/>
              <a:tblGrid>
                <a:gridCol w="662877"/>
                <a:gridCol w="483114"/>
                <a:gridCol w="574243"/>
                <a:gridCol w="672863"/>
                <a:gridCol w="672863"/>
                <a:gridCol w="579237"/>
                <a:gridCol w="480616"/>
                <a:gridCol w="672863"/>
                <a:gridCol w="481865"/>
                <a:gridCol w="480616"/>
                <a:gridCol w="480616"/>
              </a:tblGrid>
              <a:tr h="33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Web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Email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File Transfer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Remote Access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Encryption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Chat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File Sharing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Streaming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VoIP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Net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>
                          <a:latin typeface="Times New Roman"/>
                          <a:ea typeface="新細明體"/>
                          <a:cs typeface="Times New Roman"/>
                        </a:rPr>
                        <a:t>work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225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Healthy General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53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15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32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5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Healthy Special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2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Attack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49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15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 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13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2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Virus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2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Spam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2">
                <a:tc>
                  <a:txBody>
                    <a:bodyPr/>
                    <a:lstStyle/>
                    <a:p>
                      <a:r>
                        <a:rPr lang="en-US" sz="900" b="1" kern="100">
                          <a:latin typeface="Times New Roman"/>
                          <a:ea typeface="新細明體"/>
                          <a:cs typeface="Times New Roman"/>
                        </a:rPr>
                        <a:t>Total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125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13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21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 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45 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70993" y="3197086"/>
          <a:ext cx="5689944" cy="3352800"/>
        </p:xfrm>
        <a:graphic>
          <a:graphicData uri="http://schemas.openxmlformats.org/drawingml/2006/table">
            <a:tbl>
              <a:tblPr/>
              <a:tblGrid>
                <a:gridCol w="1061193"/>
                <a:gridCol w="660123"/>
                <a:gridCol w="795567"/>
                <a:gridCol w="749542"/>
                <a:gridCol w="559526"/>
                <a:gridCol w="652233"/>
                <a:gridCol w="550979"/>
                <a:gridCol w="66078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Attribute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00">
                          <a:latin typeface="Times New Roman"/>
                          <a:ea typeface="新細明體"/>
                          <a:cs typeface="Times New Roman"/>
                        </a:rPr>
                        <a:t>T7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Web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HTTP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(125)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Email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POP3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(5)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SMTP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IMAP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(5)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File Transfer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FTP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(28)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SMB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(22)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TFTP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Remote Access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Telnet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(6)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SSH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(4)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RDP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(4)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VNC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(2)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Encryption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atin typeface="Times New Roman"/>
                          <a:ea typeface="新細明體"/>
                          <a:cs typeface="Times New Roman"/>
                        </a:rPr>
                        <a:t>SSL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atin typeface="Times New Roman"/>
                          <a:ea typeface="新細明體"/>
                          <a:cs typeface="Times New Roman"/>
                        </a:rPr>
                        <a:t>(11)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FTPs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HTTPs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Chat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IRC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(7)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ICQ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(4)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Yahoo Messenger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(4)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MSN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AIM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Skype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Google talk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File Sharing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Bittorrent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新細明體"/>
                          <a:cs typeface="Times New Roman"/>
                        </a:rPr>
                        <a:t>(2)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eDonkey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Gnutella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Pando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SoulSeek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Winny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Xunlei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Streaming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PPLive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(2)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QuickTime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Octoshape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Orb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Slingbox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VoIP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SIP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(4)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latin typeface="Times New Roman"/>
                          <a:ea typeface="新細明體"/>
                          <a:cs typeface="Times New Roman"/>
                        </a:rPr>
                        <a:t>Network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NetBIOS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(21)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DNS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(19)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SNMP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(3)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Socks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STUN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latin typeface="Times New Roman"/>
                          <a:ea typeface="新細明體"/>
                          <a:cs typeface="Times New Roman"/>
                        </a:rPr>
                        <a:t>(1)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8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 smtClean="0"/>
              <a:t>Extracting Attack Sessions from Real Traffic with Intrusion Prevention Systems</a:t>
            </a:r>
            <a:endParaRPr lang="zh-TW" altLang="en-US" sz="2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793" y="1412776"/>
            <a:ext cx="8302667" cy="6494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b="1" dirty="0" smtClean="0"/>
              <a:t>Leveraging product signature databases to classify and extract attack sessions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 smtClean="0"/>
              <a:t>Appeared in Intl Journal of Network Security, Sept 2012</a:t>
            </a:r>
            <a:endParaRPr lang="zh-TW" altLang="en-US" sz="1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45</a:t>
            </a:fld>
            <a:endParaRPr lang="zh-TW" altLang="zh-TW" b="0">
              <a:latin typeface="Times New Roman" pitchFamily="18" charset="0"/>
            </a:endParaRPr>
          </a:p>
        </p:txBody>
      </p:sp>
      <p:pic>
        <p:nvPicPr>
          <p:cNvPr id="57345" name="Picture 1" descr="Extraction_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93" y="2398643"/>
            <a:ext cx="8503434" cy="4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1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 smtClean="0"/>
              <a:t>Session Classification Based on Flow Classification, Association and Arbitration</a:t>
            </a:r>
            <a:endParaRPr lang="zh-TW" altLang="en-US" sz="2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228" y="1208641"/>
            <a:ext cx="7772400" cy="7261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1800" b="1" dirty="0" smtClean="0"/>
              <a:t>Classifying with packet size distribution as signatures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 smtClean="0"/>
              <a:t>Appeared in Computer Networks, Jan 2012</a:t>
            </a:r>
            <a:endParaRPr lang="zh-TW" altLang="en-US" sz="1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46</a:t>
            </a:fld>
            <a:endParaRPr lang="zh-TW" altLang="zh-TW" b="0">
              <a:latin typeface="Times New Roman" pitchFamily="18" charset="0"/>
            </a:endParaRPr>
          </a:p>
        </p:txBody>
      </p:sp>
      <p:pic>
        <p:nvPicPr>
          <p:cNvPr id="56321" name="物件 1"/>
          <p:cNvPicPr>
            <a:picLocks noChangeArrowheads="1"/>
          </p:cNvPicPr>
          <p:nvPr/>
        </p:nvPicPr>
        <p:blipFill>
          <a:blip r:embed="rId3" cstate="print"/>
          <a:srcRect t="-5070" r="-1537" b="-887"/>
          <a:stretch>
            <a:fillRect/>
          </a:stretch>
        </p:blipFill>
        <p:spPr bwMode="auto">
          <a:xfrm>
            <a:off x="768627" y="1868557"/>
            <a:ext cx="7453934" cy="44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8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 err="1" smtClean="0"/>
              <a:t>SocketReplay</a:t>
            </a:r>
            <a:r>
              <a:rPr lang="en-US" altLang="zh-TW" sz="2400" b="1" dirty="0" smtClean="0"/>
              <a:t>: Low-Storage Packet Capture and Loss-Recovery </a:t>
            </a:r>
            <a:r>
              <a:rPr lang="en-US" altLang="zh-TW" sz="2400" b="1" dirty="0" err="1" smtClean="0"/>
              <a:t>Stateful</a:t>
            </a:r>
            <a:r>
              <a:rPr lang="en-US" altLang="zh-TW" sz="2400" b="1" dirty="0" smtClean="0"/>
              <a:t> Replay of Real Flows</a:t>
            </a:r>
            <a:endParaRPr lang="zh-TW" altLang="en-US" sz="2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984" y="1261650"/>
            <a:ext cx="8119441" cy="8454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1800" b="1" dirty="0" smtClean="0"/>
              <a:t>Socket Replay: a </a:t>
            </a:r>
            <a:r>
              <a:rPr lang="en-US" altLang="zh-TW" sz="1800" b="1" dirty="0" err="1" smtClean="0"/>
              <a:t>stateful</a:t>
            </a:r>
            <a:r>
              <a:rPr lang="en-US" altLang="zh-TW" sz="1800" b="1" dirty="0" smtClean="0"/>
              <a:t> replay tool that tolerates capture loss</a:t>
            </a:r>
          </a:p>
          <a:p>
            <a:pPr>
              <a:lnSpc>
                <a:spcPct val="100000"/>
              </a:lnSpc>
            </a:pPr>
            <a:r>
              <a:rPr lang="en-US" altLang="zh-TW" sz="1800" b="1" dirty="0" smtClean="0"/>
              <a:t>Appeared in IEEE Communications Magazine, Apr 2012</a:t>
            </a:r>
            <a:endParaRPr lang="zh-TW" altLang="en-US" sz="1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47</a:t>
            </a:fld>
            <a:endParaRPr lang="zh-TW" altLang="zh-TW" b="0">
              <a:latin typeface="Times New Roman" pitchFamily="18" charset="0"/>
            </a:endParaRPr>
          </a:p>
        </p:txBody>
      </p:sp>
      <p:pic>
        <p:nvPicPr>
          <p:cNvPr id="5" name="物件 8"/>
          <p:cNvPicPr/>
          <p:nvPr/>
        </p:nvPicPr>
        <p:blipFill>
          <a:blip r:embed="rId3" cstate="print"/>
          <a:srcRect l="-334" r="-1469" b="-2136"/>
          <a:stretch>
            <a:fillRect/>
          </a:stretch>
        </p:blipFill>
        <p:spPr bwMode="auto">
          <a:xfrm>
            <a:off x="1444488" y="2043002"/>
            <a:ext cx="5974452" cy="462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6040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zh-TW" sz="36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Replay Test – In-Lab Live Test (ILLT)</a:t>
            </a:r>
            <a:endParaRPr lang="zh-TW" altLang="en-US" sz="3600" b="1" spc="50" dirty="0" err="1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DUT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Device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nder Test</a:t>
            </a: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NBL PCAP Library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Packet trace repository in PCAP format</a:t>
            </a: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NBL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Checkdev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Probing the DUT status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Collecting statistics of replayed traffic</a:t>
            </a: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NBL Traffic-Replay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Replaying PCAP packet traces</a:t>
            </a:r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74042"/>
            <a:ext cx="4038600" cy="277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1269900"/>
            <a:ext cx="8286776" cy="1428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572272"/>
            <a:ext cx="633402" cy="285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DA88F9-73C9-40E9-8C81-D435DA56F9E4}" type="slidenum">
              <a:rPr lang="zh-TW" alt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zh-TW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46591" y="1349573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#3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6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0"/>
    </mc:Choice>
    <mc:Fallback xmlns="">
      <p:transition spd="slow" advTm="519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000" dirty="0" smtClean="0"/>
              <a:t>Live SOHO</a:t>
            </a:r>
            <a:br>
              <a:rPr lang="en-US" altLang="zh-TW" sz="4000" dirty="0" smtClean="0"/>
            </a:br>
            <a:r>
              <a:rPr lang="en-US" altLang="zh-TW" sz="4000" dirty="0" smtClean="0"/>
              <a:t>Public Testing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6" name="圖片 5" descr="RealFlow-[轉換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2095992" cy="305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665" y="620688"/>
            <a:ext cx="8229600" cy="560406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System Research with Three Side Products</a:t>
            </a:r>
            <a:endParaRPr lang="zh-TW" altLang="en-US" sz="32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5</a:t>
            </a:fld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31606" y="3908035"/>
            <a:ext cx="86111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59598" y="3980043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1996	1998	2000	2002	2004		2008	       2011  2012  2014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>
            <a:off x="1224790" y="2152424"/>
            <a:ext cx="1254894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89735" y="1555081"/>
            <a:ext cx="183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Linux </a:t>
            </a:r>
            <a:r>
              <a:rPr lang="en-US" altLang="zh-TW" b="1" dirty="0" err="1" smtClean="0"/>
              <a:t>QoS</a:t>
            </a:r>
            <a:r>
              <a:rPr lang="en-US" altLang="zh-TW" b="1" dirty="0" smtClean="0"/>
              <a:t> Router</a:t>
            </a:r>
          </a:p>
          <a:p>
            <a:r>
              <a:rPr lang="en-US" altLang="zh-TW" b="1" dirty="0" smtClean="0"/>
              <a:t>Development</a:t>
            </a:r>
            <a:endParaRPr lang="zh-TW" altLang="en-US" b="1" dirty="0"/>
          </a:p>
        </p:txBody>
      </p:sp>
      <p:sp>
        <p:nvSpPr>
          <p:cNvPr id="18" name="向右箭號 17"/>
          <p:cNvSpPr/>
          <p:nvPr/>
        </p:nvSpPr>
        <p:spPr>
          <a:xfrm>
            <a:off x="2557302" y="2152424"/>
            <a:ext cx="86409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557145" y="1319094"/>
            <a:ext cx="1023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7-in-1</a:t>
            </a:r>
          </a:p>
          <a:p>
            <a:r>
              <a:rPr lang="en-US" altLang="zh-TW" b="1" dirty="0" smtClean="0"/>
              <a:t>Security</a:t>
            </a:r>
          </a:p>
          <a:p>
            <a:r>
              <a:rPr lang="en-US" altLang="zh-TW" b="1" dirty="0" smtClean="0"/>
              <a:t>Gateway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3975852" y="4355041"/>
            <a:ext cx="2520280" cy="181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968910" y="4484779"/>
            <a:ext cx="241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Deep Packet Inspection</a:t>
            </a:r>
            <a:endParaRPr lang="zh-TW" altLang="en-US" b="1" dirty="0"/>
          </a:p>
        </p:txBody>
      </p:sp>
      <p:sp>
        <p:nvSpPr>
          <p:cNvPr id="23" name="向右箭號 22"/>
          <p:cNvSpPr/>
          <p:nvPr/>
        </p:nvSpPr>
        <p:spPr>
          <a:xfrm>
            <a:off x="360694" y="4646127"/>
            <a:ext cx="1656184" cy="1742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7042" y="4807589"/>
            <a:ext cx="110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Cable TV</a:t>
            </a:r>
          </a:p>
          <a:p>
            <a:r>
              <a:rPr lang="en-US" altLang="zh-TW" b="1" dirty="0" smtClean="0"/>
              <a:t>Networks</a:t>
            </a:r>
            <a:endParaRPr lang="zh-TW" altLang="en-US" b="1" dirty="0"/>
          </a:p>
        </p:txBody>
      </p:sp>
      <p:sp>
        <p:nvSpPr>
          <p:cNvPr id="26" name="向右箭號 25"/>
          <p:cNvSpPr/>
          <p:nvPr/>
        </p:nvSpPr>
        <p:spPr>
          <a:xfrm>
            <a:off x="1297161" y="4995960"/>
            <a:ext cx="1320545" cy="1624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414040" y="5105452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Multi-hop</a:t>
            </a:r>
          </a:p>
          <a:p>
            <a:r>
              <a:rPr lang="en-US" altLang="zh-TW" b="1" dirty="0" smtClean="0"/>
              <a:t>Cellular</a:t>
            </a:r>
            <a:endParaRPr lang="zh-TW" altLang="en-US" b="1" dirty="0"/>
          </a:p>
        </p:txBody>
      </p:sp>
      <p:sp>
        <p:nvSpPr>
          <p:cNvPr id="28" name="向右箭號 27"/>
          <p:cNvSpPr/>
          <p:nvPr/>
        </p:nvSpPr>
        <p:spPr>
          <a:xfrm>
            <a:off x="1311726" y="4355041"/>
            <a:ext cx="2520280" cy="174296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632271" y="444577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QoS</a:t>
            </a:r>
            <a:endParaRPr lang="zh-TW" altLang="en-US" b="1" dirty="0"/>
          </a:p>
        </p:txBody>
      </p:sp>
      <p:sp>
        <p:nvSpPr>
          <p:cNvPr id="30" name="向右箭號 29"/>
          <p:cNvSpPr/>
          <p:nvPr/>
        </p:nvSpPr>
        <p:spPr>
          <a:xfrm>
            <a:off x="3521832" y="2152424"/>
            <a:ext cx="906025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517289" y="1483407"/>
            <a:ext cx="8941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/>
              <a:t>L7 Inc.</a:t>
            </a:r>
          </a:p>
          <a:p>
            <a:r>
              <a:rPr lang="en-US" altLang="zh-TW" b="1" dirty="0" smtClean="0"/>
              <a:t>Startup</a:t>
            </a:r>
            <a:endParaRPr lang="zh-TW" altLang="en-US" b="1" dirty="0"/>
          </a:p>
        </p:txBody>
      </p:sp>
      <p:sp>
        <p:nvSpPr>
          <p:cNvPr id="32" name="向右箭號 31"/>
          <p:cNvSpPr/>
          <p:nvPr/>
        </p:nvSpPr>
        <p:spPr>
          <a:xfrm>
            <a:off x="5920068" y="4998650"/>
            <a:ext cx="2756388" cy="18147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038919" y="5105452"/>
            <a:ext cx="17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Traffic Forensics</a:t>
            </a:r>
            <a:endParaRPr lang="zh-TW" altLang="en-US" b="1" dirty="0"/>
          </a:p>
        </p:txBody>
      </p:sp>
      <p:sp>
        <p:nvSpPr>
          <p:cNvPr id="35" name="向右箭號 34"/>
          <p:cNvSpPr/>
          <p:nvPr/>
        </p:nvSpPr>
        <p:spPr>
          <a:xfrm>
            <a:off x="7287556" y="5639454"/>
            <a:ext cx="1388900" cy="18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7239838" y="5729454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Embedded</a:t>
            </a:r>
          </a:p>
          <a:p>
            <a:r>
              <a:rPr lang="en-US" altLang="zh-TW" b="1" dirty="0" smtClean="0"/>
              <a:t>Benchmarking</a:t>
            </a:r>
          </a:p>
          <a:p>
            <a:r>
              <a:rPr lang="en-US" altLang="zh-TW" b="1" dirty="0" smtClean="0"/>
              <a:t>&amp; 4G LTE</a:t>
            </a:r>
            <a:endParaRPr lang="zh-TW" altLang="en-US" b="1" dirty="0"/>
          </a:p>
        </p:txBody>
      </p:sp>
      <p:sp>
        <p:nvSpPr>
          <p:cNvPr id="38" name="向右箭號 37"/>
          <p:cNvSpPr/>
          <p:nvPr/>
        </p:nvSpPr>
        <p:spPr>
          <a:xfrm>
            <a:off x="2278653" y="2899320"/>
            <a:ext cx="1059252" cy="18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1678924" y="2326330"/>
            <a:ext cx="175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Public Testing </a:t>
            </a:r>
          </a:p>
          <a:p>
            <a:r>
              <a:rPr lang="en-US" altLang="zh-TW" b="1" dirty="0" smtClean="0"/>
              <a:t>with a Magazine</a:t>
            </a:r>
            <a:endParaRPr lang="zh-TW" altLang="en-US" b="1" dirty="0"/>
          </a:p>
        </p:txBody>
      </p:sp>
      <p:sp>
        <p:nvSpPr>
          <p:cNvPr id="40" name="向右箭號 39"/>
          <p:cNvSpPr/>
          <p:nvPr/>
        </p:nvSpPr>
        <p:spPr>
          <a:xfrm>
            <a:off x="3401383" y="2866002"/>
            <a:ext cx="5275073" cy="2133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7287556" y="3616477"/>
            <a:ext cx="1388900" cy="180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5508864" y="3261704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Embedded Benchmarking Lab (EBL)</a:t>
            </a:r>
          </a:p>
          <a:p>
            <a:r>
              <a:rPr lang="en-US" altLang="zh-TW" b="1" dirty="0"/>
              <a:t>	</a:t>
            </a:r>
            <a:r>
              <a:rPr lang="en-US" altLang="zh-TW" b="1" dirty="0" smtClean="0"/>
              <a:t>4G LTE</a:t>
            </a:r>
            <a:endParaRPr lang="zh-TW" altLang="en-US" b="1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21954" y="3444849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/>
              <a:t>Development Plane</a:t>
            </a:r>
            <a:endParaRPr lang="zh-TW" altLang="en-US" b="1" u="sng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85588" y="5799217"/>
            <a:ext cx="16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/>
              <a:t>Research Plane</a:t>
            </a:r>
            <a:endParaRPr lang="zh-TW" altLang="en-US" b="1" u="sng" dirty="0"/>
          </a:p>
        </p:txBody>
      </p:sp>
      <p:sp>
        <p:nvSpPr>
          <p:cNvPr id="47" name="向右箭號 46"/>
          <p:cNvSpPr/>
          <p:nvPr/>
        </p:nvSpPr>
        <p:spPr>
          <a:xfrm>
            <a:off x="5015373" y="2129738"/>
            <a:ext cx="2224465" cy="202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932040" y="1489654"/>
            <a:ext cx="26920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/>
              <a:t>Computer Networks:</a:t>
            </a:r>
          </a:p>
          <a:p>
            <a:r>
              <a:rPr lang="en-US" altLang="zh-TW" b="1" dirty="0" smtClean="0"/>
              <a:t>An Open Source Approach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707904" y="2496670"/>
            <a:ext cx="34047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/>
              <a:t>Network Benchmarking Lab (NBL)</a:t>
            </a:r>
            <a:endParaRPr lang="zh-TW" altLang="en-US" b="1" dirty="0"/>
          </a:p>
        </p:txBody>
      </p:sp>
      <p:cxnSp>
        <p:nvCxnSpPr>
          <p:cNvPr id="6" name="直線單箭頭接點 5"/>
          <p:cNvCxnSpPr>
            <a:stCxn id="15" idx="1"/>
            <a:endCxn id="28" idx="1"/>
          </p:cNvCxnSpPr>
          <p:nvPr/>
        </p:nvCxnSpPr>
        <p:spPr>
          <a:xfrm>
            <a:off x="1224790" y="2242424"/>
            <a:ext cx="86936" cy="219976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18" idx="1"/>
          </p:cNvCxnSpPr>
          <p:nvPr/>
        </p:nvCxnSpPr>
        <p:spPr>
          <a:xfrm>
            <a:off x="2557302" y="2242424"/>
            <a:ext cx="1411608" cy="219976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32" idx="1"/>
          </p:cNvCxnSpPr>
          <p:nvPr/>
        </p:nvCxnSpPr>
        <p:spPr>
          <a:xfrm>
            <a:off x="5724128" y="2989320"/>
            <a:ext cx="195940" cy="210006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7287556" y="3657956"/>
            <a:ext cx="0" cy="202297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5295672" y="2972661"/>
            <a:ext cx="105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RealFlow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84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SOHO Routers “Wall”</a:t>
            </a:r>
            <a:endParaRPr lang="zh-TW" altLang="en-US" dirty="0"/>
          </a:p>
        </p:txBody>
      </p:sp>
      <p:pic>
        <p:nvPicPr>
          <p:cNvPr id="2050" name="Picture 2" descr="F:\DSC_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16824" cy="492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ILLT Test Results</a:t>
            </a:r>
            <a:endParaRPr lang="zh-TW" altLang="en-US" sz="28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Replayed traffic volume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&gt;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4 TB 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277614"/>
              </p:ext>
            </p:extLst>
          </p:nvPr>
        </p:nvGraphicFramePr>
        <p:xfrm>
          <a:off x="251520" y="1676400"/>
          <a:ext cx="8640960" cy="484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0" y="1125884"/>
            <a:ext cx="8286776" cy="1428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8429652" y="6572272"/>
            <a:ext cx="633402" cy="285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DA88F9-73C9-40E9-8C81-D435DA56F9E4}" type="slidenum">
              <a:rPr lang="zh-TW" alt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zh-TW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Market Impact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Forums and blogs</a:t>
            </a:r>
          </a:p>
          <a:p>
            <a:pPr lvl="1"/>
            <a:r>
              <a:rPr lang="en-US" altLang="zh-TW" dirty="0" smtClean="0"/>
              <a:t>Mobile01, </a:t>
            </a:r>
            <a:r>
              <a:rPr lang="en-US" altLang="zh-TW" dirty="0" err="1" smtClean="0"/>
              <a:t>Xfastest</a:t>
            </a:r>
            <a:r>
              <a:rPr lang="en-US" altLang="zh-TW" dirty="0" smtClean="0"/>
              <a:t>, </a:t>
            </a:r>
            <a:r>
              <a:rPr lang="zh-TW" altLang="en-US" dirty="0" smtClean="0"/>
              <a:t>巴哈姆特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PCZone</a:t>
            </a:r>
            <a:r>
              <a:rPr lang="en-US" altLang="zh-TW" dirty="0" smtClean="0"/>
              <a:t>, </a:t>
            </a:r>
            <a:r>
              <a:rPr lang="zh-TW" altLang="en-US" dirty="0" smtClean="0"/>
              <a:t>滄者極限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中國無線論壇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PALMisLife</a:t>
            </a:r>
            <a:r>
              <a:rPr lang="en-US" altLang="zh-TW" dirty="0" smtClean="0"/>
              <a:t>, FAME</a:t>
            </a:r>
            <a:r>
              <a:rPr lang="zh-TW" altLang="en-US" dirty="0" smtClean="0"/>
              <a:t>中隊</a:t>
            </a:r>
            <a:r>
              <a:rPr lang="en-US" altLang="zh-TW" dirty="0" smtClean="0"/>
              <a:t>, </a:t>
            </a:r>
            <a:r>
              <a:rPr lang="zh-TW" altLang="en-US" dirty="0" smtClean="0"/>
              <a:t>香港高登</a:t>
            </a:r>
            <a:r>
              <a:rPr lang="en-US" altLang="zh-TW" dirty="0" smtClean="0"/>
              <a:t>, HKEPC, Plus….</a:t>
            </a:r>
          </a:p>
          <a:p>
            <a:pPr lvl="1"/>
            <a:r>
              <a:rPr lang="en-US" altLang="zh-TW" dirty="0" smtClean="0"/>
              <a:t>Blog</a:t>
            </a:r>
          </a:p>
          <a:p>
            <a:pPr lvl="1"/>
            <a:r>
              <a:rPr lang="en-US" altLang="zh-TW" dirty="0" err="1" smtClean="0"/>
              <a:t>Plurk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PTT (BBS)</a:t>
            </a:r>
          </a:p>
          <a:p>
            <a:r>
              <a:rPr lang="en-US" altLang="zh-TW" dirty="0" smtClean="0"/>
              <a:t>Well recognized models</a:t>
            </a:r>
          </a:p>
          <a:p>
            <a:pPr lvl="1"/>
            <a:r>
              <a:rPr lang="en-US" altLang="zh-TW" dirty="0" smtClean="0"/>
              <a:t>Buffalo WZR-HP-G300NH, WCR-G54</a:t>
            </a:r>
          </a:p>
          <a:p>
            <a:pPr lvl="1"/>
            <a:r>
              <a:rPr lang="en-US" altLang="zh-TW" dirty="0" smtClean="0"/>
              <a:t>PCI MZK-WNH</a:t>
            </a:r>
          </a:p>
          <a:p>
            <a:pPr lvl="1"/>
            <a:r>
              <a:rPr lang="en-US" altLang="zh-TW" dirty="0" smtClean="0"/>
              <a:t>SMC WBR14S-NL</a:t>
            </a:r>
          </a:p>
          <a:p>
            <a:pPr lvl="1"/>
            <a:r>
              <a:rPr lang="en-US" altLang="zh-TW" dirty="0" smtClean="0"/>
              <a:t>ASUS RT-N16</a:t>
            </a:r>
          </a:p>
          <a:p>
            <a:pPr lvl="1"/>
            <a:r>
              <a:rPr lang="en-US" altLang="zh-TW" dirty="0" smtClean="0"/>
              <a:t>Apple Airport Extreme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9BE8-D8A3-49C7-A982-2899EA59E23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07AC93-97DF-43C6-842D-AA861D7DA36F}" type="slidenum">
              <a:rPr lang="zh-TW" altLang="en-US" sz="1400" smtClean="0"/>
              <a:pPr eaLnBrk="1" hangingPunct="1"/>
              <a:t>53</a:t>
            </a:fld>
            <a:endParaRPr lang="zh-TW" altLang="en-US" sz="1400" smtClean="0"/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914400" y="382587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</a:rPr>
              <a:t>TestCov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>: Coverage Analysis and Optimization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endParaRPr lang="zh-TW" altLang="en-US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042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8050"/>
            <a:ext cx="8534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812360" y="916285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#4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9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54</a:t>
            </a:fld>
            <a:endParaRPr lang="zh-TW" altLang="en-US"/>
          </a:p>
        </p:txBody>
      </p:sp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3284210259"/>
              </p:ext>
            </p:extLst>
          </p:nvPr>
        </p:nvGraphicFramePr>
        <p:xfrm>
          <a:off x="4786282" y="3140968"/>
          <a:ext cx="4357718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048681"/>
              </p:ext>
            </p:extLst>
          </p:nvPr>
        </p:nvGraphicFramePr>
        <p:xfrm>
          <a:off x="251520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59632" y="476672"/>
            <a:ext cx="6277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/>
              <a:t>Test Coverage Analysis and Optimization </a:t>
            </a:r>
          </a:p>
          <a:p>
            <a:pPr algn="ctr"/>
            <a:r>
              <a:rPr lang="en-US" altLang="zh-TW" sz="2800" b="1" dirty="0" smtClean="0"/>
              <a:t>for Large Code Problems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556792"/>
            <a:ext cx="8731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TW" sz="2000" b="1" dirty="0" smtClean="0"/>
              <a:t>Function reachability of test cases: how many functions a test case can reach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2000" b="1" dirty="0" smtClean="0"/>
              <a:t>Test intensity of functions: how often a function is reached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2000" b="1" dirty="0" smtClean="0"/>
              <a:t>Formulated and solved 6 optimization problems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2000" b="1" dirty="0" smtClean="0"/>
              <a:t>Appeared in Journal of Systems and Software, Jan 2012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89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3" name="圖片 2" descr="Figure 1.e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55" y="2348880"/>
            <a:ext cx="7632848" cy="422310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40748" y="663080"/>
            <a:ext cx="425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Redefining Security Criteria</a:t>
            </a:r>
            <a:endParaRPr lang="zh-TW" alt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955" y="1172785"/>
            <a:ext cx="750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 smtClean="0"/>
              <a:t>Best-of-breed from Common Criteria, ICSA, NSS, and </a:t>
            </a:r>
            <a:r>
              <a:rPr lang="en-US" altLang="zh-TW" b="1" dirty="0" err="1" smtClean="0"/>
              <a:t>RealFlow</a:t>
            </a:r>
            <a:endParaRPr lang="en-US" altLang="zh-TW" b="1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 smtClean="0"/>
              <a:t>NCC Security Criteria: switch, router, WLAN, firewall, IDS, WAF, anti-virus, anti-spam, application control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 smtClean="0"/>
              <a:t>To appear in IEEE Security &amp; Privacy, 2014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145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84560"/>
              </p:ext>
            </p:extLst>
          </p:nvPr>
        </p:nvGraphicFramePr>
        <p:xfrm>
          <a:off x="251520" y="2132856"/>
          <a:ext cx="5045629" cy="398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6" r:id="rId3" imgW="6334702" imgH="5002679" progId="Visio.Drawing.11">
                  <p:embed/>
                </p:oleObj>
              </mc:Choice>
              <mc:Fallback>
                <p:oleObj r:id="rId3" imgW="6334702" imgH="50026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5045629" cy="398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31887" y="580638"/>
            <a:ext cx="785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Malware Tool-Chain: Collection, Detection, Analysis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36096" y="4077072"/>
            <a:ext cx="325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PMC&amp;D: Proactive Malware</a:t>
            </a:r>
          </a:p>
          <a:p>
            <a:r>
              <a:rPr lang="en-US" altLang="zh-TW" dirty="0" smtClean="0"/>
              <a:t>                Capture &amp; Detection</a:t>
            </a:r>
          </a:p>
          <a:p>
            <a:r>
              <a:rPr lang="en-US" altLang="zh-TW" dirty="0" smtClean="0"/>
              <a:t>HBA: Host Behavior Analysis</a:t>
            </a:r>
          </a:p>
          <a:p>
            <a:r>
              <a:rPr lang="en-US" altLang="zh-TW" dirty="0" smtClean="0"/>
              <a:t>NBA: Network Behavior Analysis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79725" y="234888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#5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1115452"/>
            <a:ext cx="4288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/>
              <a:t>M</a:t>
            </a:r>
            <a:r>
              <a:rPr lang="en-US" altLang="zh-TW" b="1" dirty="0" smtClean="0"/>
              <a:t>alware collection: active vs. passive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 smtClean="0"/>
              <a:t>Malware propagation: passive vs. active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b="1" dirty="0" smtClean="0"/>
              <a:t>To appear in IEEE Computer, 2014</a:t>
            </a:r>
          </a:p>
        </p:txBody>
      </p:sp>
    </p:spTree>
    <p:extLst>
      <p:ext uri="{BB962C8B-B14F-4D97-AF65-F5344CB8AC3E}">
        <p14:creationId xmlns:p14="http://schemas.microsoft.com/office/powerpoint/2010/main" val="24986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22661"/>
              </p:ext>
            </p:extLst>
          </p:nvPr>
        </p:nvGraphicFramePr>
        <p:xfrm>
          <a:off x="224880" y="1268760"/>
          <a:ext cx="8634159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6" r:id="rId3" imgW="7579940" imgH="1769145" progId="Visio.Drawing.11">
                  <p:embed/>
                </p:oleObj>
              </mc:Choice>
              <mc:Fallback>
                <p:oleObj r:id="rId3" imgW="7579940" imgH="17691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80" y="1268760"/>
                        <a:ext cx="8634159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39907"/>
              </p:ext>
            </p:extLst>
          </p:nvPr>
        </p:nvGraphicFramePr>
        <p:xfrm>
          <a:off x="791877" y="3933056"/>
          <a:ext cx="7560245" cy="230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7" r:id="rId5" imgW="4051935" imgH="1246937" progId="Visio.Drawing.11">
                  <p:embed/>
                </p:oleObj>
              </mc:Choice>
              <mc:Fallback>
                <p:oleObj r:id="rId5" imgW="4051935" imgH="12469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77" y="3933056"/>
                        <a:ext cx="7560245" cy="230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9552" y="548680"/>
            <a:ext cx="84412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EAR: Real </a:t>
            </a:r>
            <a:r>
              <a:rPr lang="en-US" altLang="zh-TW" sz="2400" b="1" dirty="0"/>
              <a:t>Traffic Replay over WLAN with Environment </a:t>
            </a:r>
            <a:r>
              <a:rPr lang="en-US" altLang="zh-TW" sz="2400" b="1" dirty="0" smtClean="0"/>
              <a:t>Emulation</a:t>
            </a:r>
          </a:p>
          <a:p>
            <a:pPr algn="ctr"/>
            <a:r>
              <a:rPr lang="en-US" altLang="zh-TW" sz="2000" b="1" dirty="0" smtClean="0"/>
              <a:t>Appeared in IEEE WCNC, Apr 2012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91680" y="3284984"/>
            <a:ext cx="532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EAR: Event-driven Automata-synchronized Replay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268053" y="6180078"/>
            <a:ext cx="2607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000" dirty="0" smtClean="0">
                <a:solidFill>
                  <a:prstClr val="black"/>
                </a:solidFill>
              </a:rPr>
              <a:t>EAR Evaluation </a:t>
            </a:r>
            <a:r>
              <a:rPr lang="en-US" altLang="zh-TW" sz="2000" dirty="0" err="1">
                <a:solidFill>
                  <a:prstClr val="black"/>
                </a:solidFill>
              </a:rPr>
              <a:t>Testbed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0392" y="1052736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#6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4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27877"/>
            <a:ext cx="4597551" cy="2406714"/>
          </a:xfrm>
          <a:prstGeom prst="rect">
            <a:avLst/>
          </a:prstGeom>
          <a:noFill/>
        </p:spPr>
      </p:pic>
      <p:pic>
        <p:nvPicPr>
          <p:cNvPr id="4" name="圖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933056"/>
            <a:ext cx="4597551" cy="2390814"/>
          </a:xfrm>
          <a:prstGeom prst="rect">
            <a:avLst/>
          </a:prstGeom>
          <a:noFill/>
        </p:spPr>
      </p:pic>
      <p:pic>
        <p:nvPicPr>
          <p:cNvPr id="5" name="圖片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0" y="2526918"/>
            <a:ext cx="4159264" cy="231880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622624" y="548680"/>
            <a:ext cx="560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Event Reproduction Ratio of EAR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58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LTE 4-stage </a:t>
            </a:r>
            <a:r>
              <a:rPr lang="en-US" altLang="zh-TW" dirty="0" err="1" smtClean="0"/>
              <a:t>Testbeds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400" dirty="0" smtClean="0"/>
              <a:t>Stage 1</a:t>
            </a:r>
          </a:p>
          <a:p>
            <a:pPr lvl="1"/>
            <a:r>
              <a:rPr lang="en-US" altLang="zh-TW" sz="1400" dirty="0" err="1" smtClean="0"/>
              <a:t>eNB</a:t>
            </a:r>
            <a:r>
              <a:rPr lang="en-US" altLang="zh-TW" sz="1400" dirty="0" smtClean="0"/>
              <a:t> emulator</a:t>
            </a:r>
          </a:p>
          <a:p>
            <a:pPr lvl="1"/>
            <a:r>
              <a:rPr lang="en-US" altLang="zh-TW" sz="1400" dirty="0"/>
              <a:t>Test purposes</a:t>
            </a:r>
            <a:endParaRPr lang="en-US" altLang="zh-TW" sz="1400" dirty="0" smtClean="0"/>
          </a:p>
          <a:p>
            <a:pPr lvl="2"/>
            <a:r>
              <a:rPr lang="en-US" altLang="zh-TW" dirty="0" smtClean="0"/>
              <a:t>Conformance Test</a:t>
            </a:r>
          </a:p>
          <a:p>
            <a:pPr lvl="2"/>
            <a:r>
              <a:rPr lang="en-US" altLang="zh-TW" dirty="0" smtClean="0"/>
              <a:t>Design verification</a:t>
            </a:r>
          </a:p>
          <a:p>
            <a:r>
              <a:rPr lang="en-US" altLang="zh-TW" sz="1400" dirty="0" smtClean="0"/>
              <a:t>Stage 2</a:t>
            </a:r>
          </a:p>
          <a:p>
            <a:pPr lvl="1"/>
            <a:r>
              <a:rPr lang="en-US" altLang="zh-TW" sz="1400" dirty="0" err="1" smtClean="0"/>
              <a:t>eNB</a:t>
            </a:r>
            <a:r>
              <a:rPr lang="en-US" altLang="zh-TW" sz="1400" dirty="0" smtClean="0"/>
              <a:t>/EPC of diff. vendors</a:t>
            </a:r>
          </a:p>
          <a:p>
            <a:pPr lvl="1"/>
            <a:r>
              <a:rPr lang="en-US" altLang="zh-TW" sz="1400" dirty="0"/>
              <a:t>Test purposes</a:t>
            </a:r>
            <a:endParaRPr lang="en-US" altLang="zh-TW" sz="1400" dirty="0" smtClean="0"/>
          </a:p>
          <a:p>
            <a:pPr lvl="2"/>
            <a:r>
              <a:rPr lang="en-US" altLang="zh-TW" dirty="0" smtClean="0"/>
              <a:t>Interoperability Test</a:t>
            </a:r>
          </a:p>
          <a:p>
            <a:pPr lvl="2"/>
            <a:r>
              <a:rPr lang="en-US" altLang="zh-TW" dirty="0" smtClean="0"/>
              <a:t>Capacity verification</a:t>
            </a:r>
          </a:p>
          <a:p>
            <a:r>
              <a:rPr lang="en-US" altLang="zh-TW" sz="1400" dirty="0" smtClean="0"/>
              <a:t>Stage 3</a:t>
            </a:r>
          </a:p>
          <a:p>
            <a:pPr lvl="1"/>
            <a:r>
              <a:rPr lang="en-US" altLang="zh-TW" sz="1400" dirty="0" smtClean="0"/>
              <a:t>OTA chamber/channel emulator</a:t>
            </a:r>
          </a:p>
          <a:p>
            <a:pPr lvl="1"/>
            <a:r>
              <a:rPr lang="en-US" altLang="zh-TW" sz="1400" dirty="0" smtClean="0"/>
              <a:t>Test purposes</a:t>
            </a:r>
          </a:p>
          <a:p>
            <a:pPr lvl="2"/>
            <a:r>
              <a:rPr lang="en-US" altLang="zh-TW" dirty="0" smtClean="0"/>
              <a:t>Operator-IOT</a:t>
            </a:r>
          </a:p>
          <a:p>
            <a:pPr lvl="2"/>
            <a:r>
              <a:rPr lang="en-US" altLang="zh-TW" dirty="0" smtClean="0"/>
              <a:t>Performance test for mobile devices (CTIA)</a:t>
            </a:r>
          </a:p>
          <a:p>
            <a:r>
              <a:rPr lang="en-US" altLang="zh-TW" sz="1400" dirty="0" smtClean="0"/>
              <a:t>Stage 4</a:t>
            </a:r>
          </a:p>
          <a:p>
            <a:pPr lvl="1"/>
            <a:r>
              <a:rPr lang="en-US" altLang="zh-TW" sz="1400" dirty="0" smtClean="0"/>
              <a:t>Experimental band in NCTU campus</a:t>
            </a:r>
          </a:p>
          <a:p>
            <a:pPr lvl="1"/>
            <a:r>
              <a:rPr lang="en-US" altLang="zh-TW" sz="1400" dirty="0"/>
              <a:t>Test purposes</a:t>
            </a:r>
            <a:endParaRPr lang="en-US" altLang="zh-TW" sz="1400" dirty="0" smtClean="0"/>
          </a:p>
          <a:p>
            <a:pPr lvl="2"/>
            <a:r>
              <a:rPr lang="en-US" altLang="zh-TW" dirty="0" smtClean="0"/>
              <a:t>Field Trials</a:t>
            </a:r>
          </a:p>
          <a:p>
            <a:pPr lvl="2"/>
            <a:r>
              <a:rPr lang="en-US" altLang="zh-TW" dirty="0" err="1" smtClean="0"/>
              <a:t>BetaSite</a:t>
            </a:r>
            <a:endParaRPr lang="en-US" altLang="zh-TW" dirty="0" smtClean="0"/>
          </a:p>
        </p:txBody>
      </p:sp>
      <p:pic>
        <p:nvPicPr>
          <p:cNvPr id="1026" name="Picture 2" descr="R:\TestFlow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60" y="1100323"/>
            <a:ext cx="4039344" cy="57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131811" y="184482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#7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5843" y="407707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#8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3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The blue Track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241806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Development Plane: 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L7 Networks Inc.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Computer Networks: An Open Source Approach </a:t>
            </a:r>
          </a:p>
          <a:p>
            <a:r>
              <a:rPr lang="en-US" altLang="zh-TW" dirty="0" smtClean="0"/>
              <a:t>Research Plane: </a:t>
            </a:r>
          </a:p>
          <a:p>
            <a:r>
              <a:rPr lang="en-US" altLang="zh-TW" dirty="0"/>
              <a:t>	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Deep Packet Inspection (DPI)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7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60</a:t>
            </a:fld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97232"/>
              </p:ext>
            </p:extLst>
          </p:nvPr>
        </p:nvGraphicFramePr>
        <p:xfrm>
          <a:off x="684213" y="1341438"/>
          <a:ext cx="7789862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工作表" r:id="rId4" imgW="10687151" imgH="6333991" progId="Excel.Sheet.12">
                  <p:embed/>
                </p:oleObj>
              </mc:Choice>
              <mc:Fallback>
                <p:oleObj name="工作表" r:id="rId4" imgW="10687151" imgH="633399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7789862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67544" y="692695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Throughput vs. Channel Power and Angle 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(DUT2)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38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6186-A247-4BCF-8733-D6CA9446B8EE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52724" cy="49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69774" y="731410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Effect 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Attitude Angle to Throughput (-74.4dBm)</a:t>
            </a:r>
          </a:p>
        </p:txBody>
      </p:sp>
    </p:spTree>
    <p:extLst>
      <p:ext uri="{BB962C8B-B14F-4D97-AF65-F5344CB8AC3E}">
        <p14:creationId xmlns:p14="http://schemas.microsoft.com/office/powerpoint/2010/main" val="32517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62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2910" y="1129389"/>
            <a:ext cx="4143404" cy="5442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4" y="1207315"/>
            <a:ext cx="3814294" cy="5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57158" y="428604"/>
            <a:ext cx="8462992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A Spin-Off: EBL (Embedded Benchmarking Lab)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86380" y="2000240"/>
            <a:ext cx="334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Dynamic Multi-Level </a:t>
            </a:r>
            <a:r>
              <a:rPr lang="en-US" altLang="zh-TW" sz="2000" b="1" dirty="0">
                <a:solidFill>
                  <a:srgbClr val="C00000"/>
                </a:solidFill>
              </a:rPr>
              <a:t>Profiler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357686" y="2214554"/>
            <a:ext cx="836981" cy="1588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378041" y="2984497"/>
            <a:ext cx="770023" cy="1588"/>
          </a:xfrm>
          <a:prstGeom prst="straightConnector1">
            <a:avLst/>
          </a:prstGeom>
          <a:ln w="28575">
            <a:solidFill>
              <a:srgbClr val="0070C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286380" y="2714620"/>
            <a:ext cx="30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70C0"/>
                </a:solidFill>
              </a:rPr>
              <a:t>Cross </a:t>
            </a:r>
            <a:r>
              <a:rPr lang="en-US" altLang="zh-TW" sz="2000" b="1" dirty="0">
                <a:solidFill>
                  <a:srgbClr val="0070C0"/>
                </a:solidFill>
              </a:rPr>
              <a:t>Layer Bottleneck Detector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42910" y="2643182"/>
            <a:ext cx="3615758" cy="2319588"/>
          </a:xfrm>
          <a:prstGeom prst="rect">
            <a:avLst/>
          </a:prstGeom>
          <a:solidFill>
            <a:srgbClr val="0070C0">
              <a:alpha val="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42910" y="1928802"/>
            <a:ext cx="3615758" cy="573846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68210" y="5608620"/>
            <a:ext cx="3615758" cy="573846"/>
          </a:xfrm>
          <a:prstGeom prst="rect">
            <a:avLst/>
          </a:prstGeom>
          <a:solidFill>
            <a:srgbClr val="7030A0">
              <a:alpha val="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000496" y="5429264"/>
            <a:ext cx="1308435" cy="1588"/>
          </a:xfrm>
          <a:prstGeom prst="straightConnector1">
            <a:avLst/>
          </a:prstGeom>
          <a:ln w="28575">
            <a:solidFill>
              <a:srgbClr val="7030A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429256" y="5214950"/>
            <a:ext cx="308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7030A0"/>
                </a:solidFill>
              </a:rPr>
              <a:t>H-Profile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16720" y="4419306"/>
            <a:ext cx="2879215" cy="43739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162017" y="4496665"/>
            <a:ext cx="770023" cy="1588"/>
          </a:xfrm>
          <a:prstGeom prst="straightConnector1">
            <a:avLst/>
          </a:prstGeom>
          <a:ln w="28575"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143504" y="4286256"/>
            <a:ext cx="334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</a:rPr>
              <a:t>Bottleneck Analyzer</a:t>
            </a:r>
            <a:endParaRPr lang="zh-TW" altLang="en-US" sz="2000" b="1" dirty="0">
              <a:solidFill>
                <a:srgbClr val="FFC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82064" y="6177115"/>
            <a:ext cx="236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</a:rPr>
              <a:t>Android System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V="1">
            <a:off x="3697487" y="5224211"/>
            <a:ext cx="15139" cy="207"/>
          </a:xfrm>
          <a:prstGeom prst="straightConnector1">
            <a:avLst/>
          </a:prstGeom>
          <a:ln w="28575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066629" y="6369651"/>
            <a:ext cx="937419" cy="14030"/>
          </a:xfrm>
          <a:prstGeom prst="straightConnector1">
            <a:avLst/>
          </a:prstGeom>
          <a:ln w="28575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72066" y="5572140"/>
            <a:ext cx="384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B050"/>
                </a:solidFill>
              </a:rPr>
              <a:t>Power Measurer 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(System Level)</a:t>
            </a:r>
            <a:endParaRPr lang="en-US" altLang="zh-TW" sz="2000" b="1" dirty="0" smtClean="0">
              <a:solidFill>
                <a:srgbClr val="00B050"/>
              </a:solidFill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</a:rPr>
              <a:t>Battery Use Extension 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(App Level)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</a:rPr>
              <a:t>Power Memo 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(Function Level)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00694" y="1357298"/>
            <a:ext cx="334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AKL (stand-alone)</a:t>
            </a: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4286248" y="1571612"/>
            <a:ext cx="1138294" cy="15130"/>
          </a:xfrm>
          <a:prstGeom prst="straightConnector1">
            <a:avLst/>
          </a:prstGeom>
          <a:ln w="28575">
            <a:solidFill>
              <a:srgbClr val="00206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 bwMode="auto">
          <a:xfrm>
            <a:off x="642910" y="1285860"/>
            <a:ext cx="3615758" cy="573846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rot="16200000" flipV="1">
            <a:off x="4633591" y="1263771"/>
            <a:ext cx="15139" cy="207"/>
          </a:xfrm>
          <a:prstGeom prst="straightConnector1">
            <a:avLst/>
          </a:prstGeom>
          <a:ln w="28575">
            <a:solidFill>
              <a:srgbClr val="00206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/>
              <a:t>Android Key Logger (AKL)</a:t>
            </a:r>
            <a:endParaRPr lang="zh-TW" altLang="en-US" sz="1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DFF0-FD9B-49C6-870B-FEA406F71437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08113"/>
            <a:ext cx="4572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H:\ebl_akl\screen\pic_TR1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17625"/>
            <a:ext cx="1584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:\ebl_akl\screen\pic_TR1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36988"/>
            <a:ext cx="15843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28625" y="3070225"/>
            <a:ext cx="1643063" cy="214313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28625" y="3427413"/>
            <a:ext cx="1643063" cy="214312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肘形接點 20"/>
          <p:cNvCxnSpPr/>
          <p:nvPr/>
        </p:nvCxnSpPr>
        <p:spPr>
          <a:xfrm>
            <a:off x="2286000" y="3551238"/>
            <a:ext cx="2857500" cy="16637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2286000" y="3122613"/>
            <a:ext cx="2857500" cy="9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文字方塊 28"/>
          <p:cNvSpPr txBox="1">
            <a:spLocks noChangeArrowheads="1"/>
          </p:cNvSpPr>
          <p:nvPr/>
        </p:nvSpPr>
        <p:spPr bwMode="auto">
          <a:xfrm>
            <a:off x="6858000" y="28575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The AKL can record, then replay user events.</a:t>
            </a: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158731" y="491679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#9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9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36877" cy="490538"/>
          </a:xfrm>
        </p:spPr>
        <p:txBody>
          <a:bodyPr/>
          <a:lstStyle/>
          <a:p>
            <a:r>
              <a:rPr lang="en-US" altLang="zh-TW" dirty="0" smtClean="0"/>
              <a:t>Application Power Measurer</a:t>
            </a:r>
            <a:endParaRPr lang="zh-TW" altLang="en-US" dirty="0" smtClean="0">
              <a:solidFill>
                <a:srgbClr val="0070C0"/>
              </a:solidFill>
            </a:endParaRPr>
          </a:p>
        </p:txBody>
      </p:sp>
      <p:sp>
        <p:nvSpPr>
          <p:cNvPr id="12291" name="內容版面配置區 5"/>
          <p:cNvSpPr>
            <a:spLocks noGrp="1"/>
          </p:cNvSpPr>
          <p:nvPr>
            <p:ph sz="quarter" idx="1"/>
          </p:nvPr>
        </p:nvSpPr>
        <p:spPr>
          <a:xfrm>
            <a:off x="383931" y="1371600"/>
            <a:ext cx="4785946" cy="4937125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altLang="zh-TW" sz="2400" dirty="0" smtClean="0"/>
              <a:t>Purpose</a:t>
            </a:r>
          </a:p>
          <a:p>
            <a:pPr marL="788988" lvl="1" indent="-514350">
              <a:defRPr/>
            </a:pPr>
            <a:r>
              <a:rPr lang="en-US" altLang="zh-TW" sz="2000" dirty="0" smtClean="0"/>
              <a:t>To measure power consumption for android Apps automatically</a:t>
            </a:r>
          </a:p>
          <a:p>
            <a:pPr marL="0" indent="0">
              <a:buFontTx/>
              <a:buNone/>
              <a:defRPr/>
            </a:pPr>
            <a:endParaRPr lang="en-US" altLang="zh-TW" sz="2000" dirty="0" smtClean="0"/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2400" dirty="0" smtClean="0"/>
              <a:t>Test tools</a:t>
            </a:r>
            <a:endParaRPr lang="en-US" altLang="zh-TW" sz="2400" dirty="0"/>
          </a:p>
          <a:p>
            <a:pPr marL="788988" lvl="1" indent="-514350">
              <a:defRPr/>
            </a:pPr>
            <a:r>
              <a:rPr lang="en-US" altLang="zh-TW" sz="2000" dirty="0" smtClean="0"/>
              <a:t>Power meter</a:t>
            </a:r>
          </a:p>
          <a:p>
            <a:pPr marL="788988" lvl="1" indent="-514350">
              <a:defRPr/>
            </a:pPr>
            <a:r>
              <a:rPr lang="en-US" altLang="zh-TW" sz="2000" dirty="0" smtClean="0"/>
              <a:t>Android Key Logger</a:t>
            </a:r>
          </a:p>
          <a:p>
            <a:pPr marL="0" indent="0">
              <a:buFontTx/>
              <a:buNone/>
              <a:defRPr/>
            </a:pPr>
            <a:endParaRPr lang="en-US" altLang="zh-TW" sz="20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4095751"/>
            <a:ext cx="3128597" cy="2138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317C8D-B3AA-493A-9CED-6C4CA267A004}" type="slidenum">
              <a:rPr lang="en-US" altLang="zh-TW" smtClean="0"/>
              <a:pPr eaLnBrk="1" hangingPunct="1"/>
              <a:t>64</a:t>
            </a:fld>
            <a:endParaRPr lang="en-US" altLang="zh-TW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8" y="2349500"/>
            <a:ext cx="448700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42245" y="628403"/>
            <a:ext cx="8062204" cy="490537"/>
          </a:xfrm>
        </p:spPr>
        <p:txBody>
          <a:bodyPr/>
          <a:lstStyle/>
          <a:p>
            <a:r>
              <a:rPr lang="en-US" altLang="zh-TW" dirty="0" smtClean="0"/>
              <a:t>Battery Rundown Test</a:t>
            </a:r>
            <a:endParaRPr lang="zh-TW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28675" name="內容版面配置區 5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400" dirty="0" smtClean="0"/>
              <a:t>Decide user scenario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/>
              <a:t>Set execution loop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2400" dirty="0" smtClean="0"/>
              <a:t>Get battery life time</a:t>
            </a:r>
            <a:endParaRPr lang="en-US" altLang="zh-TW" sz="20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279" y="1124744"/>
            <a:ext cx="4120662" cy="5318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A4FF60B-5C96-4751-90FA-7CFD6A46C202}" type="slidenum">
              <a:rPr lang="en-US" altLang="zh-TW" smtClean="0"/>
              <a:pPr eaLnBrk="1" hangingPunct="1"/>
              <a:t>65</a:t>
            </a:fld>
            <a:endParaRPr lang="en-US" altLang="zh-TW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39" y="3141663"/>
            <a:ext cx="4652597" cy="23288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921181" y="720726"/>
            <a:ext cx="7539251" cy="490537"/>
          </a:xfrm>
        </p:spPr>
        <p:txBody>
          <a:bodyPr/>
          <a:lstStyle/>
          <a:p>
            <a:r>
              <a:rPr lang="en-US" altLang="zh-TW" dirty="0" smtClean="0"/>
              <a:t>System Stability Test</a:t>
            </a:r>
            <a:endParaRPr lang="zh-TW" alt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01" y="1484314"/>
            <a:ext cx="6315808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1985051" y="1930402"/>
            <a:ext cx="930520" cy="3451225"/>
            <a:chOff x="344488" y="1628800"/>
            <a:chExt cx="1008111" cy="3449960"/>
          </a:xfrm>
        </p:grpSpPr>
        <p:sp>
          <p:nvSpPr>
            <p:cNvPr id="6" name="矩形 5"/>
            <p:cNvSpPr/>
            <p:nvPr/>
          </p:nvSpPr>
          <p:spPr bwMode="auto">
            <a:xfrm>
              <a:off x="488958" y="2925312"/>
              <a:ext cx="863641" cy="215821"/>
            </a:xfrm>
            <a:prstGeom prst="rect">
              <a:avLst/>
            </a:prstGeom>
            <a:solidFill>
              <a:schemeClr val="accent2">
                <a:lumMod val="50000"/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560398" y="3861593"/>
              <a:ext cx="738223" cy="287233"/>
            </a:xfrm>
            <a:prstGeom prst="rect">
              <a:avLst/>
            </a:prstGeom>
            <a:solidFill>
              <a:schemeClr val="accent2">
                <a:lumMod val="50000"/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533410" y="4789941"/>
              <a:ext cx="765211" cy="288819"/>
            </a:xfrm>
            <a:prstGeom prst="rect">
              <a:avLst/>
            </a:prstGeom>
            <a:solidFill>
              <a:schemeClr val="accent2">
                <a:lumMod val="50000"/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44488" y="1628800"/>
              <a:ext cx="954133" cy="288819"/>
            </a:xfrm>
            <a:prstGeom prst="rect">
              <a:avLst/>
            </a:prstGeom>
            <a:solidFill>
              <a:schemeClr val="accent2">
                <a:lumMod val="50000"/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圖說文字 3"/>
          <p:cNvSpPr/>
          <p:nvPr/>
        </p:nvSpPr>
        <p:spPr>
          <a:xfrm>
            <a:off x="5906420" y="2700338"/>
            <a:ext cx="1661746" cy="1276350"/>
          </a:xfrm>
          <a:prstGeom prst="wedgeRectCallout">
            <a:avLst>
              <a:gd name="adj1" fmla="val -68595"/>
              <a:gd name="adj2" fmla="val -69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DUT Issue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0406"/>
          </a:xfrm>
        </p:spPr>
        <p:txBody>
          <a:bodyPr>
            <a:noAutofit/>
          </a:bodyPr>
          <a:lstStyle/>
          <a:p>
            <a:r>
              <a:rPr lang="en-US" altLang="zh-TW" sz="2800" b="1" dirty="0" smtClean="0"/>
              <a:t>Automated </a:t>
            </a:r>
            <a:r>
              <a:rPr lang="en-US" altLang="zh-TW" sz="2800" b="1" dirty="0"/>
              <a:t>GUI Testing for Embedded Systems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0330-EB33-4DF7-B944-D65549D1CF7E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7589"/>
              </p:ext>
            </p:extLst>
          </p:nvPr>
        </p:nvGraphicFramePr>
        <p:xfrm>
          <a:off x="971600" y="2173699"/>
          <a:ext cx="6827798" cy="436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r:id="rId3" imgW="5273310" imgH="3364857" progId="Visio.Drawing.11">
                  <p:embed/>
                </p:oleObj>
              </mc:Choice>
              <mc:Fallback>
                <p:oleObj r:id="rId3" imgW="5273310" imgH="33648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173699"/>
                        <a:ext cx="6827798" cy="4367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13383" y="1124744"/>
            <a:ext cx="6249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SPAG (Smart Phone Automatic GUI)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Record and replay user behaviors with accuracy improvement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To appear in IEEE Software, 2014</a:t>
            </a:r>
          </a:p>
        </p:txBody>
      </p:sp>
    </p:spTree>
    <p:extLst>
      <p:ext uri="{BB962C8B-B14F-4D97-AF65-F5344CB8AC3E}">
        <p14:creationId xmlns:p14="http://schemas.microsoft.com/office/powerpoint/2010/main" val="21705141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Lessons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750" y="1223158"/>
            <a:ext cx="8239744" cy="521326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Development vs. research</a:t>
            </a:r>
          </a:p>
          <a:p>
            <a:pPr lvl="1"/>
            <a:r>
              <a:rPr lang="en-US" altLang="zh-TW" dirty="0" smtClean="0"/>
              <a:t>R only, R</a:t>
            </a:r>
            <a:r>
              <a:rPr lang="en-US" altLang="zh-TW" dirty="0" smtClean="0">
                <a:sym typeface="Wingdings" panose="05000000000000000000" pitchFamily="2" charset="2"/>
              </a:rPr>
              <a:t>D, DR, or parallel R&amp;D?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Front line (D) </a:t>
            </a:r>
            <a:r>
              <a:rPr lang="en-US" altLang="zh-TW" dirty="0" smtClean="0">
                <a:sym typeface="Wingdings" pitchFamily="2" charset="2"/>
              </a:rPr>
              <a:t> back line (R), D first then R</a:t>
            </a:r>
          </a:p>
          <a:p>
            <a:pPr lvl="1"/>
            <a:r>
              <a:rPr lang="en-US" altLang="zh-TW" dirty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Industry: </a:t>
            </a:r>
            <a:r>
              <a:rPr lang="en-US" altLang="zh-TW" dirty="0" err="1" smtClean="0">
                <a:sym typeface="Wingdings" pitchFamily="2" charset="2"/>
              </a:rPr>
              <a:t>D&amp;r</a:t>
            </a:r>
            <a:r>
              <a:rPr lang="en-US" altLang="zh-TW" dirty="0" smtClean="0">
                <a:sym typeface="Wingdings" pitchFamily="2" charset="2"/>
              </a:rPr>
              <a:t>, academia: </a:t>
            </a:r>
            <a:r>
              <a:rPr lang="en-US" altLang="zh-TW" dirty="0" err="1" smtClean="0">
                <a:sym typeface="Wingdings" pitchFamily="2" charset="2"/>
              </a:rPr>
              <a:t>R&amp;d</a:t>
            </a:r>
            <a:r>
              <a:rPr lang="en-US" altLang="zh-TW" dirty="0" smtClean="0"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altLang="zh-TW" dirty="0">
                <a:sym typeface="Wingdings" pitchFamily="2" charset="2"/>
              </a:rPr>
              <a:t>	</a:t>
            </a:r>
            <a:r>
              <a:rPr lang="en-US" altLang="zh-TW" dirty="0" smtClean="0">
                <a:sym typeface="Wingdings" pitchFamily="2" charset="2"/>
              </a:rPr>
              <a:t> grow r in industry &amp; d in academia!</a:t>
            </a:r>
          </a:p>
          <a:p>
            <a:pPr lvl="1"/>
            <a:r>
              <a:rPr lang="en-US" altLang="zh-TW" dirty="0" smtClean="0"/>
              <a:t> Good balance between D &amp; R: but not in </a:t>
            </a:r>
            <a:r>
              <a:rPr lang="en-US" altLang="zh-TW" dirty="0" err="1" smtClean="0"/>
              <a:t>ComSoc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/>
              <a:t>NBL experiences</a:t>
            </a:r>
          </a:p>
          <a:p>
            <a:pPr lvl="1"/>
            <a:r>
              <a:rPr lang="en-US" altLang="zh-TW" dirty="0"/>
              <a:t> Duplicating others (e.g. UNH/IOL) has no value.</a:t>
            </a:r>
          </a:p>
          <a:p>
            <a:pPr lvl="1"/>
            <a:r>
              <a:rPr lang="en-US" altLang="zh-TW" dirty="0"/>
              <a:t> Real traffic testing is indeed unique.</a:t>
            </a:r>
          </a:p>
          <a:p>
            <a:pPr lvl="1"/>
            <a:r>
              <a:rPr lang="en-US" altLang="zh-TW" dirty="0"/>
              <a:t> 3</a:t>
            </a:r>
            <a:r>
              <a:rPr lang="en-US" altLang="zh-TW" baseline="30000" dirty="0"/>
              <a:t>rd</a:t>
            </a:r>
            <a:r>
              <a:rPr lang="en-US" altLang="zh-TW" dirty="0"/>
              <a:t>-party lab only for 2</a:t>
            </a:r>
            <a:r>
              <a:rPr lang="en-US" altLang="zh-TW" baseline="30000" dirty="0"/>
              <a:t>nd</a:t>
            </a:r>
            <a:r>
              <a:rPr lang="en-US" altLang="zh-TW" dirty="0"/>
              <a:t>-tier vendors?</a:t>
            </a:r>
          </a:p>
          <a:p>
            <a:pPr lvl="2"/>
            <a:r>
              <a:rPr lang="en-US" altLang="zh-TW" dirty="0"/>
              <a:t> Large/small projects with large/small vendors</a:t>
            </a:r>
            <a:endParaRPr lang="zh-TW" altLang="zh-TW" dirty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Research roadmap vs. random picks</a:t>
            </a:r>
          </a:p>
          <a:p>
            <a:pPr lvl="1"/>
            <a:r>
              <a:rPr lang="en-US" altLang="zh-TW" dirty="0" smtClean="0"/>
              <a:t> A series of works with deeper understanding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But random picks have their chances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Publication strategy: conferences vs. journals/magazines</a:t>
            </a:r>
          </a:p>
          <a:p>
            <a:pPr lvl="1"/>
            <a:r>
              <a:rPr lang="en-US" altLang="zh-TW" dirty="0" smtClean="0"/>
              <a:t> Conference-driven vs. journal-driven: travel budget</a:t>
            </a:r>
          </a:p>
          <a:p>
            <a:pPr lvl="1"/>
            <a:r>
              <a:rPr lang="en-US" altLang="zh-TW" dirty="0" smtClean="0"/>
              <a:t> Time-to-publish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68</a:t>
            </a:fld>
            <a:endParaRPr lang="zh-TW" altLang="zh-TW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Lessons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9872" y="1440811"/>
            <a:ext cx="8299120" cy="522854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/>
              <a:t>Academic services vs. academic cooperation</a:t>
            </a:r>
          </a:p>
          <a:p>
            <a:pPr lvl="1"/>
            <a:r>
              <a:rPr lang="en-US" altLang="zh-TW" dirty="0"/>
              <a:t> Editorial boards, program committees, technical committees</a:t>
            </a:r>
          </a:p>
          <a:p>
            <a:pPr lvl="1"/>
            <a:r>
              <a:rPr lang="en-US" altLang="zh-TW" dirty="0"/>
              <a:t> Extra effort for new thoughts and resources</a:t>
            </a:r>
          </a:p>
          <a:p>
            <a:pPr lvl="1"/>
            <a:r>
              <a:rPr lang="en-US" altLang="zh-TW" dirty="0"/>
              <a:t> Research: collaboration &gt; work alone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Impacts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work with high impact on the industry might not have high impact on the academia, and vice </a:t>
            </a:r>
            <a:r>
              <a:rPr lang="en-US" altLang="zh-TW" dirty="0" smtClean="0"/>
              <a:t>versa.</a:t>
            </a:r>
            <a:endParaRPr lang="en-US" altLang="zh-TW" dirty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high-impact paper might be rejected in its early </a:t>
            </a:r>
            <a:r>
              <a:rPr lang="en-US" altLang="zh-TW" dirty="0" smtClean="0"/>
              <a:t>version.</a:t>
            </a:r>
            <a:endParaRPr lang="en-US" altLang="zh-TW" dirty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Many </a:t>
            </a:r>
            <a:r>
              <a:rPr lang="en-US" altLang="zh-TW" dirty="0"/>
              <a:t>papers in top journals or conferences have low impact eventually. The review process can screen regarding </a:t>
            </a:r>
            <a:r>
              <a:rPr lang="en-US" altLang="zh-TW" i="1" dirty="0"/>
              <a:t>quality</a:t>
            </a:r>
            <a:r>
              <a:rPr lang="en-US" altLang="zh-TW" dirty="0"/>
              <a:t> but usually not </a:t>
            </a:r>
            <a:r>
              <a:rPr lang="en-US" altLang="zh-TW" i="1" dirty="0"/>
              <a:t>impact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Keep a few of your favorite problems in your mind and review them with new inputs.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325B-BB30-43D3-9149-21C6986BDB11}" type="slidenum">
              <a:rPr lang="zh-TW" altLang="zh-TW" smtClean="0"/>
              <a:pPr>
                <a:defRPr/>
              </a:pPr>
              <a:t>69</a:t>
            </a:fld>
            <a:endParaRPr lang="zh-TW" altLang="zh-TW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23951" y="6333859"/>
            <a:ext cx="633402" cy="285728"/>
          </a:xfrm>
        </p:spPr>
        <p:txBody>
          <a:bodyPr/>
          <a:lstStyle/>
          <a:p>
            <a:pPr>
              <a:defRPr/>
            </a:pPr>
            <a:fld id="{13A5546C-B345-4571-B521-78169226F76F}" type="slidenum">
              <a:rPr lang="zh-TW" altLang="zh-TW"/>
              <a:pPr>
                <a:defRPr/>
              </a:pPr>
              <a:t>7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11200" y="104775"/>
            <a:ext cx="7772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TW" altLang="zh-TW" sz="3600" b="1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527699" y="2809587"/>
            <a:ext cx="8204200" cy="3414713"/>
            <a:chOff x="200" y="1362"/>
            <a:chExt cx="5560" cy="2689"/>
          </a:xfrm>
        </p:grpSpPr>
        <p:sp>
          <p:nvSpPr>
            <p:cNvPr id="22537" name="AutoShape 6"/>
            <p:cNvSpPr>
              <a:spLocks noChangeArrowheads="1"/>
            </p:cNvSpPr>
            <p:nvPr/>
          </p:nvSpPr>
          <p:spPr bwMode="auto">
            <a:xfrm>
              <a:off x="200" y="1362"/>
              <a:ext cx="786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700">
                  <a:ea typeface="標楷體" pitchFamily="65" charset="-120"/>
                </a:rPr>
                <a:t>LAN/DMZ</a:t>
              </a:r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 flipV="1">
              <a:off x="741" y="2028"/>
              <a:ext cx="4624" cy="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H="1" flipV="1">
              <a:off x="741" y="3766"/>
              <a:ext cx="461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>
              <a:off x="642" y="1770"/>
              <a:ext cx="0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>
              <a:off x="5466" y="1761"/>
              <a:ext cx="0" cy="1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226" y="1957"/>
              <a:ext cx="457" cy="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200">
                  <a:ea typeface="標楷體" pitchFamily="65" charset="-120"/>
                </a:rPr>
                <a:t>Redirect</a:t>
              </a:r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2775" y="1967"/>
              <a:ext cx="35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Route</a:t>
              </a:r>
            </a:p>
          </p:txBody>
        </p:sp>
        <p:sp>
          <p:nvSpPr>
            <p:cNvPr id="22544" name="AutoShape 13"/>
            <p:cNvSpPr>
              <a:spLocks noChangeArrowheads="1"/>
            </p:cNvSpPr>
            <p:nvPr/>
          </p:nvSpPr>
          <p:spPr bwMode="auto">
            <a:xfrm>
              <a:off x="799" y="1947"/>
              <a:ext cx="375" cy="3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MAC 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Filter</a:t>
              </a:r>
            </a:p>
          </p:txBody>
        </p:sp>
        <p:sp>
          <p:nvSpPr>
            <p:cNvPr id="22545" name="AutoShape 14"/>
            <p:cNvSpPr>
              <a:spLocks noChangeArrowheads="1"/>
            </p:cNvSpPr>
            <p:nvPr/>
          </p:nvSpPr>
          <p:spPr bwMode="auto">
            <a:xfrm>
              <a:off x="1725" y="1957"/>
              <a:ext cx="468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In-LAN 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Filter</a:t>
              </a:r>
            </a:p>
          </p:txBody>
        </p:sp>
        <p:sp>
          <p:nvSpPr>
            <p:cNvPr id="22546" name="AutoShape 15"/>
            <p:cNvSpPr>
              <a:spLocks noChangeArrowheads="1"/>
            </p:cNvSpPr>
            <p:nvPr/>
          </p:nvSpPr>
          <p:spPr bwMode="auto">
            <a:xfrm>
              <a:off x="3160" y="1967"/>
              <a:ext cx="500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200">
                  <a:solidFill>
                    <a:schemeClr val="bg1"/>
                  </a:solidFill>
                  <a:ea typeface="標楷體" pitchFamily="65" charset="-120"/>
                </a:rPr>
                <a:t> </a:t>
              </a:r>
              <a:r>
                <a:rPr lang="en-US" altLang="zh-TW" sz="1200">
                  <a:ea typeface="標楷體" pitchFamily="65" charset="-120"/>
                </a:rPr>
                <a:t>Out-WAN </a:t>
              </a:r>
            </a:p>
            <a:p>
              <a:pPr algn="ctr" defTabSz="957263"/>
              <a:r>
                <a:rPr lang="en-US" altLang="zh-TW" sz="1200">
                  <a:ea typeface="標楷體" pitchFamily="65" charset="-120"/>
                </a:rPr>
                <a:t>Filter</a:t>
              </a:r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3701" y="1967"/>
              <a:ext cx="291" cy="326"/>
            </a:xfrm>
            <a:prstGeom prst="rect">
              <a:avLst/>
            </a:prstGeom>
            <a:solidFill>
              <a:srgbClr val="B6B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500">
                  <a:ea typeface="標楷體" pitchFamily="65" charset="-120"/>
                </a:rPr>
                <a:t>NAT</a:t>
              </a:r>
            </a:p>
          </p:txBody>
        </p:sp>
        <p:sp>
          <p:nvSpPr>
            <p:cNvPr id="22548" name="Rectangle 17"/>
            <p:cNvSpPr>
              <a:spLocks noChangeArrowheads="1"/>
            </p:cNvSpPr>
            <p:nvPr/>
          </p:nvSpPr>
          <p:spPr bwMode="auto">
            <a:xfrm>
              <a:off x="4096" y="1967"/>
              <a:ext cx="395" cy="31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IPsec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VPN</a:t>
              </a:r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4595" y="1967"/>
              <a:ext cx="666" cy="33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Bandwidth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Mgt.</a:t>
              </a:r>
            </a:p>
          </p:txBody>
        </p:sp>
        <p:sp>
          <p:nvSpPr>
            <p:cNvPr id="22550" name="Freeform 19"/>
            <p:cNvSpPr>
              <a:spLocks/>
            </p:cNvSpPr>
            <p:nvPr/>
          </p:nvSpPr>
          <p:spPr bwMode="auto">
            <a:xfrm>
              <a:off x="2651" y="2028"/>
              <a:ext cx="62" cy="726"/>
            </a:xfrm>
            <a:custGeom>
              <a:avLst/>
              <a:gdLst>
                <a:gd name="T0" fmla="*/ 0 w 454"/>
                <a:gd name="T1" fmla="*/ 880 h 681"/>
                <a:gd name="T2" fmla="*/ 0 w 454"/>
                <a:gd name="T3" fmla="*/ 880 h 681"/>
                <a:gd name="T4" fmla="*/ 0 w 454"/>
                <a:gd name="T5" fmla="*/ 0 h 681"/>
                <a:gd name="T6" fmla="*/ 0 60000 65536"/>
                <a:gd name="T7" fmla="*/ 0 60000 65536"/>
                <a:gd name="T8" fmla="*/ 0 60000 65536"/>
                <a:gd name="T9" fmla="*/ 0 w 454"/>
                <a:gd name="T10" fmla="*/ 0 h 681"/>
                <a:gd name="T11" fmla="*/ 454 w 454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681">
                  <a:moveTo>
                    <a:pt x="0" y="681"/>
                  </a:moveTo>
                  <a:lnTo>
                    <a:pt x="454" y="681"/>
                  </a:lnTo>
                  <a:lnTo>
                    <a:pt x="45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1" name="Oval 20"/>
            <p:cNvSpPr>
              <a:spLocks noChangeArrowheads="1"/>
            </p:cNvSpPr>
            <p:nvPr/>
          </p:nvSpPr>
          <p:spPr bwMode="auto">
            <a:xfrm>
              <a:off x="544" y="1951"/>
              <a:ext cx="197" cy="1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2" name="Oval 21"/>
            <p:cNvSpPr>
              <a:spLocks noChangeArrowheads="1"/>
            </p:cNvSpPr>
            <p:nvPr/>
          </p:nvSpPr>
          <p:spPr bwMode="auto">
            <a:xfrm>
              <a:off x="544" y="3676"/>
              <a:ext cx="197" cy="18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3" name="Oval 22"/>
            <p:cNvSpPr>
              <a:spLocks noChangeArrowheads="1"/>
            </p:cNvSpPr>
            <p:nvPr/>
          </p:nvSpPr>
          <p:spPr bwMode="auto">
            <a:xfrm>
              <a:off x="5368" y="1943"/>
              <a:ext cx="196" cy="1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4" name="Oval 23"/>
            <p:cNvSpPr>
              <a:spLocks noChangeArrowheads="1"/>
            </p:cNvSpPr>
            <p:nvPr/>
          </p:nvSpPr>
          <p:spPr bwMode="auto">
            <a:xfrm>
              <a:off x="5368" y="3667"/>
              <a:ext cx="196" cy="18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5" name="Freeform 24"/>
            <p:cNvSpPr>
              <a:spLocks/>
            </p:cNvSpPr>
            <p:nvPr/>
          </p:nvSpPr>
          <p:spPr bwMode="auto">
            <a:xfrm>
              <a:off x="5032" y="3257"/>
              <a:ext cx="281" cy="499"/>
            </a:xfrm>
            <a:custGeom>
              <a:avLst/>
              <a:gdLst>
                <a:gd name="T0" fmla="*/ 11 w 816"/>
                <a:gd name="T1" fmla="*/ 499 h 499"/>
                <a:gd name="T2" fmla="*/ 11 w 816"/>
                <a:gd name="T3" fmla="*/ 0 h 499"/>
                <a:gd name="T4" fmla="*/ 0 w 816"/>
                <a:gd name="T5" fmla="*/ 0 h 499"/>
                <a:gd name="T6" fmla="*/ 0 60000 65536"/>
                <a:gd name="T7" fmla="*/ 0 60000 65536"/>
                <a:gd name="T8" fmla="*/ 0 60000 65536"/>
                <a:gd name="T9" fmla="*/ 0 w 816"/>
                <a:gd name="T10" fmla="*/ 0 h 499"/>
                <a:gd name="T11" fmla="*/ 816 w 816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499">
                  <a:moveTo>
                    <a:pt x="816" y="499"/>
                  </a:move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6" name="Text Box 25"/>
            <p:cNvSpPr txBox="1">
              <a:spLocks noChangeArrowheads="1"/>
            </p:cNvSpPr>
            <p:nvPr/>
          </p:nvSpPr>
          <p:spPr bwMode="auto">
            <a:xfrm>
              <a:off x="1477" y="1590"/>
              <a:ext cx="280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LAN/DMZ to WAN Outbound Traffic</a:t>
              </a:r>
            </a:p>
          </p:txBody>
        </p:sp>
        <p:sp>
          <p:nvSpPr>
            <p:cNvPr id="22557" name="Rectangle 26"/>
            <p:cNvSpPr>
              <a:spLocks noChangeArrowheads="1"/>
            </p:cNvSpPr>
            <p:nvPr/>
          </p:nvSpPr>
          <p:spPr bwMode="auto">
            <a:xfrm>
              <a:off x="2234" y="1967"/>
              <a:ext cx="416" cy="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Policy 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Route</a:t>
              </a:r>
            </a:p>
          </p:txBody>
        </p:sp>
        <p:sp>
          <p:nvSpPr>
            <p:cNvPr id="22558" name="Text Box 27"/>
            <p:cNvSpPr txBox="1">
              <a:spLocks noChangeArrowheads="1"/>
            </p:cNvSpPr>
            <p:nvPr/>
          </p:nvSpPr>
          <p:spPr bwMode="auto">
            <a:xfrm>
              <a:off x="5064" y="3033"/>
              <a:ext cx="48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sniff</a:t>
              </a:r>
            </a:p>
          </p:txBody>
        </p:sp>
        <p:sp>
          <p:nvSpPr>
            <p:cNvPr id="22559" name="Text Box 28"/>
            <p:cNvSpPr txBox="1">
              <a:spLocks noChangeArrowheads="1"/>
            </p:cNvSpPr>
            <p:nvPr/>
          </p:nvSpPr>
          <p:spPr bwMode="auto">
            <a:xfrm>
              <a:off x="1153" y="2282"/>
              <a:ext cx="18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Y</a:t>
              </a:r>
            </a:p>
          </p:txBody>
        </p:sp>
        <p:sp>
          <p:nvSpPr>
            <p:cNvPr id="22560" name="Text Box 29"/>
            <p:cNvSpPr txBox="1">
              <a:spLocks noChangeArrowheads="1"/>
            </p:cNvSpPr>
            <p:nvPr/>
          </p:nvSpPr>
          <p:spPr bwMode="auto">
            <a:xfrm>
              <a:off x="4138" y="2363"/>
              <a:ext cx="19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Y</a:t>
              </a:r>
            </a:p>
          </p:txBody>
        </p:sp>
        <p:sp>
          <p:nvSpPr>
            <p:cNvPr id="22561" name="Text Box 30"/>
            <p:cNvSpPr txBox="1">
              <a:spLocks noChangeArrowheads="1"/>
            </p:cNvSpPr>
            <p:nvPr/>
          </p:nvSpPr>
          <p:spPr bwMode="auto">
            <a:xfrm>
              <a:off x="4825" y="3483"/>
              <a:ext cx="15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Y</a:t>
              </a:r>
            </a:p>
          </p:txBody>
        </p:sp>
        <p:sp>
          <p:nvSpPr>
            <p:cNvPr id="22562" name="Freeform 31"/>
            <p:cNvSpPr>
              <a:spLocks/>
            </p:cNvSpPr>
            <p:nvPr/>
          </p:nvSpPr>
          <p:spPr bwMode="auto">
            <a:xfrm>
              <a:off x="2473" y="2039"/>
              <a:ext cx="1571" cy="487"/>
            </a:xfrm>
            <a:custGeom>
              <a:avLst/>
              <a:gdLst>
                <a:gd name="T0" fmla="*/ 0 w 6487"/>
                <a:gd name="T1" fmla="*/ 3 h 2177"/>
                <a:gd name="T2" fmla="*/ 0 w 6487"/>
                <a:gd name="T3" fmla="*/ 5 h 2177"/>
                <a:gd name="T4" fmla="*/ 22 w 6487"/>
                <a:gd name="T5" fmla="*/ 5 h 2177"/>
                <a:gd name="T6" fmla="*/ 22 w 6487"/>
                <a:gd name="T7" fmla="*/ 0 h 2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7"/>
                <a:gd name="T13" fmla="*/ 0 h 2177"/>
                <a:gd name="T14" fmla="*/ 6487 w 6487"/>
                <a:gd name="T15" fmla="*/ 2177 h 2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7" h="2177">
                  <a:moveTo>
                    <a:pt x="0" y="1179"/>
                  </a:moveTo>
                  <a:lnTo>
                    <a:pt x="0" y="2177"/>
                  </a:lnTo>
                  <a:lnTo>
                    <a:pt x="6487" y="2177"/>
                  </a:lnTo>
                  <a:lnTo>
                    <a:pt x="64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3" name="Text Box 32"/>
            <p:cNvSpPr txBox="1">
              <a:spLocks noChangeArrowheads="1"/>
            </p:cNvSpPr>
            <p:nvPr/>
          </p:nvSpPr>
          <p:spPr bwMode="auto">
            <a:xfrm>
              <a:off x="2286" y="2293"/>
              <a:ext cx="1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Y</a:t>
              </a:r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3721" y="3706"/>
              <a:ext cx="458" cy="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200">
                  <a:ea typeface="標楷體" pitchFamily="65" charset="-120"/>
                </a:rPr>
                <a:t>Redirect</a:t>
              </a:r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841" y="3695"/>
              <a:ext cx="665" cy="33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Bandwidth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Mgt.</a:t>
              </a:r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782" y="3706"/>
              <a:ext cx="479" cy="31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IPsec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deVPN</a:t>
              </a:r>
            </a:p>
          </p:txBody>
        </p:sp>
        <p:sp>
          <p:nvSpPr>
            <p:cNvPr id="22567" name="AutoShape 36"/>
            <p:cNvSpPr>
              <a:spLocks noChangeArrowheads="1"/>
            </p:cNvSpPr>
            <p:nvPr/>
          </p:nvSpPr>
          <p:spPr bwMode="auto">
            <a:xfrm>
              <a:off x="3139" y="3706"/>
              <a:ext cx="469" cy="345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200">
                  <a:ea typeface="標楷體" pitchFamily="65" charset="-120"/>
                </a:rPr>
                <a:t>In-WAN </a:t>
              </a:r>
            </a:p>
            <a:p>
              <a:pPr algn="ctr" defTabSz="957263"/>
              <a:r>
                <a:rPr lang="en-US" altLang="zh-TW" sz="1200">
                  <a:ea typeface="標楷體" pitchFamily="65" charset="-120"/>
                </a:rPr>
                <a:t>Filter</a:t>
              </a:r>
            </a:p>
          </p:txBody>
        </p:sp>
        <p:sp>
          <p:nvSpPr>
            <p:cNvPr id="22568" name="AutoShape 37"/>
            <p:cNvSpPr>
              <a:spLocks noChangeArrowheads="1"/>
            </p:cNvSpPr>
            <p:nvPr/>
          </p:nvSpPr>
          <p:spPr bwMode="auto">
            <a:xfrm>
              <a:off x="1954" y="3675"/>
              <a:ext cx="531" cy="3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Out-LAN </a:t>
              </a:r>
            </a:p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Filter</a:t>
              </a:r>
            </a:p>
          </p:txBody>
        </p:sp>
        <p:sp>
          <p:nvSpPr>
            <p:cNvPr id="22569" name="Rectangle 38"/>
            <p:cNvSpPr>
              <a:spLocks noChangeArrowheads="1"/>
            </p:cNvSpPr>
            <p:nvPr/>
          </p:nvSpPr>
          <p:spPr bwMode="auto">
            <a:xfrm>
              <a:off x="4252" y="3706"/>
              <a:ext cx="447" cy="325"/>
            </a:xfrm>
            <a:prstGeom prst="rect">
              <a:avLst/>
            </a:prstGeom>
            <a:solidFill>
              <a:srgbClr val="B6B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500">
                  <a:ea typeface="標楷體" pitchFamily="65" charset="-120"/>
                </a:rPr>
                <a:t>deNAT</a:t>
              </a:r>
            </a:p>
          </p:txBody>
        </p:sp>
        <p:sp>
          <p:nvSpPr>
            <p:cNvPr id="22570" name="Line 39"/>
            <p:cNvSpPr>
              <a:spLocks noChangeShapeType="1"/>
            </p:cNvSpPr>
            <p:nvPr/>
          </p:nvSpPr>
          <p:spPr bwMode="auto">
            <a:xfrm flipV="1">
              <a:off x="4397" y="3502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1" name="Freeform 40"/>
            <p:cNvSpPr>
              <a:spLocks/>
            </p:cNvSpPr>
            <p:nvPr/>
          </p:nvSpPr>
          <p:spPr bwMode="auto">
            <a:xfrm>
              <a:off x="3659" y="3502"/>
              <a:ext cx="1362" cy="255"/>
            </a:xfrm>
            <a:custGeom>
              <a:avLst/>
              <a:gdLst>
                <a:gd name="T0" fmla="*/ 17 w 5942"/>
                <a:gd name="T1" fmla="*/ 2 h 1270"/>
                <a:gd name="T2" fmla="*/ 17 w 5942"/>
                <a:gd name="T3" fmla="*/ 0 h 1270"/>
                <a:gd name="T4" fmla="*/ 0 w 5942"/>
                <a:gd name="T5" fmla="*/ 0 h 1270"/>
                <a:gd name="T6" fmla="*/ 0 w 5942"/>
                <a:gd name="T7" fmla="*/ 2 h 1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42"/>
                <a:gd name="T13" fmla="*/ 0 h 1270"/>
                <a:gd name="T14" fmla="*/ 5942 w 5942"/>
                <a:gd name="T15" fmla="*/ 1270 h 1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42" h="1270">
                  <a:moveTo>
                    <a:pt x="5942" y="998"/>
                  </a:moveTo>
                  <a:lnTo>
                    <a:pt x="5942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2" name="Text Box 41"/>
            <p:cNvSpPr txBox="1">
              <a:spLocks noChangeArrowheads="1"/>
            </p:cNvSpPr>
            <p:nvPr/>
          </p:nvSpPr>
          <p:spPr bwMode="auto">
            <a:xfrm>
              <a:off x="4158" y="3483"/>
              <a:ext cx="2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59" tIns="47880" rIns="95759" bIns="47880">
              <a:spAutoFit/>
            </a:bodyPr>
            <a:lstStyle/>
            <a:p>
              <a:pPr defTabSz="957263">
                <a:spcBef>
                  <a:spcPct val="50000"/>
                </a:spcBef>
              </a:pPr>
              <a:r>
                <a:rPr lang="en-US" altLang="zh-TW" sz="1700">
                  <a:ea typeface="標楷體" pitchFamily="65" charset="-120"/>
                </a:rPr>
                <a:t>Y</a:t>
              </a:r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4387" y="3096"/>
              <a:ext cx="640" cy="318"/>
            </a:xfrm>
            <a:prstGeom prst="rect">
              <a:avLst/>
            </a:prstGeom>
            <a:solidFill>
              <a:srgbClr val="FCE4A2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CE4A2"/>
              </a:extrusionClr>
            </a:sp3d>
          </p:spPr>
          <p:txBody>
            <a:bodyPr wrap="none" lIns="95759" tIns="47880" rIns="95759" bIns="47880" anchor="ctr">
              <a:flatTx/>
            </a:bodyPr>
            <a:lstStyle/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Intrusion </a:t>
              </a:r>
            </a:p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Detection</a:t>
              </a:r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3552" y="3096"/>
              <a:ext cx="639" cy="31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95759" tIns="47880" rIns="95759" bIns="47880" anchor="ctr">
              <a:flatTx/>
            </a:bodyPr>
            <a:lstStyle/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Alerting</a:t>
              </a:r>
            </a:p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System</a:t>
              </a:r>
            </a:p>
          </p:txBody>
        </p:sp>
        <p:sp>
          <p:nvSpPr>
            <p:cNvPr id="22575" name="Line 44"/>
            <p:cNvSpPr>
              <a:spLocks noChangeShapeType="1"/>
            </p:cNvSpPr>
            <p:nvPr/>
          </p:nvSpPr>
          <p:spPr bwMode="auto">
            <a:xfrm flipH="1">
              <a:off x="4191" y="3232"/>
              <a:ext cx="1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6" name="Freeform 45"/>
            <p:cNvSpPr>
              <a:spLocks/>
            </p:cNvSpPr>
            <p:nvPr/>
          </p:nvSpPr>
          <p:spPr bwMode="auto">
            <a:xfrm>
              <a:off x="1340" y="2293"/>
              <a:ext cx="135" cy="478"/>
            </a:xfrm>
            <a:custGeom>
              <a:avLst/>
              <a:gdLst>
                <a:gd name="T0" fmla="*/ 0 w 363"/>
                <a:gd name="T1" fmla="*/ 0 h 2449"/>
                <a:gd name="T2" fmla="*/ 0 w 363"/>
                <a:gd name="T3" fmla="*/ 4 h 2449"/>
                <a:gd name="T4" fmla="*/ 7 w 363"/>
                <a:gd name="T5" fmla="*/ 4 h 2449"/>
                <a:gd name="T6" fmla="*/ 0 60000 65536"/>
                <a:gd name="T7" fmla="*/ 0 60000 65536"/>
                <a:gd name="T8" fmla="*/ 0 60000 65536"/>
                <a:gd name="T9" fmla="*/ 0 w 363"/>
                <a:gd name="T10" fmla="*/ 0 h 2449"/>
                <a:gd name="T11" fmla="*/ 363 w 363"/>
                <a:gd name="T12" fmla="*/ 2449 h 2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449">
                  <a:moveTo>
                    <a:pt x="0" y="0"/>
                  </a:moveTo>
                  <a:lnTo>
                    <a:pt x="0" y="2449"/>
                  </a:lnTo>
                  <a:lnTo>
                    <a:pt x="363" y="24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2567" y="3685"/>
              <a:ext cx="358" cy="3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400">
                  <a:ea typeface="標楷體" pitchFamily="65" charset="-120"/>
                </a:rPr>
                <a:t>Route</a:t>
              </a:r>
            </a:p>
          </p:txBody>
        </p:sp>
        <p:sp>
          <p:nvSpPr>
            <p:cNvPr id="22578" name="Freeform 47"/>
            <p:cNvSpPr>
              <a:spLocks/>
            </p:cNvSpPr>
            <p:nvPr/>
          </p:nvSpPr>
          <p:spPr bwMode="auto">
            <a:xfrm>
              <a:off x="3836" y="2039"/>
              <a:ext cx="707" cy="366"/>
            </a:xfrm>
            <a:custGeom>
              <a:avLst/>
              <a:gdLst>
                <a:gd name="T0" fmla="*/ 0 w 3084"/>
                <a:gd name="T1" fmla="*/ 3 h 1633"/>
                <a:gd name="T2" fmla="*/ 0 w 3084"/>
                <a:gd name="T3" fmla="*/ 4 h 1633"/>
                <a:gd name="T4" fmla="*/ 8 w 3084"/>
                <a:gd name="T5" fmla="*/ 4 h 1633"/>
                <a:gd name="T6" fmla="*/ 8 w 3084"/>
                <a:gd name="T7" fmla="*/ 0 h 16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4"/>
                <a:gd name="T13" fmla="*/ 0 h 1633"/>
                <a:gd name="T14" fmla="*/ 3084 w 3084"/>
                <a:gd name="T15" fmla="*/ 1633 h 16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4" h="1633">
                  <a:moveTo>
                    <a:pt x="0" y="1134"/>
                  </a:moveTo>
                  <a:lnTo>
                    <a:pt x="0" y="1633"/>
                  </a:lnTo>
                  <a:lnTo>
                    <a:pt x="3084" y="1633"/>
                  </a:lnTo>
                  <a:lnTo>
                    <a:pt x="308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9" name="Freeform 48"/>
            <p:cNvSpPr>
              <a:spLocks/>
            </p:cNvSpPr>
            <p:nvPr/>
          </p:nvSpPr>
          <p:spPr bwMode="auto">
            <a:xfrm>
              <a:off x="2640" y="3106"/>
              <a:ext cx="416" cy="661"/>
            </a:xfrm>
            <a:custGeom>
              <a:avLst/>
              <a:gdLst>
                <a:gd name="T0" fmla="*/ 5 w 1860"/>
                <a:gd name="T1" fmla="*/ 8 h 2858"/>
                <a:gd name="T2" fmla="*/ 5 w 1860"/>
                <a:gd name="T3" fmla="*/ 0 h 2858"/>
                <a:gd name="T4" fmla="*/ 0 w 1860"/>
                <a:gd name="T5" fmla="*/ 0 h 2858"/>
                <a:gd name="T6" fmla="*/ 0 60000 65536"/>
                <a:gd name="T7" fmla="*/ 0 60000 65536"/>
                <a:gd name="T8" fmla="*/ 0 60000 65536"/>
                <a:gd name="T9" fmla="*/ 0 w 1860"/>
                <a:gd name="T10" fmla="*/ 0 h 2858"/>
                <a:gd name="T11" fmla="*/ 1860 w 1860"/>
                <a:gd name="T12" fmla="*/ 2858 h 2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2858">
                  <a:moveTo>
                    <a:pt x="1860" y="2858"/>
                  </a:moveTo>
                  <a:lnTo>
                    <a:pt x="186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0" name="Freeform 49"/>
            <p:cNvSpPr>
              <a:spLocks/>
            </p:cNvSpPr>
            <p:nvPr/>
          </p:nvSpPr>
          <p:spPr bwMode="auto">
            <a:xfrm>
              <a:off x="1351" y="3106"/>
              <a:ext cx="1642" cy="651"/>
            </a:xfrm>
            <a:custGeom>
              <a:avLst/>
              <a:gdLst>
                <a:gd name="T0" fmla="*/ 4 w 5397"/>
                <a:gd name="T1" fmla="*/ 0 h 2903"/>
                <a:gd name="T2" fmla="*/ 0 w 5397"/>
                <a:gd name="T3" fmla="*/ 0 h 2903"/>
                <a:gd name="T4" fmla="*/ 0 w 5397"/>
                <a:gd name="T5" fmla="*/ 4 h 2903"/>
                <a:gd name="T6" fmla="*/ 46 w 5397"/>
                <a:gd name="T7" fmla="*/ 4 h 2903"/>
                <a:gd name="T8" fmla="*/ 46 w 5397"/>
                <a:gd name="T9" fmla="*/ 7 h 2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97"/>
                <a:gd name="T16" fmla="*/ 0 h 2903"/>
                <a:gd name="T17" fmla="*/ 5397 w 5397"/>
                <a:gd name="T18" fmla="*/ 2903 h 2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97" h="2903">
                  <a:moveTo>
                    <a:pt x="499" y="0"/>
                  </a:moveTo>
                  <a:lnTo>
                    <a:pt x="0" y="0"/>
                  </a:lnTo>
                  <a:lnTo>
                    <a:pt x="0" y="1451"/>
                  </a:lnTo>
                  <a:lnTo>
                    <a:pt x="5397" y="1451"/>
                  </a:lnTo>
                  <a:lnTo>
                    <a:pt x="5397" y="290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1" name="AutoShape 50"/>
            <p:cNvSpPr>
              <a:spLocks noChangeArrowheads="1"/>
            </p:cNvSpPr>
            <p:nvPr/>
          </p:nvSpPr>
          <p:spPr bwMode="auto">
            <a:xfrm>
              <a:off x="1475" y="2628"/>
              <a:ext cx="1134" cy="67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lIns="95759" tIns="47880" rIns="95759" bIns="47880" anchor="ctr">
              <a:flatTx/>
            </a:bodyPr>
            <a:lstStyle/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FTP/POP3/SMTP/</a:t>
              </a:r>
            </a:p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Web/URL Filter with </a:t>
              </a:r>
            </a:p>
            <a:p>
              <a:pPr algn="ctr" defTabSz="957263"/>
              <a:r>
                <a:rPr lang="en-US" altLang="zh-TW" sz="1300">
                  <a:ea typeface="標楷體" pitchFamily="65" charset="-120"/>
                </a:rPr>
                <a:t>Many-to-One NAT</a:t>
              </a:r>
            </a:p>
          </p:txBody>
        </p:sp>
        <p:sp>
          <p:nvSpPr>
            <p:cNvPr id="22582" name="AutoShape 51"/>
            <p:cNvSpPr>
              <a:spLocks noChangeArrowheads="1"/>
            </p:cNvSpPr>
            <p:nvPr/>
          </p:nvSpPr>
          <p:spPr bwMode="auto">
            <a:xfrm>
              <a:off x="5023" y="1398"/>
              <a:ext cx="737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5759" tIns="47880" rIns="95759" bIns="47880" anchor="ctr"/>
            <a:lstStyle/>
            <a:p>
              <a:pPr algn="ctr" defTabSz="957263"/>
              <a:r>
                <a:rPr lang="en-US" altLang="zh-TW" sz="1700">
                  <a:ea typeface="標楷體" pitchFamily="65" charset="-120"/>
                </a:rPr>
                <a:t>WAN</a:t>
              </a:r>
            </a:p>
          </p:txBody>
        </p:sp>
      </p:grpSp>
      <p:sp>
        <p:nvSpPr>
          <p:cNvPr id="22534" name="Text Box 52"/>
          <p:cNvSpPr txBox="1">
            <a:spLocks noChangeArrowheads="1"/>
          </p:cNvSpPr>
          <p:nvPr/>
        </p:nvSpPr>
        <p:spPr bwMode="auto">
          <a:xfrm>
            <a:off x="2204099" y="6295737"/>
            <a:ext cx="444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9" tIns="47880" rIns="95759" bIns="47880"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altLang="zh-TW" sz="1500">
                <a:ea typeface="標楷體" pitchFamily="65" charset="-120"/>
              </a:rPr>
              <a:t>WAN to DMZ/LAN Inbound Traffic</a:t>
            </a:r>
          </a:p>
        </p:txBody>
      </p:sp>
      <p:sp>
        <p:nvSpPr>
          <p:cNvPr id="22535" name="Rectangle 53"/>
          <p:cNvSpPr>
            <a:spLocks noChangeArrowheads="1"/>
          </p:cNvSpPr>
          <p:nvPr/>
        </p:nvSpPr>
        <p:spPr bwMode="auto">
          <a:xfrm>
            <a:off x="362791" y="454024"/>
            <a:ext cx="8235950" cy="6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2800" b="1" dirty="0">
                <a:latin typeface="Helvetica" pitchFamily="34" charset="0"/>
              </a:rPr>
              <a:t>7-in-1 System Prototyping and Benchmarking</a:t>
            </a:r>
          </a:p>
        </p:txBody>
      </p:sp>
      <p:sp>
        <p:nvSpPr>
          <p:cNvPr id="22536" name="Rectangle 54"/>
          <p:cNvSpPr>
            <a:spLocks noChangeArrowheads="1"/>
          </p:cNvSpPr>
          <p:nvPr/>
        </p:nvSpPr>
        <p:spPr bwMode="auto">
          <a:xfrm>
            <a:off x="702094" y="1038051"/>
            <a:ext cx="7377113" cy="17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ctr">
              <a:lnSpc>
                <a:spcPts val="2600"/>
              </a:lnSpc>
              <a:buClr>
                <a:srgbClr val="CC0000"/>
              </a:buClr>
              <a:buSzPct val="140000"/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7-in-1: VPN, Firewall, NAT, Routing, Content Filtering, Intrusion Detection, Bandwidth Management</a:t>
            </a:r>
          </a:p>
          <a:p>
            <a:pPr marL="342900" indent="-342900" fontAlgn="ctr">
              <a:lnSpc>
                <a:spcPts val="2600"/>
              </a:lnSpc>
              <a:buClr>
                <a:srgbClr val="CC0000"/>
              </a:buClr>
              <a:buSzPct val="140000"/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Launched a startup in 2002: </a:t>
            </a:r>
            <a:r>
              <a:rPr lang="en-US" altLang="zh-TW" b="1" i="1" dirty="0">
                <a:latin typeface="Times New Roman" pitchFamily="18" charset="0"/>
              </a:rPr>
              <a:t>L7 Networks</a:t>
            </a:r>
            <a:r>
              <a:rPr lang="en-US" altLang="zh-TW" b="1" dirty="0">
                <a:latin typeface="Times New Roman" pitchFamily="18" charset="0"/>
              </a:rPr>
              <a:t> Inc. </a:t>
            </a:r>
          </a:p>
          <a:p>
            <a:pPr marL="342900" indent="-342900" fontAlgn="ctr">
              <a:lnSpc>
                <a:spcPts val="2600"/>
              </a:lnSpc>
              <a:buClr>
                <a:srgbClr val="CC0000"/>
              </a:buClr>
              <a:buSzPct val="140000"/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Appeared in IEEE Communications Surveys &amp; Tutorials, 3rd quarter 2002,</a:t>
            </a:r>
            <a:r>
              <a:rPr lang="en-US" altLang="zh-TW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zh-TW" sz="1200" b="1" dirty="0">
                <a:solidFill>
                  <a:schemeClr val="bg2"/>
                </a:solidFill>
                <a:latin typeface="Helvetica" pitchFamily="34" charset="0"/>
                <a:hlinkClick r:id="rId3"/>
              </a:rPr>
              <a:t>http://speed.cis.nctu.edu.tw/~ydlin/wei.pdf</a:t>
            </a:r>
            <a:r>
              <a:rPr lang="en-US" altLang="zh-TW" sz="1200" b="1" dirty="0">
                <a:solidFill>
                  <a:schemeClr val="bg2"/>
                </a:solidFill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9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0D199-2EA5-4427-98AC-BC69452C5570}" type="slidenum">
              <a:rPr lang="zh-TW" altLang="zh-TW"/>
              <a:pPr>
                <a:defRPr/>
              </a:pPr>
              <a:t>8</a:t>
            </a:fld>
            <a:endParaRPr lang="zh-TW" altLang="zh-TW" b="0">
              <a:latin typeface="Times New Roman" pitchFamily="18" charset="0"/>
            </a:endParaRPr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152400" y="1981200"/>
            <a:ext cx="8528050" cy="4724400"/>
            <a:chOff x="-2" y="654"/>
            <a:chExt cx="5655" cy="3621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2960" y="907"/>
              <a:ext cx="2693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3066" y="1018"/>
              <a:ext cx="2493" cy="1911"/>
            </a:xfrm>
            <a:prstGeom prst="rect">
              <a:avLst/>
            </a:prstGeom>
            <a:solidFill>
              <a:srgbClr val="CCCC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107" y="754"/>
              <a:ext cx="2723" cy="16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512" y="860"/>
              <a:ext cx="1823" cy="724"/>
            </a:xfrm>
            <a:prstGeom prst="rect">
              <a:avLst/>
            </a:prstGeom>
            <a:solidFill>
              <a:srgbClr val="CCCC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512" y="1657"/>
              <a:ext cx="1823" cy="505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3564" name="Rectangle 8"/>
            <p:cNvSpPr>
              <a:spLocks noChangeArrowheads="1"/>
            </p:cNvSpPr>
            <p:nvPr/>
          </p:nvSpPr>
          <p:spPr bwMode="auto">
            <a:xfrm>
              <a:off x="601" y="1036"/>
              <a:ext cx="329" cy="4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Snort</a:t>
              </a:r>
            </a:p>
          </p:txBody>
        </p:sp>
        <p:sp>
          <p:nvSpPr>
            <p:cNvPr id="23565" name="Rectangle 9"/>
            <p:cNvSpPr>
              <a:spLocks noChangeArrowheads="1"/>
            </p:cNvSpPr>
            <p:nvPr/>
          </p:nvSpPr>
          <p:spPr bwMode="auto">
            <a:xfrm>
              <a:off x="973" y="1272"/>
              <a:ext cx="850" cy="2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DansGuardian</a:t>
              </a:r>
            </a:p>
          </p:txBody>
        </p:sp>
        <p:sp>
          <p:nvSpPr>
            <p:cNvPr id="23566" name="Rectangle 10"/>
            <p:cNvSpPr>
              <a:spLocks noChangeArrowheads="1"/>
            </p:cNvSpPr>
            <p:nvPr/>
          </p:nvSpPr>
          <p:spPr bwMode="auto">
            <a:xfrm>
              <a:off x="1937" y="1026"/>
              <a:ext cx="354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Squid</a:t>
              </a:r>
            </a:p>
          </p:txBody>
        </p:sp>
        <p:sp>
          <p:nvSpPr>
            <p:cNvPr id="23567" name="Freeform 11"/>
            <p:cNvSpPr>
              <a:spLocks/>
            </p:cNvSpPr>
            <p:nvPr/>
          </p:nvSpPr>
          <p:spPr bwMode="auto">
            <a:xfrm>
              <a:off x="431" y="1298"/>
              <a:ext cx="1996" cy="454"/>
            </a:xfrm>
            <a:custGeom>
              <a:avLst/>
              <a:gdLst>
                <a:gd name="T0" fmla="*/ 0 w 1996"/>
                <a:gd name="T1" fmla="*/ 3632 h 227"/>
                <a:gd name="T2" fmla="*/ 771 w 1996"/>
                <a:gd name="T3" fmla="*/ 3632 h 227"/>
                <a:gd name="T4" fmla="*/ 771 w 1996"/>
                <a:gd name="T5" fmla="*/ 1456 h 227"/>
                <a:gd name="T6" fmla="*/ 998 w 1996"/>
                <a:gd name="T7" fmla="*/ 1456 h 227"/>
                <a:gd name="T8" fmla="*/ 998 w 1996"/>
                <a:gd name="T9" fmla="*/ 3632 h 227"/>
                <a:gd name="T10" fmla="*/ 1588 w 1996"/>
                <a:gd name="T11" fmla="*/ 3632 h 227"/>
                <a:gd name="T12" fmla="*/ 1588 w 1996"/>
                <a:gd name="T13" fmla="*/ 0 h 227"/>
                <a:gd name="T14" fmla="*/ 1724 w 1996"/>
                <a:gd name="T15" fmla="*/ 0 h 227"/>
                <a:gd name="T16" fmla="*/ 1724 w 1996"/>
                <a:gd name="T17" fmla="*/ 3632 h 227"/>
                <a:gd name="T18" fmla="*/ 1996 w 1996"/>
                <a:gd name="T19" fmla="*/ 3632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6"/>
                <a:gd name="T31" fmla="*/ 0 h 227"/>
                <a:gd name="T32" fmla="*/ 1996 w 1996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6" h="227">
                  <a:moveTo>
                    <a:pt x="0" y="227"/>
                  </a:moveTo>
                  <a:lnTo>
                    <a:pt x="771" y="227"/>
                  </a:lnTo>
                  <a:lnTo>
                    <a:pt x="771" y="91"/>
                  </a:lnTo>
                  <a:lnTo>
                    <a:pt x="998" y="91"/>
                  </a:lnTo>
                  <a:lnTo>
                    <a:pt x="998" y="227"/>
                  </a:lnTo>
                  <a:lnTo>
                    <a:pt x="1588" y="227"/>
                  </a:lnTo>
                  <a:lnTo>
                    <a:pt x="1588" y="0"/>
                  </a:lnTo>
                  <a:lnTo>
                    <a:pt x="1724" y="0"/>
                  </a:lnTo>
                  <a:lnTo>
                    <a:pt x="1724" y="227"/>
                  </a:lnTo>
                  <a:lnTo>
                    <a:pt x="1996" y="227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68" name="Freeform 12"/>
            <p:cNvSpPr>
              <a:spLocks/>
            </p:cNvSpPr>
            <p:nvPr/>
          </p:nvSpPr>
          <p:spPr bwMode="auto">
            <a:xfrm>
              <a:off x="425" y="1378"/>
              <a:ext cx="2016" cy="603"/>
            </a:xfrm>
            <a:custGeom>
              <a:avLst/>
              <a:gdLst>
                <a:gd name="T0" fmla="*/ 0 w 2016"/>
                <a:gd name="T1" fmla="*/ 603 h 603"/>
                <a:gd name="T2" fmla="*/ 822 w 2016"/>
                <a:gd name="T3" fmla="*/ 600 h 603"/>
                <a:gd name="T4" fmla="*/ 822 w 2016"/>
                <a:gd name="T5" fmla="*/ 137 h 603"/>
                <a:gd name="T6" fmla="*/ 1049 w 2016"/>
                <a:gd name="T7" fmla="*/ 137 h 603"/>
                <a:gd name="T8" fmla="*/ 1049 w 2016"/>
                <a:gd name="T9" fmla="*/ 600 h 603"/>
                <a:gd name="T10" fmla="*/ 1639 w 2016"/>
                <a:gd name="T11" fmla="*/ 600 h 603"/>
                <a:gd name="T12" fmla="*/ 1637 w 2016"/>
                <a:gd name="T13" fmla="*/ 0 h 603"/>
                <a:gd name="T14" fmla="*/ 1791 w 2016"/>
                <a:gd name="T15" fmla="*/ 0 h 603"/>
                <a:gd name="T16" fmla="*/ 1793 w 2016"/>
                <a:gd name="T17" fmla="*/ 595 h 603"/>
                <a:gd name="T18" fmla="*/ 2016 w 2016"/>
                <a:gd name="T19" fmla="*/ 595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6"/>
                <a:gd name="T31" fmla="*/ 0 h 603"/>
                <a:gd name="T32" fmla="*/ 2016 w 2016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6" h="603">
                  <a:moveTo>
                    <a:pt x="0" y="603"/>
                  </a:moveTo>
                  <a:lnTo>
                    <a:pt x="822" y="600"/>
                  </a:lnTo>
                  <a:lnTo>
                    <a:pt x="822" y="137"/>
                  </a:lnTo>
                  <a:lnTo>
                    <a:pt x="1049" y="137"/>
                  </a:lnTo>
                  <a:lnTo>
                    <a:pt x="1049" y="600"/>
                  </a:lnTo>
                  <a:lnTo>
                    <a:pt x="1639" y="600"/>
                  </a:lnTo>
                  <a:lnTo>
                    <a:pt x="1637" y="0"/>
                  </a:lnTo>
                  <a:lnTo>
                    <a:pt x="1791" y="0"/>
                  </a:lnTo>
                  <a:lnTo>
                    <a:pt x="1793" y="595"/>
                  </a:lnTo>
                  <a:lnTo>
                    <a:pt x="2016" y="595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1276" y="852"/>
              <a:ext cx="10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4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USER LAYER</a:t>
              </a:r>
            </a:p>
          </p:txBody>
        </p:sp>
        <p:sp>
          <p:nvSpPr>
            <p:cNvPr id="23570" name="Line 14"/>
            <p:cNvSpPr>
              <a:spLocks noChangeShapeType="1"/>
            </p:cNvSpPr>
            <p:nvPr/>
          </p:nvSpPr>
          <p:spPr bwMode="auto">
            <a:xfrm flipV="1">
              <a:off x="695" y="1429"/>
              <a:ext cx="0" cy="318"/>
            </a:xfrm>
            <a:prstGeom prst="line">
              <a:avLst/>
            </a:prstGeom>
            <a:noFill/>
            <a:ln w="1905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1" name="Line 15"/>
            <p:cNvSpPr>
              <a:spLocks noChangeShapeType="1"/>
            </p:cNvSpPr>
            <p:nvPr/>
          </p:nvSpPr>
          <p:spPr bwMode="auto">
            <a:xfrm flipH="1" flipV="1">
              <a:off x="810" y="1424"/>
              <a:ext cx="5" cy="548"/>
            </a:xfrm>
            <a:prstGeom prst="line">
              <a:avLst/>
            </a:prstGeom>
            <a:noFill/>
            <a:ln w="19050" cap="rnd">
              <a:solidFill>
                <a:srgbClr val="00007D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65" y="1616"/>
              <a:ext cx="359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Web 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User 1</a:t>
              </a:r>
            </a:p>
          </p:txBody>
        </p:sp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2441" y="1721"/>
              <a:ext cx="325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Web 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Server</a:t>
              </a:r>
            </a:p>
          </p:txBody>
        </p:sp>
        <p:sp>
          <p:nvSpPr>
            <p:cNvPr id="46098" name="Text Box 18"/>
            <p:cNvSpPr txBox="1">
              <a:spLocks noChangeArrowheads="1"/>
            </p:cNvSpPr>
            <p:nvPr/>
          </p:nvSpPr>
          <p:spPr bwMode="auto">
            <a:xfrm>
              <a:off x="70" y="1867"/>
              <a:ext cx="359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Web 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User 2</a:t>
              </a:r>
            </a:p>
          </p:txBody>
        </p:sp>
        <p:sp>
          <p:nvSpPr>
            <p:cNvPr id="23575" name="AutoShape 19"/>
            <p:cNvSpPr>
              <a:spLocks noChangeArrowheads="1"/>
            </p:cNvSpPr>
            <p:nvPr/>
          </p:nvSpPr>
          <p:spPr bwMode="auto">
            <a:xfrm>
              <a:off x="294" y="654"/>
              <a:ext cx="1382" cy="159"/>
            </a:xfrm>
            <a:prstGeom prst="parallelogram">
              <a:avLst>
                <a:gd name="adj" fmla="val 44988"/>
              </a:avLst>
            </a:prstGeom>
            <a:solidFill>
              <a:srgbClr val="00007D"/>
            </a:solidFill>
            <a:ln w="9525">
              <a:solidFill>
                <a:srgbClr val="99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imes New Roman" pitchFamily="18" charset="0"/>
                </a:rPr>
                <a:t>Original Web Traffic Flow</a:t>
              </a:r>
            </a:p>
          </p:txBody>
        </p:sp>
        <p:sp>
          <p:nvSpPr>
            <p:cNvPr id="23576" name="AutoShape 20"/>
            <p:cNvSpPr>
              <a:spLocks noChangeArrowheads="1"/>
            </p:cNvSpPr>
            <p:nvPr/>
          </p:nvSpPr>
          <p:spPr bwMode="auto">
            <a:xfrm>
              <a:off x="1580" y="2150"/>
              <a:ext cx="830" cy="407"/>
            </a:xfrm>
            <a:prstGeom prst="wedgeRectCallout">
              <a:avLst>
                <a:gd name="adj1" fmla="val -4218"/>
                <a:gd name="adj2" fmla="val -179486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  <a:latin typeface="Tahoma" pitchFamily="34" charset="0"/>
                </a:rPr>
                <a:t>User/Kernel Interaction</a:t>
              </a:r>
            </a:p>
          </p:txBody>
        </p:sp>
        <p:sp>
          <p:nvSpPr>
            <p:cNvPr id="23577" name="AutoShape 21"/>
            <p:cNvSpPr>
              <a:spLocks noChangeArrowheads="1"/>
            </p:cNvSpPr>
            <p:nvPr/>
          </p:nvSpPr>
          <p:spPr bwMode="auto">
            <a:xfrm>
              <a:off x="972" y="1030"/>
              <a:ext cx="423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1</a:t>
              </a:r>
            </a:p>
          </p:txBody>
        </p:sp>
        <p:sp>
          <p:nvSpPr>
            <p:cNvPr id="23578" name="AutoShape 22"/>
            <p:cNvSpPr>
              <a:spLocks noChangeArrowheads="1"/>
            </p:cNvSpPr>
            <p:nvPr/>
          </p:nvSpPr>
          <p:spPr bwMode="auto">
            <a:xfrm>
              <a:off x="1396" y="1031"/>
              <a:ext cx="423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2</a:t>
              </a:r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111" y="2589"/>
              <a:ext cx="2721" cy="14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431" y="2704"/>
              <a:ext cx="2342" cy="722"/>
            </a:xfrm>
            <a:prstGeom prst="rect">
              <a:avLst/>
            </a:prstGeom>
            <a:solidFill>
              <a:srgbClr val="CCCC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515" y="3491"/>
              <a:ext cx="1823" cy="5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3582" name="Rectangle 26"/>
            <p:cNvSpPr>
              <a:spLocks noChangeArrowheads="1"/>
            </p:cNvSpPr>
            <p:nvPr/>
          </p:nvSpPr>
          <p:spPr bwMode="auto">
            <a:xfrm>
              <a:off x="570" y="2871"/>
              <a:ext cx="329" cy="4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Snort</a:t>
              </a:r>
            </a:p>
          </p:txBody>
        </p:sp>
        <p:sp>
          <p:nvSpPr>
            <p:cNvPr id="23583" name="Rectangle 27"/>
            <p:cNvSpPr>
              <a:spLocks noChangeArrowheads="1"/>
            </p:cNvSpPr>
            <p:nvPr/>
          </p:nvSpPr>
          <p:spPr bwMode="auto">
            <a:xfrm>
              <a:off x="953" y="3107"/>
              <a:ext cx="620" cy="2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MTA</a:t>
              </a:r>
            </a:p>
          </p:txBody>
        </p:sp>
        <p:sp>
          <p:nvSpPr>
            <p:cNvPr id="46108" name="Text Box 28"/>
            <p:cNvSpPr txBox="1">
              <a:spLocks noChangeArrowheads="1"/>
            </p:cNvSpPr>
            <p:nvPr/>
          </p:nvSpPr>
          <p:spPr bwMode="auto">
            <a:xfrm>
              <a:off x="991" y="3876"/>
              <a:ext cx="104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4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KERNEL LAYER</a:t>
              </a:r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1973" y="2699"/>
              <a:ext cx="7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4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USER LAYER</a:t>
              </a:r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698" y="3264"/>
              <a:ext cx="0" cy="318"/>
            </a:xfrm>
            <a:prstGeom prst="line">
              <a:avLst/>
            </a:prstGeom>
            <a:noFill/>
            <a:ln w="1905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 flipH="1" flipV="1">
              <a:off x="813" y="3259"/>
              <a:ext cx="5" cy="548"/>
            </a:xfrm>
            <a:prstGeom prst="line">
              <a:avLst/>
            </a:prstGeom>
            <a:noFill/>
            <a:ln w="19050" cap="rnd">
              <a:solidFill>
                <a:srgbClr val="00007D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67" y="3452"/>
              <a:ext cx="360" cy="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Mail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User 1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439" y="3624"/>
              <a:ext cx="326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Mail 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Server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73" y="3701"/>
              <a:ext cx="359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TW" sz="1200" b="1">
                  <a:solidFill>
                    <a:srgbClr val="000000"/>
                  </a:solidFill>
                </a:rPr>
                <a:t>Mail </a:t>
              </a:r>
              <a:br>
                <a:rPr lang="en-US" altLang="zh-TW" sz="1200" b="1">
                  <a:solidFill>
                    <a:srgbClr val="000000"/>
                  </a:solidFill>
                </a:rPr>
              </a:br>
              <a:r>
                <a:rPr lang="en-US" altLang="zh-TW" sz="1200" b="1">
                  <a:solidFill>
                    <a:srgbClr val="000000"/>
                  </a:solidFill>
                </a:rPr>
                <a:t>User 2</a:t>
              </a:r>
            </a:p>
          </p:txBody>
        </p:sp>
        <p:sp>
          <p:nvSpPr>
            <p:cNvPr id="23591" name="AutoShape 35"/>
            <p:cNvSpPr>
              <a:spLocks noChangeArrowheads="1"/>
            </p:cNvSpPr>
            <p:nvPr/>
          </p:nvSpPr>
          <p:spPr bwMode="auto">
            <a:xfrm>
              <a:off x="173" y="2523"/>
              <a:ext cx="1382" cy="136"/>
            </a:xfrm>
            <a:prstGeom prst="parallelogram">
              <a:avLst>
                <a:gd name="adj" fmla="val 52597"/>
              </a:avLst>
            </a:prstGeom>
            <a:solidFill>
              <a:srgbClr val="00007D"/>
            </a:solidFill>
            <a:ln w="9525">
              <a:solidFill>
                <a:srgbClr val="99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imes New Roman" pitchFamily="18" charset="0"/>
                </a:rPr>
                <a:t>Original Mail Traffic Flow</a:t>
              </a:r>
            </a:p>
          </p:txBody>
        </p:sp>
        <p:sp>
          <p:nvSpPr>
            <p:cNvPr id="23592" name="AutoShape 36"/>
            <p:cNvSpPr>
              <a:spLocks noChangeArrowheads="1"/>
            </p:cNvSpPr>
            <p:nvPr/>
          </p:nvSpPr>
          <p:spPr bwMode="auto">
            <a:xfrm>
              <a:off x="956" y="2862"/>
              <a:ext cx="304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1</a:t>
              </a:r>
            </a:p>
          </p:txBody>
        </p:sp>
        <p:sp>
          <p:nvSpPr>
            <p:cNvPr id="23593" name="AutoShape 37"/>
            <p:cNvSpPr>
              <a:spLocks noChangeArrowheads="1"/>
            </p:cNvSpPr>
            <p:nvPr/>
          </p:nvSpPr>
          <p:spPr bwMode="auto">
            <a:xfrm>
              <a:off x="1257" y="2862"/>
              <a:ext cx="304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2</a:t>
              </a:r>
            </a:p>
          </p:txBody>
        </p:sp>
        <p:sp>
          <p:nvSpPr>
            <p:cNvPr id="23594" name="Rectangle 38"/>
            <p:cNvSpPr>
              <a:spLocks noChangeArrowheads="1"/>
            </p:cNvSpPr>
            <p:nvPr/>
          </p:nvSpPr>
          <p:spPr bwMode="auto">
            <a:xfrm>
              <a:off x="1607" y="3106"/>
              <a:ext cx="615" cy="2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600" b="1" i="1">
                  <a:solidFill>
                    <a:srgbClr val="00007D"/>
                  </a:solidFill>
                  <a:latin typeface="Times New Roman" pitchFamily="18" charset="0"/>
                </a:rPr>
                <a:t>AMaVis</a:t>
              </a:r>
            </a:p>
          </p:txBody>
        </p:sp>
        <p:sp>
          <p:nvSpPr>
            <p:cNvPr id="23595" name="Rectangle 39"/>
            <p:cNvSpPr>
              <a:spLocks noChangeArrowheads="1"/>
            </p:cNvSpPr>
            <p:nvPr/>
          </p:nvSpPr>
          <p:spPr bwMode="auto">
            <a:xfrm>
              <a:off x="2250" y="3178"/>
              <a:ext cx="468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70000"/>
                </a:lnSpc>
              </a:pPr>
              <a:r>
                <a:rPr lang="en-US" altLang="zh-TW" sz="1200" b="1" i="1">
                  <a:solidFill>
                    <a:srgbClr val="00007D"/>
                  </a:solidFill>
                  <a:latin typeface="Times New Roman" pitchFamily="18" charset="0"/>
                </a:rPr>
                <a:t>Spam</a:t>
              </a:r>
              <a:br>
                <a:rPr lang="en-US" altLang="zh-TW" sz="1200" b="1" i="1">
                  <a:solidFill>
                    <a:srgbClr val="00007D"/>
                  </a:solidFill>
                  <a:latin typeface="Times New Roman" pitchFamily="18" charset="0"/>
                </a:rPr>
              </a:br>
              <a:r>
                <a:rPr lang="en-US" altLang="zh-TW" sz="1200" b="1" i="1">
                  <a:solidFill>
                    <a:srgbClr val="00007D"/>
                  </a:solidFill>
                  <a:latin typeface="Times New Roman" pitchFamily="18" charset="0"/>
                </a:rPr>
                <a:t>Assassian</a:t>
              </a:r>
            </a:p>
          </p:txBody>
        </p:sp>
        <p:sp>
          <p:nvSpPr>
            <p:cNvPr id="23596" name="AutoShape 40"/>
            <p:cNvSpPr>
              <a:spLocks noChangeArrowheads="1"/>
            </p:cNvSpPr>
            <p:nvPr/>
          </p:nvSpPr>
          <p:spPr bwMode="auto">
            <a:xfrm>
              <a:off x="1616" y="2862"/>
              <a:ext cx="304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1</a:t>
              </a:r>
            </a:p>
          </p:txBody>
        </p:sp>
        <p:sp>
          <p:nvSpPr>
            <p:cNvPr id="23597" name="AutoShape 41"/>
            <p:cNvSpPr>
              <a:spLocks noChangeArrowheads="1"/>
            </p:cNvSpPr>
            <p:nvPr/>
          </p:nvSpPr>
          <p:spPr bwMode="auto">
            <a:xfrm>
              <a:off x="1922" y="2862"/>
              <a:ext cx="304" cy="241"/>
            </a:xfrm>
            <a:prstGeom prst="flowChartPunchedCar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child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400">
                  <a:solidFill>
                    <a:srgbClr val="666699"/>
                  </a:solidFill>
                </a:rPr>
                <a:t>ps 2</a:t>
              </a:r>
            </a:p>
          </p:txBody>
        </p:sp>
        <p:sp>
          <p:nvSpPr>
            <p:cNvPr id="23598" name="Freeform 42"/>
            <p:cNvSpPr>
              <a:spLocks/>
            </p:cNvSpPr>
            <p:nvPr/>
          </p:nvSpPr>
          <p:spPr bwMode="auto">
            <a:xfrm>
              <a:off x="434" y="3312"/>
              <a:ext cx="591" cy="281"/>
            </a:xfrm>
            <a:custGeom>
              <a:avLst/>
              <a:gdLst>
                <a:gd name="T0" fmla="*/ 0 w 681"/>
                <a:gd name="T1" fmla="*/ 310 h 272"/>
                <a:gd name="T2" fmla="*/ 386 w 681"/>
                <a:gd name="T3" fmla="*/ 310 h 272"/>
                <a:gd name="T4" fmla="*/ 386 w 681"/>
                <a:gd name="T5" fmla="*/ 0 h 272"/>
                <a:gd name="T6" fmla="*/ 0 60000 65536"/>
                <a:gd name="T7" fmla="*/ 0 60000 65536"/>
                <a:gd name="T8" fmla="*/ 0 60000 65536"/>
                <a:gd name="T9" fmla="*/ 0 w 681"/>
                <a:gd name="T10" fmla="*/ 0 h 272"/>
                <a:gd name="T11" fmla="*/ 681 w 68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272">
                  <a:moveTo>
                    <a:pt x="0" y="272"/>
                  </a:moveTo>
                  <a:lnTo>
                    <a:pt x="681" y="272"/>
                  </a:lnTo>
                  <a:lnTo>
                    <a:pt x="681" y="0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99" name="Freeform 43"/>
            <p:cNvSpPr>
              <a:spLocks/>
            </p:cNvSpPr>
            <p:nvPr/>
          </p:nvSpPr>
          <p:spPr bwMode="auto">
            <a:xfrm>
              <a:off x="447" y="3309"/>
              <a:ext cx="670" cy="520"/>
            </a:xfrm>
            <a:custGeom>
              <a:avLst/>
              <a:gdLst>
                <a:gd name="T0" fmla="*/ 0 w 681"/>
                <a:gd name="T1" fmla="*/ 3632 h 272"/>
                <a:gd name="T2" fmla="*/ 638 w 681"/>
                <a:gd name="T3" fmla="*/ 3632 h 272"/>
                <a:gd name="T4" fmla="*/ 638 w 681"/>
                <a:gd name="T5" fmla="*/ 0 h 272"/>
                <a:gd name="T6" fmla="*/ 0 60000 65536"/>
                <a:gd name="T7" fmla="*/ 0 60000 65536"/>
                <a:gd name="T8" fmla="*/ 0 60000 65536"/>
                <a:gd name="T9" fmla="*/ 0 w 681"/>
                <a:gd name="T10" fmla="*/ 0 h 272"/>
                <a:gd name="T11" fmla="*/ 681 w 68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272">
                  <a:moveTo>
                    <a:pt x="0" y="272"/>
                  </a:moveTo>
                  <a:lnTo>
                    <a:pt x="681" y="272"/>
                  </a:lnTo>
                  <a:lnTo>
                    <a:pt x="681" y="0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0" name="Freeform 44"/>
            <p:cNvSpPr>
              <a:spLocks/>
            </p:cNvSpPr>
            <p:nvPr/>
          </p:nvSpPr>
          <p:spPr bwMode="auto">
            <a:xfrm>
              <a:off x="1289" y="3327"/>
              <a:ext cx="1152" cy="499"/>
            </a:xfrm>
            <a:custGeom>
              <a:avLst/>
              <a:gdLst>
                <a:gd name="T0" fmla="*/ 0 w 1270"/>
                <a:gd name="T1" fmla="*/ 0 h 499"/>
                <a:gd name="T2" fmla="*/ 0 w 1270"/>
                <a:gd name="T3" fmla="*/ 499 h 499"/>
                <a:gd name="T4" fmla="*/ 860 w 1270"/>
                <a:gd name="T5" fmla="*/ 499 h 499"/>
                <a:gd name="T6" fmla="*/ 0 60000 65536"/>
                <a:gd name="T7" fmla="*/ 0 60000 65536"/>
                <a:gd name="T8" fmla="*/ 0 60000 65536"/>
                <a:gd name="T9" fmla="*/ 0 w 1270"/>
                <a:gd name="T10" fmla="*/ 0 h 499"/>
                <a:gd name="T11" fmla="*/ 1270 w 1270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499">
                  <a:moveTo>
                    <a:pt x="0" y="0"/>
                  </a:moveTo>
                  <a:lnTo>
                    <a:pt x="0" y="499"/>
                  </a:lnTo>
                  <a:lnTo>
                    <a:pt x="1270" y="499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1" name="Freeform 45"/>
            <p:cNvSpPr>
              <a:spLocks/>
            </p:cNvSpPr>
            <p:nvPr/>
          </p:nvSpPr>
          <p:spPr bwMode="auto">
            <a:xfrm>
              <a:off x="1199" y="3321"/>
              <a:ext cx="1231" cy="414"/>
            </a:xfrm>
            <a:custGeom>
              <a:avLst/>
              <a:gdLst>
                <a:gd name="T0" fmla="*/ 0 w 1270"/>
                <a:gd name="T1" fmla="*/ 0 h 499"/>
                <a:gd name="T2" fmla="*/ 0 w 1270"/>
                <a:gd name="T3" fmla="*/ 236 h 499"/>
                <a:gd name="T4" fmla="*/ 1121 w 1270"/>
                <a:gd name="T5" fmla="*/ 236 h 499"/>
                <a:gd name="T6" fmla="*/ 0 60000 65536"/>
                <a:gd name="T7" fmla="*/ 0 60000 65536"/>
                <a:gd name="T8" fmla="*/ 0 60000 65536"/>
                <a:gd name="T9" fmla="*/ 0 w 1270"/>
                <a:gd name="T10" fmla="*/ 0 h 499"/>
                <a:gd name="T11" fmla="*/ 1270 w 1270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499">
                  <a:moveTo>
                    <a:pt x="0" y="0"/>
                  </a:moveTo>
                  <a:lnTo>
                    <a:pt x="0" y="499"/>
                  </a:lnTo>
                  <a:lnTo>
                    <a:pt x="1270" y="499"/>
                  </a:lnTo>
                </a:path>
              </a:pathLst>
            </a:custGeom>
            <a:noFill/>
            <a:ln w="1905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2" name="Freeform 46"/>
            <p:cNvSpPr>
              <a:spLocks/>
            </p:cNvSpPr>
            <p:nvPr/>
          </p:nvSpPr>
          <p:spPr bwMode="auto">
            <a:xfrm>
              <a:off x="1392" y="3308"/>
              <a:ext cx="363" cy="291"/>
            </a:xfrm>
            <a:custGeom>
              <a:avLst/>
              <a:gdLst>
                <a:gd name="T0" fmla="*/ 0 w 363"/>
                <a:gd name="T1" fmla="*/ 0 h 272"/>
                <a:gd name="T2" fmla="*/ 0 w 363"/>
                <a:gd name="T3" fmla="*/ 356 h 272"/>
                <a:gd name="T4" fmla="*/ 363 w 363"/>
                <a:gd name="T5" fmla="*/ 356 h 272"/>
                <a:gd name="T6" fmla="*/ 363 w 36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72"/>
                <a:gd name="T14" fmla="*/ 363 w 36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72">
                  <a:moveTo>
                    <a:pt x="0" y="0"/>
                  </a:moveTo>
                  <a:lnTo>
                    <a:pt x="0" y="272"/>
                  </a:lnTo>
                  <a:lnTo>
                    <a:pt x="363" y="272"/>
                  </a:lnTo>
                  <a:lnTo>
                    <a:pt x="363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3" name="Freeform 47"/>
            <p:cNvSpPr>
              <a:spLocks/>
            </p:cNvSpPr>
            <p:nvPr/>
          </p:nvSpPr>
          <p:spPr bwMode="auto">
            <a:xfrm>
              <a:off x="1483" y="3304"/>
              <a:ext cx="363" cy="351"/>
            </a:xfrm>
            <a:custGeom>
              <a:avLst/>
              <a:gdLst>
                <a:gd name="T0" fmla="*/ 0 w 363"/>
                <a:gd name="T1" fmla="*/ 0 h 272"/>
                <a:gd name="T2" fmla="*/ 0 w 363"/>
                <a:gd name="T3" fmla="*/ 755 h 272"/>
                <a:gd name="T4" fmla="*/ 363 w 363"/>
                <a:gd name="T5" fmla="*/ 755 h 272"/>
                <a:gd name="T6" fmla="*/ 363 w 36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72"/>
                <a:gd name="T14" fmla="*/ 363 w 36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72">
                  <a:moveTo>
                    <a:pt x="0" y="0"/>
                  </a:moveTo>
                  <a:lnTo>
                    <a:pt x="0" y="272"/>
                  </a:lnTo>
                  <a:lnTo>
                    <a:pt x="363" y="272"/>
                  </a:lnTo>
                  <a:lnTo>
                    <a:pt x="363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4" name="Line 48"/>
            <p:cNvSpPr>
              <a:spLocks noChangeShapeType="1"/>
            </p:cNvSpPr>
            <p:nvPr/>
          </p:nvSpPr>
          <p:spPr bwMode="auto">
            <a:xfrm>
              <a:off x="2129" y="3288"/>
              <a:ext cx="22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5" name="Line 49"/>
            <p:cNvSpPr>
              <a:spLocks noChangeShapeType="1"/>
            </p:cNvSpPr>
            <p:nvPr/>
          </p:nvSpPr>
          <p:spPr bwMode="auto">
            <a:xfrm>
              <a:off x="2134" y="3338"/>
              <a:ext cx="22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6" name="AutoShape 50"/>
            <p:cNvSpPr>
              <a:spLocks noChangeArrowheads="1"/>
            </p:cNvSpPr>
            <p:nvPr/>
          </p:nvSpPr>
          <p:spPr bwMode="auto">
            <a:xfrm>
              <a:off x="1987" y="3928"/>
              <a:ext cx="886" cy="347"/>
            </a:xfrm>
            <a:prstGeom prst="wedgeRectCallout">
              <a:avLst>
                <a:gd name="adj1" fmla="val -57449"/>
                <a:gd name="adj2" fmla="val -187750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ahoma" pitchFamily="34" charset="0"/>
                </a:rPr>
                <a:t>Inter-Process Communication</a:t>
              </a:r>
            </a:p>
          </p:txBody>
        </p:sp>
        <p:sp>
          <p:nvSpPr>
            <p:cNvPr id="23607" name="AutoShape 51"/>
            <p:cNvSpPr>
              <a:spLocks noChangeArrowheads="1"/>
            </p:cNvSpPr>
            <p:nvPr/>
          </p:nvSpPr>
          <p:spPr bwMode="auto">
            <a:xfrm>
              <a:off x="38" y="943"/>
              <a:ext cx="560" cy="373"/>
            </a:xfrm>
            <a:prstGeom prst="wedgeRectCallout">
              <a:avLst>
                <a:gd name="adj1" fmla="val 63037"/>
                <a:gd name="adj2" fmla="val 162065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ahoma" pitchFamily="34" charset="0"/>
                </a:rPr>
                <a:t>Packet Sniffing</a:t>
              </a:r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3061" y="2966"/>
              <a:ext cx="2498" cy="73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3609" name="Rectangle 53"/>
            <p:cNvSpPr>
              <a:spLocks noChangeArrowheads="1"/>
            </p:cNvSpPr>
            <p:nvPr/>
          </p:nvSpPr>
          <p:spPr bwMode="auto">
            <a:xfrm>
              <a:off x="3101" y="2501"/>
              <a:ext cx="893" cy="36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b="1" i="1">
                  <a:solidFill>
                    <a:srgbClr val="00007D"/>
                  </a:solidFill>
                  <a:latin typeface="Times New Roman" pitchFamily="18" charset="0"/>
                </a:rPr>
                <a:t>Webfd</a:t>
              </a:r>
            </a:p>
          </p:txBody>
        </p:sp>
        <p:sp>
          <p:nvSpPr>
            <p:cNvPr id="23610" name="Rectangle 54"/>
            <p:cNvSpPr>
              <a:spLocks noChangeArrowheads="1"/>
            </p:cNvSpPr>
            <p:nvPr/>
          </p:nvSpPr>
          <p:spPr bwMode="auto">
            <a:xfrm>
              <a:off x="4072" y="2172"/>
              <a:ext cx="1397" cy="5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1" name="Rectangle 55"/>
            <p:cNvSpPr>
              <a:spLocks noChangeArrowheads="1"/>
            </p:cNvSpPr>
            <p:nvPr/>
          </p:nvSpPr>
          <p:spPr bwMode="auto">
            <a:xfrm>
              <a:off x="4129" y="2565"/>
              <a:ext cx="1254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MIME Handler</a:t>
              </a:r>
            </a:p>
          </p:txBody>
        </p:sp>
        <p:sp>
          <p:nvSpPr>
            <p:cNvPr id="23612" name="Rectangle 56"/>
            <p:cNvSpPr>
              <a:spLocks noChangeArrowheads="1"/>
            </p:cNvSpPr>
            <p:nvPr/>
          </p:nvSpPr>
          <p:spPr bwMode="auto">
            <a:xfrm>
              <a:off x="4130" y="2384"/>
              <a:ext cx="1255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File type Recognition</a:t>
              </a:r>
            </a:p>
          </p:txBody>
        </p:sp>
        <p:sp>
          <p:nvSpPr>
            <p:cNvPr id="23613" name="Rectangle 57"/>
            <p:cNvSpPr>
              <a:spLocks noChangeArrowheads="1"/>
            </p:cNvSpPr>
            <p:nvPr/>
          </p:nvSpPr>
          <p:spPr bwMode="auto">
            <a:xfrm>
              <a:off x="4131" y="2202"/>
              <a:ext cx="1255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Decompressor/ Decoder</a:t>
              </a:r>
            </a:p>
          </p:txBody>
        </p:sp>
        <p:sp>
          <p:nvSpPr>
            <p:cNvPr id="23614" name="Rectangle 58"/>
            <p:cNvSpPr>
              <a:spLocks noChangeArrowheads="1"/>
            </p:cNvSpPr>
            <p:nvPr/>
          </p:nvSpPr>
          <p:spPr bwMode="auto">
            <a:xfrm>
              <a:off x="4210" y="1554"/>
              <a:ext cx="568" cy="47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5" name="Rectangle 59"/>
            <p:cNvSpPr>
              <a:spLocks noChangeArrowheads="1"/>
            </p:cNvSpPr>
            <p:nvPr/>
          </p:nvSpPr>
          <p:spPr bwMode="auto">
            <a:xfrm>
              <a:off x="4856" y="1555"/>
              <a:ext cx="606" cy="47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600" b="1">
                  <a:solidFill>
                    <a:srgbClr val="FFFFFF"/>
                  </a:solidFill>
                  <a:latin typeface="Times New Roman" pitchFamily="18" charset="0"/>
                </a:rPr>
                <a:t>ClamAV</a:t>
              </a:r>
            </a:p>
          </p:txBody>
        </p:sp>
        <p:sp>
          <p:nvSpPr>
            <p:cNvPr id="23616" name="AutoShape 60"/>
            <p:cNvSpPr>
              <a:spLocks noChangeArrowheads="1"/>
            </p:cNvSpPr>
            <p:nvPr/>
          </p:nvSpPr>
          <p:spPr bwMode="auto">
            <a:xfrm>
              <a:off x="-2" y="3077"/>
              <a:ext cx="626" cy="328"/>
            </a:xfrm>
            <a:prstGeom prst="wedgeRectCallout">
              <a:avLst>
                <a:gd name="adj1" fmla="val 97282"/>
                <a:gd name="adj2" fmla="val 66769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TW" sz="1200">
                  <a:solidFill>
                    <a:srgbClr val="FFFFFF"/>
                  </a:solidFill>
                  <a:latin typeface="Tahoma" pitchFamily="34" charset="0"/>
                </a:rPr>
                <a:t>User/Kernel Interaction</a:t>
              </a:r>
            </a:p>
          </p:txBody>
        </p:sp>
        <p:sp>
          <p:nvSpPr>
            <p:cNvPr id="23617" name="Text Box 61"/>
            <p:cNvSpPr txBox="1">
              <a:spLocks noChangeArrowheads="1"/>
            </p:cNvSpPr>
            <p:nvPr/>
          </p:nvSpPr>
          <p:spPr bwMode="auto">
            <a:xfrm>
              <a:off x="4938" y="2769"/>
              <a:ext cx="49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000000"/>
                  </a:solidFill>
                </a:rPr>
                <a:t>AMaViS</a:t>
              </a:r>
            </a:p>
          </p:txBody>
        </p:sp>
        <p:sp>
          <p:nvSpPr>
            <p:cNvPr id="23618" name="Text Box 62"/>
            <p:cNvSpPr txBox="1">
              <a:spLocks noChangeArrowheads="1"/>
            </p:cNvSpPr>
            <p:nvPr/>
          </p:nvSpPr>
          <p:spPr bwMode="auto">
            <a:xfrm>
              <a:off x="4201" y="1654"/>
              <a:ext cx="5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1600" b="1">
                  <a:solidFill>
                    <a:srgbClr val="FFFFFF"/>
                  </a:solidFill>
                  <a:latin typeface="Times New Roman" pitchFamily="18" charset="0"/>
                </a:rPr>
                <a:t>SpamAssiassian</a:t>
              </a:r>
            </a:p>
          </p:txBody>
        </p:sp>
        <p:sp>
          <p:nvSpPr>
            <p:cNvPr id="23619" name="Text Box 63"/>
            <p:cNvSpPr txBox="1">
              <a:spLocks noChangeArrowheads="1"/>
            </p:cNvSpPr>
            <p:nvPr/>
          </p:nvSpPr>
          <p:spPr bwMode="auto">
            <a:xfrm>
              <a:off x="4521" y="2047"/>
              <a:ext cx="31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altLang="zh-TW" sz="12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23620" name="Text Box 64"/>
            <p:cNvSpPr txBox="1">
              <a:spLocks noChangeArrowheads="1"/>
            </p:cNvSpPr>
            <p:nvPr/>
          </p:nvSpPr>
          <p:spPr bwMode="auto">
            <a:xfrm>
              <a:off x="5110" y="2041"/>
              <a:ext cx="3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altLang="zh-TW" sz="1200" b="1">
                  <a:solidFill>
                    <a:srgbClr val="000000"/>
                  </a:solidFill>
                </a:rPr>
                <a:t>File</a:t>
              </a:r>
            </a:p>
          </p:txBody>
        </p:sp>
        <p:sp>
          <p:nvSpPr>
            <p:cNvPr id="46145" name="Text Box 65"/>
            <p:cNvSpPr txBox="1">
              <a:spLocks noChangeArrowheads="1"/>
            </p:cNvSpPr>
            <p:nvPr/>
          </p:nvSpPr>
          <p:spPr bwMode="auto">
            <a:xfrm>
              <a:off x="4830" y="2989"/>
              <a:ext cx="73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2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KERNEL LAYER</a:t>
              </a:r>
            </a:p>
          </p:txBody>
        </p:sp>
        <p:sp>
          <p:nvSpPr>
            <p:cNvPr id="46146" name="Text Box 66"/>
            <p:cNvSpPr txBox="1">
              <a:spLocks noChangeArrowheads="1"/>
            </p:cNvSpPr>
            <p:nvPr/>
          </p:nvSpPr>
          <p:spPr bwMode="auto">
            <a:xfrm>
              <a:off x="4778" y="1059"/>
              <a:ext cx="73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4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USER LAYER</a:t>
              </a:r>
            </a:p>
          </p:txBody>
        </p:sp>
        <p:sp>
          <p:nvSpPr>
            <p:cNvPr id="23623" name="AutoShape 67"/>
            <p:cNvSpPr>
              <a:spLocks noChangeArrowheads="1"/>
            </p:cNvSpPr>
            <p:nvPr/>
          </p:nvSpPr>
          <p:spPr bwMode="auto">
            <a:xfrm>
              <a:off x="3124" y="773"/>
              <a:ext cx="2353" cy="185"/>
            </a:xfrm>
            <a:prstGeom prst="parallelogram">
              <a:avLst>
                <a:gd name="adj" fmla="val 65832"/>
              </a:avLst>
            </a:prstGeom>
            <a:solidFill>
              <a:srgbClr val="FFFF00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000">
                  <a:solidFill>
                    <a:srgbClr val="FF3300"/>
                  </a:solidFill>
                  <a:latin typeface="Impact" pitchFamily="34" charset="0"/>
                </a:rPr>
                <a:t>New 4-in-1 Proxy Architecture</a:t>
              </a:r>
            </a:p>
          </p:txBody>
        </p:sp>
        <p:sp>
          <p:nvSpPr>
            <p:cNvPr id="23624" name="Rectangle 68"/>
            <p:cNvSpPr>
              <a:spLocks noChangeArrowheads="1"/>
            </p:cNvSpPr>
            <p:nvPr/>
          </p:nvSpPr>
          <p:spPr bwMode="auto">
            <a:xfrm>
              <a:off x="2245" y="2976"/>
              <a:ext cx="468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altLang="zh-TW" sz="1200" b="1" i="1">
                  <a:solidFill>
                    <a:srgbClr val="00007D"/>
                  </a:solidFill>
                  <a:latin typeface="Times New Roman" pitchFamily="18" charset="0"/>
                </a:rPr>
                <a:t>ClamAV</a:t>
              </a:r>
            </a:p>
          </p:txBody>
        </p:sp>
        <p:sp>
          <p:nvSpPr>
            <p:cNvPr id="23625" name="Line 69"/>
            <p:cNvSpPr>
              <a:spLocks noChangeShapeType="1"/>
            </p:cNvSpPr>
            <p:nvPr/>
          </p:nvSpPr>
          <p:spPr bwMode="auto">
            <a:xfrm>
              <a:off x="2129" y="3141"/>
              <a:ext cx="22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26" name="Line 70"/>
            <p:cNvSpPr>
              <a:spLocks noChangeShapeType="1"/>
            </p:cNvSpPr>
            <p:nvPr/>
          </p:nvSpPr>
          <p:spPr bwMode="auto">
            <a:xfrm>
              <a:off x="2134" y="3191"/>
              <a:ext cx="22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27" name="AutoShape 71" descr="寬左斜對角線"/>
            <p:cNvSpPr>
              <a:spLocks noChangeArrowheads="1"/>
            </p:cNvSpPr>
            <p:nvPr/>
          </p:nvSpPr>
          <p:spPr bwMode="auto">
            <a:xfrm rot="1563210">
              <a:off x="2591" y="767"/>
              <a:ext cx="454" cy="499"/>
            </a:xfrm>
            <a:prstGeom prst="rightArrow">
              <a:avLst>
                <a:gd name="adj1" fmla="val 52935"/>
                <a:gd name="adj2" fmla="val 39894"/>
              </a:avLst>
            </a:prstGeom>
            <a:pattFill prst="wdDnDiag">
              <a:fgClr>
                <a:srgbClr val="000000"/>
              </a:fgClr>
              <a:bgClr>
                <a:srgbClr val="EAEAEA"/>
              </a:bgClr>
            </a:pattFill>
            <a:ln w="19050">
              <a:solidFill>
                <a:srgbClr val="0000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8" name="AutoShape 72" descr="寬左斜對角線"/>
            <p:cNvSpPr>
              <a:spLocks noChangeArrowheads="1"/>
            </p:cNvSpPr>
            <p:nvPr/>
          </p:nvSpPr>
          <p:spPr bwMode="auto">
            <a:xfrm rot="-1960128">
              <a:off x="2807" y="3282"/>
              <a:ext cx="348" cy="499"/>
            </a:xfrm>
            <a:prstGeom prst="rightArrow">
              <a:avLst>
                <a:gd name="adj1" fmla="val 56278"/>
                <a:gd name="adj2" fmla="val 47662"/>
              </a:avLst>
            </a:prstGeom>
            <a:pattFill prst="wdDnDiag">
              <a:fgClr>
                <a:srgbClr val="000000"/>
              </a:fgClr>
              <a:bgClr>
                <a:srgbClr val="EAEAEA"/>
              </a:bgClr>
            </a:pattFill>
            <a:ln w="19050">
              <a:solidFill>
                <a:srgbClr val="0000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9" name="Line 73"/>
            <p:cNvSpPr>
              <a:spLocks noChangeShapeType="1"/>
            </p:cNvSpPr>
            <p:nvPr/>
          </p:nvSpPr>
          <p:spPr bwMode="auto">
            <a:xfrm>
              <a:off x="3539" y="2859"/>
              <a:ext cx="6" cy="316"/>
            </a:xfrm>
            <a:prstGeom prst="line">
              <a:avLst/>
            </a:prstGeom>
            <a:noFill/>
            <a:ln w="38100">
              <a:solidFill>
                <a:srgbClr val="00007D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30" name="Text Box 74"/>
            <p:cNvSpPr txBox="1">
              <a:spLocks noChangeArrowheads="1"/>
            </p:cNvSpPr>
            <p:nvPr/>
          </p:nvSpPr>
          <p:spPr bwMode="auto">
            <a:xfrm>
              <a:off x="3257" y="3407"/>
              <a:ext cx="2189" cy="2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/>
            <a:lstStyle/>
            <a:p>
              <a:pPr algn="ctr"/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Network Interface</a:t>
              </a:r>
              <a:endParaRPr lang="en-US" altLang="zh-TW" sz="3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1" name="Text Box 75"/>
            <p:cNvSpPr txBox="1">
              <a:spLocks noChangeArrowheads="1"/>
            </p:cNvSpPr>
            <p:nvPr/>
          </p:nvSpPr>
          <p:spPr bwMode="auto">
            <a:xfrm>
              <a:off x="3264" y="3167"/>
              <a:ext cx="2182" cy="2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/>
            <a:lstStyle/>
            <a:p>
              <a:pPr algn="ctr"/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TCP/IP stack</a:t>
              </a:r>
              <a:endParaRPr lang="en-US" altLang="zh-TW" sz="3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632" name="Group 76"/>
            <p:cNvGrpSpPr>
              <a:grpSpLocks/>
            </p:cNvGrpSpPr>
            <p:nvPr/>
          </p:nvGrpSpPr>
          <p:grpSpPr bwMode="auto">
            <a:xfrm>
              <a:off x="4264" y="3579"/>
              <a:ext cx="204" cy="170"/>
              <a:chOff x="4264" y="3657"/>
              <a:chExt cx="204" cy="119"/>
            </a:xfrm>
          </p:grpSpPr>
          <p:sp>
            <p:nvSpPr>
              <p:cNvPr id="23657" name="Line 77"/>
              <p:cNvSpPr>
                <a:spLocks noChangeShapeType="1"/>
              </p:cNvSpPr>
              <p:nvPr/>
            </p:nvSpPr>
            <p:spPr bwMode="auto">
              <a:xfrm flipV="1">
                <a:off x="4264" y="3657"/>
                <a:ext cx="0" cy="119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8" name="Line 78"/>
              <p:cNvSpPr>
                <a:spLocks noChangeShapeType="1"/>
              </p:cNvSpPr>
              <p:nvPr/>
            </p:nvSpPr>
            <p:spPr bwMode="auto">
              <a:xfrm flipV="1">
                <a:off x="4366" y="3657"/>
                <a:ext cx="0" cy="119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9" name="Line 79"/>
              <p:cNvSpPr>
                <a:spLocks noChangeShapeType="1"/>
              </p:cNvSpPr>
              <p:nvPr/>
            </p:nvSpPr>
            <p:spPr bwMode="auto">
              <a:xfrm flipV="1">
                <a:off x="4468" y="3657"/>
                <a:ext cx="0" cy="119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633" name="Line 80"/>
            <p:cNvSpPr>
              <a:spLocks noChangeShapeType="1"/>
            </p:cNvSpPr>
            <p:nvPr/>
          </p:nvSpPr>
          <p:spPr bwMode="auto">
            <a:xfrm flipH="1" flipV="1">
              <a:off x="4382" y="3303"/>
              <a:ext cx="2" cy="156"/>
            </a:xfrm>
            <a:prstGeom prst="line">
              <a:avLst/>
            </a:prstGeom>
            <a:noFill/>
            <a:ln w="3810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34" name="Line 81"/>
            <p:cNvSpPr>
              <a:spLocks noChangeShapeType="1"/>
            </p:cNvSpPr>
            <p:nvPr/>
          </p:nvSpPr>
          <p:spPr bwMode="auto">
            <a:xfrm>
              <a:off x="4776" y="2790"/>
              <a:ext cx="3" cy="423"/>
            </a:xfrm>
            <a:prstGeom prst="line">
              <a:avLst/>
            </a:prstGeom>
            <a:noFill/>
            <a:ln w="38100">
              <a:solidFill>
                <a:srgbClr val="00007D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35" name="Text Box 82"/>
            <p:cNvSpPr txBox="1">
              <a:spLocks noChangeArrowheads="1"/>
            </p:cNvSpPr>
            <p:nvPr/>
          </p:nvSpPr>
          <p:spPr bwMode="auto">
            <a:xfrm>
              <a:off x="4332" y="2989"/>
              <a:ext cx="46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000000"/>
                  </a:solidFill>
                </a:rPr>
                <a:t>Port 25</a:t>
              </a:r>
            </a:p>
          </p:txBody>
        </p:sp>
        <p:sp>
          <p:nvSpPr>
            <p:cNvPr id="23636" name="Text Box 83"/>
            <p:cNvSpPr txBox="1">
              <a:spLocks noChangeArrowheads="1"/>
            </p:cNvSpPr>
            <p:nvPr/>
          </p:nvSpPr>
          <p:spPr bwMode="auto">
            <a:xfrm>
              <a:off x="3606" y="2989"/>
              <a:ext cx="46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000000"/>
                  </a:solidFill>
                </a:rPr>
                <a:t>Port 80</a:t>
              </a:r>
            </a:p>
          </p:txBody>
        </p:sp>
        <p:grpSp>
          <p:nvGrpSpPr>
            <p:cNvPr id="23637" name="Group 84"/>
            <p:cNvGrpSpPr>
              <a:grpSpLocks/>
            </p:cNvGrpSpPr>
            <p:nvPr/>
          </p:nvGrpSpPr>
          <p:grpSpPr bwMode="auto">
            <a:xfrm>
              <a:off x="4396" y="1984"/>
              <a:ext cx="73" cy="272"/>
              <a:chOff x="5024" y="1971"/>
              <a:chExt cx="73" cy="272"/>
            </a:xfrm>
          </p:grpSpPr>
          <p:sp>
            <p:nvSpPr>
              <p:cNvPr id="23655" name="Line 85"/>
              <p:cNvSpPr>
                <a:spLocks noChangeShapeType="1"/>
              </p:cNvSpPr>
              <p:nvPr/>
            </p:nvSpPr>
            <p:spPr bwMode="auto">
              <a:xfrm flipH="1">
                <a:off x="5024" y="1971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6" name="Line 86"/>
              <p:cNvSpPr>
                <a:spLocks noChangeShapeType="1"/>
              </p:cNvSpPr>
              <p:nvPr/>
            </p:nvSpPr>
            <p:spPr bwMode="auto">
              <a:xfrm flipH="1">
                <a:off x="5097" y="1978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3638" name="Group 87"/>
            <p:cNvGrpSpPr>
              <a:grpSpLocks/>
            </p:cNvGrpSpPr>
            <p:nvPr/>
          </p:nvGrpSpPr>
          <p:grpSpPr bwMode="auto">
            <a:xfrm>
              <a:off x="3231" y="2129"/>
              <a:ext cx="70" cy="490"/>
              <a:chOff x="3231" y="2207"/>
              <a:chExt cx="73" cy="272"/>
            </a:xfrm>
          </p:grpSpPr>
          <p:sp>
            <p:nvSpPr>
              <p:cNvPr id="23653" name="Line 88"/>
              <p:cNvSpPr>
                <a:spLocks noChangeShapeType="1"/>
              </p:cNvSpPr>
              <p:nvPr/>
            </p:nvSpPr>
            <p:spPr bwMode="auto">
              <a:xfrm flipH="1">
                <a:off x="3231" y="2207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4" name="Line 89"/>
              <p:cNvSpPr>
                <a:spLocks noChangeShapeType="1"/>
              </p:cNvSpPr>
              <p:nvPr/>
            </p:nvSpPr>
            <p:spPr bwMode="auto">
              <a:xfrm flipH="1">
                <a:off x="3304" y="2214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639" name="Freeform 90"/>
            <p:cNvSpPr>
              <a:spLocks/>
            </p:cNvSpPr>
            <p:nvPr/>
          </p:nvSpPr>
          <p:spPr bwMode="auto">
            <a:xfrm>
              <a:off x="4876" y="2808"/>
              <a:ext cx="544" cy="998"/>
            </a:xfrm>
            <a:custGeom>
              <a:avLst/>
              <a:gdLst>
                <a:gd name="T0" fmla="*/ 0 w 544"/>
                <a:gd name="T1" fmla="*/ 0 h 998"/>
                <a:gd name="T2" fmla="*/ 0 w 544"/>
                <a:gd name="T3" fmla="*/ 998 h 998"/>
                <a:gd name="T4" fmla="*/ 544 w 544"/>
                <a:gd name="T5" fmla="*/ 998 h 998"/>
                <a:gd name="T6" fmla="*/ 0 60000 65536"/>
                <a:gd name="T7" fmla="*/ 0 60000 65536"/>
                <a:gd name="T8" fmla="*/ 0 60000 65536"/>
                <a:gd name="T9" fmla="*/ 0 w 544"/>
                <a:gd name="T10" fmla="*/ 0 h 998"/>
                <a:gd name="T11" fmla="*/ 544 w 544"/>
                <a:gd name="T12" fmla="*/ 998 h 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998">
                  <a:moveTo>
                    <a:pt x="0" y="0"/>
                  </a:moveTo>
                  <a:lnTo>
                    <a:pt x="0" y="998"/>
                  </a:lnTo>
                  <a:lnTo>
                    <a:pt x="544" y="998"/>
                  </a:lnTo>
                </a:path>
              </a:pathLst>
            </a:custGeom>
            <a:noFill/>
            <a:ln w="3810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40" name="Freeform 91"/>
            <p:cNvSpPr>
              <a:spLocks/>
            </p:cNvSpPr>
            <p:nvPr/>
          </p:nvSpPr>
          <p:spPr bwMode="auto">
            <a:xfrm>
              <a:off x="3633" y="2840"/>
              <a:ext cx="544" cy="998"/>
            </a:xfrm>
            <a:custGeom>
              <a:avLst/>
              <a:gdLst>
                <a:gd name="T0" fmla="*/ 0 w 544"/>
                <a:gd name="T1" fmla="*/ 0 h 998"/>
                <a:gd name="T2" fmla="*/ 0 w 544"/>
                <a:gd name="T3" fmla="*/ 998 h 998"/>
                <a:gd name="T4" fmla="*/ 544 w 544"/>
                <a:gd name="T5" fmla="*/ 998 h 998"/>
                <a:gd name="T6" fmla="*/ 0 60000 65536"/>
                <a:gd name="T7" fmla="*/ 0 60000 65536"/>
                <a:gd name="T8" fmla="*/ 0 60000 65536"/>
                <a:gd name="T9" fmla="*/ 0 w 544"/>
                <a:gd name="T10" fmla="*/ 0 h 998"/>
                <a:gd name="T11" fmla="*/ 544 w 544"/>
                <a:gd name="T12" fmla="*/ 998 h 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998">
                  <a:moveTo>
                    <a:pt x="0" y="0"/>
                  </a:moveTo>
                  <a:lnTo>
                    <a:pt x="0" y="998"/>
                  </a:lnTo>
                  <a:lnTo>
                    <a:pt x="544" y="998"/>
                  </a:lnTo>
                </a:path>
              </a:pathLst>
            </a:custGeom>
            <a:noFill/>
            <a:ln w="38100">
              <a:solidFill>
                <a:srgbClr val="00007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641" name="Group 92"/>
            <p:cNvGrpSpPr>
              <a:grpSpLocks/>
            </p:cNvGrpSpPr>
            <p:nvPr/>
          </p:nvGrpSpPr>
          <p:grpSpPr bwMode="auto">
            <a:xfrm>
              <a:off x="3722" y="1663"/>
              <a:ext cx="70" cy="971"/>
              <a:chOff x="3231" y="2207"/>
              <a:chExt cx="73" cy="272"/>
            </a:xfrm>
          </p:grpSpPr>
          <p:sp>
            <p:nvSpPr>
              <p:cNvPr id="23651" name="Line 93"/>
              <p:cNvSpPr>
                <a:spLocks noChangeShapeType="1"/>
              </p:cNvSpPr>
              <p:nvPr/>
            </p:nvSpPr>
            <p:spPr bwMode="auto">
              <a:xfrm flipH="1">
                <a:off x="3231" y="2207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2" name="Line 94"/>
              <p:cNvSpPr>
                <a:spLocks noChangeShapeType="1"/>
              </p:cNvSpPr>
              <p:nvPr/>
            </p:nvSpPr>
            <p:spPr bwMode="auto">
              <a:xfrm flipH="1">
                <a:off x="3304" y="2214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3642" name="Group 95"/>
            <p:cNvGrpSpPr>
              <a:grpSpLocks/>
            </p:cNvGrpSpPr>
            <p:nvPr/>
          </p:nvGrpSpPr>
          <p:grpSpPr bwMode="auto">
            <a:xfrm>
              <a:off x="5023" y="1971"/>
              <a:ext cx="73" cy="272"/>
              <a:chOff x="5024" y="1971"/>
              <a:chExt cx="73" cy="272"/>
            </a:xfrm>
          </p:grpSpPr>
          <p:sp>
            <p:nvSpPr>
              <p:cNvPr id="23649" name="Line 96"/>
              <p:cNvSpPr>
                <a:spLocks noChangeShapeType="1"/>
              </p:cNvSpPr>
              <p:nvPr/>
            </p:nvSpPr>
            <p:spPr bwMode="auto">
              <a:xfrm flipH="1">
                <a:off x="5024" y="1971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0" name="Line 97"/>
              <p:cNvSpPr>
                <a:spLocks noChangeShapeType="1"/>
              </p:cNvSpPr>
              <p:nvPr/>
            </p:nvSpPr>
            <p:spPr bwMode="auto">
              <a:xfrm flipH="1">
                <a:off x="5097" y="1978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00007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643" name="Rectangle 98"/>
            <p:cNvSpPr>
              <a:spLocks noChangeArrowheads="1"/>
            </p:cNvSpPr>
            <p:nvPr/>
          </p:nvSpPr>
          <p:spPr bwMode="auto">
            <a:xfrm>
              <a:off x="3272" y="1356"/>
              <a:ext cx="864" cy="3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400" b="1" i="1">
                  <a:solidFill>
                    <a:srgbClr val="000000"/>
                  </a:solidFill>
                  <a:latin typeface="Times New Roman" pitchFamily="18" charset="0"/>
                </a:rPr>
                <a:t>Snort </a:t>
              </a:r>
            </a:p>
            <a:p>
              <a:pPr algn="ctr"/>
              <a:r>
                <a:rPr lang="en-US" altLang="zh-TW" sz="1400" b="1" i="1">
                  <a:solidFill>
                    <a:srgbClr val="000000"/>
                  </a:solidFill>
                  <a:latin typeface="Times New Roman" pitchFamily="18" charset="0"/>
                </a:rPr>
                <a:t>(Detect Engine</a:t>
              </a:r>
              <a:r>
                <a:rPr lang="en-US" altLang="zh-TW" sz="1600" b="1" i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3644" name="Rectangle 99"/>
            <p:cNvSpPr>
              <a:spLocks noChangeArrowheads="1"/>
            </p:cNvSpPr>
            <p:nvPr/>
          </p:nvSpPr>
          <p:spPr bwMode="auto">
            <a:xfrm>
              <a:off x="3118" y="1804"/>
              <a:ext cx="884" cy="341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 b="1" i="1">
                  <a:solidFill>
                    <a:srgbClr val="000000"/>
                  </a:solidFill>
                  <a:latin typeface="Times New Roman" pitchFamily="18" charset="0"/>
                </a:rPr>
                <a:t>DansGuardian</a:t>
              </a:r>
            </a:p>
            <a:p>
              <a:pPr algn="ctr"/>
              <a:r>
                <a:rPr lang="en-US" altLang="zh-TW" sz="1200" b="1" i="1">
                  <a:solidFill>
                    <a:srgbClr val="000000"/>
                  </a:solidFill>
                  <a:latin typeface="Times New Roman" pitchFamily="18" charset="0"/>
                </a:rPr>
                <a:t>(IP/URL/Text check)</a:t>
              </a:r>
            </a:p>
          </p:txBody>
        </p:sp>
        <p:sp>
          <p:nvSpPr>
            <p:cNvPr id="46180" name="Text Box 100"/>
            <p:cNvSpPr txBox="1">
              <a:spLocks noChangeArrowheads="1"/>
            </p:cNvSpPr>
            <p:nvPr/>
          </p:nvSpPr>
          <p:spPr bwMode="auto">
            <a:xfrm>
              <a:off x="639" y="2017"/>
              <a:ext cx="1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1400" b="1" i="1">
                  <a:solidFill>
                    <a:srgbClr val="00007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" pitchFamily="49" charset="0"/>
                </a:rPr>
                <a:t>KERNEL LAYER</a:t>
              </a:r>
            </a:p>
          </p:txBody>
        </p:sp>
        <p:sp>
          <p:nvSpPr>
            <p:cNvPr id="23646" name="AutoShape 101"/>
            <p:cNvSpPr>
              <a:spLocks noChangeArrowheads="1"/>
            </p:cNvSpPr>
            <p:nvPr/>
          </p:nvSpPr>
          <p:spPr bwMode="auto">
            <a:xfrm>
              <a:off x="2608" y="1344"/>
              <a:ext cx="560" cy="373"/>
            </a:xfrm>
            <a:prstGeom prst="wedgeRectCallout">
              <a:avLst>
                <a:gd name="adj1" fmla="val 73213"/>
                <a:gd name="adj2" fmla="val 190750"/>
              </a:avLst>
            </a:prstGeom>
            <a:solidFill>
              <a:srgbClr val="99003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  <a:latin typeface="Tahoma" pitchFamily="34" charset="0"/>
                </a:rPr>
                <a:t>Static Link</a:t>
              </a:r>
            </a:p>
          </p:txBody>
        </p:sp>
        <p:sp>
          <p:nvSpPr>
            <p:cNvPr id="23647" name="AutoShape 102"/>
            <p:cNvSpPr>
              <a:spLocks noChangeArrowheads="1"/>
            </p:cNvSpPr>
            <p:nvPr/>
          </p:nvSpPr>
          <p:spPr bwMode="auto">
            <a:xfrm>
              <a:off x="2608" y="1344"/>
              <a:ext cx="560" cy="373"/>
            </a:xfrm>
            <a:prstGeom prst="wedgeRectCallout">
              <a:avLst>
                <a:gd name="adj1" fmla="val 141069"/>
                <a:gd name="adj2" fmla="val 53218"/>
              </a:avLst>
            </a:prstGeom>
            <a:solidFill>
              <a:srgbClr val="99003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ahoma" pitchFamily="34" charset="0"/>
                </a:rPr>
                <a:t>Shared Lib</a:t>
              </a:r>
            </a:p>
          </p:txBody>
        </p:sp>
        <p:sp>
          <p:nvSpPr>
            <p:cNvPr id="23648" name="AutoShape 103"/>
            <p:cNvSpPr>
              <a:spLocks noChangeArrowheads="1"/>
            </p:cNvSpPr>
            <p:nvPr/>
          </p:nvSpPr>
          <p:spPr bwMode="auto">
            <a:xfrm>
              <a:off x="5056" y="3145"/>
              <a:ext cx="560" cy="373"/>
            </a:xfrm>
            <a:prstGeom prst="wedgeRectCallout">
              <a:avLst>
                <a:gd name="adj1" fmla="val -78213"/>
                <a:gd name="adj2" fmla="val -103083"/>
              </a:avLst>
            </a:prstGeom>
            <a:solidFill>
              <a:srgbClr val="99003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400">
                  <a:solidFill>
                    <a:srgbClr val="FFFFFF"/>
                  </a:solidFill>
                  <a:latin typeface="Tahoma" pitchFamily="34" charset="0"/>
                </a:rPr>
                <a:t>Multi-Thread</a:t>
              </a:r>
            </a:p>
          </p:txBody>
        </p:sp>
      </p:grpSp>
      <p:sp>
        <p:nvSpPr>
          <p:cNvPr id="23557" name="Rectangle 104"/>
          <p:cNvSpPr>
            <a:spLocks noChangeArrowheads="1"/>
          </p:cNvSpPr>
          <p:nvPr/>
        </p:nvSpPr>
        <p:spPr bwMode="auto">
          <a:xfrm>
            <a:off x="716158" y="548680"/>
            <a:ext cx="7543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TW" sz="2800" b="1" dirty="0">
                <a:latin typeface="Helvetica" pitchFamily="34" charset="0"/>
              </a:rPr>
              <a:t>4-in-1 Proxy Architecture</a:t>
            </a:r>
            <a:r>
              <a:rPr lang="en-US" altLang="zh-TW" sz="3200" b="1" dirty="0">
                <a:latin typeface="Helvetica" pitchFamily="34" charset="0"/>
              </a:rPr>
              <a:t/>
            </a:r>
            <a:br>
              <a:rPr lang="en-US" altLang="zh-TW" sz="3200" b="1" dirty="0">
                <a:latin typeface="Helvetica" pitchFamily="34" charset="0"/>
              </a:rPr>
            </a:br>
            <a:r>
              <a:rPr lang="en-US" altLang="zh-TW" sz="2000" b="1" dirty="0">
                <a:latin typeface="Helvetica" pitchFamily="34" charset="0"/>
              </a:rPr>
              <a:t>Reducing IPC and </a:t>
            </a:r>
            <a:r>
              <a:rPr lang="en-US" altLang="zh-TW" sz="2000" b="1" dirty="0" smtClean="0">
                <a:latin typeface="Helvetica" pitchFamily="34" charset="0"/>
              </a:rPr>
              <a:t>Restructuring </a:t>
            </a:r>
            <a:r>
              <a:rPr lang="en-US" altLang="zh-TW" sz="2000" b="1" dirty="0">
                <a:latin typeface="Helvetica" pitchFamily="34" charset="0"/>
              </a:rPr>
              <a:t>M</a:t>
            </a:r>
            <a:r>
              <a:rPr lang="en-US" altLang="zh-TW" sz="2000" b="1" dirty="0" smtClean="0">
                <a:latin typeface="Helvetica" pitchFamily="34" charset="0"/>
              </a:rPr>
              <a:t>odules</a:t>
            </a:r>
            <a:endParaRPr lang="en-US" altLang="zh-TW" sz="2000" b="1" dirty="0">
              <a:latin typeface="Helvetica" pitchFamily="34" charset="0"/>
            </a:endParaRPr>
          </a:p>
        </p:txBody>
      </p:sp>
      <p:sp>
        <p:nvSpPr>
          <p:cNvPr id="23558" name="Rectangle 106"/>
          <p:cNvSpPr>
            <a:spLocks noChangeArrowheads="1"/>
          </p:cNvSpPr>
          <p:nvPr/>
        </p:nvSpPr>
        <p:spPr bwMode="auto">
          <a:xfrm>
            <a:off x="685800" y="10668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ctr">
              <a:lnSpc>
                <a:spcPct val="140000"/>
              </a:lnSpc>
              <a:buClr>
                <a:srgbClr val="CC0000"/>
              </a:buClr>
              <a:buSzPct val="140000"/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Boosted Web throughput by 200% and mail throughput by 500%</a:t>
            </a:r>
          </a:p>
          <a:p>
            <a:pPr marL="342900" indent="-342900" fontAlgn="ctr">
              <a:lnSpc>
                <a:spcPct val="140000"/>
              </a:lnSpc>
              <a:buClr>
                <a:srgbClr val="CC0000"/>
              </a:buClr>
              <a:buSzPct val="140000"/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Appeared in IEEE Computer, Nov 2006; </a:t>
            </a:r>
            <a:r>
              <a:rPr lang="en-US" altLang="zh-TW" sz="1200" b="1" dirty="0">
                <a:solidFill>
                  <a:schemeClr val="bg2"/>
                </a:solidFill>
                <a:latin typeface="Helvetica" pitchFamily="34" charset="0"/>
                <a:hlinkClick r:id="rId3"/>
              </a:rPr>
              <a:t>http://speed.cis.nctu.edu.tw/~ydlin/LIN06.pdf</a:t>
            </a:r>
            <a:r>
              <a:rPr lang="en-US" altLang="zh-TW" sz="1000" b="1" dirty="0">
                <a:solidFill>
                  <a:schemeClr val="bg2"/>
                </a:solidFill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2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FBA43-CC09-467A-AED7-DA0979935780}" type="slidenum">
              <a:rPr lang="zh-TW" altLang="zh-TW"/>
              <a:pPr>
                <a:defRPr/>
              </a:pPr>
              <a:t>9</a:t>
            </a:fld>
            <a:endParaRPr lang="zh-TW" altLang="zh-TW" b="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74230" y="404664"/>
            <a:ext cx="8346242" cy="6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zh-TW" sz="2200" b="1" dirty="0">
                <a:latin typeface="Helvetica" pitchFamily="34" charset="0"/>
              </a:rPr>
              <a:t>Profiling String Matching </a:t>
            </a:r>
            <a:r>
              <a:rPr lang="en-US" altLang="zh-TW" sz="2200" b="1" dirty="0" smtClean="0">
                <a:latin typeface="Helvetica" pitchFamily="34" charset="0"/>
              </a:rPr>
              <a:t>Algorithms on </a:t>
            </a:r>
            <a:r>
              <a:rPr lang="en-US" altLang="zh-TW" sz="2200" b="1" dirty="0">
                <a:latin typeface="Helvetica" pitchFamily="34" charset="0"/>
              </a:rPr>
              <a:t>Large Problem Size</a:t>
            </a:r>
          </a:p>
        </p:txBody>
      </p:sp>
      <p:sp>
        <p:nvSpPr>
          <p:cNvPr id="27653" name="Rectangle 5" descr="淺色垂直線"/>
          <p:cNvSpPr>
            <a:spLocks noChangeArrowheads="1"/>
          </p:cNvSpPr>
          <p:nvPr/>
        </p:nvSpPr>
        <p:spPr bwMode="auto">
          <a:xfrm>
            <a:off x="2598738" y="1795318"/>
            <a:ext cx="1008062" cy="2663825"/>
          </a:xfrm>
          <a:prstGeom prst="rect">
            <a:avLst/>
          </a:prstGeom>
          <a:pattFill prst="ltVert">
            <a:fgClr>
              <a:srgbClr val="CC9900">
                <a:alpha val="45097"/>
              </a:srgbClr>
            </a:fgClr>
            <a:bgClr>
              <a:srgbClr val="FFFFFF">
                <a:alpha val="45097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4" name="AutoShape 6" descr="淺色垂直線"/>
          <p:cNvSpPr>
            <a:spLocks noChangeArrowheads="1"/>
          </p:cNvSpPr>
          <p:nvPr/>
        </p:nvSpPr>
        <p:spPr bwMode="auto">
          <a:xfrm>
            <a:off x="3573463" y="3027218"/>
            <a:ext cx="503237" cy="503237"/>
          </a:xfrm>
          <a:prstGeom prst="rightArrow">
            <a:avLst>
              <a:gd name="adj1" fmla="val 50000"/>
              <a:gd name="adj2" fmla="val 25000"/>
            </a:avLst>
          </a:prstGeom>
          <a:pattFill prst="ltVert">
            <a:fgClr>
              <a:srgbClr val="CC9900">
                <a:alpha val="45097"/>
              </a:srgbClr>
            </a:fgClr>
            <a:bgClr>
              <a:srgbClr val="FFFFFF">
                <a:alpha val="45097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22538" y="270178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Anti-Spam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49450" y="1795318"/>
            <a:ext cx="0" cy="4319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16113" y="6267305"/>
            <a:ext cx="518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085980" y="5895758"/>
            <a:ext cx="197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pattern length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52425" y="1930255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</a:rPr>
              <a:t># of patterns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347913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852738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355975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860800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364038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4868863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5372100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876925" y="619586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989138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493963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997200" y="6273655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500438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005263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510088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013325" y="6273655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516563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773238" y="590694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71650" y="554658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71650" y="518780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71650" y="4827443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771650" y="446708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771650" y="410671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71650" y="374635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71650" y="338758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1771650" y="302721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1771650" y="2666855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952500" y="396384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5k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952500" y="540370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200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952500" y="504334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500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952500" y="468298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1k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952500" y="432261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2k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952500" y="576406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952500" y="360348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10k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952500" y="324311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20k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952500" y="288275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50k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952500" y="252239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100k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7286625" y="200645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</a:rPr>
              <a:t>C=256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 flipV="1">
            <a:off x="3355975" y="2811318"/>
            <a:ext cx="0" cy="3311525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3355975" y="2019155"/>
            <a:ext cx="0" cy="86360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3416300" y="2952605"/>
            <a:ext cx="4030663" cy="635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4924425" y="4192443"/>
            <a:ext cx="217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</a:rPr>
              <a:t>2-gram BG+</a:t>
            </a:r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4046538" y="216361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</a:rPr>
              <a:t>3-gram BG+</a:t>
            </a:r>
          </a:p>
        </p:txBody>
      </p:sp>
      <p:sp>
        <p:nvSpPr>
          <p:cNvPr id="27702" name="Rectangle 54" descr="鋸齒"/>
          <p:cNvSpPr>
            <a:spLocks noChangeArrowheads="1"/>
          </p:cNvSpPr>
          <p:nvPr/>
        </p:nvSpPr>
        <p:spPr bwMode="auto">
          <a:xfrm>
            <a:off x="6453188" y="2522393"/>
            <a:ext cx="1081087" cy="792162"/>
          </a:xfrm>
          <a:prstGeom prst="rect">
            <a:avLst/>
          </a:prstGeom>
          <a:pattFill prst="zigZag">
            <a:fgClr>
              <a:srgbClr val="CC99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6408738" y="254938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Anti-Virus</a:t>
            </a:r>
          </a:p>
        </p:txBody>
      </p:sp>
      <p:sp>
        <p:nvSpPr>
          <p:cNvPr id="27704" name="AutoShape 56" descr="鋸齒"/>
          <p:cNvSpPr>
            <a:spLocks noChangeArrowheads="1"/>
          </p:cNvSpPr>
          <p:nvPr/>
        </p:nvSpPr>
        <p:spPr bwMode="auto">
          <a:xfrm>
            <a:off x="7534275" y="2738293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pattFill prst="zigZag">
            <a:fgClr>
              <a:srgbClr val="CC99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 flipV="1">
            <a:off x="1916113" y="2936730"/>
            <a:ext cx="431800" cy="239395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347913" y="2019155"/>
            <a:ext cx="433387" cy="931863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1916113" y="5330680"/>
            <a:ext cx="0" cy="936625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V="1">
            <a:off x="2347913" y="5192568"/>
            <a:ext cx="0" cy="1081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V="1">
            <a:off x="2362200" y="4478193"/>
            <a:ext cx="517525" cy="366712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V="1">
            <a:off x="2879725" y="2127105"/>
            <a:ext cx="0" cy="2293938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1" name="Line 63"/>
          <p:cNvSpPr>
            <a:spLocks noChangeShapeType="1"/>
          </p:cNvSpPr>
          <p:nvPr/>
        </p:nvSpPr>
        <p:spPr bwMode="auto">
          <a:xfrm>
            <a:off x="6380163" y="620221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6884988" y="6202218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6021388" y="627365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453188" y="627365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7715" name="Line 67"/>
          <p:cNvSpPr>
            <a:spLocks noChangeShapeType="1"/>
          </p:cNvSpPr>
          <p:nvPr/>
        </p:nvSpPr>
        <p:spPr bwMode="auto">
          <a:xfrm flipV="1">
            <a:off x="2359025" y="3168505"/>
            <a:ext cx="14288" cy="1901825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>
            <a:off x="2879725" y="2679555"/>
            <a:ext cx="452438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1916113" y="4811568"/>
            <a:ext cx="1125537" cy="1384300"/>
          </a:xfrm>
          <a:prstGeom prst="rect">
            <a:avLst/>
          </a:prstGeom>
          <a:pattFill prst="lgCheck">
            <a:fgClr>
              <a:srgbClr val="CC99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2293938" y="559738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00"/>
                </a:solidFill>
                <a:latin typeface="Times New Roman" pitchFamily="18" charset="0"/>
              </a:rPr>
              <a:t>IDS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3041650" y="5130655"/>
            <a:ext cx="403225" cy="746125"/>
          </a:xfrm>
          <a:prstGeom prst="rightArrow">
            <a:avLst>
              <a:gd name="adj1" fmla="val 50000"/>
              <a:gd name="adj2" fmla="val 25000"/>
            </a:avLst>
          </a:prstGeom>
          <a:pattFill prst="lgCheck">
            <a:fgClr>
              <a:srgbClr val="CC99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7720" name="Group 72"/>
          <p:cNvGrpSpPr>
            <a:grpSpLocks/>
          </p:cNvGrpSpPr>
          <p:nvPr/>
        </p:nvGrpSpPr>
        <p:grpSpPr bwMode="auto">
          <a:xfrm>
            <a:off x="2392363" y="3870180"/>
            <a:ext cx="1727200" cy="747713"/>
            <a:chOff x="1973" y="2614"/>
            <a:chExt cx="1088" cy="635"/>
          </a:xfrm>
        </p:grpSpPr>
        <p:grpSp>
          <p:nvGrpSpPr>
            <p:cNvPr id="27725" name="Group 73"/>
            <p:cNvGrpSpPr>
              <a:grpSpLocks/>
            </p:cNvGrpSpPr>
            <p:nvPr/>
          </p:nvGrpSpPr>
          <p:grpSpPr bwMode="auto">
            <a:xfrm>
              <a:off x="1973" y="2614"/>
              <a:ext cx="1088" cy="635"/>
              <a:chOff x="1973" y="2614"/>
              <a:chExt cx="1088" cy="635"/>
            </a:xfrm>
          </p:grpSpPr>
          <p:sp>
            <p:nvSpPr>
              <p:cNvPr id="27727" name="Rectangle 74" descr="寬左斜對角線"/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71" cy="635"/>
              </a:xfrm>
              <a:prstGeom prst="rect">
                <a:avLst/>
              </a:prstGeom>
              <a:pattFill prst="wdDnDiag">
                <a:fgClr>
                  <a:srgbClr val="CC9900">
                    <a:alpha val="50195"/>
                  </a:srgbClr>
                </a:fgClr>
                <a:bgClr>
                  <a:srgbClr val="FFFFFF">
                    <a:alpha val="50195"/>
                  </a:srgbClr>
                </a:bgClr>
              </a:patt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728" name="AutoShape 75" descr="寬左斜對角線"/>
              <p:cNvSpPr>
                <a:spLocks noChangeArrowheads="1"/>
              </p:cNvSpPr>
              <p:nvPr/>
            </p:nvSpPr>
            <p:spPr bwMode="auto">
              <a:xfrm>
                <a:off x="2744" y="2795"/>
                <a:ext cx="317" cy="227"/>
              </a:xfrm>
              <a:prstGeom prst="rightArrow">
                <a:avLst>
                  <a:gd name="adj1" fmla="val 50000"/>
                  <a:gd name="adj2" fmla="val 34912"/>
                </a:avLst>
              </a:prstGeom>
              <a:pattFill prst="wdDnDiag">
                <a:fgClr>
                  <a:srgbClr val="CC9900">
                    <a:alpha val="50195"/>
                  </a:srgbClr>
                </a:fgClr>
                <a:bgClr>
                  <a:srgbClr val="FFFFFF">
                    <a:alpha val="50195"/>
                  </a:srgbClr>
                </a:bgClr>
              </a:patt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7726" name="Text Box 76"/>
            <p:cNvSpPr txBox="1">
              <a:spLocks noChangeArrowheads="1"/>
            </p:cNvSpPr>
            <p:nvPr/>
          </p:nvSpPr>
          <p:spPr bwMode="auto">
            <a:xfrm>
              <a:off x="2245" y="2809"/>
              <a:ext cx="54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CF</a:t>
              </a:r>
            </a:p>
          </p:txBody>
        </p:sp>
      </p:grpSp>
      <p:sp>
        <p:nvSpPr>
          <p:cNvPr id="27721" name="Text Box 77"/>
          <p:cNvSpPr txBox="1">
            <a:spLocks noChangeArrowheads="1"/>
          </p:cNvSpPr>
          <p:nvPr/>
        </p:nvSpPr>
        <p:spPr bwMode="auto">
          <a:xfrm rot="-3562667">
            <a:off x="2061369" y="3423299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</a:rPr>
              <a:t>FNPw2</a:t>
            </a:r>
          </a:p>
        </p:txBody>
      </p:sp>
      <p:sp>
        <p:nvSpPr>
          <p:cNvPr id="27722" name="Text Box 78"/>
          <p:cNvSpPr txBox="1">
            <a:spLocks noChangeArrowheads="1"/>
          </p:cNvSpPr>
          <p:nvPr/>
        </p:nvSpPr>
        <p:spPr bwMode="auto">
          <a:xfrm rot="-3239050">
            <a:off x="2078831" y="4593287"/>
            <a:ext cx="210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</a:rPr>
              <a:t>ModifiedWM</a:t>
            </a:r>
          </a:p>
        </p:txBody>
      </p:sp>
      <p:sp>
        <p:nvSpPr>
          <p:cNvPr id="27723" name="Text Box 79"/>
          <p:cNvSpPr txBox="1">
            <a:spLocks noChangeArrowheads="1"/>
          </p:cNvSpPr>
          <p:nvPr/>
        </p:nvSpPr>
        <p:spPr bwMode="auto">
          <a:xfrm rot="-4750752">
            <a:off x="1354932" y="4936186"/>
            <a:ext cx="151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</a:rPr>
              <a:t>Aho-Corasick</a:t>
            </a:r>
          </a:p>
        </p:txBody>
      </p:sp>
      <p:sp>
        <p:nvSpPr>
          <p:cNvPr id="27724" name="Rectangle 80"/>
          <p:cNvSpPr>
            <a:spLocks noChangeArrowheads="1"/>
          </p:cNvSpPr>
          <p:nvPr/>
        </p:nvSpPr>
        <p:spPr bwMode="auto">
          <a:xfrm>
            <a:off x="454459" y="898468"/>
            <a:ext cx="8077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First profiled result for string matching algorithms on large problem size</a:t>
            </a:r>
          </a:p>
          <a:p>
            <a:pPr marL="342900" indent="-342900"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TW" b="1" dirty="0">
                <a:latin typeface="Times New Roman" pitchFamily="18" charset="0"/>
              </a:rPr>
              <a:t>Appeared in IEEE Comm. Surveys &amp; Tutorials, 2nd quarter, 2006;</a:t>
            </a:r>
            <a:r>
              <a:rPr lang="en-US" altLang="zh-TW" b="1" dirty="0">
                <a:latin typeface="Helvetica" pitchFamily="34" charset="0"/>
              </a:rPr>
              <a:t> </a:t>
            </a:r>
            <a:r>
              <a:rPr lang="en-US" altLang="zh-TW" sz="1200" b="1" dirty="0">
                <a:solidFill>
                  <a:schemeClr val="bg2"/>
                </a:solidFill>
                <a:latin typeface="Helvetica" pitchFamily="34" charset="0"/>
                <a:hlinkClick r:id="rId3"/>
              </a:rPr>
              <a:t>http://speed.cis.nctu.edu.tw/~ydlin/profile06.pdf</a:t>
            </a:r>
            <a:r>
              <a:rPr lang="en-US" altLang="zh-TW" sz="1200" b="1" dirty="0">
                <a:solidFill>
                  <a:schemeClr val="bg2"/>
                </a:solidFill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4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22699</TotalTime>
  <Words>5036</Words>
  <Application>Microsoft Office PowerPoint</Application>
  <PresentationFormat>如螢幕大小 (4:3)</PresentationFormat>
  <Paragraphs>1258</Paragraphs>
  <Slides>69</Slides>
  <Notes>34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69</vt:i4>
      </vt:variant>
    </vt:vector>
  </HeadingPairs>
  <TitlesOfParts>
    <vt:vector size="74" baseType="lpstr">
      <vt:lpstr>NBL</vt:lpstr>
      <vt:lpstr>圖表</vt:lpstr>
      <vt:lpstr>Visio</vt:lpstr>
      <vt:lpstr>Visio.Drawing.11</vt:lpstr>
      <vt:lpstr>工作表</vt:lpstr>
      <vt:lpstr>Research Roadmap Driven by Network Benchmarking Lab (NBL):  Deep Packet Inspection, Traffic Forensics, Embedded Benchmarking, WLAN/LTE, and Beyond </vt:lpstr>
      <vt:lpstr>PowerPoint 簡報</vt:lpstr>
      <vt:lpstr>Agenda</vt:lpstr>
      <vt:lpstr>From Development to Research</vt:lpstr>
      <vt:lpstr>System Research with Three Side Products</vt:lpstr>
      <vt:lpstr>The blue Track</vt:lpstr>
      <vt:lpstr>PowerPoint 簡報</vt:lpstr>
      <vt:lpstr>PowerPoint 簡報</vt:lpstr>
      <vt:lpstr>PowerPoint 簡報</vt:lpstr>
      <vt:lpstr>Revisiting String Matching with Recent Developments on DPI</vt:lpstr>
      <vt:lpstr>PowerPoint 簡報</vt:lpstr>
      <vt:lpstr>BFAST: Bloom Filter Accelerated Sub-linear Time architecture</vt:lpstr>
      <vt:lpstr>Multi-core Design of a Scalable String Matching Algorithm Appeared in IEEE Transactions on Computers, Apr 2011</vt:lpstr>
      <vt:lpstr>Hardware Software Co-design for DPI</vt:lpstr>
      <vt:lpstr>PowerPoint 簡報</vt:lpstr>
      <vt:lpstr>Key Features of the Book</vt:lpstr>
      <vt:lpstr>Quotes from Reviewers:</vt:lpstr>
      <vt:lpstr>Final Comments on the Book</vt:lpstr>
      <vt:lpstr>The Green track</vt:lpstr>
      <vt:lpstr>PowerPoint 簡報</vt:lpstr>
      <vt:lpstr>PowerPoint 簡報</vt:lpstr>
      <vt:lpstr>NBL Staff</vt:lpstr>
      <vt:lpstr>PowerPoint 簡報</vt:lpstr>
      <vt:lpstr>PowerPoint 簡報</vt:lpstr>
      <vt:lpstr>Switch and Router</vt:lpstr>
      <vt:lpstr>WLAN</vt:lpstr>
      <vt:lpstr>               VoIP</vt:lpstr>
      <vt:lpstr>            Security</vt:lpstr>
      <vt:lpstr>Where the Traditional Didn’t Touch – Stability</vt:lpstr>
      <vt:lpstr>Test Coverage: An Example</vt:lpstr>
      <vt:lpstr>Relationship Between Test Technologies</vt:lpstr>
      <vt:lpstr>NBL Technologies From test service provider to test solution provider</vt:lpstr>
      <vt:lpstr>NBL Technology Applications From network devices to handhelds</vt:lpstr>
      <vt:lpstr>PowerPoint 簡報</vt:lpstr>
      <vt:lpstr>Auto-Control Test System(ACTS) 1/2</vt:lpstr>
      <vt:lpstr>Auto-Control Test System(ACTS) 2/2</vt:lpstr>
      <vt:lpstr>ACTS Application Case</vt:lpstr>
      <vt:lpstr>Comparing Automatic Testing Platforms</vt:lpstr>
      <vt:lpstr>PowerPoint 簡報</vt:lpstr>
      <vt:lpstr>Time to Fail (TTF)</vt:lpstr>
      <vt:lpstr>RealFlow Certification</vt:lpstr>
      <vt:lpstr>PCAP Lib</vt:lpstr>
      <vt:lpstr>PCAP Lib: Classifying, Extracting, and Anonymizing Packet Traces</vt:lpstr>
      <vt:lpstr>PowerPoint 簡報</vt:lpstr>
      <vt:lpstr>Extracting Attack Sessions from Real Traffic with Intrusion Prevention Systems</vt:lpstr>
      <vt:lpstr>Session Classification Based on Flow Classification, Association and Arbitration</vt:lpstr>
      <vt:lpstr>SocketReplay: Low-Storage Packet Capture and Loss-Recovery Stateful Replay of Real Flows</vt:lpstr>
      <vt:lpstr>Replay Test – In-Lab Live Test (ILLT)</vt:lpstr>
      <vt:lpstr>Live SOHO Public Testing</vt:lpstr>
      <vt:lpstr>SOHO Routers “Wall”</vt:lpstr>
      <vt:lpstr>ILLT Test Results</vt:lpstr>
      <vt:lpstr>Market Impact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LTE 4-stage Testbeds</vt:lpstr>
      <vt:lpstr>PowerPoint 簡報</vt:lpstr>
      <vt:lpstr>PowerPoint 簡報</vt:lpstr>
      <vt:lpstr>PowerPoint 簡報</vt:lpstr>
      <vt:lpstr>Android Key Logger (AKL)</vt:lpstr>
      <vt:lpstr>Application Power Measurer</vt:lpstr>
      <vt:lpstr>Battery Rundown Test</vt:lpstr>
      <vt:lpstr>System Stability Test</vt:lpstr>
      <vt:lpstr>Automated GUI Testing for Embedded Systems</vt:lpstr>
      <vt:lpstr>Lessons (1/2)</vt:lpstr>
      <vt:lpstr>Lessons (2/2)</vt:lpstr>
    </vt:vector>
  </TitlesOfParts>
  <Company>NBL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Ying-Dar Lin</dc:creator>
  <cp:lastModifiedBy>Ying-Dar Lin</cp:lastModifiedBy>
  <cp:revision>612</cp:revision>
  <dcterms:created xsi:type="dcterms:W3CDTF">2008-12-15T05:26:48Z</dcterms:created>
  <dcterms:modified xsi:type="dcterms:W3CDTF">2013-11-22T18:07:05Z</dcterms:modified>
</cp:coreProperties>
</file>