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1" r:id="rId1"/>
  </p:sldMasterIdLst>
  <p:notesMasterIdLst>
    <p:notesMasterId r:id="rId29"/>
  </p:notesMasterIdLst>
  <p:handoutMasterIdLst>
    <p:handoutMasterId r:id="rId30"/>
  </p:handoutMasterIdLst>
  <p:sldIdLst>
    <p:sldId id="453" r:id="rId2"/>
    <p:sldId id="458" r:id="rId3"/>
    <p:sldId id="613" r:id="rId4"/>
    <p:sldId id="612" r:id="rId5"/>
    <p:sldId id="614" r:id="rId6"/>
    <p:sldId id="615" r:id="rId7"/>
    <p:sldId id="616" r:id="rId8"/>
    <p:sldId id="617" r:id="rId9"/>
    <p:sldId id="618" r:id="rId10"/>
    <p:sldId id="619" r:id="rId11"/>
    <p:sldId id="620" r:id="rId12"/>
    <p:sldId id="621" r:id="rId13"/>
    <p:sldId id="623" r:id="rId14"/>
    <p:sldId id="624" r:id="rId15"/>
    <p:sldId id="626" r:id="rId16"/>
    <p:sldId id="627" r:id="rId17"/>
    <p:sldId id="628" r:id="rId18"/>
    <p:sldId id="629" r:id="rId19"/>
    <p:sldId id="630" r:id="rId20"/>
    <p:sldId id="631" r:id="rId21"/>
    <p:sldId id="632" r:id="rId22"/>
    <p:sldId id="633" r:id="rId23"/>
    <p:sldId id="634" r:id="rId24"/>
    <p:sldId id="635" r:id="rId25"/>
    <p:sldId id="636" r:id="rId26"/>
    <p:sldId id="637" r:id="rId27"/>
    <p:sldId id="638" r:id="rId28"/>
  </p:sldIdLst>
  <p:sldSz cx="9144000" cy="6858000" type="letter"/>
  <p:notesSz cx="9296400" cy="6858000"/>
  <p:kinsoku lang="ja-JP" invalStChars="、。，．・：；？！゛゜ヽヾゝゞ々ー’”）〕］｝〉》」』】°‰′″℃￠％ぁぃぅぇぉっゃゅょゎァィゥェォッャュョヮヵヶ!%),.:;?]}｡｣､･ｧｨｩｪｫｬｭｮｯｰﾞﾟ" invalEndChars="‘“（〔［｛〈《「『【￥＄$([\{｢￡"/>
  <p:defaultTextStyle>
    <a:defPPr>
      <a:defRPr lang="en-US"/>
    </a:defPPr>
    <a:lvl1pPr algn="ctr" rtl="0" eaLnBrk="0" fontAlgn="base" hangingPunct="0">
      <a:lnSpc>
        <a:spcPct val="90000"/>
      </a:lnSpc>
      <a:spcBef>
        <a:spcPct val="0"/>
      </a:spcBef>
      <a:spcAft>
        <a:spcPct val="0"/>
      </a:spcAft>
      <a:defRPr b="1" kern="1200">
        <a:solidFill>
          <a:schemeClr val="tx1"/>
        </a:solidFill>
        <a:latin typeface="Helvetica" panose="020B0604020202020204" pitchFamily="34" charset="0"/>
        <a:ea typeface="+mn-ea"/>
        <a:cs typeface="+mn-cs"/>
      </a:defRPr>
    </a:lvl1pPr>
    <a:lvl2pPr marL="457200" algn="ctr" rtl="0" eaLnBrk="0" fontAlgn="base" hangingPunct="0">
      <a:lnSpc>
        <a:spcPct val="90000"/>
      </a:lnSpc>
      <a:spcBef>
        <a:spcPct val="0"/>
      </a:spcBef>
      <a:spcAft>
        <a:spcPct val="0"/>
      </a:spcAft>
      <a:defRPr b="1" kern="1200">
        <a:solidFill>
          <a:schemeClr val="tx1"/>
        </a:solidFill>
        <a:latin typeface="Helvetica" panose="020B0604020202020204" pitchFamily="34" charset="0"/>
        <a:ea typeface="+mn-ea"/>
        <a:cs typeface="+mn-cs"/>
      </a:defRPr>
    </a:lvl2pPr>
    <a:lvl3pPr marL="914400" algn="ctr" rtl="0" eaLnBrk="0" fontAlgn="base" hangingPunct="0">
      <a:lnSpc>
        <a:spcPct val="90000"/>
      </a:lnSpc>
      <a:spcBef>
        <a:spcPct val="0"/>
      </a:spcBef>
      <a:spcAft>
        <a:spcPct val="0"/>
      </a:spcAft>
      <a:defRPr b="1" kern="1200">
        <a:solidFill>
          <a:schemeClr val="tx1"/>
        </a:solidFill>
        <a:latin typeface="Helvetica" panose="020B0604020202020204" pitchFamily="34" charset="0"/>
        <a:ea typeface="+mn-ea"/>
        <a:cs typeface="+mn-cs"/>
      </a:defRPr>
    </a:lvl3pPr>
    <a:lvl4pPr marL="1371600" algn="ctr" rtl="0" eaLnBrk="0" fontAlgn="base" hangingPunct="0">
      <a:lnSpc>
        <a:spcPct val="90000"/>
      </a:lnSpc>
      <a:spcBef>
        <a:spcPct val="0"/>
      </a:spcBef>
      <a:spcAft>
        <a:spcPct val="0"/>
      </a:spcAft>
      <a:defRPr b="1" kern="1200">
        <a:solidFill>
          <a:schemeClr val="tx1"/>
        </a:solidFill>
        <a:latin typeface="Helvetica" panose="020B0604020202020204" pitchFamily="34" charset="0"/>
        <a:ea typeface="+mn-ea"/>
        <a:cs typeface="+mn-cs"/>
      </a:defRPr>
    </a:lvl4pPr>
    <a:lvl5pPr marL="1828800" algn="ctr" rtl="0" eaLnBrk="0" fontAlgn="base" hangingPunct="0">
      <a:lnSpc>
        <a:spcPct val="90000"/>
      </a:lnSpc>
      <a:spcBef>
        <a:spcPct val="0"/>
      </a:spcBef>
      <a:spcAft>
        <a:spcPct val="0"/>
      </a:spcAft>
      <a:defRPr b="1" kern="1200">
        <a:solidFill>
          <a:schemeClr val="tx1"/>
        </a:solidFill>
        <a:latin typeface="Helvetica" panose="020B0604020202020204" pitchFamily="34" charset="0"/>
        <a:ea typeface="+mn-ea"/>
        <a:cs typeface="+mn-cs"/>
      </a:defRPr>
    </a:lvl5pPr>
    <a:lvl6pPr marL="2286000" algn="l" defTabSz="914400" rtl="0" eaLnBrk="1" latinLnBrk="0" hangingPunct="1">
      <a:defRPr b="1" kern="1200">
        <a:solidFill>
          <a:schemeClr val="tx1"/>
        </a:solidFill>
        <a:latin typeface="Helvetica" panose="020B0604020202020204" pitchFamily="34" charset="0"/>
        <a:ea typeface="+mn-ea"/>
        <a:cs typeface="+mn-cs"/>
      </a:defRPr>
    </a:lvl6pPr>
    <a:lvl7pPr marL="2743200" algn="l" defTabSz="914400" rtl="0" eaLnBrk="1" latinLnBrk="0" hangingPunct="1">
      <a:defRPr b="1" kern="1200">
        <a:solidFill>
          <a:schemeClr val="tx1"/>
        </a:solidFill>
        <a:latin typeface="Helvetica" panose="020B0604020202020204" pitchFamily="34" charset="0"/>
        <a:ea typeface="+mn-ea"/>
        <a:cs typeface="+mn-cs"/>
      </a:defRPr>
    </a:lvl7pPr>
    <a:lvl8pPr marL="3200400" algn="l" defTabSz="914400" rtl="0" eaLnBrk="1" latinLnBrk="0" hangingPunct="1">
      <a:defRPr b="1" kern="1200">
        <a:solidFill>
          <a:schemeClr val="tx1"/>
        </a:solidFill>
        <a:latin typeface="Helvetica" panose="020B0604020202020204" pitchFamily="34" charset="0"/>
        <a:ea typeface="+mn-ea"/>
        <a:cs typeface="+mn-cs"/>
      </a:defRPr>
    </a:lvl8pPr>
    <a:lvl9pPr marL="3657600" algn="l" defTabSz="914400" rtl="0" eaLnBrk="1" latinLnBrk="0" hangingPunct="1">
      <a:defRPr b="1" kern="1200">
        <a:solidFill>
          <a:schemeClr val="tx1"/>
        </a:solidFill>
        <a:latin typeface="Helvetica" panose="020B0604020202020204" pitchFamily="34" charset="0"/>
        <a:ea typeface="+mn-ea"/>
        <a:cs typeface="+mn-cs"/>
      </a:defRPr>
    </a:lvl9pPr>
  </p:defaultTextStyle>
  <p:extLst>
    <p:ext uri="{EFAFB233-063F-42B5-8137-9DF3F51BA10A}">
      <p15:sldGuideLst xmlns:p15="http://schemas.microsoft.com/office/powerpoint/2012/main">
        <p15:guide id="1" orient="horz" pos="96">
          <p15:clr>
            <a:srgbClr val="A4A3A4"/>
          </p15:clr>
        </p15:guide>
        <p15:guide id="2" pos="5568">
          <p15:clr>
            <a:srgbClr val="A4A3A4"/>
          </p15:clr>
        </p15:guide>
      </p15:sldGuideLst>
    </p:ext>
    <p:ext uri="{2D200454-40CA-4A62-9FC3-DE9A4176ACB9}">
      <p15:notesGuideLst xmlns:p15="http://schemas.microsoft.com/office/powerpoint/2012/main">
        <p15:guide id="1" orient="horz" pos="2160">
          <p15:clr>
            <a:srgbClr val="A4A3A4"/>
          </p15:clr>
        </p15:guide>
        <p15:guide id="2" pos="292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CC00"/>
    <a:srgbClr val="FF0000"/>
    <a:srgbClr val="FFCCCC"/>
    <a:srgbClr val="CCCCFF"/>
    <a:srgbClr val="CCECFF"/>
    <a:srgbClr val="9999FF"/>
    <a:srgbClr val="FFFF99"/>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862" autoAdjust="0"/>
    <p:restoredTop sz="94635" autoAdjust="0"/>
  </p:normalViewPr>
  <p:slideViewPr>
    <p:cSldViewPr>
      <p:cViewPr varScale="1">
        <p:scale>
          <a:sx n="71" d="100"/>
          <a:sy n="71" d="100"/>
        </p:scale>
        <p:origin x="132" y="48"/>
      </p:cViewPr>
      <p:guideLst>
        <p:guide orient="horz" pos="96"/>
        <p:guide pos="5568"/>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29"/>
    </p:cViewPr>
  </p:sorterViewPr>
  <p:notesViewPr>
    <p:cSldViewPr>
      <p:cViewPr varScale="1">
        <p:scale>
          <a:sx n="81" d="100"/>
          <a:sy n="81" d="100"/>
        </p:scale>
        <p:origin x="-298" y="-67"/>
      </p:cViewPr>
      <p:guideLst>
        <p:guide orient="horz" pos="2160"/>
        <p:guide pos="292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ChangeArrowheads="1"/>
          </p:cNvSpPr>
          <p:nvPr/>
        </p:nvSpPr>
        <p:spPr bwMode="auto">
          <a:xfrm>
            <a:off x="4275138" y="6532563"/>
            <a:ext cx="749300" cy="254000"/>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0" rIns="87312" bIns="44450">
            <a:spAutoFit/>
          </a:bodyPr>
          <a:lstStyle>
            <a:lvl1pPr algn="l" defTabSz="868363">
              <a:defRPr sz="2400">
                <a:solidFill>
                  <a:schemeClr val="tx1"/>
                </a:solidFill>
                <a:latin typeface="Times" panose="02020603050405020304" pitchFamily="18" charset="0"/>
              </a:defRPr>
            </a:lvl1pPr>
            <a:lvl2pPr marL="434975" algn="l" defTabSz="868363">
              <a:defRPr sz="2400">
                <a:solidFill>
                  <a:schemeClr val="tx1"/>
                </a:solidFill>
                <a:latin typeface="Times" panose="02020603050405020304" pitchFamily="18" charset="0"/>
              </a:defRPr>
            </a:lvl2pPr>
            <a:lvl3pPr marL="868363" algn="l" defTabSz="868363">
              <a:defRPr sz="2400">
                <a:solidFill>
                  <a:schemeClr val="tx1"/>
                </a:solidFill>
                <a:latin typeface="Times" panose="02020603050405020304" pitchFamily="18" charset="0"/>
              </a:defRPr>
            </a:lvl3pPr>
            <a:lvl4pPr marL="1303338" algn="l" defTabSz="868363">
              <a:defRPr sz="2400">
                <a:solidFill>
                  <a:schemeClr val="tx1"/>
                </a:solidFill>
                <a:latin typeface="Times" panose="02020603050405020304" pitchFamily="18" charset="0"/>
              </a:defRPr>
            </a:lvl4pPr>
            <a:lvl5pPr marL="1736725" algn="l" defTabSz="868363">
              <a:defRPr sz="2400">
                <a:solidFill>
                  <a:schemeClr val="tx1"/>
                </a:solidFill>
                <a:latin typeface="Times" panose="02020603050405020304" pitchFamily="18" charset="0"/>
              </a:defRPr>
            </a:lvl5pPr>
            <a:lvl6pPr marL="2193925" defTabSz="868363" eaLnBrk="0" fontAlgn="base" hangingPunct="0">
              <a:spcBef>
                <a:spcPct val="0"/>
              </a:spcBef>
              <a:spcAft>
                <a:spcPct val="0"/>
              </a:spcAft>
              <a:defRPr sz="2400">
                <a:solidFill>
                  <a:schemeClr val="tx1"/>
                </a:solidFill>
                <a:latin typeface="Times" panose="02020603050405020304" pitchFamily="18" charset="0"/>
              </a:defRPr>
            </a:lvl6pPr>
            <a:lvl7pPr marL="2651125" defTabSz="868363" eaLnBrk="0" fontAlgn="base" hangingPunct="0">
              <a:spcBef>
                <a:spcPct val="0"/>
              </a:spcBef>
              <a:spcAft>
                <a:spcPct val="0"/>
              </a:spcAft>
              <a:defRPr sz="2400">
                <a:solidFill>
                  <a:schemeClr val="tx1"/>
                </a:solidFill>
                <a:latin typeface="Times" panose="02020603050405020304" pitchFamily="18" charset="0"/>
              </a:defRPr>
            </a:lvl7pPr>
            <a:lvl8pPr marL="3108325" defTabSz="868363" eaLnBrk="0" fontAlgn="base" hangingPunct="0">
              <a:spcBef>
                <a:spcPct val="0"/>
              </a:spcBef>
              <a:spcAft>
                <a:spcPct val="0"/>
              </a:spcAft>
              <a:defRPr sz="2400">
                <a:solidFill>
                  <a:schemeClr val="tx1"/>
                </a:solidFill>
                <a:latin typeface="Times" panose="02020603050405020304" pitchFamily="18" charset="0"/>
              </a:defRPr>
            </a:lvl8pPr>
            <a:lvl9pPr marL="3565525" defTabSz="868363"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200" b="0">
                <a:latin typeface="Helvetica" panose="020B0604020202020204" pitchFamily="34" charset="0"/>
              </a:rPr>
              <a:t>Page </a:t>
            </a:r>
            <a:fld id="{A93808B8-CED8-4A0F-802D-A55ADFDA7F15}" type="slidenum">
              <a:rPr lang="en-US" altLang="en-US" sz="1200" b="0">
                <a:latin typeface="Helvetica" panose="020B0604020202020204" pitchFamily="34" charset="0"/>
              </a:rPr>
              <a:pPr algn="ctr"/>
              <a:t>‹#›</a:t>
            </a:fld>
            <a:endParaRPr lang="en-US" altLang="en-US" sz="1200" b="0">
              <a:latin typeface="Helvetica" panose="020B0604020202020204" pitchFamily="34" charset="0"/>
            </a:endParaRPr>
          </a:p>
        </p:txBody>
      </p:sp>
    </p:spTree>
    <p:extLst>
      <p:ext uri="{BB962C8B-B14F-4D97-AF65-F5344CB8AC3E}">
        <p14:creationId xmlns:p14="http://schemas.microsoft.com/office/powerpoint/2010/main" val="6746281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1239838" y="3259138"/>
            <a:ext cx="6816725" cy="30845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7" tIns="44450" rIns="90487" bIns="44450" numCol="1" anchor="t" anchorCtr="0" compatLnSpc="1">
            <a:prstTxWarp prst="textNoShape">
              <a:avLst/>
            </a:prstTxWarp>
          </a:bodyPr>
          <a:lstStyle/>
          <a:p>
            <a:pPr lvl="0"/>
            <a:r>
              <a:rPr lang="en-US" altLang="en-US" smtClean="0"/>
              <a:t>Body Text</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2051" name="Rectangle 3"/>
          <p:cNvSpPr>
            <a:spLocks noChangeArrowheads="1"/>
          </p:cNvSpPr>
          <p:nvPr/>
        </p:nvSpPr>
        <p:spPr bwMode="auto">
          <a:xfrm>
            <a:off x="4105275" y="6532563"/>
            <a:ext cx="1085850" cy="19367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87312" tIns="44450" rIns="87312" bIns="44450">
            <a:spAutoFit/>
          </a:bodyPr>
          <a:lstStyle>
            <a:lvl1pPr algn="l" defTabSz="868363">
              <a:defRPr sz="2400">
                <a:solidFill>
                  <a:schemeClr val="tx1"/>
                </a:solidFill>
                <a:latin typeface="Times" panose="02020603050405020304" pitchFamily="18" charset="0"/>
              </a:defRPr>
            </a:lvl1pPr>
            <a:lvl2pPr marL="434975" algn="l" defTabSz="868363">
              <a:defRPr sz="2400">
                <a:solidFill>
                  <a:schemeClr val="tx1"/>
                </a:solidFill>
                <a:latin typeface="Times" panose="02020603050405020304" pitchFamily="18" charset="0"/>
              </a:defRPr>
            </a:lvl2pPr>
            <a:lvl3pPr marL="868363" algn="l" defTabSz="868363">
              <a:defRPr sz="2400">
                <a:solidFill>
                  <a:schemeClr val="tx1"/>
                </a:solidFill>
                <a:latin typeface="Times" panose="02020603050405020304" pitchFamily="18" charset="0"/>
              </a:defRPr>
            </a:lvl3pPr>
            <a:lvl4pPr marL="1303338" algn="l" defTabSz="868363">
              <a:defRPr sz="2400">
                <a:solidFill>
                  <a:schemeClr val="tx1"/>
                </a:solidFill>
                <a:latin typeface="Times" panose="02020603050405020304" pitchFamily="18" charset="0"/>
              </a:defRPr>
            </a:lvl4pPr>
            <a:lvl5pPr marL="1736725" algn="l" defTabSz="868363">
              <a:defRPr sz="2400">
                <a:solidFill>
                  <a:schemeClr val="tx1"/>
                </a:solidFill>
                <a:latin typeface="Times" panose="02020603050405020304" pitchFamily="18" charset="0"/>
              </a:defRPr>
            </a:lvl5pPr>
            <a:lvl6pPr marL="2193925" defTabSz="868363" eaLnBrk="0" fontAlgn="base" hangingPunct="0">
              <a:spcBef>
                <a:spcPct val="0"/>
              </a:spcBef>
              <a:spcAft>
                <a:spcPct val="0"/>
              </a:spcAft>
              <a:defRPr sz="2400">
                <a:solidFill>
                  <a:schemeClr val="tx1"/>
                </a:solidFill>
                <a:latin typeface="Times" panose="02020603050405020304" pitchFamily="18" charset="0"/>
              </a:defRPr>
            </a:lvl6pPr>
            <a:lvl7pPr marL="2651125" defTabSz="868363" eaLnBrk="0" fontAlgn="base" hangingPunct="0">
              <a:spcBef>
                <a:spcPct val="0"/>
              </a:spcBef>
              <a:spcAft>
                <a:spcPct val="0"/>
              </a:spcAft>
              <a:defRPr sz="2400">
                <a:solidFill>
                  <a:schemeClr val="tx1"/>
                </a:solidFill>
                <a:latin typeface="Times" panose="02020603050405020304" pitchFamily="18" charset="0"/>
              </a:defRPr>
            </a:lvl7pPr>
            <a:lvl8pPr marL="3108325" defTabSz="868363" eaLnBrk="0" fontAlgn="base" hangingPunct="0">
              <a:spcBef>
                <a:spcPct val="0"/>
              </a:spcBef>
              <a:spcAft>
                <a:spcPct val="0"/>
              </a:spcAft>
              <a:defRPr sz="2400">
                <a:solidFill>
                  <a:schemeClr val="tx1"/>
                </a:solidFill>
                <a:latin typeface="Times" panose="02020603050405020304" pitchFamily="18" charset="0"/>
              </a:defRPr>
            </a:lvl8pPr>
            <a:lvl9pPr marL="3565525" defTabSz="868363" eaLnBrk="0" fontAlgn="base" hangingPunct="0">
              <a:spcBef>
                <a:spcPct val="0"/>
              </a:spcBef>
              <a:spcAft>
                <a:spcPct val="0"/>
              </a:spcAft>
              <a:defRPr sz="2400">
                <a:solidFill>
                  <a:schemeClr val="tx1"/>
                </a:solidFill>
                <a:latin typeface="Times" panose="02020603050405020304" pitchFamily="18" charset="0"/>
              </a:defRPr>
            </a:lvl9pPr>
          </a:lstStyle>
          <a:p>
            <a:pPr algn="ctr"/>
            <a:r>
              <a:rPr lang="en-US" altLang="en-US" sz="1200" b="0">
                <a:latin typeface="Century Gothic" panose="020B0502020202020204" pitchFamily="34" charset="0"/>
              </a:rPr>
              <a:t>Page </a:t>
            </a:r>
            <a:fld id="{A53A4851-B129-4F1B-B7C7-6CFE5AEAC478}" type="slidenum">
              <a:rPr lang="en-US" altLang="en-US" sz="1200" b="0">
                <a:latin typeface="Century Gothic" panose="020B0502020202020204" pitchFamily="34" charset="0"/>
              </a:rPr>
              <a:pPr algn="ctr"/>
              <a:t>‹#›</a:t>
            </a:fld>
            <a:endParaRPr lang="en-US" altLang="en-US" sz="1200" b="0">
              <a:latin typeface="Century Gothic" panose="020B0502020202020204" pitchFamily="34" charset="0"/>
            </a:endParaRPr>
          </a:p>
        </p:txBody>
      </p:sp>
      <p:sp>
        <p:nvSpPr>
          <p:cNvPr id="2052" name="Rectangle 4"/>
          <p:cNvSpPr>
            <a:spLocks noGrp="1" noRot="1" noChangeAspect="1" noChangeArrowheads="1" noTextEdit="1"/>
          </p:cNvSpPr>
          <p:nvPr>
            <p:ph type="sldImg" idx="2"/>
          </p:nvPr>
        </p:nvSpPr>
        <p:spPr bwMode="auto">
          <a:xfrm>
            <a:off x="2940050" y="519113"/>
            <a:ext cx="3416300" cy="25622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727689111"/>
      </p:ext>
    </p:extLst>
  </p:cSld>
  <p:clrMap bg1="lt1" tx1="dk1" bg2="lt2" tx2="dk2" accent1="accent1" accent2="accent2" accent3="accent3" accent4="accent4" accent5="accent5" accent6="accent6" hlink="hlink" folHlink="folHlink"/>
  <p:notesStyle>
    <a:lvl1pPr algn="l" rtl="0" eaLnBrk="0" fontAlgn="base" hangingPunct="0">
      <a:lnSpc>
        <a:spcPct val="90000"/>
      </a:lnSpc>
      <a:spcBef>
        <a:spcPct val="40000"/>
      </a:spcBef>
      <a:spcAft>
        <a:spcPct val="0"/>
      </a:spcAft>
      <a:defRPr sz="1200" kern="1200">
        <a:solidFill>
          <a:schemeClr val="tx1"/>
        </a:solidFill>
        <a:latin typeface="Century Gothic" panose="020B0502020202020204" pitchFamily="34" charset="0"/>
        <a:ea typeface="+mn-ea"/>
        <a:cs typeface="+mn-cs"/>
      </a:defRPr>
    </a:lvl1pPr>
    <a:lvl2pPr marL="457200" algn="l" rtl="0" eaLnBrk="0" fontAlgn="base" hangingPunct="0">
      <a:lnSpc>
        <a:spcPct val="90000"/>
      </a:lnSpc>
      <a:spcBef>
        <a:spcPct val="40000"/>
      </a:spcBef>
      <a:spcAft>
        <a:spcPct val="0"/>
      </a:spcAft>
      <a:defRPr sz="1200" kern="1200">
        <a:solidFill>
          <a:schemeClr val="tx1"/>
        </a:solidFill>
        <a:latin typeface="Century Gothic" panose="020B0502020202020204" pitchFamily="34" charset="0"/>
        <a:ea typeface="+mn-ea"/>
        <a:cs typeface="+mn-cs"/>
      </a:defRPr>
    </a:lvl2pPr>
    <a:lvl3pPr marL="914400" algn="l" rtl="0" eaLnBrk="0" fontAlgn="base" hangingPunct="0">
      <a:lnSpc>
        <a:spcPct val="90000"/>
      </a:lnSpc>
      <a:spcBef>
        <a:spcPct val="40000"/>
      </a:spcBef>
      <a:spcAft>
        <a:spcPct val="0"/>
      </a:spcAft>
      <a:defRPr sz="1200" kern="1200">
        <a:solidFill>
          <a:schemeClr val="tx1"/>
        </a:solidFill>
        <a:latin typeface="Century Gothic" panose="020B0502020202020204" pitchFamily="34" charset="0"/>
        <a:ea typeface="+mn-ea"/>
        <a:cs typeface="+mn-cs"/>
      </a:defRPr>
    </a:lvl3pPr>
    <a:lvl4pPr marL="1371600" algn="l" rtl="0" eaLnBrk="0" fontAlgn="base" hangingPunct="0">
      <a:lnSpc>
        <a:spcPct val="90000"/>
      </a:lnSpc>
      <a:spcBef>
        <a:spcPct val="40000"/>
      </a:spcBef>
      <a:spcAft>
        <a:spcPct val="0"/>
      </a:spcAft>
      <a:defRPr sz="1200" kern="1200">
        <a:solidFill>
          <a:schemeClr val="tx1"/>
        </a:solidFill>
        <a:latin typeface="Century Gothic" panose="020B0502020202020204" pitchFamily="34" charset="0"/>
        <a:ea typeface="+mn-ea"/>
        <a:cs typeface="+mn-cs"/>
      </a:defRPr>
    </a:lvl4pPr>
    <a:lvl5pPr marL="1828800" algn="l" rtl="0" eaLnBrk="0" fontAlgn="base" hangingPunct="0">
      <a:lnSpc>
        <a:spcPct val="90000"/>
      </a:lnSpc>
      <a:spcBef>
        <a:spcPct val="40000"/>
      </a:spcBef>
      <a:spcAft>
        <a:spcPct val="0"/>
      </a:spcAft>
      <a:defRPr sz="1200" kern="1200">
        <a:solidFill>
          <a:schemeClr val="tx1"/>
        </a:solidFill>
        <a:latin typeface="Century Gothic" panose="020B0502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48162" name="Rectangle 2"/>
          <p:cNvSpPr>
            <a:spLocks noGrp="1" noChangeArrowheads="1"/>
          </p:cNvSpPr>
          <p:nvPr>
            <p:ph type="subTitle" sz="quarter" idx="1"/>
          </p:nvPr>
        </p:nvSpPr>
        <p:spPr>
          <a:xfrm>
            <a:off x="1371600" y="2501900"/>
            <a:ext cx="6400800" cy="1752600"/>
          </a:xfrm>
        </p:spPr>
        <p:txBody>
          <a:bodyPr/>
          <a:lstStyle>
            <a:lvl1pPr marL="0" indent="0" algn="ctr">
              <a:defRPr/>
            </a:lvl1pPr>
          </a:lstStyle>
          <a:p>
            <a:pPr lvl="0"/>
            <a:r>
              <a:rPr lang="en-US" altLang="en-US" noProof="0" smtClean="0"/>
              <a:t>Click to edit Master subtitle style</a:t>
            </a:r>
          </a:p>
        </p:txBody>
      </p:sp>
      <p:sp>
        <p:nvSpPr>
          <p:cNvPr id="348163" name="Rectangle 3"/>
          <p:cNvSpPr>
            <a:spLocks noGrp="1" noChangeArrowheads="1"/>
          </p:cNvSpPr>
          <p:nvPr>
            <p:ph type="ctrTitle" sz="quarter"/>
          </p:nvPr>
        </p:nvSpPr>
        <p:spPr>
          <a:xfrm>
            <a:off x="685800" y="365125"/>
            <a:ext cx="7772400" cy="1143000"/>
          </a:xfrm>
          <a:effectLst>
            <a:outerShdw dist="71842" dir="2700000" algn="ctr" rotWithShape="0">
              <a:schemeClr val="bg2"/>
            </a:outerShdw>
          </a:effectLst>
        </p:spPr>
        <p:txBody>
          <a:bodyPr lIns="92066" tIns="46033" rIns="92066" bIns="46033"/>
          <a:lstStyle>
            <a:lvl1pPr>
              <a:defRPr>
                <a:effectLst>
                  <a:outerShdw blurRad="38100" dist="38100" dir="2700000" algn="tl">
                    <a:srgbClr val="C0C0C0"/>
                  </a:outerShdw>
                </a:effectLst>
              </a:defRPr>
            </a:lvl1pPr>
          </a:lstStyle>
          <a:p>
            <a:pPr lvl="0"/>
            <a:r>
              <a:rPr lang="en-US" altLang="en-US" noProof="0" smtClean="0"/>
              <a:t>Click to edit Master title style</a:t>
            </a:r>
          </a:p>
        </p:txBody>
      </p:sp>
      <p:sp>
        <p:nvSpPr>
          <p:cNvPr id="348164" name="Rectangle 4"/>
          <p:cNvSpPr>
            <a:spLocks noChangeArrowheads="1"/>
          </p:cNvSpPr>
          <p:nvPr/>
        </p:nvSpPr>
        <p:spPr bwMode="auto">
          <a:xfrm>
            <a:off x="0" y="6400800"/>
            <a:ext cx="3657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79" tIns="44446" rIns="90479" bIns="44446"/>
          <a:lstStyle>
            <a:lvl1pPr algn="l">
              <a:defRPr sz="2400">
                <a:solidFill>
                  <a:schemeClr val="tx1"/>
                </a:solidFill>
                <a:latin typeface="Times" panose="02020603050405020304" pitchFamily="18" charset="0"/>
              </a:defRPr>
            </a:lvl1pPr>
            <a:lvl2pPr indent="41275" algn="l">
              <a:defRPr sz="2400">
                <a:solidFill>
                  <a:schemeClr val="tx1"/>
                </a:solidFill>
                <a:latin typeface="Times" panose="02020603050405020304" pitchFamily="18" charset="0"/>
              </a:defRPr>
            </a:lvl2pPr>
            <a:lvl3pPr marL="908050" algn="l">
              <a:defRPr sz="2400">
                <a:solidFill>
                  <a:schemeClr val="tx1"/>
                </a:solidFill>
                <a:latin typeface="Times" panose="02020603050405020304" pitchFamily="18" charset="0"/>
              </a:defRPr>
            </a:lvl3pPr>
            <a:lvl4pPr algn="l">
              <a:defRPr sz="2400">
                <a:solidFill>
                  <a:schemeClr val="tx1"/>
                </a:solidFill>
                <a:latin typeface="Times" panose="02020603050405020304" pitchFamily="18" charset="0"/>
              </a:defRPr>
            </a:lvl4pPr>
            <a:lvl5pPr marL="1917700" indent="304800" algn="l">
              <a:defRPr sz="2400">
                <a:solidFill>
                  <a:schemeClr val="tx1"/>
                </a:solidFill>
                <a:latin typeface="Times" panose="02020603050405020304" pitchFamily="18" charset="0"/>
              </a:defRPr>
            </a:lvl5pPr>
            <a:lvl6pPr marL="2374900" indent="304800" eaLnBrk="0" fontAlgn="base" hangingPunct="0">
              <a:spcBef>
                <a:spcPct val="0"/>
              </a:spcBef>
              <a:spcAft>
                <a:spcPct val="0"/>
              </a:spcAft>
              <a:defRPr sz="2400">
                <a:solidFill>
                  <a:schemeClr val="tx1"/>
                </a:solidFill>
                <a:latin typeface="Times" panose="02020603050405020304" pitchFamily="18" charset="0"/>
              </a:defRPr>
            </a:lvl6pPr>
            <a:lvl7pPr marL="2832100" indent="304800" eaLnBrk="0" fontAlgn="base" hangingPunct="0">
              <a:spcBef>
                <a:spcPct val="0"/>
              </a:spcBef>
              <a:spcAft>
                <a:spcPct val="0"/>
              </a:spcAft>
              <a:defRPr sz="2400">
                <a:solidFill>
                  <a:schemeClr val="tx1"/>
                </a:solidFill>
                <a:latin typeface="Times" panose="02020603050405020304" pitchFamily="18" charset="0"/>
              </a:defRPr>
            </a:lvl7pPr>
            <a:lvl8pPr marL="3289300" indent="304800" eaLnBrk="0" fontAlgn="base" hangingPunct="0">
              <a:spcBef>
                <a:spcPct val="0"/>
              </a:spcBef>
              <a:spcAft>
                <a:spcPct val="0"/>
              </a:spcAft>
              <a:defRPr sz="2400">
                <a:solidFill>
                  <a:schemeClr val="tx1"/>
                </a:solidFill>
                <a:latin typeface="Times" panose="02020603050405020304" pitchFamily="18" charset="0"/>
              </a:defRPr>
            </a:lvl8pPr>
            <a:lvl9pPr marL="3746500" indent="304800" eaLnBrk="0" fontAlgn="base" hangingPunct="0">
              <a:spcBef>
                <a:spcPct val="0"/>
              </a:spcBef>
              <a:spcAft>
                <a:spcPct val="0"/>
              </a:spcAft>
              <a:defRPr sz="2400">
                <a:solidFill>
                  <a:schemeClr val="tx1"/>
                </a:solidFill>
                <a:latin typeface="Times" panose="02020603050405020304" pitchFamily="18" charset="0"/>
              </a:defRPr>
            </a:lvl9pPr>
          </a:lstStyle>
          <a:p>
            <a:pPr algn="ctr" eaLnBrk="1" hangingPunct="1">
              <a:lnSpc>
                <a:spcPct val="95000"/>
              </a:lnSpc>
              <a:spcBef>
                <a:spcPct val="50000"/>
              </a:spcBef>
              <a:buClr>
                <a:schemeClr val="hlink"/>
              </a:buClr>
              <a:buFont typeface="Wingdings" panose="05000000000000000000" pitchFamily="2" charset="2"/>
              <a:buNone/>
            </a:pPr>
            <a:r>
              <a:rPr lang="en-US" altLang="en-US" sz="1800">
                <a:solidFill>
                  <a:schemeClr val="tx2"/>
                </a:solidFill>
                <a:effectLst>
                  <a:outerShdw blurRad="38100" dist="38100" dir="2700000" algn="tl">
                    <a:srgbClr val="C0C0C0"/>
                  </a:outerShdw>
                </a:effectLst>
                <a:latin typeface="Times New Roman" panose="02020603050405020304" pitchFamily="18" charset="0"/>
              </a:rPr>
              <a:t>Click to edit Master subtitle style</a:t>
            </a:r>
          </a:p>
        </p:txBody>
      </p:sp>
    </p:spTree>
  </p:cSld>
  <p:clrMapOvr>
    <a:masterClrMapping/>
  </p:clrMapOvr>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09998832"/>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915150" y="247650"/>
            <a:ext cx="2206625" cy="61976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90513" y="247650"/>
            <a:ext cx="6472237" cy="61976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9105330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9328263"/>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8"/>
            <a:ext cx="78867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p>
        </p:txBody>
      </p:sp>
    </p:spTree>
    <p:extLst>
      <p:ext uri="{BB962C8B-B14F-4D97-AF65-F5344CB8AC3E}">
        <p14:creationId xmlns:p14="http://schemas.microsoft.com/office/powerpoint/2010/main" val="104037801"/>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290513" y="1220788"/>
            <a:ext cx="4076700" cy="52244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519613" y="1220788"/>
            <a:ext cx="4078287" cy="522446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3061127"/>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30238" y="365125"/>
            <a:ext cx="78867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30238" y="2505075"/>
            <a:ext cx="386873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7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01810860"/>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3361158459"/>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9327597"/>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3109950410"/>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30238" y="457200"/>
            <a:ext cx="2949575"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Tree>
    <p:extLst>
      <p:ext uri="{BB962C8B-B14F-4D97-AF65-F5344CB8AC3E}">
        <p14:creationId xmlns:p14="http://schemas.microsoft.com/office/powerpoint/2010/main" val="4073240"/>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7138" name="Rectangle 2"/>
          <p:cNvSpPr>
            <a:spLocks noGrp="1" noChangeArrowheads="1"/>
          </p:cNvSpPr>
          <p:nvPr>
            <p:ph type="body" idx="1"/>
          </p:nvPr>
        </p:nvSpPr>
        <p:spPr bwMode="auto">
          <a:xfrm>
            <a:off x="290513" y="1220788"/>
            <a:ext cx="8307387" cy="5224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79" tIns="44446" rIns="90479" bIns="44446"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p:txBody>
      </p:sp>
      <p:sp>
        <p:nvSpPr>
          <p:cNvPr id="347139" name="Rectangle 3"/>
          <p:cNvSpPr>
            <a:spLocks noGrp="1" noChangeArrowheads="1"/>
          </p:cNvSpPr>
          <p:nvPr>
            <p:ph type="title"/>
          </p:nvPr>
        </p:nvSpPr>
        <p:spPr bwMode="auto">
          <a:xfrm>
            <a:off x="404813" y="247650"/>
            <a:ext cx="8716962" cy="781050"/>
          </a:xfrm>
          <a:prstGeom prst="rect">
            <a:avLst/>
          </a:prstGeom>
          <a:noFill/>
          <a:ln>
            <a:noFill/>
          </a:ln>
          <a:effectLst>
            <a:outerShdw dist="53882" dir="2700000" algn="ctr" rotWithShape="0">
              <a:srgbClr val="969696"/>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0" tIns="0" rIns="0" bIns="0" numCol="1" anchor="ctr" anchorCtr="0" compatLnSpc="1">
            <a:prstTxWarp prst="textNoShape">
              <a:avLst/>
            </a:prstTxWarp>
          </a:bodyPr>
          <a:lstStyle/>
          <a:p>
            <a:pPr lvl="0"/>
            <a:r>
              <a:rPr lang="en-US" altLang="en-US" smtClean="0"/>
              <a:t>Click to edit Master title style</a:t>
            </a:r>
          </a:p>
        </p:txBody>
      </p:sp>
      <p:sp>
        <p:nvSpPr>
          <p:cNvPr id="347140" name="Text Box 4"/>
          <p:cNvSpPr txBox="1">
            <a:spLocks noChangeArrowheads="1"/>
          </p:cNvSpPr>
          <p:nvPr/>
        </p:nvSpPr>
        <p:spPr bwMode="auto">
          <a:xfrm>
            <a:off x="219075" y="6400800"/>
            <a:ext cx="604838" cy="2857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chemeClr val="tx2"/>
                </a:solidFill>
                <a:miter lim="800000"/>
                <a:headEnd/>
                <a:tailEnd type="none" w="sm" len="sm"/>
              </a14:hiddenLine>
            </a:ext>
            <a:ext uri="{AF507438-7753-43E0-B8FC-AC1667EBCBE1}">
              <a14:hiddenEffects xmlns:a14="http://schemas.microsoft.com/office/drawing/2010/main">
                <a:effectLst>
                  <a:outerShdw dist="17961" dir="2700000" algn="ctr" rotWithShape="0">
                    <a:schemeClr val="tx2"/>
                  </a:outerShdw>
                </a:effectLst>
              </a14:hiddenEffects>
            </a:ext>
          </a:extLst>
        </p:spPr>
        <p:txBody>
          <a:bodyPr wrap="none" lIns="45715" tIns="45715" rIns="45715" bIns="45715" anchor="ctr">
            <a:spAutoFit/>
          </a:bodyPr>
          <a:lstStyle/>
          <a:p>
            <a:r>
              <a:rPr lang="en-US" altLang="en-US" sz="1400" b="0">
                <a:solidFill>
                  <a:schemeClr val="hlink"/>
                </a:solidFill>
              </a:rPr>
              <a:t>– </a:t>
            </a:r>
            <a:fld id="{6A8B2FC1-5D5D-4A55-B961-DB1373950FF8}" type="slidenum">
              <a:rPr lang="en-US" altLang="en-US" sz="1400" b="0">
                <a:solidFill>
                  <a:schemeClr val="hlink"/>
                </a:solidFill>
              </a:rPr>
              <a:pPr/>
              <a:t>‹#›</a:t>
            </a:fld>
            <a:r>
              <a:rPr lang="en-US" altLang="en-US" sz="1400" b="0">
                <a:solidFill>
                  <a:schemeClr val="hlink"/>
                </a:solidFill>
              </a:rPr>
              <a:t> –</a:t>
            </a:r>
            <a:endParaRPr lang="en-US" altLang="en-US" sz="1400" b="0"/>
          </a:p>
        </p:txBody>
      </p:sp>
      <p:sp>
        <p:nvSpPr>
          <p:cNvPr id="347141" name="Rectangle 5"/>
          <p:cNvSpPr>
            <a:spLocks noChangeArrowheads="1"/>
          </p:cNvSpPr>
          <p:nvPr/>
        </p:nvSpPr>
        <p:spPr bwMode="auto">
          <a:xfrm>
            <a:off x="7086600" y="6495578"/>
            <a:ext cx="1955013" cy="28622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9050">
                <a:solidFill>
                  <a:schemeClr val="tx2"/>
                </a:solidFill>
                <a:miter lim="800000"/>
                <a:headEnd/>
                <a:tailEnd/>
              </a14:hiddenLine>
            </a:ext>
            <a:ext uri="{AF507438-7753-43E0-B8FC-AC1667EBCBE1}">
              <a14:hiddenEffects xmlns:a14="http://schemas.microsoft.com/office/drawing/2010/main">
                <a:effectLst>
                  <a:outerShdw dist="17961" dir="2700000" algn="ctr" rotWithShape="0">
                    <a:schemeClr val="tx2"/>
                  </a:outerShdw>
                </a:effectLst>
              </a14:hiddenEffects>
            </a:ext>
          </a:extLst>
        </p:spPr>
        <p:txBody>
          <a:bodyPr wrap="none" lIns="45715" tIns="45715" rIns="45715" bIns="45715" anchor="ctr">
            <a:spAutoFit/>
          </a:bodyPr>
          <a:lstStyle/>
          <a:p>
            <a:r>
              <a:rPr lang="en-US" altLang="en-US" sz="1400" b="0" dirty="0">
                <a:solidFill>
                  <a:schemeClr val="hlink"/>
                </a:solidFill>
              </a:rPr>
              <a:t>CSCE 531 </a:t>
            </a:r>
            <a:r>
              <a:rPr lang="en-US" altLang="en-US" sz="1400" b="0" dirty="0" smtClean="0">
                <a:solidFill>
                  <a:schemeClr val="hlink"/>
                </a:solidFill>
              </a:rPr>
              <a:t>Spring 2018</a:t>
            </a:r>
            <a:endParaRPr lang="en-US" altLang="en-US" sz="1400" b="0" dirty="0">
              <a:solidFill>
                <a:schemeClr val="hlink"/>
              </a:solidFill>
            </a:endParaRPr>
          </a:p>
        </p:txBody>
      </p:sp>
    </p:spTree>
  </p:cSld>
  <p:clrMap bg1="lt1" tx1="dk1" bg2="lt2" tx2="dk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 id="2147483658" r:id="rId7"/>
    <p:sldLayoutId id="2147483659" r:id="rId8"/>
    <p:sldLayoutId id="2147483660" r:id="rId9"/>
    <p:sldLayoutId id="2147483661" r:id="rId10"/>
    <p:sldLayoutId id="2147483662" r:id="rId11"/>
  </p:sldLayoutIdLst>
  <p:transition/>
  <p:timing>
    <p:tnLst>
      <p:par>
        <p:cTn id="1" dur="indefinite" restart="never" nodeType="tmRoot"/>
      </p:par>
    </p:tnLst>
  </p:timing>
  <p:txStyles>
    <p:titleStyle>
      <a:lvl1pPr algn="l" rtl="0" fontAlgn="base">
        <a:lnSpc>
          <a:spcPct val="87000"/>
        </a:lnSpc>
        <a:spcBef>
          <a:spcPct val="0"/>
        </a:spcBef>
        <a:spcAft>
          <a:spcPct val="0"/>
        </a:spcAft>
        <a:defRPr sz="3800" b="1" kern="1200">
          <a:solidFill>
            <a:schemeClr val="accent1"/>
          </a:solidFill>
          <a:latin typeface="+mj-lt"/>
          <a:ea typeface="+mj-ea"/>
          <a:cs typeface="+mj-cs"/>
        </a:defRPr>
      </a:lvl1pPr>
      <a:lvl2pPr algn="l" rtl="0" fontAlgn="base">
        <a:lnSpc>
          <a:spcPct val="87000"/>
        </a:lnSpc>
        <a:spcBef>
          <a:spcPct val="0"/>
        </a:spcBef>
        <a:spcAft>
          <a:spcPct val="0"/>
        </a:spcAft>
        <a:defRPr sz="3800" b="1">
          <a:solidFill>
            <a:schemeClr val="accent1"/>
          </a:solidFill>
          <a:latin typeface="Helvetica" panose="020B0604020202020204" pitchFamily="34" charset="0"/>
        </a:defRPr>
      </a:lvl2pPr>
      <a:lvl3pPr algn="l" rtl="0" fontAlgn="base">
        <a:lnSpc>
          <a:spcPct val="87000"/>
        </a:lnSpc>
        <a:spcBef>
          <a:spcPct val="0"/>
        </a:spcBef>
        <a:spcAft>
          <a:spcPct val="0"/>
        </a:spcAft>
        <a:defRPr sz="3800" b="1">
          <a:solidFill>
            <a:schemeClr val="accent1"/>
          </a:solidFill>
          <a:latin typeface="Helvetica" panose="020B0604020202020204" pitchFamily="34" charset="0"/>
        </a:defRPr>
      </a:lvl3pPr>
      <a:lvl4pPr algn="l" rtl="0" fontAlgn="base">
        <a:lnSpc>
          <a:spcPct val="87000"/>
        </a:lnSpc>
        <a:spcBef>
          <a:spcPct val="0"/>
        </a:spcBef>
        <a:spcAft>
          <a:spcPct val="0"/>
        </a:spcAft>
        <a:defRPr sz="3800" b="1">
          <a:solidFill>
            <a:schemeClr val="accent1"/>
          </a:solidFill>
          <a:latin typeface="Helvetica" panose="020B0604020202020204" pitchFamily="34" charset="0"/>
        </a:defRPr>
      </a:lvl4pPr>
      <a:lvl5pPr algn="l" rtl="0" fontAlgn="base">
        <a:lnSpc>
          <a:spcPct val="87000"/>
        </a:lnSpc>
        <a:spcBef>
          <a:spcPct val="0"/>
        </a:spcBef>
        <a:spcAft>
          <a:spcPct val="0"/>
        </a:spcAft>
        <a:defRPr sz="3800" b="1">
          <a:solidFill>
            <a:schemeClr val="accent1"/>
          </a:solidFill>
          <a:latin typeface="Helvetica" panose="020B0604020202020204" pitchFamily="34" charset="0"/>
        </a:defRPr>
      </a:lvl5pPr>
      <a:lvl6pPr marL="457200" algn="l" rtl="0" fontAlgn="base">
        <a:lnSpc>
          <a:spcPct val="87000"/>
        </a:lnSpc>
        <a:spcBef>
          <a:spcPct val="0"/>
        </a:spcBef>
        <a:spcAft>
          <a:spcPct val="0"/>
        </a:spcAft>
        <a:defRPr sz="3800" b="1">
          <a:solidFill>
            <a:schemeClr val="accent1"/>
          </a:solidFill>
          <a:latin typeface="Helvetica" panose="020B0604020202020204" pitchFamily="34" charset="0"/>
        </a:defRPr>
      </a:lvl6pPr>
      <a:lvl7pPr marL="914400" algn="l" rtl="0" fontAlgn="base">
        <a:lnSpc>
          <a:spcPct val="87000"/>
        </a:lnSpc>
        <a:spcBef>
          <a:spcPct val="0"/>
        </a:spcBef>
        <a:spcAft>
          <a:spcPct val="0"/>
        </a:spcAft>
        <a:defRPr sz="3800" b="1">
          <a:solidFill>
            <a:schemeClr val="accent1"/>
          </a:solidFill>
          <a:latin typeface="Helvetica" panose="020B0604020202020204" pitchFamily="34" charset="0"/>
        </a:defRPr>
      </a:lvl7pPr>
      <a:lvl8pPr marL="1371600" algn="l" rtl="0" fontAlgn="base">
        <a:lnSpc>
          <a:spcPct val="87000"/>
        </a:lnSpc>
        <a:spcBef>
          <a:spcPct val="0"/>
        </a:spcBef>
        <a:spcAft>
          <a:spcPct val="0"/>
        </a:spcAft>
        <a:defRPr sz="3800" b="1">
          <a:solidFill>
            <a:schemeClr val="accent1"/>
          </a:solidFill>
          <a:latin typeface="Helvetica" panose="020B0604020202020204" pitchFamily="34" charset="0"/>
        </a:defRPr>
      </a:lvl8pPr>
      <a:lvl9pPr marL="1828800" algn="l" rtl="0" fontAlgn="base">
        <a:lnSpc>
          <a:spcPct val="87000"/>
        </a:lnSpc>
        <a:spcBef>
          <a:spcPct val="0"/>
        </a:spcBef>
        <a:spcAft>
          <a:spcPct val="0"/>
        </a:spcAft>
        <a:defRPr sz="3800" b="1">
          <a:solidFill>
            <a:schemeClr val="accent1"/>
          </a:solidFill>
          <a:latin typeface="Helvetica" panose="020B0604020202020204" pitchFamily="34" charset="0"/>
        </a:defRPr>
      </a:lvl9pPr>
    </p:titleStyle>
    <p:bodyStyle>
      <a:lvl1pPr marL="385763" indent="-385763" algn="l" rtl="0" fontAlgn="base">
        <a:lnSpc>
          <a:spcPct val="95000"/>
        </a:lnSpc>
        <a:spcBef>
          <a:spcPct val="50000"/>
        </a:spcBef>
        <a:spcAft>
          <a:spcPct val="0"/>
        </a:spcAft>
        <a:buClr>
          <a:schemeClr val="hlink"/>
        </a:buClr>
        <a:buFont typeface="Wingdings" panose="05000000000000000000" pitchFamily="2" charset="2"/>
        <a:defRPr sz="2400" b="1" kern="1200">
          <a:solidFill>
            <a:schemeClr val="tx1"/>
          </a:solidFill>
          <a:effectLst>
            <a:outerShdw blurRad="38100" dist="38100" dir="2700000" algn="tl">
              <a:srgbClr val="C0C0C0"/>
            </a:outerShdw>
          </a:effectLst>
          <a:latin typeface="+mn-lt"/>
          <a:ea typeface="+mn-ea"/>
          <a:cs typeface="+mn-cs"/>
        </a:defRPr>
      </a:lvl1pPr>
      <a:lvl2pPr marL="744538" indent="-246063" algn="l" rtl="0" fontAlgn="base">
        <a:spcBef>
          <a:spcPct val="25000"/>
        </a:spcBef>
        <a:spcAft>
          <a:spcPct val="0"/>
        </a:spcAft>
        <a:buClr>
          <a:schemeClr val="hlink"/>
        </a:buClr>
        <a:buSzPct val="75000"/>
        <a:buFont typeface="Wingdings" panose="05000000000000000000" pitchFamily="2" charset="2"/>
        <a:buChar char="n"/>
        <a:defRPr sz="2000" b="1" kern="1200">
          <a:solidFill>
            <a:schemeClr val="tx2"/>
          </a:solidFill>
          <a:latin typeface="+mn-lt"/>
          <a:ea typeface="+mn-ea"/>
          <a:cs typeface="+mn-cs"/>
        </a:defRPr>
      </a:lvl2pPr>
      <a:lvl3pPr marL="1146175" indent="-238125" algn="l" rtl="0" fontAlgn="base">
        <a:lnSpc>
          <a:spcPct val="107000"/>
        </a:lnSpc>
        <a:spcBef>
          <a:spcPct val="10000"/>
        </a:spcBef>
        <a:spcAft>
          <a:spcPct val="0"/>
        </a:spcAft>
        <a:buClr>
          <a:srgbClr val="005400"/>
        </a:buClr>
        <a:buSzPct val="90000"/>
        <a:buFont typeface="Wingdings" panose="05000000000000000000" pitchFamily="2" charset="2"/>
        <a:buChar char="l"/>
        <a:defRPr b="1" kern="1200">
          <a:solidFill>
            <a:schemeClr val="tx2"/>
          </a:solidFill>
          <a:latin typeface="+mn-lt"/>
          <a:ea typeface="+mn-ea"/>
          <a:cs typeface="+mn-cs"/>
        </a:defRPr>
      </a:lvl3pPr>
      <a:lvl4pPr marL="1600200" indent="-228600" algn="l" rtl="0" fontAlgn="base">
        <a:spcBef>
          <a:spcPct val="20000"/>
        </a:spcBef>
        <a:spcAft>
          <a:spcPct val="0"/>
        </a:spcAft>
        <a:buChar char="»"/>
        <a:defRPr b="1" kern="1200">
          <a:solidFill>
            <a:schemeClr val="tx2"/>
          </a:solidFill>
          <a:latin typeface="+mn-lt"/>
          <a:ea typeface="+mn-ea"/>
          <a:cs typeface="+mn-cs"/>
        </a:defRPr>
      </a:lvl4pPr>
      <a:lvl5pPr marL="2451100" indent="-228600" algn="l" rtl="0" fontAlgn="base">
        <a:spcBef>
          <a:spcPct val="20000"/>
        </a:spcBef>
        <a:spcAft>
          <a:spcPct val="0"/>
        </a:spcAft>
        <a:buChar char="•"/>
        <a:defRPr sz="2000" kern="1200">
          <a:solidFill>
            <a:schemeClr val="tx1"/>
          </a:solidFill>
          <a:latin typeface="Times New Roman" panose="02020603050405020304" pitchFamily="18"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cse.sc.edu/~matthews/Courses/531/Lectures.html"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18818" name="Rectangle 2"/>
          <p:cNvSpPr>
            <a:spLocks noGrp="1" noChangeArrowheads="1"/>
          </p:cNvSpPr>
          <p:nvPr>
            <p:ph type="title"/>
          </p:nvPr>
        </p:nvSpPr>
        <p:spPr>
          <a:xfrm>
            <a:off x="228600" y="1676400"/>
            <a:ext cx="8458200" cy="1565275"/>
          </a:xfrm>
          <a:noFill/>
          <a:ln/>
          <a:extLst>
            <a:ext uri="{91240B29-F687-4F45-9708-019B960494DF}">
              <a14:hiddenLine xmlns:a14="http://schemas.microsoft.com/office/drawing/2010/main" w="9525" cap="flat" cmpd="sng">
                <a:solidFill>
                  <a:schemeClr val="tx1"/>
                </a:solidFill>
                <a:prstDash val="solid"/>
                <a:miter lim="800000"/>
                <a:headEnd/>
                <a:tailEnd/>
              </a14:hiddenLine>
            </a:ext>
          </a:extLst>
        </p:spPr>
        <p:txBody>
          <a:bodyPr/>
          <a:lstStyle/>
          <a:p>
            <a:pPr algn="ctr"/>
            <a:r>
              <a:rPr lang="en-US" altLang="en-US" sz="3400" dirty="0"/>
              <a:t>Lecture 8 </a:t>
            </a:r>
            <a:br>
              <a:rPr lang="en-US" altLang="en-US" sz="3400" dirty="0"/>
            </a:br>
            <a:r>
              <a:rPr lang="en-US" altLang="en-US" sz="3400" dirty="0" smtClean="0"/>
              <a:t>Test 1 Review</a:t>
            </a:r>
            <a:endParaRPr lang="en-US" altLang="en-US" sz="3400" dirty="0"/>
          </a:p>
        </p:txBody>
      </p:sp>
      <p:sp>
        <p:nvSpPr>
          <p:cNvPr id="418819" name="Rectangle 3"/>
          <p:cNvSpPr>
            <a:spLocks noGrp="1" noChangeArrowheads="1"/>
          </p:cNvSpPr>
          <p:nvPr>
            <p:ph type="body" idx="1"/>
          </p:nvPr>
        </p:nvSpPr>
        <p:spPr>
          <a:xfrm>
            <a:off x="2130425" y="3352800"/>
            <a:ext cx="6403975" cy="3048000"/>
          </a:xfrm>
          <a:noFill/>
          <a:ln/>
          <a:extLst>
            <a:ext uri="{91240B29-F687-4F45-9708-019B960494DF}">
              <a14:hiddenLine xmlns:a14="http://schemas.microsoft.com/office/drawing/2010/main" w="12700">
                <a:solidFill>
                  <a:schemeClr val="tx1"/>
                </a:solidFill>
                <a:miter lim="800000"/>
                <a:headEnd/>
                <a:tailEnd/>
              </a14:hiddenLine>
            </a:ext>
          </a:extLst>
        </p:spPr>
        <p:txBody>
          <a:bodyPr lIns="90487" tIns="44450" rIns="90487" bIns="44450"/>
          <a:lstStyle/>
          <a:p>
            <a:r>
              <a:rPr lang="en-US" altLang="en-US"/>
              <a:t>Topics </a:t>
            </a:r>
          </a:p>
          <a:p>
            <a:pPr lvl="1"/>
            <a:r>
              <a:rPr lang="en-US" altLang="en-US"/>
              <a:t>Nullable,  First, Follow</a:t>
            </a:r>
          </a:p>
          <a:p>
            <a:pPr lvl="1"/>
            <a:r>
              <a:rPr lang="en-US" altLang="en-US"/>
              <a:t>LL (1) Table construction</a:t>
            </a:r>
          </a:p>
          <a:p>
            <a:pPr lvl="1"/>
            <a:r>
              <a:rPr lang="en-US" altLang="en-US"/>
              <a:t>Bottom-up parsing</a:t>
            </a:r>
          </a:p>
          <a:p>
            <a:pPr lvl="1"/>
            <a:r>
              <a:rPr lang="en-US" altLang="en-US"/>
              <a:t>handles</a:t>
            </a:r>
          </a:p>
          <a:p>
            <a:r>
              <a:rPr lang="en-US" altLang="en-US"/>
              <a:t>Readings:</a:t>
            </a:r>
          </a:p>
        </p:txBody>
      </p:sp>
      <p:sp>
        <p:nvSpPr>
          <p:cNvPr id="418820" name="Rectangle 4"/>
          <p:cNvSpPr>
            <a:spLocks noChangeArrowheads="1"/>
          </p:cNvSpPr>
          <p:nvPr/>
        </p:nvSpPr>
        <p:spPr bwMode="auto">
          <a:xfrm>
            <a:off x="747713" y="6500813"/>
            <a:ext cx="2008562" cy="30521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254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7" tIns="44450" rIns="90487" bIns="44450">
            <a:spAutoFit/>
          </a:bodyPr>
          <a:lstStyle/>
          <a:p>
            <a:pPr algn="l">
              <a:lnSpc>
                <a:spcPct val="100000"/>
              </a:lnSpc>
            </a:pPr>
            <a:r>
              <a:rPr lang="en-US" altLang="en-US" sz="1400" dirty="0" smtClean="0">
                <a:latin typeface="Courier New" panose="02070309020205020404" pitchFamily="49" charset="0"/>
              </a:rPr>
              <a:t>February 13, 2018</a:t>
            </a:r>
            <a:endParaRPr lang="en-US" altLang="en-US" sz="1400" dirty="0">
              <a:latin typeface="Courier New" panose="02070309020205020404" pitchFamily="49" charset="0"/>
            </a:endParaRPr>
          </a:p>
        </p:txBody>
      </p:sp>
      <p:sp>
        <p:nvSpPr>
          <p:cNvPr id="418821" name="Rectangle 5"/>
          <p:cNvSpPr>
            <a:spLocks noChangeArrowheads="1"/>
          </p:cNvSpPr>
          <p:nvPr/>
        </p:nvSpPr>
        <p:spPr bwMode="auto">
          <a:xfrm>
            <a:off x="741363" y="762000"/>
            <a:ext cx="7902575" cy="555625"/>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3500" tIns="25400" rIns="63500" bIns="25400">
            <a:spAutoFit/>
          </a:bodyPr>
          <a:lstStyle>
            <a:lvl1pPr algn="l">
              <a:lnSpc>
                <a:spcPct val="87000"/>
              </a:lnSpc>
              <a:defRPr sz="3800" b="1">
                <a:solidFill>
                  <a:schemeClr val="accent1"/>
                </a:solidFill>
                <a:latin typeface="Helvetica" panose="020B0604020202020204" pitchFamily="34" charset="0"/>
              </a:defRPr>
            </a:lvl1pPr>
            <a:lvl2pPr algn="l">
              <a:lnSpc>
                <a:spcPct val="87000"/>
              </a:lnSpc>
              <a:defRPr sz="3800" b="1">
                <a:solidFill>
                  <a:schemeClr val="accent1"/>
                </a:solidFill>
                <a:latin typeface="Helvetica" panose="020B0604020202020204" pitchFamily="34" charset="0"/>
              </a:defRPr>
            </a:lvl2pPr>
            <a:lvl3pPr algn="l">
              <a:lnSpc>
                <a:spcPct val="87000"/>
              </a:lnSpc>
              <a:defRPr sz="3800" b="1">
                <a:solidFill>
                  <a:schemeClr val="accent1"/>
                </a:solidFill>
                <a:latin typeface="Helvetica" panose="020B0604020202020204" pitchFamily="34" charset="0"/>
              </a:defRPr>
            </a:lvl3pPr>
            <a:lvl4pPr algn="l">
              <a:lnSpc>
                <a:spcPct val="87000"/>
              </a:lnSpc>
              <a:defRPr sz="3800" b="1">
                <a:solidFill>
                  <a:schemeClr val="accent1"/>
                </a:solidFill>
                <a:latin typeface="Helvetica" panose="020B0604020202020204" pitchFamily="34" charset="0"/>
              </a:defRPr>
            </a:lvl4pPr>
            <a:lvl5pPr algn="l">
              <a:lnSpc>
                <a:spcPct val="87000"/>
              </a:lnSpc>
              <a:defRPr sz="3800" b="1">
                <a:solidFill>
                  <a:schemeClr val="accent1"/>
                </a:solidFill>
                <a:latin typeface="Helvetica" panose="020B0604020202020204" pitchFamily="34" charset="0"/>
              </a:defRPr>
            </a:lvl5pPr>
            <a:lvl6pPr marL="457200" fontAlgn="base">
              <a:lnSpc>
                <a:spcPct val="87000"/>
              </a:lnSpc>
              <a:spcBef>
                <a:spcPct val="0"/>
              </a:spcBef>
              <a:spcAft>
                <a:spcPct val="0"/>
              </a:spcAft>
              <a:defRPr sz="3800" b="1">
                <a:solidFill>
                  <a:schemeClr val="accent1"/>
                </a:solidFill>
                <a:latin typeface="Helvetica" panose="020B0604020202020204" pitchFamily="34" charset="0"/>
              </a:defRPr>
            </a:lvl6pPr>
            <a:lvl7pPr marL="914400" fontAlgn="base">
              <a:lnSpc>
                <a:spcPct val="87000"/>
              </a:lnSpc>
              <a:spcBef>
                <a:spcPct val="0"/>
              </a:spcBef>
              <a:spcAft>
                <a:spcPct val="0"/>
              </a:spcAft>
              <a:defRPr sz="3800" b="1">
                <a:solidFill>
                  <a:schemeClr val="accent1"/>
                </a:solidFill>
                <a:latin typeface="Helvetica" panose="020B0604020202020204" pitchFamily="34" charset="0"/>
              </a:defRPr>
            </a:lvl7pPr>
            <a:lvl8pPr marL="1371600" fontAlgn="base">
              <a:lnSpc>
                <a:spcPct val="87000"/>
              </a:lnSpc>
              <a:spcBef>
                <a:spcPct val="0"/>
              </a:spcBef>
              <a:spcAft>
                <a:spcPct val="0"/>
              </a:spcAft>
              <a:defRPr sz="3800" b="1">
                <a:solidFill>
                  <a:schemeClr val="accent1"/>
                </a:solidFill>
                <a:latin typeface="Helvetica" panose="020B0604020202020204" pitchFamily="34" charset="0"/>
              </a:defRPr>
            </a:lvl8pPr>
            <a:lvl9pPr marL="1828800" fontAlgn="base">
              <a:lnSpc>
                <a:spcPct val="87000"/>
              </a:lnSpc>
              <a:spcBef>
                <a:spcPct val="0"/>
              </a:spcBef>
              <a:spcAft>
                <a:spcPct val="0"/>
              </a:spcAft>
              <a:defRPr sz="3800" b="1">
                <a:solidFill>
                  <a:schemeClr val="accent1"/>
                </a:solidFill>
                <a:latin typeface="Helvetica" panose="020B0604020202020204" pitchFamily="34" charset="0"/>
              </a:defRPr>
            </a:lvl9pPr>
          </a:lstStyle>
          <a:p>
            <a:pPr algn="ctr" eaLnBrk="1" hangingPunct="1"/>
            <a:r>
              <a:rPr lang="en-US" altLang="en-US">
                <a:solidFill>
                  <a:schemeClr val="tx1"/>
                </a:solidFill>
              </a:rPr>
              <a:t>CSCE 531  Compiler Construction</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Convert </a:t>
            </a:r>
            <a:r>
              <a:rPr lang="en-US" dirty="0"/>
              <a:t>the NFA shown below to a DFA</a:t>
            </a:r>
            <a:r>
              <a:rPr lang="en-US" dirty="0" smtClean="0"/>
              <a:t>.</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891177360"/>
      </p:ext>
    </p:extLst>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Grammars, ambiguity, derivations and languages</a:t>
            </a:r>
            <a:endParaRPr lang="en-US" dirty="0"/>
          </a:p>
        </p:txBody>
      </p:sp>
      <p:sp>
        <p:nvSpPr>
          <p:cNvPr id="3" name="Content Placeholder 2"/>
          <p:cNvSpPr>
            <a:spLocks noGrp="1"/>
          </p:cNvSpPr>
          <p:nvPr>
            <p:ph idx="1"/>
          </p:nvPr>
        </p:nvSpPr>
        <p:spPr/>
        <p:txBody>
          <a:bodyPr/>
          <a:lstStyle/>
          <a:p>
            <a:pPr lvl="0"/>
            <a:r>
              <a:rPr lang="en-US" dirty="0">
                <a:effectLst/>
              </a:rPr>
              <a:t>Given the grammar below</a:t>
            </a:r>
          </a:p>
          <a:p>
            <a:r>
              <a:rPr lang="en-US" dirty="0">
                <a:effectLst/>
              </a:rPr>
              <a:t>S </a:t>
            </a:r>
            <a:r>
              <a:rPr lang="en-US" dirty="0">
                <a:effectLst/>
                <a:sym typeface="Wingdings" panose="05000000000000000000" pitchFamily="2" charset="2"/>
              </a:rPr>
              <a:t></a:t>
            </a:r>
            <a:r>
              <a:rPr lang="en-US" dirty="0">
                <a:effectLst/>
              </a:rPr>
              <a:t>  0 S 1 S  |  ε</a:t>
            </a:r>
          </a:p>
          <a:p>
            <a:pPr lvl="1"/>
            <a:r>
              <a:rPr lang="en-US" dirty="0"/>
              <a:t>Give a rightmost derivation of  </a:t>
            </a:r>
            <a:r>
              <a:rPr lang="en-US" dirty="0" smtClean="0"/>
              <a:t>001011</a:t>
            </a:r>
            <a:endParaRPr lang="en-US" dirty="0">
              <a:effectLst/>
            </a:endParaRPr>
          </a:p>
          <a:p>
            <a:pPr lvl="1"/>
            <a:r>
              <a:rPr lang="en-US" dirty="0"/>
              <a:t>Draw the corresponding parse </a:t>
            </a:r>
            <a:r>
              <a:rPr lang="en-US" dirty="0" smtClean="0"/>
              <a:t>tree</a:t>
            </a:r>
            <a:endParaRPr lang="en-US" dirty="0">
              <a:effectLst/>
            </a:endParaRPr>
          </a:p>
          <a:p>
            <a:pPr lvl="1"/>
            <a:r>
              <a:rPr lang="en-US" dirty="0"/>
              <a:t>How would one prove </a:t>
            </a:r>
          </a:p>
          <a:p>
            <a:pPr lvl="2"/>
            <a:r>
              <a:rPr lang="en-US" dirty="0"/>
              <a:t>that an ambiguous grammar is ambiguous </a:t>
            </a:r>
            <a:endParaRPr lang="en-US" dirty="0">
              <a:effectLst/>
            </a:endParaRPr>
          </a:p>
          <a:p>
            <a:pPr lvl="2"/>
            <a:r>
              <a:rPr lang="en-US" dirty="0"/>
              <a:t>that an unambiguous grammar is unambiguous</a:t>
            </a:r>
            <a:r>
              <a:rPr lang="en-US" dirty="0" smtClean="0"/>
              <a:t>?</a:t>
            </a:r>
            <a:endParaRPr lang="en-US" dirty="0">
              <a:effectLst/>
            </a:endParaRPr>
          </a:p>
          <a:p>
            <a:r>
              <a:rPr lang="en-US" dirty="0">
                <a:effectLst/>
              </a:rPr>
              <a:t> </a:t>
            </a:r>
          </a:p>
          <a:p>
            <a:pPr lvl="1"/>
            <a:r>
              <a:rPr lang="en-US" dirty="0"/>
              <a:t>What does it mean to say a language is inherently ambiguous?</a:t>
            </a:r>
          </a:p>
          <a:p>
            <a:r>
              <a:rPr lang="en-US" dirty="0">
                <a:effectLst/>
              </a:rPr>
              <a:t/>
            </a:r>
            <a:br>
              <a:rPr lang="en-US" dirty="0">
                <a:effectLst/>
              </a:rPr>
            </a:br>
            <a:endParaRPr lang="en-US" dirty="0"/>
          </a:p>
        </p:txBody>
      </p:sp>
    </p:spTree>
    <p:extLst>
      <p:ext uri="{BB962C8B-B14F-4D97-AF65-F5344CB8AC3E}">
        <p14:creationId xmlns:p14="http://schemas.microsoft.com/office/powerpoint/2010/main" val="1676789661"/>
      </p:ext>
    </p:extLst>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 </a:t>
            </a:r>
            <a:r>
              <a:rPr lang="en-US" dirty="0"/>
              <a:t>First and Follow </a:t>
            </a:r>
            <a:r>
              <a:rPr lang="en-US" dirty="0" smtClean="0"/>
              <a:t>Calculations</a:t>
            </a:r>
            <a:endParaRPr lang="en-US" dirty="0"/>
          </a:p>
        </p:txBody>
      </p:sp>
      <p:sp>
        <p:nvSpPr>
          <p:cNvPr id="3" name="Content Placeholder 2"/>
          <p:cNvSpPr>
            <a:spLocks noGrp="1"/>
          </p:cNvSpPr>
          <p:nvPr>
            <p:ph idx="1"/>
          </p:nvPr>
        </p:nvSpPr>
        <p:spPr/>
        <p:txBody>
          <a:bodyPr/>
          <a:lstStyle/>
          <a:p>
            <a:pPr lvl="0"/>
            <a:r>
              <a:rPr lang="en-US" dirty="0">
                <a:effectLst/>
              </a:rPr>
              <a:t>First and Follow Calculations</a:t>
            </a:r>
          </a:p>
          <a:p>
            <a:pPr lvl="1"/>
            <a:r>
              <a:rPr lang="en-US" dirty="0"/>
              <a:t>Calculate First and </a:t>
            </a:r>
            <a:r>
              <a:rPr lang="en-US" dirty="0" err="1"/>
              <a:t>Nullable</a:t>
            </a:r>
            <a:r>
              <a:rPr lang="en-US" dirty="0"/>
              <a:t> for the Grammar</a:t>
            </a:r>
          </a:p>
          <a:p>
            <a:r>
              <a:rPr lang="en-US" dirty="0">
                <a:effectLst/>
              </a:rPr>
              <a:t>S </a:t>
            </a:r>
            <a:r>
              <a:rPr lang="en-US" dirty="0">
                <a:effectLst/>
                <a:sym typeface="Wingdings" panose="05000000000000000000" pitchFamily="2" charset="2"/>
              </a:rPr>
              <a:t></a:t>
            </a:r>
            <a:r>
              <a:rPr lang="en-US" dirty="0">
                <a:effectLst/>
              </a:rPr>
              <a:t>  c B D </a:t>
            </a:r>
            <a:r>
              <a:rPr lang="en-US" dirty="0" err="1">
                <a:effectLst/>
              </a:rPr>
              <a:t>d</a:t>
            </a:r>
            <a:endParaRPr lang="en-US" dirty="0">
              <a:effectLst/>
            </a:endParaRPr>
          </a:p>
          <a:p>
            <a:r>
              <a:rPr lang="en-US" dirty="0">
                <a:effectLst/>
              </a:rPr>
              <a:t>B </a:t>
            </a:r>
            <a:r>
              <a:rPr lang="en-US" dirty="0">
                <a:effectLst/>
                <a:sym typeface="Wingdings" panose="05000000000000000000" pitchFamily="2" charset="2"/>
              </a:rPr>
              <a:t></a:t>
            </a:r>
            <a:r>
              <a:rPr lang="en-US" dirty="0">
                <a:effectLst/>
              </a:rPr>
              <a:t> B </a:t>
            </a:r>
            <a:r>
              <a:rPr lang="en-US" dirty="0" err="1">
                <a:effectLst/>
              </a:rPr>
              <a:t>b</a:t>
            </a:r>
            <a:r>
              <a:rPr lang="en-US" dirty="0">
                <a:effectLst/>
              </a:rPr>
              <a:t>  |  a</a:t>
            </a:r>
          </a:p>
          <a:p>
            <a:r>
              <a:rPr lang="en-US" dirty="0">
                <a:effectLst/>
              </a:rPr>
              <a:t>D </a:t>
            </a:r>
            <a:r>
              <a:rPr lang="en-US" dirty="0">
                <a:effectLst/>
                <a:sym typeface="Wingdings" panose="05000000000000000000" pitchFamily="2" charset="2"/>
              </a:rPr>
              <a:t></a:t>
            </a:r>
            <a:r>
              <a:rPr lang="en-US" dirty="0">
                <a:effectLst/>
              </a:rPr>
              <a:t> E F</a:t>
            </a:r>
          </a:p>
          <a:p>
            <a:r>
              <a:rPr lang="en-US" dirty="0">
                <a:effectLst/>
              </a:rPr>
              <a:t>E </a:t>
            </a:r>
            <a:r>
              <a:rPr lang="en-US" dirty="0">
                <a:effectLst/>
                <a:sym typeface="Wingdings" panose="05000000000000000000" pitchFamily="2" charset="2"/>
              </a:rPr>
              <a:t></a:t>
            </a:r>
            <a:r>
              <a:rPr lang="en-US" dirty="0">
                <a:effectLst/>
              </a:rPr>
              <a:t> x   |   ε</a:t>
            </a:r>
          </a:p>
          <a:p>
            <a:r>
              <a:rPr lang="en-US" dirty="0">
                <a:effectLst/>
              </a:rPr>
              <a:t>F </a:t>
            </a:r>
            <a:r>
              <a:rPr lang="en-US" dirty="0">
                <a:effectLst/>
                <a:sym typeface="Wingdings" panose="05000000000000000000" pitchFamily="2" charset="2"/>
              </a:rPr>
              <a:t></a:t>
            </a:r>
            <a:r>
              <a:rPr lang="en-US" dirty="0">
                <a:effectLst/>
              </a:rPr>
              <a:t> y   |   ε</a:t>
            </a:r>
          </a:p>
          <a:p>
            <a:r>
              <a:rPr lang="en-US" dirty="0">
                <a:effectLst/>
              </a:rPr>
              <a:t> </a:t>
            </a:r>
          </a:p>
          <a:p>
            <a:endParaRPr lang="en-US" dirty="0"/>
          </a:p>
        </p:txBody>
      </p:sp>
    </p:spTree>
    <p:extLst>
      <p:ext uri="{BB962C8B-B14F-4D97-AF65-F5344CB8AC3E}">
        <p14:creationId xmlns:p14="http://schemas.microsoft.com/office/powerpoint/2010/main" val="572771710"/>
      </p:ext>
    </p:extLst>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effectLst/>
              </a:rPr>
              <a:t>In the Calculation of FOLLOW assume that the value of the First sets  and </a:t>
            </a:r>
            <a:r>
              <a:rPr lang="en-US" dirty="0" err="1">
                <a:effectLst/>
              </a:rPr>
              <a:t>Nullable</a:t>
            </a:r>
            <a:r>
              <a:rPr lang="en-US" dirty="0">
                <a:effectLst/>
              </a:rPr>
              <a:t>  are given </a:t>
            </a:r>
            <a:r>
              <a:rPr lang="en-US" dirty="0" smtClean="0">
                <a:effectLst/>
              </a:rPr>
              <a:t>below:</a:t>
            </a:r>
          </a:p>
          <a:p>
            <a:endParaRPr lang="en-US" dirty="0">
              <a:effectLst/>
            </a:endParaRPr>
          </a:p>
          <a:p>
            <a:endParaRPr lang="en-US" dirty="0" smtClean="0">
              <a:effectLst/>
            </a:endParaRPr>
          </a:p>
          <a:p>
            <a:endParaRPr lang="en-US" dirty="0">
              <a:effectLst/>
            </a:endParaRPr>
          </a:p>
          <a:p>
            <a:endParaRPr lang="en-US" dirty="0" smtClean="0">
              <a:effectLst/>
            </a:endParaRPr>
          </a:p>
          <a:p>
            <a:endParaRPr lang="en-US" dirty="0">
              <a:effectLst/>
            </a:endParaRPr>
          </a:p>
          <a:p>
            <a:endParaRPr lang="en-US" dirty="0" smtClean="0">
              <a:effectLst/>
            </a:endParaRPr>
          </a:p>
          <a:p>
            <a:r>
              <a:rPr lang="en-US" dirty="0">
                <a:effectLst/>
              </a:rPr>
              <a:t>Show the changes to the follow sets by examining the production  “A </a:t>
            </a:r>
            <a:r>
              <a:rPr lang="en-US" dirty="0">
                <a:effectLst/>
                <a:sym typeface="Wingdings" panose="05000000000000000000" pitchFamily="2" charset="2"/>
              </a:rPr>
              <a:t></a:t>
            </a:r>
            <a:r>
              <a:rPr lang="en-US" dirty="0">
                <a:effectLst/>
              </a:rPr>
              <a:t> BCDF.” Just once through the main loop of the algorithm from here not iteratively processing this production over and over.</a:t>
            </a:r>
          </a:p>
          <a:p>
            <a:endParaRPr lang="en-US" dirty="0">
              <a:effectLst/>
            </a:endParaRPr>
          </a:p>
          <a:p>
            <a:endParaRPr lang="en-US" dirty="0"/>
          </a:p>
        </p:txBody>
      </p:sp>
      <p:graphicFrame>
        <p:nvGraphicFramePr>
          <p:cNvPr id="4" name="Content Placeholder 3"/>
          <p:cNvGraphicFramePr>
            <a:graphicFrameLocks/>
          </p:cNvGraphicFramePr>
          <p:nvPr>
            <p:extLst>
              <p:ext uri="{D42A27DB-BD31-4B8C-83A1-F6EECF244321}">
                <p14:modId xmlns:p14="http://schemas.microsoft.com/office/powerpoint/2010/main" val="4243341098"/>
              </p:ext>
            </p:extLst>
          </p:nvPr>
        </p:nvGraphicFramePr>
        <p:xfrm>
          <a:off x="609599" y="2286000"/>
          <a:ext cx="7543800" cy="2590798"/>
        </p:xfrm>
        <a:graphic>
          <a:graphicData uri="http://schemas.openxmlformats.org/drawingml/2006/table">
            <a:tbl>
              <a:tblPr firstRow="1" firstCol="1" lastRow="1" lastCol="1" bandRow="1" bandCol="1">
                <a:tableStyleId>{5C22544A-7EE6-4342-B048-85BDC9FD1C3A}</a:tableStyleId>
              </a:tblPr>
              <a:tblGrid>
                <a:gridCol w="1602223"/>
                <a:gridCol w="2002779"/>
                <a:gridCol w="1502084"/>
                <a:gridCol w="2436714"/>
              </a:tblGrid>
              <a:tr h="737668">
                <a:tc>
                  <a:txBody>
                    <a:bodyPr/>
                    <a:lstStyle/>
                    <a:p>
                      <a:pPr marL="0" marR="0">
                        <a:spcBef>
                          <a:spcPts val="0"/>
                        </a:spcBef>
                        <a:spcAft>
                          <a:spcPts val="0"/>
                        </a:spcAft>
                      </a:pPr>
                      <a:r>
                        <a:rPr lang="en-US" sz="1200">
                          <a:effectLst/>
                        </a:rPr>
                        <a:t>Nonterminal X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First(X)</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Is X nullable?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Follow(X) at this point</a:t>
                      </a:r>
                      <a:endParaRPr lang="en-US" sz="1200">
                        <a:effectLst/>
                        <a:latin typeface="Times New Roman" panose="02020603050405020304" pitchFamily="18" charset="0"/>
                        <a:ea typeface="Times New Roman" panose="02020603050405020304" pitchFamily="18" charset="0"/>
                      </a:endParaRPr>
                    </a:p>
                  </a:txBody>
                  <a:tcPr marL="68580" marR="68580" marT="0" marB="0"/>
                </a:tc>
              </a:tr>
              <a:tr h="368833">
                <a:tc>
                  <a:txBody>
                    <a:bodyPr/>
                    <a:lstStyle/>
                    <a:p>
                      <a:pPr marL="0" marR="0" algn="ctr">
                        <a:spcBef>
                          <a:spcPts val="0"/>
                        </a:spcBef>
                        <a:spcAft>
                          <a:spcPts val="0"/>
                        </a:spcAft>
                      </a:pPr>
                      <a:r>
                        <a:rPr lang="en-US" sz="1200">
                          <a:effectLst/>
                        </a:rPr>
                        <a:t>A</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 a, b}</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No</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{x, eof}</a:t>
                      </a:r>
                      <a:endParaRPr lang="en-US" sz="1200">
                        <a:effectLst/>
                        <a:latin typeface="Times New Roman" panose="02020603050405020304" pitchFamily="18" charset="0"/>
                        <a:ea typeface="Times New Roman" panose="02020603050405020304" pitchFamily="18" charset="0"/>
                      </a:endParaRPr>
                    </a:p>
                  </a:txBody>
                  <a:tcPr marL="68580" marR="68580" marT="0" marB="0"/>
                </a:tc>
              </a:tr>
              <a:tr h="368833">
                <a:tc>
                  <a:txBody>
                    <a:bodyPr/>
                    <a:lstStyle/>
                    <a:p>
                      <a:pPr marL="0" marR="0" algn="ctr">
                        <a:spcBef>
                          <a:spcPts val="0"/>
                        </a:spcBef>
                        <a:spcAft>
                          <a:spcPts val="0"/>
                        </a:spcAft>
                      </a:pPr>
                      <a:r>
                        <a:rPr lang="en-US" sz="1200">
                          <a:effectLst/>
                        </a:rPr>
                        <a:t>B</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{x, y}</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No</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Φ</a:t>
                      </a:r>
                      <a:endParaRPr lang="en-US" sz="1200">
                        <a:effectLst/>
                        <a:latin typeface="Times New Roman" panose="02020603050405020304" pitchFamily="18" charset="0"/>
                        <a:ea typeface="Times New Roman" panose="02020603050405020304" pitchFamily="18" charset="0"/>
                      </a:endParaRPr>
                    </a:p>
                  </a:txBody>
                  <a:tcPr marL="68580" marR="68580" marT="0" marB="0"/>
                </a:tc>
              </a:tr>
              <a:tr h="368833">
                <a:tc>
                  <a:txBody>
                    <a:bodyPr/>
                    <a:lstStyle/>
                    <a:p>
                      <a:pPr marL="0" marR="0" algn="ctr">
                        <a:spcBef>
                          <a:spcPts val="0"/>
                        </a:spcBef>
                        <a:spcAft>
                          <a:spcPts val="0"/>
                        </a:spcAft>
                      </a:pPr>
                      <a:r>
                        <a:rPr lang="en-US" sz="1200">
                          <a:effectLst/>
                        </a:rPr>
                        <a:t>C</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{z}</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Yes</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Φ</a:t>
                      </a:r>
                      <a:endParaRPr lang="en-US" sz="1200">
                        <a:effectLst/>
                        <a:latin typeface="Times New Roman" panose="02020603050405020304" pitchFamily="18" charset="0"/>
                        <a:ea typeface="Times New Roman" panose="02020603050405020304" pitchFamily="18" charset="0"/>
                      </a:endParaRPr>
                    </a:p>
                  </a:txBody>
                  <a:tcPr marL="68580" marR="68580" marT="0" marB="0"/>
                </a:tc>
              </a:tr>
              <a:tr h="377798">
                <a:tc>
                  <a:txBody>
                    <a:bodyPr/>
                    <a:lstStyle/>
                    <a:p>
                      <a:pPr marL="0" marR="0" algn="ctr">
                        <a:spcBef>
                          <a:spcPts val="0"/>
                        </a:spcBef>
                        <a:spcAft>
                          <a:spcPts val="0"/>
                        </a:spcAft>
                      </a:pPr>
                      <a:r>
                        <a:rPr lang="en-US" sz="1200">
                          <a:effectLst/>
                        </a:rPr>
                        <a:t>D</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{w, q}</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Yes</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Φ</a:t>
                      </a:r>
                      <a:endParaRPr lang="en-US" sz="1200">
                        <a:effectLst/>
                        <a:latin typeface="Times New Roman" panose="02020603050405020304" pitchFamily="18" charset="0"/>
                        <a:ea typeface="Times New Roman" panose="02020603050405020304" pitchFamily="18" charset="0"/>
                      </a:endParaRPr>
                    </a:p>
                  </a:txBody>
                  <a:tcPr marL="68580" marR="68580" marT="0" marB="0"/>
                </a:tc>
              </a:tr>
              <a:tr h="368833">
                <a:tc>
                  <a:txBody>
                    <a:bodyPr/>
                    <a:lstStyle/>
                    <a:p>
                      <a:pPr marL="0" marR="0" algn="ctr">
                        <a:spcBef>
                          <a:spcPts val="0"/>
                        </a:spcBef>
                        <a:spcAft>
                          <a:spcPts val="0"/>
                        </a:spcAft>
                      </a:pPr>
                      <a:r>
                        <a:rPr lang="en-US" sz="1200">
                          <a:effectLst/>
                        </a:rPr>
                        <a:t>F</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Yes</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Φ</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48293737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6. Grammar modifications</a:t>
            </a:r>
            <a:endParaRPr lang="en-US" dirty="0"/>
          </a:p>
        </p:txBody>
      </p:sp>
      <p:sp>
        <p:nvSpPr>
          <p:cNvPr id="3" name="Content Placeholder 2"/>
          <p:cNvSpPr>
            <a:spLocks noGrp="1"/>
          </p:cNvSpPr>
          <p:nvPr>
            <p:ph idx="1"/>
          </p:nvPr>
        </p:nvSpPr>
        <p:spPr/>
        <p:txBody>
          <a:bodyPr/>
          <a:lstStyle/>
          <a:p>
            <a:pPr lvl="0"/>
            <a:r>
              <a:rPr lang="en-US" dirty="0">
                <a:effectLst/>
              </a:rPr>
              <a:t>For the grammar  L </a:t>
            </a:r>
            <a:r>
              <a:rPr lang="en-US" dirty="0">
                <a:effectLst/>
                <a:sym typeface="Wingdings" panose="05000000000000000000" pitchFamily="2" charset="2"/>
              </a:rPr>
              <a:t></a:t>
            </a:r>
            <a:r>
              <a:rPr lang="en-US" dirty="0">
                <a:effectLst/>
              </a:rPr>
              <a:t> L a    |   L b    |   c</a:t>
            </a:r>
          </a:p>
          <a:p>
            <a:pPr lvl="1"/>
            <a:r>
              <a:rPr lang="en-US" dirty="0"/>
              <a:t>What is L(G)?</a:t>
            </a:r>
          </a:p>
          <a:p>
            <a:r>
              <a:rPr lang="en-US" dirty="0">
                <a:effectLst/>
              </a:rPr>
              <a:t> </a:t>
            </a:r>
          </a:p>
          <a:p>
            <a:pPr lvl="1"/>
            <a:r>
              <a:rPr lang="en-US" dirty="0"/>
              <a:t>Rewrite the grammar to eliminate the simple left </a:t>
            </a:r>
            <a:r>
              <a:rPr lang="en-US" dirty="0" smtClean="0"/>
              <a:t>recursion</a:t>
            </a:r>
            <a:endParaRPr lang="en-US" dirty="0">
              <a:effectLst/>
            </a:endParaRPr>
          </a:p>
          <a:p>
            <a:pPr lvl="1"/>
            <a:r>
              <a:rPr lang="en-US" dirty="0"/>
              <a:t>Write recursive parsing routines for the grammar obtained in part b</a:t>
            </a:r>
            <a:r>
              <a:rPr lang="en-US" dirty="0" smtClean="0"/>
              <a:t>.</a:t>
            </a:r>
            <a:endParaRPr lang="en-US" dirty="0">
              <a:effectLst/>
            </a:endParaRPr>
          </a:p>
          <a:p>
            <a:pPr lvl="1"/>
            <a:r>
              <a:rPr lang="en-US" dirty="0"/>
              <a:t>Rewrite the grammar  “S </a:t>
            </a:r>
            <a:r>
              <a:rPr lang="en-US" dirty="0">
                <a:sym typeface="Wingdings" panose="05000000000000000000" pitchFamily="2" charset="2"/>
              </a:rPr>
              <a:t></a:t>
            </a:r>
            <a:r>
              <a:rPr lang="en-US" dirty="0"/>
              <a:t> a S   |   a b T  |  a c d,   T </a:t>
            </a:r>
            <a:r>
              <a:rPr lang="en-US" dirty="0">
                <a:sym typeface="Wingdings" panose="05000000000000000000" pitchFamily="2" charset="2"/>
              </a:rPr>
              <a:t></a:t>
            </a:r>
            <a:r>
              <a:rPr lang="en-US" dirty="0"/>
              <a:t>  t </a:t>
            </a:r>
            <a:r>
              <a:rPr lang="en-US" dirty="0" err="1"/>
              <a:t>T</a:t>
            </a:r>
            <a:r>
              <a:rPr lang="en-US" dirty="0"/>
              <a:t>   |  t”   to “left factor” it</a:t>
            </a:r>
          </a:p>
          <a:p>
            <a:r>
              <a:rPr lang="en-US" dirty="0">
                <a:effectLst/>
              </a:rPr>
              <a:t/>
            </a:r>
            <a:br>
              <a:rPr lang="en-US" dirty="0">
                <a:effectLst/>
              </a:rPr>
            </a:br>
            <a:endParaRPr lang="en-US" dirty="0"/>
          </a:p>
        </p:txBody>
      </p:sp>
    </p:spTree>
    <p:extLst>
      <p:ext uri="{BB962C8B-B14F-4D97-AF65-F5344CB8AC3E}">
        <p14:creationId xmlns:p14="http://schemas.microsoft.com/office/powerpoint/2010/main" val="4142315029"/>
      </p:ext>
    </p:extLst>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7. </a:t>
            </a:r>
            <a:endParaRPr lang="en-US" dirty="0"/>
          </a:p>
        </p:txBody>
      </p:sp>
      <p:sp>
        <p:nvSpPr>
          <p:cNvPr id="3" name="Content Placeholder 2"/>
          <p:cNvSpPr>
            <a:spLocks noGrp="1"/>
          </p:cNvSpPr>
          <p:nvPr>
            <p:ph idx="1"/>
          </p:nvPr>
        </p:nvSpPr>
        <p:spPr/>
        <p:txBody>
          <a:bodyPr/>
          <a:lstStyle/>
          <a:p>
            <a:r>
              <a:rPr lang="en-US" dirty="0">
                <a:effectLst/>
              </a:rPr>
              <a:t>Assuming the following</a:t>
            </a:r>
          </a:p>
          <a:p>
            <a:endParaRPr lang="en-US" dirty="0" smtClean="0"/>
          </a:p>
          <a:p>
            <a:endParaRPr lang="en-US" dirty="0"/>
          </a:p>
          <a:p>
            <a:endParaRPr lang="en-US" dirty="0" smtClean="0"/>
          </a:p>
          <a:p>
            <a:endParaRPr lang="en-US" dirty="0"/>
          </a:p>
          <a:p>
            <a:endParaRPr lang="en-US" dirty="0" smtClean="0"/>
          </a:p>
          <a:p>
            <a:endParaRPr lang="en-US" dirty="0" smtClean="0"/>
          </a:p>
          <a:p>
            <a:r>
              <a:rPr lang="en-US" dirty="0">
                <a:effectLst/>
              </a:rPr>
              <a:t>Show as much of the LL(1) table as is possible (column and row labels).</a:t>
            </a:r>
          </a:p>
          <a:p>
            <a:r>
              <a:rPr lang="en-US" dirty="0">
                <a:effectLst/>
              </a:rPr>
              <a:t>Now consider the production  “A </a:t>
            </a:r>
            <a:r>
              <a:rPr lang="en-US" dirty="0">
                <a:effectLst/>
                <a:sym typeface="Wingdings" panose="05000000000000000000" pitchFamily="2" charset="2"/>
              </a:rPr>
              <a:t></a:t>
            </a:r>
            <a:r>
              <a:rPr lang="en-US" dirty="0">
                <a:effectLst/>
              </a:rPr>
              <a:t> B C D F” and insert it into the table in the appropriate places.</a:t>
            </a:r>
          </a:p>
          <a:p>
            <a:r>
              <a:rPr lang="en-US" dirty="0">
                <a:effectLst/>
              </a:rPr>
              <a:t> </a:t>
            </a:r>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4107163553"/>
              </p:ext>
            </p:extLst>
          </p:nvPr>
        </p:nvGraphicFramePr>
        <p:xfrm>
          <a:off x="762000" y="1752600"/>
          <a:ext cx="7620000" cy="2971801"/>
        </p:xfrm>
        <a:graphic>
          <a:graphicData uri="http://schemas.openxmlformats.org/drawingml/2006/table">
            <a:tbl>
              <a:tblPr firstRow="1" firstCol="1" lastRow="1" lastCol="1" bandRow="1" bandCol="1">
                <a:tableStyleId>{5C22544A-7EE6-4342-B048-85BDC9FD1C3A}</a:tableStyleId>
              </a:tblPr>
              <a:tblGrid>
                <a:gridCol w="1618407"/>
                <a:gridCol w="2023009"/>
                <a:gridCol w="1517257"/>
                <a:gridCol w="2461327"/>
              </a:tblGrid>
              <a:tr h="740700">
                <a:tc>
                  <a:txBody>
                    <a:bodyPr/>
                    <a:lstStyle/>
                    <a:p>
                      <a:pPr marL="0" marR="0">
                        <a:spcBef>
                          <a:spcPts val="0"/>
                        </a:spcBef>
                        <a:spcAft>
                          <a:spcPts val="0"/>
                        </a:spcAft>
                      </a:pPr>
                      <a:r>
                        <a:rPr lang="en-US" sz="1200" dirty="0">
                          <a:effectLst/>
                        </a:rPr>
                        <a:t>Nonterminal X </a:t>
                      </a:r>
                      <a:endParaRPr lang="en-US"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First(X)</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Is X nullable?</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Follow(X) at this point</a:t>
                      </a:r>
                      <a:endParaRPr lang="en-US" sz="1200">
                        <a:effectLst/>
                        <a:latin typeface="Times New Roman" panose="02020603050405020304" pitchFamily="18" charset="0"/>
                        <a:ea typeface="Times New Roman" panose="02020603050405020304" pitchFamily="18" charset="0"/>
                      </a:endParaRPr>
                    </a:p>
                  </a:txBody>
                  <a:tcPr marL="68580" marR="68580" marT="0" marB="0"/>
                </a:tc>
              </a:tr>
              <a:tr h="370350">
                <a:tc>
                  <a:txBody>
                    <a:bodyPr/>
                    <a:lstStyle/>
                    <a:p>
                      <a:pPr marL="0" marR="0" algn="ctr">
                        <a:spcBef>
                          <a:spcPts val="0"/>
                        </a:spcBef>
                        <a:spcAft>
                          <a:spcPts val="0"/>
                        </a:spcAft>
                      </a:pPr>
                      <a:r>
                        <a:rPr lang="en-US" sz="1200">
                          <a:effectLst/>
                        </a:rPr>
                        <a:t>A</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 a, b}</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No</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{x, eof}</a:t>
                      </a:r>
                      <a:endParaRPr lang="en-US" sz="1200">
                        <a:effectLst/>
                        <a:latin typeface="Times New Roman" panose="02020603050405020304" pitchFamily="18" charset="0"/>
                        <a:ea typeface="Times New Roman" panose="02020603050405020304" pitchFamily="18" charset="0"/>
                      </a:endParaRPr>
                    </a:p>
                  </a:txBody>
                  <a:tcPr marL="68580" marR="68580" marT="0" marB="0"/>
                </a:tc>
              </a:tr>
              <a:tr h="370350">
                <a:tc>
                  <a:txBody>
                    <a:bodyPr/>
                    <a:lstStyle/>
                    <a:p>
                      <a:pPr marL="0" marR="0" algn="ctr">
                        <a:spcBef>
                          <a:spcPts val="0"/>
                        </a:spcBef>
                        <a:spcAft>
                          <a:spcPts val="0"/>
                        </a:spcAft>
                      </a:pPr>
                      <a:r>
                        <a:rPr lang="en-US" sz="1200">
                          <a:effectLst/>
                        </a:rPr>
                        <a:t>B</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{x, y}</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No</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Φ</a:t>
                      </a:r>
                      <a:endParaRPr lang="en-US" sz="1200">
                        <a:effectLst/>
                        <a:latin typeface="Times New Roman" panose="02020603050405020304" pitchFamily="18" charset="0"/>
                        <a:ea typeface="Times New Roman" panose="02020603050405020304" pitchFamily="18" charset="0"/>
                      </a:endParaRPr>
                    </a:p>
                  </a:txBody>
                  <a:tcPr marL="68580" marR="68580" marT="0" marB="0"/>
                </a:tc>
              </a:tr>
              <a:tr h="370350">
                <a:tc>
                  <a:txBody>
                    <a:bodyPr/>
                    <a:lstStyle/>
                    <a:p>
                      <a:pPr marL="0" marR="0" algn="ctr">
                        <a:spcBef>
                          <a:spcPts val="0"/>
                        </a:spcBef>
                        <a:spcAft>
                          <a:spcPts val="0"/>
                        </a:spcAft>
                      </a:pPr>
                      <a:r>
                        <a:rPr lang="en-US" sz="1200">
                          <a:effectLst/>
                        </a:rPr>
                        <a:t>C</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{z}</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Yes</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{x, y, q}</a:t>
                      </a:r>
                      <a:endParaRPr lang="en-US" sz="1200">
                        <a:effectLst/>
                        <a:latin typeface="Times New Roman" panose="02020603050405020304" pitchFamily="18" charset="0"/>
                        <a:ea typeface="Times New Roman" panose="02020603050405020304" pitchFamily="18" charset="0"/>
                      </a:endParaRPr>
                    </a:p>
                  </a:txBody>
                  <a:tcPr marL="68580" marR="68580" marT="0" marB="0"/>
                </a:tc>
              </a:tr>
              <a:tr h="379351">
                <a:tc>
                  <a:txBody>
                    <a:bodyPr/>
                    <a:lstStyle/>
                    <a:p>
                      <a:pPr marL="0" marR="0" algn="ctr">
                        <a:spcBef>
                          <a:spcPts val="0"/>
                        </a:spcBef>
                        <a:spcAft>
                          <a:spcPts val="0"/>
                        </a:spcAft>
                      </a:pPr>
                      <a:r>
                        <a:rPr lang="en-US" sz="1200">
                          <a:effectLst/>
                        </a:rPr>
                        <a:t>D</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{w, q}</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Yes</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Φ</a:t>
                      </a:r>
                      <a:endParaRPr lang="en-US" sz="1200">
                        <a:effectLst/>
                        <a:latin typeface="Times New Roman" panose="02020603050405020304" pitchFamily="18" charset="0"/>
                        <a:ea typeface="Times New Roman" panose="02020603050405020304" pitchFamily="18" charset="0"/>
                      </a:endParaRPr>
                    </a:p>
                  </a:txBody>
                  <a:tcPr marL="68580" marR="68580" marT="0" marB="0"/>
                </a:tc>
              </a:tr>
              <a:tr h="370350">
                <a:tc>
                  <a:txBody>
                    <a:bodyPr/>
                    <a:lstStyle/>
                    <a:p>
                      <a:pPr marL="0" marR="0" algn="ctr">
                        <a:spcBef>
                          <a:spcPts val="0"/>
                        </a:spcBef>
                        <a:spcAft>
                          <a:spcPts val="0"/>
                        </a:spcAft>
                      </a:pPr>
                      <a:r>
                        <a:rPr lang="en-US" sz="1200">
                          <a:effectLst/>
                        </a:rPr>
                        <a:t>F</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{r}</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Yes</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Φ</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r h="370350">
                <a:tc>
                  <a:txBody>
                    <a:bodyPr/>
                    <a:lstStyle/>
                    <a:p>
                      <a:pPr marL="0" marR="0" algn="ctr">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lgn="ctr">
                        <a:spcBef>
                          <a:spcPts val="0"/>
                        </a:spcBef>
                        <a:spcAft>
                          <a:spcPts val="0"/>
                        </a:spcAft>
                      </a:pPr>
                      <a:r>
                        <a:rPr lang="en-US" sz="1200">
                          <a:effectLst/>
                        </a:rPr>
                        <a:t> </a:t>
                      </a:r>
                      <a:endParaRPr lang="en-US" sz="1200">
                        <a:effectLst/>
                        <a:latin typeface="Times New Roman" panose="02020603050405020304" pitchFamily="18" charset="0"/>
                        <a:ea typeface="Times New Roman" panose="02020603050405020304" pitchFamily="18" charset="0"/>
                      </a:endParaRPr>
                    </a:p>
                  </a:txBody>
                  <a:tcPr marL="68580" marR="68580" marT="0" marB="0"/>
                </a:tc>
                <a:tc>
                  <a:txBody>
                    <a:bodyPr/>
                    <a:lstStyle/>
                    <a:p>
                      <a:pPr marL="0" marR="0">
                        <a:spcBef>
                          <a:spcPts val="0"/>
                        </a:spcBef>
                        <a:spcAft>
                          <a:spcPts val="0"/>
                        </a:spcAft>
                      </a:pPr>
                      <a:r>
                        <a:rPr lang="en-US" sz="1200" dirty="0">
                          <a:effectLst/>
                        </a:rPr>
                        <a:t> </a:t>
                      </a:r>
                      <a:endParaRPr lang="en-US" sz="1200" dirty="0">
                        <a:effectLst/>
                        <a:latin typeface="Times New Roman" panose="02020603050405020304" pitchFamily="18" charset="0"/>
                        <a:ea typeface="Times New Roman" panose="02020603050405020304" pitchFamily="18" charset="0"/>
                      </a:endParaRPr>
                    </a:p>
                  </a:txBody>
                  <a:tcPr marL="68580" marR="68580" marT="0" marB="0"/>
                </a:tc>
              </a:tr>
            </a:tbl>
          </a:graphicData>
        </a:graphic>
      </p:graphicFrame>
    </p:spTree>
    <p:extLst>
      <p:ext uri="{BB962C8B-B14F-4D97-AF65-F5344CB8AC3E}">
        <p14:creationId xmlns:p14="http://schemas.microsoft.com/office/powerpoint/2010/main" val="1747731045"/>
      </p:ext>
    </p:extLst>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955675" lvl="1" indent="-457200">
              <a:buFont typeface="+mj-lt"/>
              <a:buAutoNum type="alphaLcParenR"/>
            </a:pPr>
            <a:r>
              <a:rPr lang="en-US" dirty="0"/>
              <a:t>Now consider the production  “A </a:t>
            </a:r>
            <a:r>
              <a:rPr lang="en-US" dirty="0">
                <a:sym typeface="Wingdings" panose="05000000000000000000" pitchFamily="2" charset="2"/>
              </a:rPr>
              <a:t></a:t>
            </a:r>
            <a:r>
              <a:rPr lang="en-US" dirty="0"/>
              <a:t> B C D F” and insert it into the table in the appropriate places</a:t>
            </a:r>
          </a:p>
          <a:p>
            <a:pPr marL="955675" lvl="1" indent="-457200">
              <a:buFont typeface="+mj-lt"/>
              <a:buAutoNum type="alphaLcParenR"/>
            </a:pPr>
            <a:r>
              <a:rPr lang="en-US" dirty="0"/>
              <a:t>Now consider the production “C </a:t>
            </a:r>
            <a:r>
              <a:rPr lang="en-US" dirty="0">
                <a:sym typeface="Wingdings" panose="05000000000000000000" pitchFamily="2" charset="2"/>
              </a:rPr>
              <a:t></a:t>
            </a:r>
            <a:r>
              <a:rPr lang="en-US" dirty="0"/>
              <a:t> ε” and insert it into the appropriate places</a:t>
            </a:r>
          </a:p>
          <a:p>
            <a:pPr marL="955675" lvl="1" indent="-457200">
              <a:buFont typeface="+mj-lt"/>
              <a:buAutoNum type="alphaLcParenR"/>
            </a:pPr>
            <a:r>
              <a:rPr lang="en-US" dirty="0"/>
              <a:t>How do you tell if a grammar is LL(1)?</a:t>
            </a:r>
          </a:p>
          <a:p>
            <a:endParaRPr lang="en-US" dirty="0"/>
          </a:p>
        </p:txBody>
      </p:sp>
    </p:spTree>
    <p:extLst>
      <p:ext uri="{BB962C8B-B14F-4D97-AF65-F5344CB8AC3E}">
        <p14:creationId xmlns:p14="http://schemas.microsoft.com/office/powerpoint/2010/main" val="2443708632"/>
      </p:ext>
    </p:extLst>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8. </a:t>
            </a:r>
            <a:r>
              <a:rPr lang="en-US" dirty="0"/>
              <a:t>LR(0) sets of items </a:t>
            </a:r>
            <a:r>
              <a:rPr lang="en-US" dirty="0" smtClean="0"/>
              <a:t>…</a:t>
            </a:r>
            <a:endParaRPr lang="en-US" dirty="0"/>
          </a:p>
        </p:txBody>
      </p:sp>
      <p:sp>
        <p:nvSpPr>
          <p:cNvPr id="3" name="Content Placeholder 2"/>
          <p:cNvSpPr>
            <a:spLocks noGrp="1"/>
          </p:cNvSpPr>
          <p:nvPr>
            <p:ph idx="1"/>
          </p:nvPr>
        </p:nvSpPr>
        <p:spPr/>
        <p:txBody>
          <a:bodyPr/>
          <a:lstStyle/>
          <a:p>
            <a:pPr lvl="0"/>
            <a:r>
              <a:rPr lang="en-US" dirty="0">
                <a:effectLst/>
              </a:rPr>
              <a:t>LR(0) sets of items …</a:t>
            </a:r>
          </a:p>
          <a:p>
            <a:r>
              <a:rPr lang="en-US" dirty="0">
                <a:effectLst/>
              </a:rPr>
              <a:t> </a:t>
            </a:r>
          </a:p>
          <a:p>
            <a:r>
              <a:rPr lang="en-US" dirty="0">
                <a:effectLst/>
              </a:rPr>
              <a:t> </a:t>
            </a:r>
          </a:p>
          <a:p>
            <a:r>
              <a:rPr lang="en-US" dirty="0">
                <a:effectLst/>
              </a:rPr>
              <a:t> </a:t>
            </a:r>
          </a:p>
          <a:p>
            <a:endParaRPr lang="en-US" dirty="0"/>
          </a:p>
        </p:txBody>
      </p:sp>
    </p:spTree>
    <p:extLst>
      <p:ext uri="{BB962C8B-B14F-4D97-AF65-F5344CB8AC3E}">
        <p14:creationId xmlns:p14="http://schemas.microsoft.com/office/powerpoint/2010/main" val="1647966193"/>
      </p:ext>
    </p:extLst>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9. </a:t>
            </a:r>
            <a:r>
              <a:rPr lang="en-US" dirty="0"/>
              <a:t>SLR parse table </a:t>
            </a:r>
            <a:r>
              <a:rPr lang="en-US" dirty="0" smtClean="0"/>
              <a:t>…</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278603797"/>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LR(1) sets of items </a:t>
            </a:r>
            <a:r>
              <a:rPr lang="en-US" dirty="0" smtClean="0"/>
              <a:t>…</a:t>
            </a:r>
            <a:endParaRPr lang="en-US" dirty="0"/>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045472706"/>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0754" name="Rectangle 2"/>
          <p:cNvSpPr>
            <a:spLocks noGrp="1" noChangeArrowheads="1"/>
          </p:cNvSpPr>
          <p:nvPr>
            <p:ph type="title"/>
          </p:nvPr>
        </p:nvSpPr>
        <p:spPr>
          <a:xfrm>
            <a:off x="228600" y="76200"/>
            <a:ext cx="8636000" cy="438150"/>
          </a:xfrm>
        </p:spPr>
        <p:txBody>
          <a:bodyPr/>
          <a:lstStyle/>
          <a:p>
            <a:r>
              <a:rPr lang="en-US" altLang="en-US"/>
              <a:t>Overview</a:t>
            </a:r>
          </a:p>
        </p:txBody>
      </p:sp>
      <p:sp>
        <p:nvSpPr>
          <p:cNvPr id="970755" name="Rectangle 3"/>
          <p:cNvSpPr>
            <a:spLocks noGrp="1" noChangeArrowheads="1"/>
          </p:cNvSpPr>
          <p:nvPr>
            <p:ph type="body" idx="1"/>
          </p:nvPr>
        </p:nvSpPr>
        <p:spPr>
          <a:xfrm>
            <a:off x="290513" y="533400"/>
            <a:ext cx="8853487" cy="5911850"/>
          </a:xfrm>
        </p:spPr>
        <p:txBody>
          <a:bodyPr/>
          <a:lstStyle/>
          <a:p>
            <a:r>
              <a:rPr lang="en-US" altLang="en-US" dirty="0"/>
              <a:t>Last Time</a:t>
            </a:r>
          </a:p>
          <a:p>
            <a:pPr lvl="1"/>
            <a:r>
              <a:rPr lang="en-US" altLang="en-US" dirty="0" smtClean="0"/>
              <a:t>Regular Expressions: L(R) the Language Denoted by R </a:t>
            </a:r>
          </a:p>
          <a:p>
            <a:pPr lvl="1"/>
            <a:r>
              <a:rPr lang="en-US" altLang="en-US" dirty="0" smtClean="0"/>
              <a:t>NFAs (Thompson Construction), DFA, minimization?</a:t>
            </a:r>
            <a:endParaRPr lang="en-US" altLang="en-US" dirty="0" smtClean="0"/>
          </a:p>
          <a:p>
            <a:pPr lvl="1"/>
            <a:r>
              <a:rPr lang="en-US" altLang="en-US" dirty="0"/>
              <a:t>Flex</a:t>
            </a:r>
          </a:p>
          <a:p>
            <a:pPr lvl="1"/>
            <a:r>
              <a:rPr lang="en-US" altLang="en-US" dirty="0" smtClean="0"/>
              <a:t>Grammars</a:t>
            </a:r>
          </a:p>
          <a:p>
            <a:pPr lvl="1"/>
            <a:r>
              <a:rPr lang="en-US" altLang="en-US" dirty="0" smtClean="0"/>
              <a:t>Recursive descent parsers (with </a:t>
            </a:r>
            <a:r>
              <a:rPr lang="en-US" altLang="en-US" dirty="0" err="1" smtClean="0"/>
              <a:t>bracktracking</a:t>
            </a:r>
            <a:r>
              <a:rPr lang="en-US" altLang="en-US" dirty="0" smtClean="0"/>
              <a:t>)</a:t>
            </a:r>
          </a:p>
          <a:p>
            <a:pPr lvl="1"/>
            <a:r>
              <a:rPr lang="en-US" altLang="en-US" dirty="0" smtClean="0"/>
              <a:t>First </a:t>
            </a:r>
            <a:r>
              <a:rPr lang="en-US" altLang="en-US" dirty="0"/>
              <a:t>and Follow</a:t>
            </a:r>
          </a:p>
          <a:p>
            <a:pPr lvl="1"/>
            <a:r>
              <a:rPr lang="en-US" altLang="en-US" dirty="0"/>
              <a:t>LL(1) property </a:t>
            </a:r>
            <a:endParaRPr lang="en-US" altLang="en-US" dirty="0" smtClean="0"/>
          </a:p>
          <a:p>
            <a:pPr lvl="1"/>
            <a:r>
              <a:rPr lang="en-US" altLang="en-US" dirty="0" smtClean="0"/>
              <a:t>Predictive Parsing Tables</a:t>
            </a:r>
          </a:p>
          <a:p>
            <a:pPr lvl="1"/>
            <a:r>
              <a:rPr lang="en-US" altLang="en-US" dirty="0" smtClean="0"/>
              <a:t>LR(0) (SLR) sets of items</a:t>
            </a:r>
          </a:p>
          <a:p>
            <a:pPr lvl="1"/>
            <a:r>
              <a:rPr lang="en-US" altLang="en-US" dirty="0" smtClean="0"/>
              <a:t>LR(0) (SLR) parse table</a:t>
            </a:r>
          </a:p>
          <a:p>
            <a:pPr lvl="1"/>
            <a:r>
              <a:rPr lang="en-US" altLang="en-US" dirty="0" smtClean="0"/>
              <a:t>Bison</a:t>
            </a:r>
            <a:endParaRPr lang="en-US" altLang="en-US" dirty="0"/>
          </a:p>
          <a:p>
            <a:r>
              <a:rPr lang="en-US" altLang="en-US" dirty="0" smtClean="0"/>
              <a:t>References</a:t>
            </a:r>
            <a:r>
              <a:rPr lang="en-US" altLang="en-US" dirty="0"/>
              <a:t>:  </a:t>
            </a:r>
            <a:r>
              <a:rPr lang="en-US" altLang="en-US" dirty="0" smtClean="0"/>
              <a:t>Chapters 1-4.7?, mainly sections 3.1-4.7</a:t>
            </a:r>
            <a:endParaRPr lang="en-US" altLang="en-US" dirty="0"/>
          </a:p>
          <a:p>
            <a:r>
              <a:rPr lang="en-US" altLang="en-US" dirty="0"/>
              <a:t>Homework: </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152655619"/>
      </p:ext>
    </p:extLst>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821529524"/>
      </p:ext>
    </p:extLst>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304002915"/>
      </p:ext>
    </p:extLst>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617115807"/>
      </p:ext>
    </p:extLst>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25853762"/>
      </p:ext>
    </p:extLst>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11453156"/>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3147833949"/>
      </p:ext>
    </p:extLst>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extLst>
      <p:ext uri="{BB962C8B-B14F-4D97-AF65-F5344CB8AC3E}">
        <p14:creationId xmlns:p14="http://schemas.microsoft.com/office/powerpoint/2010/main" val="2874002319"/>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Lecture Slides</a:t>
            </a:r>
            <a:endParaRPr lang="en-US" dirty="0"/>
          </a:p>
        </p:txBody>
      </p:sp>
      <p:sp>
        <p:nvSpPr>
          <p:cNvPr id="3" name="Content Placeholder 2"/>
          <p:cNvSpPr>
            <a:spLocks noGrp="1"/>
          </p:cNvSpPr>
          <p:nvPr>
            <p:ph idx="1"/>
          </p:nvPr>
        </p:nvSpPr>
        <p:spPr>
          <a:xfrm>
            <a:off x="290513" y="914400"/>
            <a:ext cx="8701087" cy="5530850"/>
          </a:xfrm>
        </p:spPr>
        <p:txBody>
          <a:bodyPr/>
          <a:lstStyle/>
          <a:p>
            <a:pPr marL="0" indent="0"/>
            <a:r>
              <a:rPr lang="en-US" dirty="0">
                <a:hlinkClick r:id="rId2"/>
              </a:rPr>
              <a:t>https://cse.sc.edu/~</a:t>
            </a:r>
            <a:r>
              <a:rPr lang="en-US" dirty="0" smtClean="0">
                <a:hlinkClick r:id="rId2"/>
              </a:rPr>
              <a:t>matthews/Courses/531/Lectures.html</a:t>
            </a:r>
            <a:endParaRPr lang="en-US" dirty="0" smtClean="0"/>
          </a:p>
          <a:p>
            <a:pPr marL="457200" indent="-457200">
              <a:buFont typeface="+mj-lt"/>
              <a:buAutoNum type="arabicPeriod"/>
            </a:pPr>
            <a:r>
              <a:rPr lang="en-US" dirty="0" smtClean="0"/>
              <a:t>Overview</a:t>
            </a:r>
          </a:p>
          <a:p>
            <a:pPr marL="457200" indent="-457200">
              <a:buFont typeface="+mj-lt"/>
              <a:buAutoNum type="arabicPeriod"/>
            </a:pPr>
            <a:r>
              <a:rPr lang="en-US" dirty="0" smtClean="0"/>
              <a:t>Simple Translator</a:t>
            </a:r>
          </a:p>
          <a:p>
            <a:pPr marL="457200" indent="-457200">
              <a:buFont typeface="+mj-lt"/>
              <a:buAutoNum type="arabicPeriod"/>
            </a:pPr>
            <a:r>
              <a:rPr lang="en-US" dirty="0" smtClean="0"/>
              <a:t>Flex, RE </a:t>
            </a:r>
            <a:r>
              <a:rPr lang="en-US" dirty="0" smtClean="0">
                <a:sym typeface="Wingdings" panose="05000000000000000000" pitchFamily="2" charset="2"/>
              </a:rPr>
              <a:t> NFA</a:t>
            </a:r>
          </a:p>
          <a:p>
            <a:pPr marL="457200" indent="-457200">
              <a:buFont typeface="+mj-lt"/>
              <a:buAutoNum type="arabicPeriod"/>
            </a:pPr>
            <a:r>
              <a:rPr lang="en-US" dirty="0" smtClean="0">
                <a:sym typeface="Wingdings" panose="05000000000000000000" pitchFamily="2" charset="2"/>
              </a:rPr>
              <a:t>Subset Construction</a:t>
            </a:r>
          </a:p>
          <a:p>
            <a:pPr marL="457200" indent="-457200">
              <a:buFont typeface="+mj-lt"/>
              <a:buAutoNum type="arabicPeriod"/>
            </a:pPr>
            <a:r>
              <a:rPr lang="en-US" dirty="0" smtClean="0">
                <a:sym typeface="Wingdings" panose="05000000000000000000" pitchFamily="2" charset="2"/>
              </a:rPr>
              <a:t>Grammars</a:t>
            </a:r>
          </a:p>
          <a:p>
            <a:pPr marL="457200" indent="-457200">
              <a:buFont typeface="+mj-lt"/>
              <a:buAutoNum type="arabicPeriod"/>
            </a:pPr>
            <a:r>
              <a:rPr lang="en-US" dirty="0" smtClean="0">
                <a:sym typeface="Wingdings" panose="05000000000000000000" pitchFamily="2" charset="2"/>
              </a:rPr>
              <a:t>Grammar Modifications</a:t>
            </a:r>
          </a:p>
          <a:p>
            <a:pPr marL="457200" indent="-457200">
              <a:buFont typeface="+mj-lt"/>
              <a:buAutoNum type="arabicPeriod"/>
            </a:pPr>
            <a:r>
              <a:rPr lang="en-US" dirty="0" smtClean="0">
                <a:sym typeface="Wingdings" panose="05000000000000000000" pitchFamily="2" charset="2"/>
              </a:rPr>
              <a:t>Predictive Parsing</a:t>
            </a:r>
          </a:p>
          <a:p>
            <a:pPr marL="457200" indent="-457200">
              <a:buFont typeface="+mj-lt"/>
              <a:buAutoNum type="arabicPeriod"/>
            </a:pPr>
            <a:r>
              <a:rPr lang="en-US" dirty="0" err="1" smtClean="0"/>
              <a:t>BottomUp</a:t>
            </a:r>
            <a:r>
              <a:rPr lang="en-US" dirty="0" smtClean="0"/>
              <a:t> Parsing</a:t>
            </a:r>
          </a:p>
          <a:p>
            <a:pPr marL="457200" indent="-457200">
              <a:buFont typeface="+mj-lt"/>
              <a:buAutoNum type="arabicPeriod"/>
            </a:pPr>
            <a:r>
              <a:rPr lang="en-US" dirty="0" smtClean="0"/>
              <a:t>SLR Parse Tables</a:t>
            </a:r>
          </a:p>
          <a:p>
            <a:pPr marL="457200" indent="-457200">
              <a:buFont typeface="+mj-lt"/>
              <a:buAutoNum type="arabicPeriod"/>
            </a:pPr>
            <a:r>
              <a:rPr lang="en-US" dirty="0" smtClean="0"/>
              <a:t>YACC</a:t>
            </a:r>
            <a:r>
              <a:rPr lang="en-US" dirty="0" smtClean="0">
                <a:sym typeface="Wingdings" panose="05000000000000000000" pitchFamily="2" charset="2"/>
              </a:rPr>
              <a:t></a:t>
            </a:r>
            <a:r>
              <a:rPr lang="en-US" dirty="0" smtClean="0"/>
              <a:t>BISON introduction</a:t>
            </a:r>
            <a:endParaRPr lang="en-US" dirty="0"/>
          </a:p>
        </p:txBody>
      </p:sp>
    </p:spTree>
    <p:extLst>
      <p:ext uri="{BB962C8B-B14F-4D97-AF65-F5344CB8AC3E}">
        <p14:creationId xmlns:p14="http://schemas.microsoft.com/office/powerpoint/2010/main" val="136404423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Homework</a:t>
            </a:r>
            <a:endParaRPr lang="en-US" dirty="0"/>
          </a:p>
        </p:txBody>
      </p:sp>
      <p:sp>
        <p:nvSpPr>
          <p:cNvPr id="3" name="Content Placeholder 2"/>
          <p:cNvSpPr>
            <a:spLocks noGrp="1"/>
          </p:cNvSpPr>
          <p:nvPr>
            <p:ph idx="1"/>
          </p:nvPr>
        </p:nvSpPr>
        <p:spPr/>
        <p:txBody>
          <a:bodyPr/>
          <a:lstStyle/>
          <a:p>
            <a:pPr marL="457200" indent="-457200">
              <a:buFont typeface="+mj-lt"/>
              <a:buAutoNum type="arabicPeriod"/>
            </a:pPr>
            <a:r>
              <a:rPr lang="en-US" dirty="0" smtClean="0"/>
              <a:t>HW 1</a:t>
            </a:r>
          </a:p>
          <a:p>
            <a:pPr marL="457200" indent="-457200">
              <a:buFont typeface="+mj-lt"/>
              <a:buAutoNum type="arabicPeriod"/>
            </a:pPr>
            <a:endParaRPr lang="en-US" dirty="0"/>
          </a:p>
        </p:txBody>
      </p:sp>
    </p:spTree>
    <p:extLst>
      <p:ext uri="{BB962C8B-B14F-4D97-AF65-F5344CB8AC3E}">
        <p14:creationId xmlns:p14="http://schemas.microsoft.com/office/powerpoint/2010/main" val="4072933627"/>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4813" y="76200"/>
            <a:ext cx="8716962" cy="781050"/>
          </a:xfrm>
        </p:spPr>
        <p:txBody>
          <a:bodyPr/>
          <a:lstStyle/>
          <a:p>
            <a:r>
              <a:rPr lang="en-US" dirty="0" smtClean="0"/>
              <a:t>Old Test Overview</a:t>
            </a:r>
            <a:endParaRPr lang="en-US" dirty="0"/>
          </a:p>
        </p:txBody>
      </p:sp>
      <p:sp>
        <p:nvSpPr>
          <p:cNvPr id="3" name="Content Placeholder 2"/>
          <p:cNvSpPr>
            <a:spLocks noGrp="1"/>
          </p:cNvSpPr>
          <p:nvPr>
            <p:ph idx="1"/>
          </p:nvPr>
        </p:nvSpPr>
        <p:spPr>
          <a:xfrm>
            <a:off x="290513" y="762000"/>
            <a:ext cx="8701087" cy="5530850"/>
          </a:xfrm>
        </p:spPr>
        <p:txBody>
          <a:bodyPr/>
          <a:lstStyle/>
          <a:p>
            <a:pPr marL="457200" indent="-457200">
              <a:buFont typeface="+mj-lt"/>
              <a:buAutoNum type="arabicPeriod"/>
            </a:pPr>
            <a:r>
              <a:rPr lang="en-US" dirty="0" smtClean="0"/>
              <a:t>Regular expressions</a:t>
            </a:r>
          </a:p>
          <a:p>
            <a:pPr marL="457200" indent="-457200">
              <a:buFont typeface="+mj-lt"/>
              <a:buAutoNum type="arabicPeriod"/>
            </a:pPr>
            <a:r>
              <a:rPr lang="en-US" dirty="0" err="1">
                <a:effectLst/>
              </a:rPr>
              <a:t>RegExpr</a:t>
            </a:r>
            <a:r>
              <a:rPr lang="en-US" dirty="0">
                <a:effectLst/>
              </a:rPr>
              <a:t> </a:t>
            </a:r>
            <a:r>
              <a:rPr lang="en-US" dirty="0">
                <a:effectLst/>
                <a:sym typeface="Wingdings" panose="05000000000000000000" pitchFamily="2" charset="2"/>
              </a:rPr>
              <a:t></a:t>
            </a:r>
            <a:r>
              <a:rPr lang="en-US" dirty="0">
                <a:effectLst/>
              </a:rPr>
              <a:t> </a:t>
            </a:r>
            <a:r>
              <a:rPr lang="en-US" dirty="0" smtClean="0">
                <a:effectLst/>
              </a:rPr>
              <a:t>NFA  (Thompson construction)</a:t>
            </a:r>
            <a:endParaRPr lang="en-US" dirty="0">
              <a:effectLst/>
            </a:endParaRPr>
          </a:p>
          <a:p>
            <a:pPr marL="457200" indent="-457200">
              <a:buFont typeface="+mj-lt"/>
              <a:buAutoNum type="arabicPeriod"/>
            </a:pPr>
            <a:r>
              <a:rPr lang="en-US" dirty="0">
                <a:effectLst/>
              </a:rPr>
              <a:t>NFA </a:t>
            </a:r>
            <a:r>
              <a:rPr lang="en-US" dirty="0" smtClean="0">
                <a:effectLst/>
                <a:sym typeface="Wingdings" panose="05000000000000000000" pitchFamily="2" charset="2"/>
              </a:rPr>
              <a:t></a:t>
            </a:r>
            <a:r>
              <a:rPr lang="en-US" dirty="0" smtClean="0">
                <a:effectLst/>
              </a:rPr>
              <a:t>DFA  (subset construction)</a:t>
            </a:r>
          </a:p>
          <a:p>
            <a:pPr marL="457200" indent="-457200">
              <a:buFont typeface="+mj-lt"/>
              <a:buAutoNum type="arabicPeriod"/>
            </a:pPr>
            <a:r>
              <a:rPr lang="en-US" dirty="0" smtClean="0">
                <a:effectLst/>
              </a:rPr>
              <a:t>Grammars</a:t>
            </a:r>
          </a:p>
          <a:p>
            <a:pPr marL="457200" indent="-457200">
              <a:buFont typeface="+mj-lt"/>
              <a:buAutoNum type="arabicPeriod"/>
            </a:pPr>
            <a:r>
              <a:rPr lang="en-US" dirty="0" smtClean="0">
                <a:effectLst/>
              </a:rPr>
              <a:t>First and Follow</a:t>
            </a:r>
          </a:p>
          <a:p>
            <a:pPr marL="457200" indent="-457200">
              <a:buFont typeface="+mj-lt"/>
              <a:buAutoNum type="arabicPeriod"/>
            </a:pPr>
            <a:r>
              <a:rPr lang="en-US" dirty="0" smtClean="0">
                <a:effectLst/>
              </a:rPr>
              <a:t>Left Recursion elimination; recursive descent parsing</a:t>
            </a:r>
          </a:p>
          <a:p>
            <a:pPr marL="457200" indent="-457200">
              <a:buFont typeface="+mj-lt"/>
              <a:buAutoNum type="arabicPeriod"/>
            </a:pPr>
            <a:r>
              <a:rPr lang="en-US" dirty="0" smtClean="0">
                <a:effectLst/>
              </a:rPr>
              <a:t>Predictive parsing table</a:t>
            </a:r>
          </a:p>
          <a:p>
            <a:pPr marL="457200" indent="-457200">
              <a:buFont typeface="+mj-lt"/>
              <a:buAutoNum type="arabicPeriod"/>
            </a:pPr>
            <a:r>
              <a:rPr lang="en-US" dirty="0" smtClean="0">
                <a:effectLst/>
              </a:rPr>
              <a:t>LR(0) sets of items</a:t>
            </a:r>
          </a:p>
          <a:p>
            <a:pPr marL="457200" indent="-457200">
              <a:buFont typeface="+mj-lt"/>
              <a:buAutoNum type="arabicPeriod"/>
            </a:pPr>
            <a:r>
              <a:rPr lang="en-US" dirty="0" smtClean="0">
                <a:effectLst/>
              </a:rPr>
              <a:t>SLR parse table</a:t>
            </a:r>
          </a:p>
          <a:p>
            <a:pPr marL="457200" indent="-457200">
              <a:buFont typeface="+mj-lt"/>
              <a:buAutoNum type="arabicPeriod"/>
            </a:pPr>
            <a:r>
              <a:rPr lang="en-US" dirty="0" smtClean="0">
                <a:effectLst/>
              </a:rPr>
              <a:t>LR(1) sets of items/ parse tables</a:t>
            </a:r>
          </a:p>
          <a:p>
            <a:pPr marL="457200" indent="-457200">
              <a:buFont typeface="+mj-lt"/>
              <a:buAutoNum type="arabicPeriod"/>
            </a:pPr>
            <a:r>
              <a:rPr lang="en-US" dirty="0" smtClean="0">
                <a:effectLst/>
              </a:rPr>
              <a:t>… FLEX and BISON</a:t>
            </a:r>
            <a:endParaRPr lang="en-US" dirty="0"/>
          </a:p>
        </p:txBody>
      </p:sp>
    </p:spTree>
    <p:extLst>
      <p:ext uri="{BB962C8B-B14F-4D97-AF65-F5344CB8AC3E}">
        <p14:creationId xmlns:p14="http://schemas.microsoft.com/office/powerpoint/2010/main" val="1830489443"/>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 Regular Expressions</a:t>
            </a:r>
            <a:endParaRPr lang="en-US" dirty="0"/>
          </a:p>
        </p:txBody>
      </p:sp>
      <p:sp>
        <p:nvSpPr>
          <p:cNvPr id="3" name="Content Placeholder 2"/>
          <p:cNvSpPr>
            <a:spLocks noGrp="1"/>
          </p:cNvSpPr>
          <p:nvPr>
            <p:ph idx="1"/>
          </p:nvPr>
        </p:nvSpPr>
        <p:spPr/>
        <p:txBody>
          <a:bodyPr/>
          <a:lstStyle/>
          <a:p>
            <a:pPr lvl="0"/>
            <a:r>
              <a:rPr lang="en-US" dirty="0" smtClean="0">
                <a:effectLst/>
              </a:rPr>
              <a:t>a.	Give </a:t>
            </a:r>
            <a:r>
              <a:rPr lang="en-US" dirty="0">
                <a:effectLst/>
              </a:rPr>
              <a:t>LEX regular expressions for: </a:t>
            </a:r>
          </a:p>
          <a:p>
            <a:pPr lvl="1"/>
            <a:r>
              <a:rPr lang="en-US" dirty="0"/>
              <a:t>Strings of zeroes and ones such that every 1 is followed (immediately) by at least two zeroes</a:t>
            </a:r>
            <a:r>
              <a:rPr lang="en-US" dirty="0" smtClean="0"/>
              <a:t>.</a:t>
            </a:r>
          </a:p>
          <a:p>
            <a:r>
              <a:rPr lang="en-US" dirty="0" smtClean="0"/>
              <a:t>b.	</a:t>
            </a:r>
          </a:p>
          <a:p>
            <a:endParaRPr lang="en-US" dirty="0"/>
          </a:p>
          <a:p>
            <a:endParaRPr lang="en-US" dirty="0"/>
          </a:p>
        </p:txBody>
      </p:sp>
    </p:spTree>
    <p:extLst>
      <p:ext uri="{BB962C8B-B14F-4D97-AF65-F5344CB8AC3E}">
        <p14:creationId xmlns:p14="http://schemas.microsoft.com/office/powerpoint/2010/main" val="1031938117"/>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1b </a:t>
            </a:r>
            <a:r>
              <a:rPr lang="en-US" dirty="0"/>
              <a:t>Floating point constants </a:t>
            </a:r>
          </a:p>
        </p:txBody>
      </p:sp>
      <p:sp>
        <p:nvSpPr>
          <p:cNvPr id="3" name="Content Placeholder 2"/>
          <p:cNvSpPr>
            <a:spLocks noGrp="1"/>
          </p:cNvSpPr>
          <p:nvPr>
            <p:ph idx="1"/>
          </p:nvPr>
        </p:nvSpPr>
        <p:spPr/>
        <p:txBody>
          <a:bodyPr/>
          <a:lstStyle/>
          <a:p>
            <a:r>
              <a:rPr lang="en-US" dirty="0" smtClean="0">
                <a:effectLst/>
              </a:rPr>
              <a:t>Floating point constants that have any number of digits followed by a decimal point and then at least one digit after the decimal. There should be an optional sign preceding the number and an optional exponent specification following where the exponent specification is the letter ‘E’ (or ‘e’)  followed by an optional sign and then exactly two digits.</a:t>
            </a:r>
          </a:p>
          <a:p>
            <a:endParaRPr lang="en-US" b="0" dirty="0"/>
          </a:p>
        </p:txBody>
      </p:sp>
    </p:spTree>
    <p:extLst>
      <p:ext uri="{BB962C8B-B14F-4D97-AF65-F5344CB8AC3E}">
        <p14:creationId xmlns:p14="http://schemas.microsoft.com/office/powerpoint/2010/main" val="805432785"/>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 </a:t>
            </a:r>
            <a:r>
              <a:rPr lang="en-US" dirty="0" err="1" smtClean="0"/>
              <a:t>RegExpr</a:t>
            </a:r>
            <a:r>
              <a:rPr lang="en-US" dirty="0" smtClean="0"/>
              <a:t> </a:t>
            </a:r>
            <a:r>
              <a:rPr lang="en-US" dirty="0">
                <a:sym typeface="Wingdings" panose="05000000000000000000" pitchFamily="2" charset="2"/>
              </a:rPr>
              <a:t></a:t>
            </a:r>
            <a:r>
              <a:rPr lang="en-US" dirty="0"/>
              <a:t> </a:t>
            </a:r>
            <a:r>
              <a:rPr lang="en-US" dirty="0" smtClean="0"/>
              <a:t>NFA</a:t>
            </a:r>
            <a:endParaRPr lang="en-US" dirty="0"/>
          </a:p>
        </p:txBody>
      </p:sp>
      <p:sp>
        <p:nvSpPr>
          <p:cNvPr id="3" name="Content Placeholder 2"/>
          <p:cNvSpPr>
            <a:spLocks noGrp="1"/>
          </p:cNvSpPr>
          <p:nvPr>
            <p:ph idx="1"/>
          </p:nvPr>
        </p:nvSpPr>
        <p:spPr/>
        <p:txBody>
          <a:bodyPr/>
          <a:lstStyle/>
          <a:p>
            <a:pPr lvl="0"/>
            <a:r>
              <a:rPr lang="en-US" dirty="0" err="1">
                <a:effectLst/>
              </a:rPr>
              <a:t>RegExpr</a:t>
            </a:r>
            <a:r>
              <a:rPr lang="en-US" dirty="0">
                <a:effectLst/>
              </a:rPr>
              <a:t> </a:t>
            </a:r>
            <a:r>
              <a:rPr lang="en-US" dirty="0">
                <a:effectLst/>
                <a:sym typeface="Wingdings" panose="05000000000000000000" pitchFamily="2" charset="2"/>
              </a:rPr>
              <a:t></a:t>
            </a:r>
            <a:r>
              <a:rPr lang="en-US" dirty="0">
                <a:effectLst/>
              </a:rPr>
              <a:t> NFA</a:t>
            </a:r>
          </a:p>
          <a:p>
            <a:pPr lvl="1"/>
            <a:r>
              <a:rPr lang="en-US" dirty="0"/>
              <a:t>Convert the regular expression (ab | (</a:t>
            </a:r>
            <a:r>
              <a:rPr lang="en-US" dirty="0" err="1"/>
              <a:t>ba</a:t>
            </a:r>
            <a:r>
              <a:rPr lang="en-US" dirty="0"/>
              <a:t>)*)* to an NFA using the Thompson construction.</a:t>
            </a:r>
          </a:p>
          <a:p>
            <a:endParaRPr lang="en-US" dirty="0"/>
          </a:p>
        </p:txBody>
      </p:sp>
    </p:spTree>
    <p:extLst>
      <p:ext uri="{BB962C8B-B14F-4D97-AF65-F5344CB8AC3E}">
        <p14:creationId xmlns:p14="http://schemas.microsoft.com/office/powerpoint/2010/main" val="730915957"/>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2b  NFA for </a:t>
            </a:r>
            <a:r>
              <a:rPr lang="en-US" dirty="0" err="1" smtClean="0"/>
              <a:t>r</a:t>
            </a:r>
            <a:r>
              <a:rPr lang="en-US" baseline="30000" dirty="0" err="1" smtClean="0"/>
              <a:t>even</a:t>
            </a:r>
            <a:endParaRPr lang="en-US" baseline="30000" dirty="0"/>
          </a:p>
        </p:txBody>
      </p:sp>
      <p:sp>
        <p:nvSpPr>
          <p:cNvPr id="3" name="Content Placeholder 2"/>
          <p:cNvSpPr>
            <a:spLocks noGrp="1"/>
          </p:cNvSpPr>
          <p:nvPr>
            <p:ph idx="1"/>
          </p:nvPr>
        </p:nvSpPr>
        <p:spPr/>
        <p:txBody>
          <a:bodyPr/>
          <a:lstStyle/>
          <a:p>
            <a:pPr lvl="1"/>
            <a:r>
              <a:rPr lang="en-US" dirty="0"/>
              <a:t>Suppose r is a regular expression for which the NFA </a:t>
            </a:r>
            <a:r>
              <a:rPr lang="en-US" dirty="0" err="1"/>
              <a:t>M</a:t>
            </a:r>
            <a:r>
              <a:rPr lang="en-US" baseline="-25000" dirty="0" err="1"/>
              <a:t>r</a:t>
            </a:r>
            <a:r>
              <a:rPr lang="en-US" dirty="0"/>
              <a:t> accepts the language represented by r, i.e., L(r) = L(</a:t>
            </a:r>
            <a:r>
              <a:rPr lang="en-US" dirty="0" err="1"/>
              <a:t>M</a:t>
            </a:r>
            <a:r>
              <a:rPr lang="en-US" baseline="-25000" dirty="0" err="1"/>
              <a:t>r</a:t>
            </a:r>
            <a:r>
              <a:rPr lang="en-US" dirty="0"/>
              <a:t>) then show and describe how an NFA could be constructed that will accept the language represented by </a:t>
            </a:r>
            <a:r>
              <a:rPr lang="en-US" dirty="0" err="1"/>
              <a:t>r</a:t>
            </a:r>
            <a:r>
              <a:rPr lang="en-US" baseline="30000" dirty="0" err="1"/>
              <a:t>even</a:t>
            </a:r>
            <a:r>
              <a:rPr lang="en-US" dirty="0"/>
              <a:t> which includes strings that match an even power of r.</a:t>
            </a:r>
          </a:p>
          <a:p>
            <a:r>
              <a:rPr lang="en-US" dirty="0">
                <a:effectLst/>
              </a:rPr>
              <a:t/>
            </a:r>
            <a:br>
              <a:rPr lang="en-US" dirty="0">
                <a:effectLst/>
              </a:rPr>
            </a:br>
            <a:r>
              <a:rPr lang="en-US" dirty="0">
                <a:effectLst/>
              </a:rPr>
              <a:t> </a:t>
            </a:r>
          </a:p>
          <a:p>
            <a:endParaRPr lang="en-US" dirty="0"/>
          </a:p>
        </p:txBody>
      </p:sp>
    </p:spTree>
    <p:extLst>
      <p:ext uri="{BB962C8B-B14F-4D97-AF65-F5344CB8AC3E}">
        <p14:creationId xmlns:p14="http://schemas.microsoft.com/office/powerpoint/2010/main" val="2498678338"/>
      </p:ext>
    </p:extLst>
  </p:cSld>
  <p:clrMapOvr>
    <a:masterClrMapping/>
  </p:clrMapOvr>
  <p:transition/>
</p:sld>
</file>

<file path=ppt/theme/theme1.xml><?xml version="1.0" encoding="utf-8"?>
<a:theme xmlns:a="http://schemas.openxmlformats.org/drawingml/2006/main" name="white212">
  <a:themeElements>
    <a:clrScheme name="">
      <a:dk1>
        <a:srgbClr val="000066"/>
      </a:dk1>
      <a:lt1>
        <a:srgbClr val="FFFFFF"/>
      </a:lt1>
      <a:dk2>
        <a:srgbClr val="003300"/>
      </a:dk2>
      <a:lt2>
        <a:srgbClr val="00FF99"/>
      </a:lt2>
      <a:accent1>
        <a:srgbClr val="800000"/>
      </a:accent1>
      <a:accent2>
        <a:srgbClr val="33CCCC"/>
      </a:accent2>
      <a:accent3>
        <a:srgbClr val="FFFFFF"/>
      </a:accent3>
      <a:accent4>
        <a:srgbClr val="000056"/>
      </a:accent4>
      <a:accent5>
        <a:srgbClr val="C0AAAA"/>
      </a:accent5>
      <a:accent6>
        <a:srgbClr val="2DB9B9"/>
      </a:accent6>
      <a:hlink>
        <a:srgbClr val="660033"/>
      </a:hlink>
      <a:folHlink>
        <a:srgbClr val="000099"/>
      </a:folHlink>
    </a:clrScheme>
    <a:fontScheme name="white212">
      <a:majorFont>
        <a:latin typeface="Helvetica"/>
        <a:ea typeface=""/>
        <a:cs typeface=""/>
      </a:majorFont>
      <a:minorFont>
        <a:latin typeface="Helvetic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noFill/>
        <a:ln w="19050" cap="flat" cmpd="sng" algn="ctr">
          <a:solidFill>
            <a:schemeClr val="tx2"/>
          </a:solidFill>
          <a:prstDash val="solid"/>
          <a:round/>
          <a:headEnd type="none" w="med" len="med"/>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17961" dir="2700000" algn="ctr" rotWithShape="0">
                  <a:schemeClr val="tx2"/>
                </a:outerShdw>
              </a:effectLst>
            </a14:hiddenEffects>
          </a:ext>
        </a:extLst>
      </a:spPr>
      <a:bodyPr vert="horz" wrap="none" lIns="45720" tIns="45720" rIns="45720" bIns="45720" numCol="1" anchor="ctr" anchorCtr="0" compatLnSpc="1">
        <a:prstTxWarp prst="textNoShape">
          <a:avLst/>
        </a:prstTxWarp>
        <a:spAutoFit/>
      </a:bodyPr>
      <a:lstStyle>
        <a:defPPr marL="0" marR="0" indent="0" algn="ctr" defTabSz="914400" rtl="0" eaLnBrk="0" fontAlgn="base" latinLnBrk="0" hangingPunct="0">
          <a:lnSpc>
            <a:spcPct val="9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Helvetica" panose="020B0604020202020204" pitchFamily="34" charset="0"/>
          </a:defRPr>
        </a:defPPr>
      </a:lstStyle>
    </a:spDef>
    <a:lnDef>
      <a:spPr bwMode="auto">
        <a:xfrm>
          <a:off x="0" y="0"/>
          <a:ext cx="1" cy="1"/>
        </a:xfrm>
        <a:custGeom>
          <a:avLst/>
          <a:gdLst/>
          <a:ahLst/>
          <a:cxnLst/>
          <a:rect l="0" t="0" r="0" b="0"/>
          <a:pathLst/>
        </a:custGeom>
        <a:noFill/>
        <a:ln w="19050" cap="flat" cmpd="sng" algn="ctr">
          <a:solidFill>
            <a:schemeClr val="tx2"/>
          </a:solidFill>
          <a:prstDash val="solid"/>
          <a:round/>
          <a:headEnd type="none" w="med" len="med"/>
          <a:tailEnd type="none" w="sm" len="sm"/>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17961" dir="2700000" algn="ctr" rotWithShape="0">
                  <a:schemeClr val="tx2"/>
                </a:outerShdw>
              </a:effectLst>
            </a14:hiddenEffects>
          </a:ext>
        </a:extLst>
      </a:spPr>
      <a:bodyPr vert="horz" wrap="none" lIns="45720" tIns="45720" rIns="45720" bIns="45720" numCol="1" anchor="ctr" anchorCtr="0" compatLnSpc="1">
        <a:prstTxWarp prst="textNoShape">
          <a:avLst/>
        </a:prstTxWarp>
        <a:spAutoFit/>
      </a:bodyPr>
      <a:lstStyle>
        <a:defPPr marL="0" marR="0" indent="0" algn="ctr" defTabSz="914400" rtl="0" eaLnBrk="0" fontAlgn="base" latinLnBrk="0" hangingPunct="0">
          <a:lnSpc>
            <a:spcPct val="90000"/>
          </a:lnSpc>
          <a:spcBef>
            <a:spcPct val="0"/>
          </a:spcBef>
          <a:spcAft>
            <a:spcPct val="0"/>
          </a:spcAft>
          <a:buClrTx/>
          <a:buSzTx/>
          <a:buFontTx/>
          <a:buNone/>
          <a:tabLst/>
          <a:defRPr kumimoji="0" lang="en-US" altLang="en-US" sz="1800" b="1" i="0" u="none" strike="noStrike" cap="none" normalizeH="0" baseline="0" smtClean="0">
            <a:ln>
              <a:noFill/>
            </a:ln>
            <a:solidFill>
              <a:schemeClr val="tx1"/>
            </a:solidFill>
            <a:effectLst/>
            <a:latin typeface="Helvetica" panose="020B0604020202020204" pitchFamily="34" charset="0"/>
          </a:defRPr>
        </a:defPPr>
      </a:lstStyle>
    </a:lnDef>
  </a:objectDefaults>
  <a:extraClrSchemeLst>
    <a:extraClrScheme>
      <a:clrScheme name="white212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white212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white212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white212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white212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white212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white212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white212 8">
        <a:dk1>
          <a:srgbClr val="000000"/>
        </a:dk1>
        <a:lt1>
          <a:srgbClr val="FFFFFF"/>
        </a:lt1>
        <a:dk2>
          <a:srgbClr val="002396"/>
        </a:dk2>
        <a:lt2>
          <a:srgbClr val="00FF64"/>
        </a:lt2>
        <a:accent1>
          <a:srgbClr val="DC0A00"/>
        </a:accent1>
        <a:accent2>
          <a:srgbClr val="00FFFF"/>
        </a:accent2>
        <a:accent3>
          <a:srgbClr val="AAACC9"/>
        </a:accent3>
        <a:accent4>
          <a:srgbClr val="DADADA"/>
        </a:accent4>
        <a:accent5>
          <a:srgbClr val="EBAAAA"/>
        </a:accent5>
        <a:accent6>
          <a:srgbClr val="00E7E7"/>
        </a:accent6>
        <a:hlink>
          <a:srgbClr val="E1E100"/>
        </a:hlink>
        <a:folHlink>
          <a:srgbClr val="FF9632"/>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C:\Documents and Settings\mmm\Application Data\Microsoft\Templates\white212.pot</Template>
  <TotalTime>44230</TotalTime>
  <Pages>35</Pages>
  <Words>746</Words>
  <Application>Microsoft Office PowerPoint</Application>
  <PresentationFormat>Letter Paper (8.5x11 in)</PresentationFormat>
  <Paragraphs>172</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Century Gothic</vt:lpstr>
      <vt:lpstr>Courier New</vt:lpstr>
      <vt:lpstr>Helvetica</vt:lpstr>
      <vt:lpstr>Times New Roman</vt:lpstr>
      <vt:lpstr>Wingdings</vt:lpstr>
      <vt:lpstr>white212</vt:lpstr>
      <vt:lpstr>Lecture 8  Test 1 Review</vt:lpstr>
      <vt:lpstr>Overview</vt:lpstr>
      <vt:lpstr>Lecture Slides</vt:lpstr>
      <vt:lpstr>Homework</vt:lpstr>
      <vt:lpstr>Old Test Overview</vt:lpstr>
      <vt:lpstr>1. Regular Expressions</vt:lpstr>
      <vt:lpstr>1b Floating point constants </vt:lpstr>
      <vt:lpstr>2. RegExpr  NFA</vt:lpstr>
      <vt:lpstr>2b  NFA for reven</vt:lpstr>
      <vt:lpstr>3. Convert the NFA shown below to a DFA.</vt:lpstr>
      <vt:lpstr>Grammars, ambiguity, derivations and languages</vt:lpstr>
      <vt:lpstr>5. First and Follow Calculations</vt:lpstr>
      <vt:lpstr>PowerPoint Presentation</vt:lpstr>
      <vt:lpstr>6. Grammar modifications</vt:lpstr>
      <vt:lpstr>7. </vt:lpstr>
      <vt:lpstr>PowerPoint Presentation</vt:lpstr>
      <vt:lpstr>8. LR(0) sets of items …</vt:lpstr>
      <vt:lpstr>9. SLR parse table …</vt:lpstr>
      <vt:lpstr>LR(1) sets of items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531 Summer04 Lec8 Bottom Up Parsing</dc:title>
  <dc:subject/>
  <dc:creator>Manton Matthews</dc:creator>
  <cp:keywords/>
  <dc:description/>
  <cp:lastModifiedBy>MATTHEWS, MANTON M</cp:lastModifiedBy>
  <cp:revision>253</cp:revision>
  <cp:lastPrinted>1998-08-31T18:34:23Z</cp:lastPrinted>
  <dcterms:created xsi:type="dcterms:W3CDTF">1998-08-11T09:19:24Z</dcterms:created>
  <dcterms:modified xsi:type="dcterms:W3CDTF">2018-02-20T19:25:50Z</dcterms:modified>
</cp:coreProperties>
</file>