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40"/>
  </p:notesMasterIdLst>
  <p:handoutMasterIdLst>
    <p:handoutMasterId r:id="rId41"/>
  </p:handoutMasterIdLst>
  <p:sldIdLst>
    <p:sldId id="453" r:id="rId2"/>
    <p:sldId id="458" r:id="rId3"/>
    <p:sldId id="796" r:id="rId4"/>
    <p:sldId id="797" r:id="rId5"/>
    <p:sldId id="801" r:id="rId6"/>
    <p:sldId id="800" r:id="rId7"/>
    <p:sldId id="799" r:id="rId8"/>
    <p:sldId id="798" r:id="rId9"/>
    <p:sldId id="804" r:id="rId10"/>
    <p:sldId id="805" r:id="rId11"/>
    <p:sldId id="765" r:id="rId12"/>
    <p:sldId id="795" r:id="rId13"/>
    <p:sldId id="769" r:id="rId14"/>
    <p:sldId id="770" r:id="rId15"/>
    <p:sldId id="771" r:id="rId16"/>
    <p:sldId id="772" r:id="rId17"/>
    <p:sldId id="773" r:id="rId18"/>
    <p:sldId id="775" r:id="rId19"/>
    <p:sldId id="776" r:id="rId20"/>
    <p:sldId id="777" r:id="rId21"/>
    <p:sldId id="778" r:id="rId22"/>
    <p:sldId id="779" r:id="rId23"/>
    <p:sldId id="780" r:id="rId24"/>
    <p:sldId id="781" r:id="rId25"/>
    <p:sldId id="782" r:id="rId26"/>
    <p:sldId id="783" r:id="rId27"/>
    <p:sldId id="784" r:id="rId28"/>
    <p:sldId id="785" r:id="rId29"/>
    <p:sldId id="786" r:id="rId30"/>
    <p:sldId id="787" r:id="rId31"/>
    <p:sldId id="788" r:id="rId32"/>
    <p:sldId id="790" r:id="rId33"/>
    <p:sldId id="791" r:id="rId34"/>
    <p:sldId id="792" r:id="rId35"/>
    <p:sldId id="793" r:id="rId36"/>
    <p:sldId id="794" r:id="rId37"/>
    <p:sldId id="802" r:id="rId38"/>
    <p:sldId id="803" r:id="rId39"/>
  </p:sldIdLst>
  <p:sldSz cx="9144000" cy="6858000" type="letter"/>
  <p:notesSz cx="9296400" cy="6858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9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06" autoAdjust="0"/>
    <p:restoredTop sz="94635" autoAdjust="0"/>
  </p:normalViewPr>
  <p:slideViewPr>
    <p:cSldViewPr>
      <p:cViewPr varScale="1">
        <p:scale>
          <a:sx n="69" d="100"/>
          <a:sy n="69" d="100"/>
        </p:scale>
        <p:origin x="192" y="40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29"/>
    </p:cViewPr>
  </p:sorterViewPr>
  <p:notesViewPr>
    <p:cSldViewPr>
      <p:cViewPr varScale="1">
        <p:scale>
          <a:sx n="81" d="100"/>
          <a:sy n="81" d="100"/>
        </p:scale>
        <p:origin x="-298" y="-67"/>
      </p:cViewPr>
      <p:guideLst>
        <p:guide orient="horz" pos="2160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275138" y="6532563"/>
            <a:ext cx="7493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Helvetica" panose="020B0604020202020204" pitchFamily="34" charset="0"/>
              </a:rPr>
              <a:t>Page </a:t>
            </a:r>
            <a:fld id="{24166E4E-52AE-4A2E-B82B-E84EEB3EAEC8}" type="slidenum">
              <a:rPr lang="en-US" altLang="en-US" sz="1200" b="0">
                <a:latin typeface="Helvetica" panose="020B0604020202020204" pitchFamily="34" charset="0"/>
              </a:rPr>
              <a:pPr algn="ctr"/>
              <a:t>‹#›</a:t>
            </a:fld>
            <a:endParaRPr lang="en-US" altLang="en-US" sz="1200" b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215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259138"/>
            <a:ext cx="6816725" cy="3084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105275" y="6532563"/>
            <a:ext cx="1085850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Century Gothic" panose="020B0502020202020204" pitchFamily="34" charset="0"/>
              </a:rPr>
              <a:t>Page </a:t>
            </a:r>
            <a:fld id="{EF71B6D4-5149-49BC-913B-9A5C4C2B32F6}" type="slidenum">
              <a:rPr lang="en-US" altLang="en-US" sz="1200" b="0">
                <a:latin typeface="Century Gothic" panose="020B0502020202020204" pitchFamily="34" charset="0"/>
              </a:rPr>
              <a:pPr algn="ctr"/>
              <a:t>‹#›</a:t>
            </a:fld>
            <a:endParaRPr lang="en-US" altLang="en-US" sz="1200" b="0">
              <a:latin typeface="Century Gothic" panose="020B0502020202020204" pitchFamily="34" charset="0"/>
            </a:endParaRPr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2940050" y="519113"/>
            <a:ext cx="3416300" cy="25622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15026501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4816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indent="41275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0805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17700" indent="30480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749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321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893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465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17725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29142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247650"/>
            <a:ext cx="87169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72189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53080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702813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06653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77940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22936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405369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739279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8356645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4838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>
                <a:solidFill>
                  <a:schemeClr val="hlink"/>
                </a:solidFill>
              </a:rPr>
              <a:t>– </a:t>
            </a:r>
            <a:fld id="{B8835285-B6AF-4645-9E19-D57066AEEE6D}" type="slidenum">
              <a:rPr lang="en-US" altLang="en-US" sz="1400" b="0">
                <a:solidFill>
                  <a:schemeClr val="hlink"/>
                </a:solidFill>
              </a:rPr>
              <a:pPr/>
              <a:t>‹#›</a:t>
            </a:fld>
            <a:r>
              <a:rPr lang="en-US" altLang="en-US" sz="1400" b="0">
                <a:solidFill>
                  <a:schemeClr val="hlink"/>
                </a:solidFill>
              </a:rPr>
              <a:t> –</a:t>
            </a:r>
            <a:endParaRPr lang="en-US" altLang="en-US" sz="1400" b="0"/>
          </a:p>
        </p:txBody>
      </p:sp>
      <p:sp>
        <p:nvSpPr>
          <p:cNvPr id="347141" name="Rectangle 5"/>
          <p:cNvSpPr>
            <a:spLocks noChangeArrowheads="1"/>
          </p:cNvSpPr>
          <p:nvPr/>
        </p:nvSpPr>
        <p:spPr bwMode="auto">
          <a:xfrm>
            <a:off x="7134619" y="6390246"/>
            <a:ext cx="1955013" cy="286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 dirty="0">
                <a:solidFill>
                  <a:schemeClr val="hlink"/>
                </a:solidFill>
              </a:rPr>
              <a:t>CSCE 531 Spring </a:t>
            </a:r>
            <a:r>
              <a:rPr lang="en-US" altLang="en-US" sz="1400" b="0" dirty="0" smtClean="0">
                <a:solidFill>
                  <a:schemeClr val="hlink"/>
                </a:solidFill>
              </a:rPr>
              <a:t>2018</a:t>
            </a:r>
            <a:endParaRPr lang="en-US" alt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2pPr>
      <a:lvl3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3pPr>
      <a:lvl4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4pPr>
      <a:lvl5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9pPr>
    </p:titleStyle>
    <p:bodyStyle>
      <a:lvl1pPr marL="385763" indent="-385763" algn="l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defRPr sz="2400" b="1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1146175" indent="-238125" algn="l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anose="05000000000000000000" pitchFamily="2" charset="2"/>
        <a:buChar char="l"/>
        <a:defRPr b="1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»"/>
        <a:defRPr b="1" kern="1200">
          <a:solidFill>
            <a:schemeClr val="tx2"/>
          </a:solidFill>
          <a:latin typeface="+mn-lt"/>
          <a:ea typeface="+mn-ea"/>
          <a:cs typeface="+mn-cs"/>
        </a:defRPr>
      </a:lvl4pPr>
      <a:lvl5pPr marL="24511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76400"/>
            <a:ext cx="8458200" cy="1565275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400"/>
              <a:t>Lecture </a:t>
            </a:r>
            <a:r>
              <a:rPr lang="en-US" altLang="en-US" sz="3400" smtClean="0"/>
              <a:t>18</a:t>
            </a:r>
            <a:r>
              <a:rPr lang="en-US" altLang="en-US" sz="3400" dirty="0"/>
              <a:t/>
            </a:r>
            <a:br>
              <a:rPr lang="en-US" altLang="en-US" sz="3400" dirty="0"/>
            </a:br>
            <a:r>
              <a:rPr lang="en-US" altLang="en-US" sz="3400" dirty="0"/>
              <a:t> </a:t>
            </a:r>
            <a:r>
              <a:rPr lang="en-US" altLang="en-US" sz="3400" dirty="0" smtClean="0"/>
              <a:t>Procedures/Functions</a:t>
            </a:r>
            <a:endParaRPr lang="en-US" altLang="en-US" sz="3400" dirty="0"/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352800"/>
            <a:ext cx="6403975" cy="3048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altLang="en-US"/>
              <a:t>Topics </a:t>
            </a:r>
          </a:p>
          <a:p>
            <a:pPr lvl="1"/>
            <a:r>
              <a:rPr lang="en-US" altLang="en-US"/>
              <a:t>Procedural Abstraction</a:t>
            </a:r>
          </a:p>
          <a:p>
            <a:pPr lvl="1"/>
            <a:r>
              <a:rPr lang="en-US" altLang="en-US"/>
              <a:t>Activation records</a:t>
            </a:r>
          </a:p>
          <a:p>
            <a:pPr lvl="1"/>
            <a:endParaRPr lang="en-US" altLang="en-US"/>
          </a:p>
          <a:p>
            <a:r>
              <a:rPr lang="en-US" altLang="en-US"/>
              <a:t>Readings: 7.4</a:t>
            </a:r>
          </a:p>
        </p:txBody>
      </p:sp>
      <p:sp>
        <p:nvSpPr>
          <p:cNvPr id="418820" name="Rectangle 4"/>
          <p:cNvSpPr>
            <a:spLocks noChangeArrowheads="1"/>
          </p:cNvSpPr>
          <p:nvPr/>
        </p:nvSpPr>
        <p:spPr bwMode="auto">
          <a:xfrm>
            <a:off x="747713" y="6500813"/>
            <a:ext cx="1686358" cy="305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400" dirty="0" smtClean="0">
                <a:latin typeface="Courier New" panose="02070309020205020404" pitchFamily="49" charset="0"/>
              </a:rPr>
              <a:t>April  3, 2018</a:t>
            </a:r>
            <a:endParaRPr lang="en-US" altLang="en-US" sz="1400" dirty="0">
              <a:latin typeface="Courier New" panose="02070309020205020404" pitchFamily="49" charset="0"/>
            </a:endParaRPr>
          </a:p>
        </p:txBody>
      </p:sp>
      <p:sp>
        <p:nvSpPr>
          <p:cNvPr id="418821" name="Rectangle 5"/>
          <p:cNvSpPr>
            <a:spLocks noChangeArrowheads="1"/>
          </p:cNvSpPr>
          <p:nvPr/>
        </p:nvSpPr>
        <p:spPr bwMode="auto">
          <a:xfrm>
            <a:off x="741363" y="762000"/>
            <a:ext cx="7902575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1pPr>
            <a:lvl2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2pPr>
            <a:lvl3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3pPr>
            <a:lvl4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4pPr>
            <a:lvl5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5pPr>
            <a:lvl6pPr marL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6pPr>
            <a:lvl7pPr marL="9144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7pPr>
            <a:lvl8pPr marL="13716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8pPr>
            <a:lvl9pPr marL="18288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tx1"/>
                </a:solidFill>
              </a:rPr>
              <a:t>CSCE 531  Compiler Construction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0" y="1066800"/>
            <a:ext cx="4854575" cy="781050"/>
          </a:xfrm>
        </p:spPr>
        <p:txBody>
          <a:bodyPr/>
          <a:lstStyle/>
          <a:p>
            <a:r>
              <a:rPr lang="en-US" dirty="0" smtClean="0"/>
              <a:t>Install from K&amp;R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52400"/>
            <a:ext cx="8307387" cy="5224462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en-US" sz="1800" dirty="0" err="1" smtClean="0"/>
              <a:t>struct</a:t>
            </a:r>
            <a:r>
              <a:rPr lang="en-US" sz="1800" dirty="0" smtClean="0"/>
              <a:t> </a:t>
            </a:r>
            <a:r>
              <a:rPr lang="en-US" sz="1800" dirty="0" err="1" smtClean="0"/>
              <a:t>nlist</a:t>
            </a:r>
            <a:r>
              <a:rPr lang="en-US" sz="1800" dirty="0" smtClean="0"/>
              <a:t> *install(char *name)               /* put (name) in </a:t>
            </a:r>
            <a:r>
              <a:rPr lang="en-US" sz="1800" dirty="0" err="1" smtClean="0"/>
              <a:t>hashtab</a:t>
            </a:r>
            <a:r>
              <a:rPr lang="en-US" sz="1800" dirty="0" smtClean="0"/>
              <a:t> */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{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</a:t>
            </a:r>
            <a:r>
              <a:rPr lang="en-US" sz="1800" dirty="0" err="1" smtClean="0"/>
              <a:t>struct</a:t>
            </a:r>
            <a:r>
              <a:rPr lang="en-US" sz="1800" dirty="0" smtClean="0"/>
              <a:t> </a:t>
            </a:r>
            <a:r>
              <a:rPr lang="en-US" sz="1800" dirty="0" err="1" smtClean="0"/>
              <a:t>nlist</a:t>
            </a:r>
            <a:r>
              <a:rPr lang="en-US" sz="1800" dirty="0" smtClean="0"/>
              <a:t> *np, *lookup();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char *</a:t>
            </a:r>
            <a:r>
              <a:rPr lang="en-US" sz="1800" dirty="0" err="1" smtClean="0"/>
              <a:t>strdup</a:t>
            </a:r>
            <a:r>
              <a:rPr lang="en-US" sz="1800" dirty="0" smtClean="0"/>
              <a:t>();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void *</a:t>
            </a:r>
            <a:r>
              <a:rPr lang="en-US" sz="1800" dirty="0" err="1" smtClean="0"/>
              <a:t>malloc</a:t>
            </a:r>
            <a:r>
              <a:rPr lang="en-US" sz="1800" dirty="0" smtClean="0"/>
              <a:t>();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</a:t>
            </a:r>
            <a:r>
              <a:rPr lang="en-US" sz="1800" dirty="0" err="1" smtClean="0"/>
              <a:t>int</a:t>
            </a:r>
            <a:r>
              <a:rPr lang="en-US" sz="1800" dirty="0" smtClean="0"/>
              <a:t> </a:t>
            </a:r>
            <a:r>
              <a:rPr lang="en-US" sz="1800" dirty="0" err="1" smtClean="0"/>
              <a:t>hashval</a:t>
            </a:r>
            <a:r>
              <a:rPr lang="en-US" sz="1800" dirty="0" smtClean="0"/>
              <a:t>;</a:t>
            </a:r>
          </a:p>
          <a:p>
            <a:pPr>
              <a:spcBef>
                <a:spcPts val="400"/>
              </a:spcBef>
            </a:pPr>
            <a:endParaRPr lang="en-US" sz="1800" dirty="0" smtClean="0"/>
          </a:p>
          <a:p>
            <a:pPr>
              <a:spcBef>
                <a:spcPts val="400"/>
              </a:spcBef>
            </a:pPr>
            <a:r>
              <a:rPr lang="en-US" sz="1800" dirty="0" smtClean="0"/>
              <a:t>        if ((np = lookup(name))  == NULL) {     /* not found */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np = (</a:t>
            </a:r>
            <a:r>
              <a:rPr lang="en-US" sz="1800" dirty="0" err="1" smtClean="0"/>
              <a:t>struct</a:t>
            </a:r>
            <a:r>
              <a:rPr lang="en-US" sz="1800" dirty="0" smtClean="0"/>
              <a:t> </a:t>
            </a:r>
            <a:r>
              <a:rPr lang="en-US" sz="1800" dirty="0" err="1" smtClean="0"/>
              <a:t>nlist</a:t>
            </a:r>
            <a:r>
              <a:rPr lang="en-US" sz="1800" dirty="0" smtClean="0"/>
              <a:t> *) </a:t>
            </a:r>
            <a:r>
              <a:rPr lang="en-US" sz="1800" dirty="0" err="1" smtClean="0"/>
              <a:t>malloc</a:t>
            </a:r>
            <a:r>
              <a:rPr lang="en-US" sz="1800" dirty="0" smtClean="0"/>
              <a:t>(</a:t>
            </a:r>
            <a:r>
              <a:rPr lang="en-US" sz="1800" dirty="0" err="1" smtClean="0"/>
              <a:t>sizeof</a:t>
            </a:r>
            <a:r>
              <a:rPr lang="en-US" sz="1800" dirty="0" smtClean="0"/>
              <a:t>(*np));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if (np == NULL)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        return(NULL);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if ((np-&gt;name = </a:t>
            </a:r>
            <a:r>
              <a:rPr lang="en-US" sz="1800" dirty="0" err="1" smtClean="0"/>
              <a:t>strdup</a:t>
            </a:r>
            <a:r>
              <a:rPr lang="en-US" sz="1800" dirty="0" smtClean="0"/>
              <a:t>(name)) == NULL)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        return(NULL);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</a:t>
            </a:r>
            <a:r>
              <a:rPr lang="en-US" sz="1800" dirty="0" err="1" smtClean="0"/>
              <a:t>hashval</a:t>
            </a:r>
            <a:r>
              <a:rPr lang="en-US" sz="1800" dirty="0" smtClean="0"/>
              <a:t> = hash(np-&gt;name);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np-&gt;next = </a:t>
            </a:r>
            <a:r>
              <a:rPr lang="en-US" sz="1800" dirty="0" err="1" smtClean="0"/>
              <a:t>hashtab</a:t>
            </a:r>
            <a:r>
              <a:rPr lang="en-US" sz="1800" dirty="0" smtClean="0"/>
              <a:t>[</a:t>
            </a:r>
            <a:r>
              <a:rPr lang="en-US" sz="1800" dirty="0" err="1" smtClean="0"/>
              <a:t>hashval</a:t>
            </a:r>
            <a:r>
              <a:rPr lang="en-US" sz="1800" dirty="0" smtClean="0"/>
              <a:t>];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</a:t>
            </a:r>
            <a:r>
              <a:rPr lang="en-US" sz="1800" dirty="0" err="1" smtClean="0"/>
              <a:t>hashtab</a:t>
            </a:r>
            <a:r>
              <a:rPr lang="en-US" sz="1800" dirty="0" smtClean="0"/>
              <a:t>[</a:t>
            </a:r>
            <a:r>
              <a:rPr lang="en-US" sz="1800" dirty="0" err="1" smtClean="0"/>
              <a:t>hashval</a:t>
            </a:r>
            <a:r>
              <a:rPr lang="en-US" sz="1800" dirty="0" smtClean="0"/>
              <a:t>] = np;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np-&gt;</a:t>
            </a:r>
            <a:r>
              <a:rPr lang="en-US" sz="1800" dirty="0" err="1" smtClean="0"/>
              <a:t>tnext</a:t>
            </a:r>
            <a:r>
              <a:rPr lang="en-US" sz="1800" dirty="0" smtClean="0"/>
              <a:t> = NULL;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</a:t>
            </a:r>
            <a:r>
              <a:rPr lang="en-US" sz="1800" dirty="0" smtClean="0">
                <a:solidFill>
                  <a:srgbClr val="FF0000"/>
                </a:solidFill>
              </a:rPr>
              <a:t>np-&gt;</a:t>
            </a:r>
            <a:r>
              <a:rPr lang="en-US" sz="1800" dirty="0" err="1" smtClean="0">
                <a:solidFill>
                  <a:srgbClr val="FF0000"/>
                </a:solidFill>
              </a:rPr>
              <a:t>typ</a:t>
            </a:r>
            <a:r>
              <a:rPr lang="en-US" sz="1800" dirty="0" smtClean="0">
                <a:solidFill>
                  <a:srgbClr val="FF0000"/>
                </a:solidFill>
              </a:rPr>
              <a:t> = 0; // Type not yet defined!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}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return(np);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}</a:t>
            </a:r>
          </a:p>
          <a:p>
            <a:pPr>
              <a:spcBef>
                <a:spcPts val="400"/>
              </a:spcBef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24004386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/>
              <a:t>Seeing the Activation Record Examples</a:t>
            </a:r>
          </a:p>
        </p:txBody>
      </p:sp>
      <p:sp>
        <p:nvSpPr>
          <p:cNvPr id="259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3824287" cy="5224462"/>
          </a:xfrm>
        </p:spPr>
        <p:txBody>
          <a:bodyPr/>
          <a:lstStyle/>
          <a:p>
            <a:r>
              <a:rPr lang="en-US" altLang="en-US"/>
              <a:t>In Examples/ActRec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Param.c – to illustrate multiple arguments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Comb.c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Fib.c</a:t>
            </a:r>
          </a:p>
          <a:p>
            <a:endParaRPr lang="en-US" altLang="en-US"/>
          </a:p>
        </p:txBody>
      </p:sp>
      <p:sp>
        <p:nvSpPr>
          <p:cNvPr id="2592772" name="Rectangle 4"/>
          <p:cNvSpPr>
            <a:spLocks noChangeArrowheads="1"/>
          </p:cNvSpPr>
          <p:nvPr/>
        </p:nvSpPr>
        <p:spPr bwMode="auto">
          <a:xfrm>
            <a:off x="5091113" y="1219200"/>
            <a:ext cx="3824287" cy="522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marL="385763" indent="-385763" algn="l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defRPr>
            </a:lvl1pPr>
            <a:lvl2pPr marL="744538" indent="-246063" algn="l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6175" indent="-238125" algn="l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 algn="l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4511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9083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655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8227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799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2592773" name="Rectangle 5"/>
          <p:cNvSpPr>
            <a:spLocks noChangeArrowheads="1"/>
          </p:cNvSpPr>
          <p:nvPr/>
        </p:nvSpPr>
        <p:spPr bwMode="auto">
          <a:xfrm>
            <a:off x="4938713" y="1219200"/>
            <a:ext cx="3824287" cy="522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marL="385763" indent="-385763" algn="l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defRPr>
            </a:lvl1pPr>
            <a:lvl2pPr marL="744538" indent="-246063" algn="l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6175" indent="-238125" algn="l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 algn="l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4511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9083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655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8227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799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In Examples/ActRec</a:t>
            </a:r>
          </a:p>
          <a:p>
            <a:pPr eaLnBrk="1" hangingPunct="1">
              <a:buFont typeface="Wingdings" panose="05000000000000000000" pitchFamily="2" charset="2"/>
              <a:buChar char="l"/>
            </a:pPr>
            <a:r>
              <a:rPr lang="en-US" altLang="en-US"/>
              <a:t>Param.c –</a:t>
            </a:r>
          </a:p>
          <a:p>
            <a:pPr eaLnBrk="1" hangingPunct="1">
              <a:buFont typeface="Wingdings" panose="05000000000000000000" pitchFamily="2" charset="2"/>
              <a:buChar char="l"/>
            </a:pPr>
            <a:r>
              <a:rPr lang="en-US" altLang="en-US"/>
              <a:t>Comb.c</a:t>
            </a:r>
          </a:p>
          <a:p>
            <a:pPr eaLnBrk="1" hangingPunct="1">
              <a:buFont typeface="Wingdings" panose="05000000000000000000" pitchFamily="2" charset="2"/>
              <a:buChar char="l"/>
            </a:pPr>
            <a:r>
              <a:rPr lang="en-US" altLang="en-US"/>
              <a:t>Fib.c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55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Param.[cs]</a:t>
            </a:r>
          </a:p>
        </p:txBody>
      </p:sp>
      <p:sp>
        <p:nvSpPr>
          <p:cNvPr id="262554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>
              <a:lnSpc>
                <a:spcPct val="85000"/>
              </a:lnSpc>
            </a:pPr>
            <a:r>
              <a:rPr lang="en-US" altLang="en-US" sz="1600"/>
              <a:t>int func(int, int, int);</a:t>
            </a:r>
          </a:p>
          <a:p>
            <a:pPr marL="0" indent="0">
              <a:lnSpc>
                <a:spcPct val="85000"/>
              </a:lnSpc>
            </a:pPr>
            <a:endParaRPr lang="en-US" altLang="en-US" sz="1600"/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main(){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int i, j, k;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k = func(1, 2.0, 3);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}</a:t>
            </a:r>
          </a:p>
          <a:p>
            <a:pPr marL="0" indent="0">
              <a:lnSpc>
                <a:spcPct val="85000"/>
              </a:lnSpc>
            </a:pPr>
            <a:endParaRPr lang="en-US" altLang="en-US" sz="1600"/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int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func (int x, int y, int z){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int sum;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sum = x+y+ z;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return sum;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}</a:t>
            </a:r>
          </a:p>
        </p:txBody>
      </p:sp>
      <p:sp>
        <p:nvSpPr>
          <p:cNvPr id="262554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505200" y="152400"/>
            <a:ext cx="4078288" cy="6292850"/>
          </a:xfrm>
        </p:spPr>
        <p:txBody>
          <a:bodyPr/>
          <a:lstStyle/>
          <a:p>
            <a:pPr marL="0" indent="0">
              <a:lnSpc>
                <a:spcPct val="85000"/>
              </a:lnSpc>
            </a:pPr>
            <a:r>
              <a:rPr lang="en-US" altLang="en-US" sz="1600"/>
              <a:t>Main: …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pushl   $3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pushl   $2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pushl   $1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call    func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addl    $16, %esp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movl    %eax, -12(%ebp)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…        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func: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pushl   %ebp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movl    %esp, %ebp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subl    $4, %esp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movl    12(%ebp), %eax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addl    8(%ebp), %eax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addl    16(%ebp), %eax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movl    %eax, -4(%ebp)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movl    -4(%ebp), %eax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leave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ret</a:t>
            </a:r>
          </a:p>
        </p:txBody>
      </p:sp>
      <p:sp>
        <p:nvSpPr>
          <p:cNvPr id="2625544" name="Rectangle 8"/>
          <p:cNvSpPr>
            <a:spLocks noChangeArrowheads="1"/>
          </p:cNvSpPr>
          <p:nvPr/>
        </p:nvSpPr>
        <p:spPr bwMode="auto">
          <a:xfrm>
            <a:off x="6437313" y="184150"/>
            <a:ext cx="2554287" cy="6292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marL="381000" indent="-381000" algn="l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defRPr>
            </a:lvl1pPr>
            <a:lvl2pPr marL="841375" indent="-342900" algn="l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212850" indent="-304800" algn="l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sz="1600"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76400" indent="-304800" algn="l">
              <a:spcBef>
                <a:spcPct val="20000"/>
              </a:spcBef>
              <a:buChar char="»"/>
              <a:defRPr sz="1600"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565400" indent="-342900" algn="l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022600" indent="-3429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479800" indent="-3429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937000" indent="-3429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394200" indent="-3429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altLang="en-US" sz="1600"/>
              <a:t>Notes:</a:t>
            </a:r>
          </a:p>
          <a:p>
            <a:pPr eaLnBrk="1" hangingPunct="1">
              <a:lnSpc>
                <a:spcPct val="85000"/>
              </a:lnSpc>
              <a:buFont typeface="Wingdings" panose="05000000000000000000" pitchFamily="2" charset="2"/>
              <a:buAutoNum type="arabicPeriod"/>
            </a:pPr>
            <a:r>
              <a:rPr lang="en-US" altLang="en-US" sz="1600"/>
              <a:t>Arguments pushed in reverse</a:t>
            </a:r>
          </a:p>
          <a:p>
            <a:pPr eaLnBrk="1" hangingPunct="1">
              <a:lnSpc>
                <a:spcPct val="85000"/>
              </a:lnSpc>
              <a:buFont typeface="Wingdings" panose="05000000000000000000" pitchFamily="2" charset="2"/>
              <a:buAutoNum type="arabicPeriod"/>
            </a:pPr>
            <a:r>
              <a:rPr lang="en-US" altLang="en-US" sz="1600"/>
              <a:t>Return value ret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8716962" cy="590550"/>
          </a:xfrm>
        </p:spPr>
        <p:txBody>
          <a:bodyPr/>
          <a:lstStyle/>
          <a:p>
            <a:r>
              <a:rPr lang="en-US" altLang="en-US"/>
              <a:t>Sample “Semantics” Test Problem</a:t>
            </a:r>
          </a:p>
        </p:txBody>
      </p:sp>
      <p:sp>
        <p:nvSpPr>
          <p:cNvPr id="259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853487" cy="5715000"/>
          </a:xfrm>
        </p:spPr>
        <p:txBody>
          <a:bodyPr/>
          <a:lstStyle/>
          <a:p>
            <a:r>
              <a:rPr lang="en-US" altLang="en-US"/>
              <a:t>Provide semantic actions to generate quadruples for the sum expression which is defined below</a:t>
            </a:r>
          </a:p>
          <a:p>
            <a:r>
              <a:rPr lang="en-US" altLang="en-US"/>
              <a:t> E </a:t>
            </a:r>
            <a:r>
              <a:rPr lang="en-US" altLang="en-US">
                <a:sym typeface="Wingdings" panose="05000000000000000000" pitchFamily="2" charset="2"/>
              </a:rPr>
              <a:t></a:t>
            </a:r>
            <a:r>
              <a:rPr lang="en-US" altLang="en-US"/>
              <a:t>  sum  '('  ID  '='  E  ';'  E   '; '   E   ')' </a:t>
            </a:r>
          </a:p>
          <a:p>
            <a:r>
              <a:rPr lang="en-US" altLang="en-US"/>
              <a:t>which has  the semantics that the value of the expression is the sum from the first E on the right hand side to the second E  of the third expression. </a:t>
            </a:r>
          </a:p>
          <a:p>
            <a:r>
              <a:rPr lang="en-US" altLang="en-US"/>
              <a:t>For instance sum(i=1; 10; i*i) = 1*1 + 2*2 ... 10*10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8716962" cy="590550"/>
          </a:xfrm>
        </p:spPr>
        <p:txBody>
          <a:bodyPr/>
          <a:lstStyle/>
          <a:p>
            <a:r>
              <a:rPr lang="en-US" altLang="en-US"/>
              <a:t>Proposed solution</a:t>
            </a:r>
          </a:p>
        </p:txBody>
      </p:sp>
      <p:sp>
        <p:nvSpPr>
          <p:cNvPr id="259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853487" cy="5715000"/>
          </a:xfrm>
        </p:spPr>
        <p:txBody>
          <a:bodyPr/>
          <a:lstStyle/>
          <a:p>
            <a:r>
              <a:rPr lang="en-US" altLang="en-US" dirty="0"/>
              <a:t>	E </a:t>
            </a:r>
            <a:r>
              <a:rPr lang="en-US" altLang="en-US" dirty="0">
                <a:sym typeface="Wingdings" panose="05000000000000000000" pitchFamily="2" charset="2"/>
              </a:rPr>
              <a:t></a:t>
            </a:r>
            <a:r>
              <a:rPr lang="en-US" altLang="en-US" dirty="0"/>
              <a:t>  sum  '('  ID  '='  E  ';'  </a:t>
            </a:r>
            <a:r>
              <a:rPr lang="en-US" altLang="en-US" dirty="0" smtClean="0"/>
              <a:t>B   </a:t>
            </a:r>
            <a:r>
              <a:rPr lang="en-US" altLang="en-US" dirty="0"/>
              <a:t>'; '   E   ')'</a:t>
            </a:r>
          </a:p>
          <a:p>
            <a:r>
              <a:rPr lang="en-US" altLang="en-US" dirty="0"/>
              <a:t>Insert Markers</a:t>
            </a:r>
          </a:p>
          <a:p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Placing the N marker</a:t>
            </a:r>
          </a:p>
        </p:txBody>
      </p:sp>
      <p:sp>
        <p:nvSpPr>
          <p:cNvPr id="260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altLang="en-US"/>
              <a:t>state 29        // for some grammar  this was the lang.output</a:t>
            </a:r>
          </a:p>
          <a:p>
            <a:r>
              <a:rPr lang="en-US" altLang="en-US"/>
              <a:t>    S  -&gt;  IF B THEN M S .   (rule 11)</a:t>
            </a:r>
          </a:p>
          <a:p>
            <a:r>
              <a:rPr lang="en-US" altLang="en-US"/>
              <a:t>    S  -&gt;  IF B THEN M S . N ELSE M S   (rule 12)</a:t>
            </a:r>
          </a:p>
          <a:p>
            <a:endParaRPr lang="en-US" altLang="en-US"/>
          </a:p>
          <a:p>
            <a:r>
              <a:rPr lang="en-US" altLang="en-US"/>
              <a:t>    ELSE        reduce using rule 11 (S)</a:t>
            </a:r>
          </a:p>
          <a:p>
            <a:r>
              <a:rPr lang="en-US" altLang="en-US"/>
              <a:t>    ELSE        [reduce using rule 15 (N)]</a:t>
            </a:r>
          </a:p>
          <a:p>
            <a:r>
              <a:rPr lang="en-US" altLang="en-US"/>
              <a:t>    $default    reduce using rule 11 (S)</a:t>
            </a:r>
          </a:p>
          <a:p>
            <a:r>
              <a:rPr lang="en-US" altLang="en-US"/>
              <a:t>    N           go to state 35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Placing Run-time Data Structures</a:t>
            </a:r>
          </a:p>
        </p:txBody>
      </p:sp>
      <p:sp>
        <p:nvSpPr>
          <p:cNvPr id="260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Classic Organization </a:t>
            </a:r>
          </a:p>
        </p:txBody>
      </p:sp>
      <p:sp>
        <p:nvSpPr>
          <p:cNvPr id="2601988" name="Text Box 4"/>
          <p:cNvSpPr txBox="1">
            <a:spLocks noChangeArrowheads="1"/>
          </p:cNvSpPr>
          <p:nvPr/>
        </p:nvSpPr>
        <p:spPr bwMode="auto">
          <a:xfrm>
            <a:off x="685800" y="4394200"/>
            <a:ext cx="5334000" cy="170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35000"/>
              </a:spcBef>
              <a:buClr>
                <a:srgbClr val="0000CC"/>
              </a:buClr>
              <a:buSzPct val="120000"/>
              <a:buFont typeface="Times" panose="02020603050405020304" pitchFamily="18" charset="0"/>
              <a:buChar char="•"/>
            </a:pPr>
            <a:r>
              <a:rPr lang="en-US" altLang="en-US" b="0">
                <a:latin typeface="Comic Sans MS" panose="030F0702030302020204" pitchFamily="66" charset="0"/>
              </a:rPr>
              <a:t>  Code, static, &amp; global data have known size</a:t>
            </a:r>
          </a:p>
          <a:p>
            <a:pPr lvl="1" algn="l">
              <a:lnSpc>
                <a:spcPct val="100000"/>
              </a:lnSpc>
              <a:spcBef>
                <a:spcPct val="35000"/>
              </a:spcBef>
              <a:buClr>
                <a:srgbClr val="0000CC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altLang="en-US" b="0">
                <a:latin typeface="Comic Sans MS" panose="030F0702030302020204" pitchFamily="66" charset="0"/>
              </a:rPr>
              <a:t> Use symbolic labels in the code</a:t>
            </a:r>
          </a:p>
          <a:p>
            <a:pPr algn="l">
              <a:lnSpc>
                <a:spcPct val="100000"/>
              </a:lnSpc>
              <a:spcBef>
                <a:spcPct val="35000"/>
              </a:spcBef>
              <a:buClr>
                <a:srgbClr val="0000CC"/>
              </a:buClr>
              <a:buSzPct val="120000"/>
              <a:buFont typeface="Times" panose="02020603050405020304" pitchFamily="18" charset="0"/>
              <a:buChar char="•"/>
            </a:pPr>
            <a:r>
              <a:rPr lang="en-US" altLang="en-US" b="0">
                <a:latin typeface="Comic Sans MS" panose="030F0702030302020204" pitchFamily="66" charset="0"/>
              </a:rPr>
              <a:t>  Heap &amp; stack both grow &amp; shrink over time</a:t>
            </a:r>
          </a:p>
          <a:p>
            <a:pPr algn="l">
              <a:lnSpc>
                <a:spcPct val="100000"/>
              </a:lnSpc>
              <a:spcBef>
                <a:spcPct val="35000"/>
              </a:spcBef>
              <a:buClr>
                <a:srgbClr val="0000CC"/>
              </a:buClr>
              <a:buSzPct val="120000"/>
              <a:buFont typeface="Times" panose="02020603050405020304" pitchFamily="18" charset="0"/>
              <a:buChar char="•"/>
            </a:pPr>
            <a:r>
              <a:rPr lang="en-US" altLang="en-US" b="0">
                <a:latin typeface="Comic Sans MS" panose="030F0702030302020204" pitchFamily="66" charset="0"/>
              </a:rPr>
              <a:t>  This is a </a:t>
            </a:r>
            <a:r>
              <a:rPr lang="en-US" altLang="en-US" b="0" u="sng">
                <a:latin typeface="Comic Sans MS" panose="030F0702030302020204" pitchFamily="66" charset="0"/>
              </a:rPr>
              <a:t>virtual </a:t>
            </a:r>
            <a:r>
              <a:rPr lang="en-US" altLang="en-US" b="0">
                <a:latin typeface="Comic Sans MS" panose="030F0702030302020204" pitchFamily="66" charset="0"/>
              </a:rPr>
              <a:t>address space </a:t>
            </a:r>
          </a:p>
        </p:txBody>
      </p:sp>
      <p:sp>
        <p:nvSpPr>
          <p:cNvPr id="2601989" name="Text Box 5"/>
          <p:cNvSpPr txBox="1">
            <a:spLocks noChangeArrowheads="1"/>
          </p:cNvSpPr>
          <p:nvPr/>
        </p:nvSpPr>
        <p:spPr bwMode="auto">
          <a:xfrm>
            <a:off x="5486400" y="1371600"/>
            <a:ext cx="3200400" cy="3098800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  <a:buClr>
                <a:srgbClr val="0000CC"/>
              </a:buClr>
              <a:buSzPct val="120000"/>
              <a:buFont typeface="Times" panose="02020603050405020304" pitchFamily="18" charset="0"/>
              <a:buChar char="•"/>
            </a:pPr>
            <a:r>
              <a:rPr lang="en-US" altLang="en-US" sz="1600">
                <a:latin typeface="Comic Sans MS" panose="030F0702030302020204" pitchFamily="66" charset="0"/>
              </a:rPr>
              <a:t>  </a:t>
            </a:r>
            <a:r>
              <a:rPr lang="en-US" altLang="en-US" b="0">
                <a:latin typeface="Comic Sans MS" panose="030F0702030302020204" pitchFamily="66" charset="0"/>
              </a:rPr>
              <a:t>Better utilization if  </a:t>
            </a:r>
          </a:p>
          <a:p>
            <a:pPr algn="l">
              <a:lnSpc>
                <a:spcPct val="100000"/>
              </a:lnSpc>
              <a:buClr>
                <a:srgbClr val="0000CC"/>
              </a:buClr>
              <a:buSzPct val="120000"/>
            </a:pPr>
            <a:r>
              <a:rPr lang="en-US" altLang="en-US" b="0">
                <a:latin typeface="Comic Sans MS" panose="030F0702030302020204" pitchFamily="66" charset="0"/>
              </a:rPr>
              <a:t>    stack &amp; heap grow </a:t>
            </a:r>
          </a:p>
          <a:p>
            <a:pPr algn="l">
              <a:lnSpc>
                <a:spcPct val="100000"/>
              </a:lnSpc>
              <a:buClr>
                <a:srgbClr val="0000CC"/>
              </a:buClr>
              <a:buSzPct val="120000"/>
            </a:pPr>
            <a:r>
              <a:rPr lang="en-US" altLang="en-US" b="0">
                <a:latin typeface="Comic Sans MS" panose="030F0702030302020204" pitchFamily="66" charset="0"/>
              </a:rPr>
              <a:t>    toward each other </a:t>
            </a:r>
          </a:p>
          <a:p>
            <a:pPr algn="l">
              <a:lnSpc>
                <a:spcPct val="100000"/>
              </a:lnSpc>
              <a:spcBef>
                <a:spcPct val="40000"/>
              </a:spcBef>
              <a:buClr>
                <a:srgbClr val="0000CC"/>
              </a:buClr>
              <a:buSzPct val="120000"/>
              <a:buFont typeface="Times" panose="02020603050405020304" pitchFamily="18" charset="0"/>
              <a:buChar char="•"/>
            </a:pPr>
            <a:r>
              <a:rPr lang="en-US" altLang="en-US" b="0">
                <a:latin typeface="Comic Sans MS" panose="030F0702030302020204" pitchFamily="66" charset="0"/>
              </a:rPr>
              <a:t>  Very old result    (Knuth)</a:t>
            </a:r>
          </a:p>
          <a:p>
            <a:pPr algn="l">
              <a:lnSpc>
                <a:spcPct val="100000"/>
              </a:lnSpc>
              <a:spcBef>
                <a:spcPct val="40000"/>
              </a:spcBef>
              <a:buClr>
                <a:srgbClr val="0000CC"/>
              </a:buClr>
              <a:buSzPct val="120000"/>
              <a:buFont typeface="Times" panose="02020603050405020304" pitchFamily="18" charset="0"/>
              <a:buChar char="•"/>
            </a:pPr>
            <a:r>
              <a:rPr lang="en-US" altLang="en-US" b="0">
                <a:latin typeface="Comic Sans MS" panose="030F0702030302020204" pitchFamily="66" charset="0"/>
              </a:rPr>
              <a:t>  Code &amp; data separate or</a:t>
            </a:r>
          </a:p>
          <a:p>
            <a:pPr algn="l">
              <a:lnSpc>
                <a:spcPct val="100000"/>
              </a:lnSpc>
              <a:spcBef>
                <a:spcPct val="10000"/>
              </a:spcBef>
              <a:buClr>
                <a:srgbClr val="0000CC"/>
              </a:buClr>
              <a:buSzPct val="120000"/>
            </a:pPr>
            <a:r>
              <a:rPr lang="en-US" altLang="en-US" b="0">
                <a:latin typeface="Comic Sans MS" panose="030F0702030302020204" pitchFamily="66" charset="0"/>
              </a:rPr>
              <a:t>    interleaved</a:t>
            </a:r>
          </a:p>
          <a:p>
            <a:pPr algn="l">
              <a:lnSpc>
                <a:spcPct val="100000"/>
              </a:lnSpc>
              <a:spcBef>
                <a:spcPct val="40000"/>
              </a:spcBef>
              <a:buClr>
                <a:srgbClr val="0000CC"/>
              </a:buClr>
              <a:buSzPct val="120000"/>
              <a:buFont typeface="Times" panose="02020603050405020304" pitchFamily="18" charset="0"/>
              <a:buChar char="•"/>
            </a:pPr>
            <a:r>
              <a:rPr lang="en-US" altLang="en-US" b="0">
                <a:latin typeface="Comic Sans MS" panose="030F0702030302020204" pitchFamily="66" charset="0"/>
              </a:rPr>
              <a:t>  Uses address space, </a:t>
            </a:r>
          </a:p>
          <a:p>
            <a:pPr algn="l">
              <a:lnSpc>
                <a:spcPct val="100000"/>
              </a:lnSpc>
              <a:spcBef>
                <a:spcPct val="10000"/>
              </a:spcBef>
              <a:buClr>
                <a:srgbClr val="0000CC"/>
              </a:buClr>
              <a:buSzPct val="120000"/>
            </a:pPr>
            <a:r>
              <a:rPr lang="en-US" altLang="en-US" b="0">
                <a:latin typeface="Comic Sans MS" panose="030F0702030302020204" pitchFamily="66" charset="0"/>
              </a:rPr>
              <a:t>    not allocated memory</a:t>
            </a:r>
          </a:p>
        </p:txBody>
      </p:sp>
      <p:grpSp>
        <p:nvGrpSpPr>
          <p:cNvPr id="2601990" name="Group 6"/>
          <p:cNvGrpSpPr>
            <a:grpSpLocks/>
          </p:cNvGrpSpPr>
          <p:nvPr/>
        </p:nvGrpSpPr>
        <p:grpSpPr bwMode="auto">
          <a:xfrm>
            <a:off x="1016000" y="1828800"/>
            <a:ext cx="4127500" cy="2089150"/>
            <a:chOff x="640" y="1152"/>
            <a:chExt cx="2600" cy="1316"/>
          </a:xfrm>
        </p:grpSpPr>
        <p:sp>
          <p:nvSpPr>
            <p:cNvPr id="2601991" name="Rectangle 7"/>
            <p:cNvSpPr>
              <a:spLocks noChangeArrowheads="1"/>
            </p:cNvSpPr>
            <p:nvPr/>
          </p:nvSpPr>
          <p:spPr bwMode="auto">
            <a:xfrm>
              <a:off x="768" y="1152"/>
              <a:ext cx="2304" cy="96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992" name="Rectangle 8"/>
            <p:cNvSpPr>
              <a:spLocks noChangeArrowheads="1"/>
            </p:cNvSpPr>
            <p:nvPr/>
          </p:nvSpPr>
          <p:spPr bwMode="auto">
            <a:xfrm>
              <a:off x="768" y="1152"/>
              <a:ext cx="384" cy="9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C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o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d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e</a:t>
              </a:r>
            </a:p>
          </p:txBody>
        </p:sp>
        <p:sp>
          <p:nvSpPr>
            <p:cNvPr id="2601993" name="Rectangle 9"/>
            <p:cNvSpPr>
              <a:spLocks noChangeArrowheads="1"/>
            </p:cNvSpPr>
            <p:nvPr/>
          </p:nvSpPr>
          <p:spPr bwMode="auto">
            <a:xfrm>
              <a:off x="1152" y="1152"/>
              <a:ext cx="432" cy="9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S    G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t     </a:t>
              </a:r>
              <a:r>
                <a:rPr lang="en-US" altLang="en-US" sz="1400" b="0">
                  <a:latin typeface="Arial Rounded MT Bold" panose="020F0704030504030204" pitchFamily="34" charset="0"/>
                </a:rPr>
                <a:t> </a:t>
              </a:r>
              <a:r>
                <a:rPr lang="en-US" altLang="en-US" sz="1600" b="0">
                  <a:latin typeface="Arial Rounded MT Bold" panose="020F0704030504030204" pitchFamily="34" charset="0"/>
                </a:rPr>
                <a:t>l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a </a:t>
              </a:r>
              <a:r>
                <a:rPr lang="en-US" altLang="en-US" sz="1400" b="0">
                  <a:latin typeface="Arial Rounded MT Bold" panose="020F0704030504030204" pitchFamily="34" charset="0"/>
                </a:rPr>
                <a:t>&amp;</a:t>
              </a:r>
              <a:r>
                <a:rPr lang="en-US" altLang="en-US" sz="1600" b="0">
                  <a:latin typeface="Arial Rounded MT Bold" panose="020F0704030504030204" pitchFamily="34" charset="0"/>
                </a:rPr>
                <a:t> o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t     b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i     a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c     l </a:t>
              </a:r>
            </a:p>
          </p:txBody>
        </p:sp>
        <p:sp>
          <p:nvSpPr>
            <p:cNvPr id="2601994" name="Rectangle 10"/>
            <p:cNvSpPr>
              <a:spLocks noChangeArrowheads="1"/>
            </p:cNvSpPr>
            <p:nvPr/>
          </p:nvSpPr>
          <p:spPr bwMode="auto">
            <a:xfrm>
              <a:off x="1584" y="1152"/>
              <a:ext cx="432" cy="9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sz="1600" b="0">
                <a:latin typeface="Arial Rounded MT Bold" panose="020F0704030504030204" pitchFamily="34" charset="0"/>
              </a:endParaRP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H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e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a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p</a:t>
              </a:r>
            </a:p>
            <a:p>
              <a:pPr>
                <a:lnSpc>
                  <a:spcPct val="100000"/>
                </a:lnSpc>
              </a:pPr>
              <a:endParaRPr lang="en-US" altLang="en-US" sz="1600" b="0">
                <a:latin typeface="Arial Rounded MT Bold" panose="020F0704030504030204" pitchFamily="34" charset="0"/>
              </a:endParaRPr>
            </a:p>
          </p:txBody>
        </p:sp>
        <p:sp>
          <p:nvSpPr>
            <p:cNvPr id="2601995" name="Rectangle 11"/>
            <p:cNvSpPr>
              <a:spLocks noChangeArrowheads="1"/>
            </p:cNvSpPr>
            <p:nvPr/>
          </p:nvSpPr>
          <p:spPr bwMode="auto">
            <a:xfrm>
              <a:off x="2648" y="1152"/>
              <a:ext cx="424" cy="9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sz="1600" b="0">
                <a:latin typeface="Arial Rounded MT Bold" panose="020F0704030504030204" pitchFamily="34" charset="0"/>
              </a:endParaRP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S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t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a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c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k</a:t>
              </a:r>
            </a:p>
            <a:p>
              <a:pPr>
                <a:lnSpc>
                  <a:spcPct val="100000"/>
                </a:lnSpc>
              </a:pPr>
              <a:endParaRPr lang="en-US" altLang="en-US" sz="1600" b="0">
                <a:latin typeface="Arial Rounded MT Bold" panose="020F0704030504030204" pitchFamily="34" charset="0"/>
              </a:endParaRPr>
            </a:p>
          </p:txBody>
        </p:sp>
        <p:sp>
          <p:nvSpPr>
            <p:cNvPr id="2601996" name="Line 12"/>
            <p:cNvSpPr>
              <a:spLocks noChangeShapeType="1"/>
            </p:cNvSpPr>
            <p:nvPr/>
          </p:nvSpPr>
          <p:spPr bwMode="auto">
            <a:xfrm>
              <a:off x="2016" y="1632"/>
              <a:ext cx="2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997" name="Line 13"/>
            <p:cNvSpPr>
              <a:spLocks noChangeShapeType="1"/>
            </p:cNvSpPr>
            <p:nvPr/>
          </p:nvSpPr>
          <p:spPr bwMode="auto">
            <a:xfrm>
              <a:off x="2341" y="1632"/>
              <a:ext cx="3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998" name="Text Box 14"/>
            <p:cNvSpPr txBox="1">
              <a:spLocks noChangeArrowheads="1"/>
            </p:cNvSpPr>
            <p:nvPr/>
          </p:nvSpPr>
          <p:spPr bwMode="auto">
            <a:xfrm>
              <a:off x="924" y="2256"/>
              <a:ext cx="199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50000"/>
                </a:spcBef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Single Logical Address Space</a:t>
              </a:r>
            </a:p>
          </p:txBody>
        </p:sp>
        <p:sp>
          <p:nvSpPr>
            <p:cNvPr id="2601999" name="Text Box 15"/>
            <p:cNvSpPr txBox="1">
              <a:spLocks noChangeArrowheads="1"/>
            </p:cNvSpPr>
            <p:nvPr/>
          </p:nvSpPr>
          <p:spPr bwMode="auto">
            <a:xfrm>
              <a:off x="640" y="2104"/>
              <a:ext cx="28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50000"/>
                </a:spcBef>
              </a:pPr>
              <a:r>
                <a:rPr lang="en-US" altLang="en-US" sz="1400" b="0">
                  <a:latin typeface="Times" panose="02020603050405020304" pitchFamily="18" charset="0"/>
                </a:rPr>
                <a:t>0</a:t>
              </a: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2000" name="Text Box 16"/>
            <p:cNvSpPr txBox="1">
              <a:spLocks noChangeArrowheads="1"/>
            </p:cNvSpPr>
            <p:nvPr/>
          </p:nvSpPr>
          <p:spPr bwMode="auto">
            <a:xfrm>
              <a:off x="2856" y="2096"/>
              <a:ext cx="38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50000"/>
                </a:spcBef>
              </a:pPr>
              <a:r>
                <a:rPr lang="en-US" altLang="en-US" sz="1400" b="0" i="1">
                  <a:latin typeface="Times" panose="02020603050405020304" pitchFamily="18" charset="0"/>
                </a:rPr>
                <a:t>high</a:t>
              </a:r>
              <a:endParaRPr lang="en-US" altLang="en-US" b="0">
                <a:latin typeface="Arial Rounded MT Bold" panose="020F0704030504030204" pitchFamily="34" charset="0"/>
              </a:endParaRPr>
            </a:p>
          </p:txBody>
        </p:sp>
      </p:grpSp>
      <p:sp>
        <p:nvSpPr>
          <p:cNvPr id="2602001" name="Text Box 17"/>
          <p:cNvSpPr txBox="1">
            <a:spLocks noChangeArrowheads="1"/>
          </p:cNvSpPr>
          <p:nvPr/>
        </p:nvSpPr>
        <p:spPr bwMode="auto">
          <a:xfrm>
            <a:off x="2386013" y="6230938"/>
            <a:ext cx="4067175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/>
              <a:t>Slide from “Engineering a Compiler”</a:t>
            </a:r>
          </a:p>
          <a:p>
            <a:r>
              <a:rPr lang="en-US" altLang="en-US"/>
              <a:t>Cooper and Torczon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How Does Virtual Memory Work?</a:t>
            </a:r>
          </a:p>
        </p:txBody>
      </p:sp>
      <p:sp>
        <p:nvSpPr>
          <p:cNvPr id="260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 Big Picture</a:t>
            </a:r>
          </a:p>
        </p:txBody>
      </p:sp>
      <p:grpSp>
        <p:nvGrpSpPr>
          <p:cNvPr id="2603012" name="Group 4"/>
          <p:cNvGrpSpPr>
            <a:grpSpLocks/>
          </p:cNvGrpSpPr>
          <p:nvPr/>
        </p:nvGrpSpPr>
        <p:grpSpPr bwMode="auto">
          <a:xfrm>
            <a:off x="2673350" y="2362200"/>
            <a:ext cx="5870575" cy="731838"/>
            <a:chOff x="1684" y="1488"/>
            <a:chExt cx="3698" cy="461"/>
          </a:xfrm>
        </p:grpSpPr>
        <p:grpSp>
          <p:nvGrpSpPr>
            <p:cNvPr id="2603013" name="Group 5"/>
            <p:cNvGrpSpPr>
              <a:grpSpLocks noChangeAspect="1"/>
            </p:cNvGrpSpPr>
            <p:nvPr/>
          </p:nvGrpSpPr>
          <p:grpSpPr bwMode="auto">
            <a:xfrm>
              <a:off x="1684" y="1488"/>
              <a:ext cx="1106" cy="461"/>
              <a:chOff x="912" y="1152"/>
              <a:chExt cx="2304" cy="960"/>
            </a:xfrm>
          </p:grpSpPr>
          <p:sp>
            <p:nvSpPr>
              <p:cNvPr id="2603014" name="Rectangle 6"/>
              <p:cNvSpPr>
                <a:spLocks noChangeAspect="1" noChangeArrowheads="1"/>
              </p:cNvSpPr>
              <p:nvPr/>
            </p:nvSpPr>
            <p:spPr bwMode="auto">
              <a:xfrm>
                <a:off x="912" y="1152"/>
                <a:ext cx="2304" cy="96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3015" name="Rectangle 7"/>
              <p:cNvSpPr>
                <a:spLocks noChangeAspect="1" noChangeArrowheads="1"/>
              </p:cNvSpPr>
              <p:nvPr/>
            </p:nvSpPr>
            <p:spPr bwMode="auto">
              <a:xfrm>
                <a:off x="912" y="1152"/>
                <a:ext cx="384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o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d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e</a:t>
                </a:r>
              </a:p>
            </p:txBody>
          </p:sp>
          <p:sp>
            <p:nvSpPr>
              <p:cNvPr id="2603016" name="Rectangle 8"/>
              <p:cNvSpPr>
                <a:spLocks noChangeAspect="1" noChangeArrowheads="1"/>
              </p:cNvSpPr>
              <p:nvPr/>
            </p:nvSpPr>
            <p:spPr bwMode="auto">
              <a:xfrm>
                <a:off x="1296" y="1152"/>
                <a:ext cx="432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S    G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t      l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a &amp; o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t     b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i     a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c     l </a:t>
                </a:r>
              </a:p>
            </p:txBody>
          </p:sp>
          <p:sp>
            <p:nvSpPr>
              <p:cNvPr id="2603017" name="Rectangle 9"/>
              <p:cNvSpPr>
                <a:spLocks noChangeAspect="1" noChangeArrowheads="1"/>
              </p:cNvSpPr>
              <p:nvPr/>
            </p:nvSpPr>
            <p:spPr bwMode="auto">
              <a:xfrm>
                <a:off x="1728" y="1152"/>
                <a:ext cx="432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H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a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p</a:t>
                </a:r>
              </a:p>
            </p:txBody>
          </p:sp>
          <p:sp>
            <p:nvSpPr>
              <p:cNvPr id="2603018" name="Rectangle 10"/>
              <p:cNvSpPr>
                <a:spLocks noChangeAspect="1" noChangeArrowheads="1"/>
              </p:cNvSpPr>
              <p:nvPr/>
            </p:nvSpPr>
            <p:spPr bwMode="auto">
              <a:xfrm>
                <a:off x="2792" y="1152"/>
                <a:ext cx="424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S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t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a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k</a:t>
                </a:r>
              </a:p>
            </p:txBody>
          </p:sp>
          <p:sp>
            <p:nvSpPr>
              <p:cNvPr id="2603019" name="Line 11"/>
              <p:cNvSpPr>
                <a:spLocks noChangeAspect="1" noChangeShapeType="1"/>
              </p:cNvSpPr>
              <p:nvPr/>
            </p:nvSpPr>
            <p:spPr bwMode="auto">
              <a:xfrm>
                <a:off x="2166" y="1631"/>
                <a:ext cx="27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3020" name="Line 12"/>
              <p:cNvSpPr>
                <a:spLocks noChangeAspect="1" noChangeShapeType="1"/>
              </p:cNvSpPr>
              <p:nvPr/>
            </p:nvSpPr>
            <p:spPr bwMode="auto">
              <a:xfrm>
                <a:off x="2485" y="163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603021" name="Group 13"/>
            <p:cNvGrpSpPr>
              <a:grpSpLocks noChangeAspect="1"/>
            </p:cNvGrpSpPr>
            <p:nvPr/>
          </p:nvGrpSpPr>
          <p:grpSpPr bwMode="auto">
            <a:xfrm>
              <a:off x="2884" y="1488"/>
              <a:ext cx="1106" cy="461"/>
              <a:chOff x="912" y="1152"/>
              <a:chExt cx="2304" cy="960"/>
            </a:xfrm>
          </p:grpSpPr>
          <p:sp>
            <p:nvSpPr>
              <p:cNvPr id="2603022" name="Rectangle 14"/>
              <p:cNvSpPr>
                <a:spLocks noChangeAspect="1" noChangeArrowheads="1"/>
              </p:cNvSpPr>
              <p:nvPr/>
            </p:nvSpPr>
            <p:spPr bwMode="auto">
              <a:xfrm>
                <a:off x="912" y="1152"/>
                <a:ext cx="2304" cy="96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3023" name="Rectangle 15"/>
              <p:cNvSpPr>
                <a:spLocks noChangeAspect="1" noChangeArrowheads="1"/>
              </p:cNvSpPr>
              <p:nvPr/>
            </p:nvSpPr>
            <p:spPr bwMode="auto">
              <a:xfrm>
                <a:off x="912" y="1152"/>
                <a:ext cx="384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o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d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e</a:t>
                </a:r>
              </a:p>
            </p:txBody>
          </p:sp>
          <p:sp>
            <p:nvSpPr>
              <p:cNvPr id="2603024" name="Rectangle 16"/>
              <p:cNvSpPr>
                <a:spLocks noChangeAspect="1" noChangeArrowheads="1"/>
              </p:cNvSpPr>
              <p:nvPr/>
            </p:nvSpPr>
            <p:spPr bwMode="auto">
              <a:xfrm>
                <a:off x="1296" y="1152"/>
                <a:ext cx="432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S    G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t      l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a &amp; o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t     b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i     a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c     l </a:t>
                </a:r>
              </a:p>
            </p:txBody>
          </p:sp>
          <p:sp>
            <p:nvSpPr>
              <p:cNvPr id="2603025" name="Rectangle 17"/>
              <p:cNvSpPr>
                <a:spLocks noChangeAspect="1" noChangeArrowheads="1"/>
              </p:cNvSpPr>
              <p:nvPr/>
            </p:nvSpPr>
            <p:spPr bwMode="auto">
              <a:xfrm>
                <a:off x="1728" y="1152"/>
                <a:ext cx="432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endParaRPr lang="en-US" altLang="en-US" sz="800" b="0">
                  <a:latin typeface="Arial Rounded MT Bold" panose="020F0704030504030204" pitchFamily="34" charset="0"/>
                </a:endParaRP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H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a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p</a:t>
                </a:r>
              </a:p>
              <a:p>
                <a:pPr>
                  <a:lnSpc>
                    <a:spcPct val="100000"/>
                  </a:lnSpc>
                </a:pPr>
                <a:endParaRPr lang="en-US" altLang="en-US" sz="8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03026" name="Rectangle 18"/>
              <p:cNvSpPr>
                <a:spLocks noChangeAspect="1" noChangeArrowheads="1"/>
              </p:cNvSpPr>
              <p:nvPr/>
            </p:nvSpPr>
            <p:spPr bwMode="auto">
              <a:xfrm>
                <a:off x="2792" y="1152"/>
                <a:ext cx="424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S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t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a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k</a:t>
                </a:r>
              </a:p>
            </p:txBody>
          </p:sp>
          <p:sp>
            <p:nvSpPr>
              <p:cNvPr id="2603027" name="Line 19"/>
              <p:cNvSpPr>
                <a:spLocks noChangeAspect="1" noChangeShapeType="1"/>
              </p:cNvSpPr>
              <p:nvPr/>
            </p:nvSpPr>
            <p:spPr bwMode="auto">
              <a:xfrm>
                <a:off x="2166" y="1631"/>
                <a:ext cx="27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3028" name="Line 20"/>
              <p:cNvSpPr>
                <a:spLocks noChangeAspect="1" noChangeShapeType="1"/>
              </p:cNvSpPr>
              <p:nvPr/>
            </p:nvSpPr>
            <p:spPr bwMode="auto">
              <a:xfrm>
                <a:off x="2485" y="163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603029" name="Group 21"/>
            <p:cNvGrpSpPr>
              <a:grpSpLocks noChangeAspect="1"/>
            </p:cNvGrpSpPr>
            <p:nvPr/>
          </p:nvGrpSpPr>
          <p:grpSpPr bwMode="auto">
            <a:xfrm>
              <a:off x="4276" y="1488"/>
              <a:ext cx="1106" cy="461"/>
              <a:chOff x="912" y="1152"/>
              <a:chExt cx="2304" cy="960"/>
            </a:xfrm>
          </p:grpSpPr>
          <p:sp>
            <p:nvSpPr>
              <p:cNvPr id="2603030" name="Rectangle 22"/>
              <p:cNvSpPr>
                <a:spLocks noChangeAspect="1" noChangeArrowheads="1"/>
              </p:cNvSpPr>
              <p:nvPr/>
            </p:nvSpPr>
            <p:spPr bwMode="auto">
              <a:xfrm>
                <a:off x="912" y="1152"/>
                <a:ext cx="2304" cy="96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3031" name="Rectangle 23"/>
              <p:cNvSpPr>
                <a:spLocks noChangeAspect="1" noChangeArrowheads="1"/>
              </p:cNvSpPr>
              <p:nvPr/>
            </p:nvSpPr>
            <p:spPr bwMode="auto">
              <a:xfrm>
                <a:off x="912" y="1152"/>
                <a:ext cx="384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o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d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e</a:t>
                </a:r>
              </a:p>
            </p:txBody>
          </p:sp>
          <p:sp>
            <p:nvSpPr>
              <p:cNvPr id="2603032" name="Rectangle 24"/>
              <p:cNvSpPr>
                <a:spLocks noChangeAspect="1" noChangeArrowheads="1"/>
              </p:cNvSpPr>
              <p:nvPr/>
            </p:nvSpPr>
            <p:spPr bwMode="auto">
              <a:xfrm>
                <a:off x="1296" y="1152"/>
                <a:ext cx="432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S    G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t      l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a &amp; o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t     b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i     a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c     l </a:t>
                </a:r>
              </a:p>
            </p:txBody>
          </p:sp>
          <p:sp>
            <p:nvSpPr>
              <p:cNvPr id="2603033" name="Rectangle 25"/>
              <p:cNvSpPr>
                <a:spLocks noChangeAspect="1" noChangeArrowheads="1"/>
              </p:cNvSpPr>
              <p:nvPr/>
            </p:nvSpPr>
            <p:spPr bwMode="auto">
              <a:xfrm>
                <a:off x="1728" y="1152"/>
                <a:ext cx="432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 H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a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p</a:t>
                </a:r>
              </a:p>
            </p:txBody>
          </p:sp>
          <p:sp>
            <p:nvSpPr>
              <p:cNvPr id="2603034" name="Rectangle 26"/>
              <p:cNvSpPr>
                <a:spLocks noChangeAspect="1" noChangeArrowheads="1"/>
              </p:cNvSpPr>
              <p:nvPr/>
            </p:nvSpPr>
            <p:spPr bwMode="auto">
              <a:xfrm>
                <a:off x="2792" y="1152"/>
                <a:ext cx="424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S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t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a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k</a:t>
                </a:r>
              </a:p>
            </p:txBody>
          </p:sp>
          <p:sp>
            <p:nvSpPr>
              <p:cNvPr id="2603035" name="Line 27"/>
              <p:cNvSpPr>
                <a:spLocks noChangeAspect="1" noChangeShapeType="1"/>
              </p:cNvSpPr>
              <p:nvPr/>
            </p:nvSpPr>
            <p:spPr bwMode="auto">
              <a:xfrm>
                <a:off x="2166" y="1631"/>
                <a:ext cx="27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3036" name="Line 28"/>
              <p:cNvSpPr>
                <a:spLocks noChangeAspect="1" noChangeShapeType="1"/>
              </p:cNvSpPr>
              <p:nvPr/>
            </p:nvSpPr>
            <p:spPr bwMode="auto">
              <a:xfrm>
                <a:off x="2485" y="163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03037" name="Text Box 29"/>
            <p:cNvSpPr txBox="1">
              <a:spLocks noChangeArrowheads="1"/>
            </p:cNvSpPr>
            <p:nvPr/>
          </p:nvSpPr>
          <p:spPr bwMode="auto">
            <a:xfrm>
              <a:off x="3988" y="1584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50000"/>
                </a:spcBef>
              </a:pPr>
              <a:r>
                <a:rPr lang="en-US" altLang="en-US" b="0">
                  <a:latin typeface="Arial Rounded MT Bold" panose="020F0704030504030204" pitchFamily="34" charset="0"/>
                </a:rPr>
                <a:t>...</a:t>
              </a:r>
            </a:p>
          </p:txBody>
        </p:sp>
      </p:grpSp>
      <p:grpSp>
        <p:nvGrpSpPr>
          <p:cNvPr id="2603038" name="Group 30"/>
          <p:cNvGrpSpPr>
            <a:grpSpLocks/>
          </p:cNvGrpSpPr>
          <p:nvPr/>
        </p:nvGrpSpPr>
        <p:grpSpPr bwMode="auto">
          <a:xfrm>
            <a:off x="1606550" y="4419600"/>
            <a:ext cx="3498850" cy="728663"/>
            <a:chOff x="960" y="2400"/>
            <a:chExt cx="2204" cy="459"/>
          </a:xfrm>
        </p:grpSpPr>
        <p:sp>
          <p:nvSpPr>
            <p:cNvPr id="2603039" name="Rectangle 31"/>
            <p:cNvSpPr>
              <a:spLocks noChangeArrowheads="1"/>
            </p:cNvSpPr>
            <p:nvPr/>
          </p:nvSpPr>
          <p:spPr bwMode="auto">
            <a:xfrm>
              <a:off x="960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40" name="Rectangle 32"/>
            <p:cNvSpPr>
              <a:spLocks noChangeArrowheads="1"/>
            </p:cNvSpPr>
            <p:nvPr/>
          </p:nvSpPr>
          <p:spPr bwMode="auto">
            <a:xfrm>
              <a:off x="1056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41" name="Rectangle 33"/>
            <p:cNvSpPr>
              <a:spLocks noChangeArrowheads="1"/>
            </p:cNvSpPr>
            <p:nvPr/>
          </p:nvSpPr>
          <p:spPr bwMode="auto">
            <a:xfrm>
              <a:off x="1152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42" name="Rectangle 34"/>
            <p:cNvSpPr>
              <a:spLocks noChangeArrowheads="1"/>
            </p:cNvSpPr>
            <p:nvPr/>
          </p:nvSpPr>
          <p:spPr bwMode="auto">
            <a:xfrm>
              <a:off x="1248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43" name="Rectangle 35"/>
            <p:cNvSpPr>
              <a:spLocks noChangeArrowheads="1"/>
            </p:cNvSpPr>
            <p:nvPr/>
          </p:nvSpPr>
          <p:spPr bwMode="auto">
            <a:xfrm>
              <a:off x="1344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44" name="Rectangle 36"/>
            <p:cNvSpPr>
              <a:spLocks noChangeArrowheads="1"/>
            </p:cNvSpPr>
            <p:nvPr/>
          </p:nvSpPr>
          <p:spPr bwMode="auto">
            <a:xfrm>
              <a:off x="1440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45" name="Rectangle 37"/>
            <p:cNvSpPr>
              <a:spLocks noChangeArrowheads="1"/>
            </p:cNvSpPr>
            <p:nvPr/>
          </p:nvSpPr>
          <p:spPr bwMode="auto">
            <a:xfrm>
              <a:off x="1536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46" name="Rectangle 38"/>
            <p:cNvSpPr>
              <a:spLocks noChangeArrowheads="1"/>
            </p:cNvSpPr>
            <p:nvPr/>
          </p:nvSpPr>
          <p:spPr bwMode="auto">
            <a:xfrm>
              <a:off x="1632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47" name="Rectangle 39"/>
            <p:cNvSpPr>
              <a:spLocks noChangeArrowheads="1"/>
            </p:cNvSpPr>
            <p:nvPr/>
          </p:nvSpPr>
          <p:spPr bwMode="auto">
            <a:xfrm>
              <a:off x="1728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48" name="Rectangle 40"/>
            <p:cNvSpPr>
              <a:spLocks noChangeArrowheads="1"/>
            </p:cNvSpPr>
            <p:nvPr/>
          </p:nvSpPr>
          <p:spPr bwMode="auto">
            <a:xfrm>
              <a:off x="1824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49" name="Rectangle 41"/>
            <p:cNvSpPr>
              <a:spLocks noChangeArrowheads="1"/>
            </p:cNvSpPr>
            <p:nvPr/>
          </p:nvSpPr>
          <p:spPr bwMode="auto">
            <a:xfrm>
              <a:off x="1920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50" name="Rectangle 42"/>
            <p:cNvSpPr>
              <a:spLocks noChangeArrowheads="1"/>
            </p:cNvSpPr>
            <p:nvPr/>
          </p:nvSpPr>
          <p:spPr bwMode="auto">
            <a:xfrm>
              <a:off x="2016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51" name="Rectangle 43"/>
            <p:cNvSpPr>
              <a:spLocks noChangeArrowheads="1"/>
            </p:cNvSpPr>
            <p:nvPr/>
          </p:nvSpPr>
          <p:spPr bwMode="auto">
            <a:xfrm>
              <a:off x="2112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52" name="Rectangle 44"/>
            <p:cNvSpPr>
              <a:spLocks noChangeArrowheads="1"/>
            </p:cNvSpPr>
            <p:nvPr/>
          </p:nvSpPr>
          <p:spPr bwMode="auto">
            <a:xfrm>
              <a:off x="2208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53" name="Rectangle 45"/>
            <p:cNvSpPr>
              <a:spLocks noChangeArrowheads="1"/>
            </p:cNvSpPr>
            <p:nvPr/>
          </p:nvSpPr>
          <p:spPr bwMode="auto">
            <a:xfrm>
              <a:off x="2304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54" name="Rectangle 46"/>
            <p:cNvSpPr>
              <a:spLocks noChangeArrowheads="1"/>
            </p:cNvSpPr>
            <p:nvPr/>
          </p:nvSpPr>
          <p:spPr bwMode="auto">
            <a:xfrm>
              <a:off x="2400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55" name="Rectangle 47"/>
            <p:cNvSpPr>
              <a:spLocks noChangeArrowheads="1"/>
            </p:cNvSpPr>
            <p:nvPr/>
          </p:nvSpPr>
          <p:spPr bwMode="auto">
            <a:xfrm>
              <a:off x="2496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56" name="Rectangle 48"/>
            <p:cNvSpPr>
              <a:spLocks noChangeArrowheads="1"/>
            </p:cNvSpPr>
            <p:nvPr/>
          </p:nvSpPr>
          <p:spPr bwMode="auto">
            <a:xfrm>
              <a:off x="2592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57" name="Rectangle 49"/>
            <p:cNvSpPr>
              <a:spLocks noChangeArrowheads="1"/>
            </p:cNvSpPr>
            <p:nvPr/>
          </p:nvSpPr>
          <p:spPr bwMode="auto">
            <a:xfrm>
              <a:off x="2688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58" name="Rectangle 50"/>
            <p:cNvSpPr>
              <a:spLocks noChangeArrowheads="1"/>
            </p:cNvSpPr>
            <p:nvPr/>
          </p:nvSpPr>
          <p:spPr bwMode="auto">
            <a:xfrm>
              <a:off x="2784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59" name="Rectangle 51"/>
            <p:cNvSpPr>
              <a:spLocks noChangeArrowheads="1"/>
            </p:cNvSpPr>
            <p:nvPr/>
          </p:nvSpPr>
          <p:spPr bwMode="auto">
            <a:xfrm>
              <a:off x="2880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60" name="Rectangle 52"/>
            <p:cNvSpPr>
              <a:spLocks noChangeArrowheads="1"/>
            </p:cNvSpPr>
            <p:nvPr/>
          </p:nvSpPr>
          <p:spPr bwMode="auto">
            <a:xfrm>
              <a:off x="2976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61" name="Rectangle 53"/>
            <p:cNvSpPr>
              <a:spLocks noChangeArrowheads="1"/>
            </p:cNvSpPr>
            <p:nvPr/>
          </p:nvSpPr>
          <p:spPr bwMode="auto">
            <a:xfrm>
              <a:off x="3072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</p:grpSp>
      <p:grpSp>
        <p:nvGrpSpPr>
          <p:cNvPr id="2603062" name="Group 54"/>
          <p:cNvGrpSpPr>
            <a:grpSpLocks/>
          </p:cNvGrpSpPr>
          <p:nvPr/>
        </p:nvGrpSpPr>
        <p:grpSpPr bwMode="auto">
          <a:xfrm>
            <a:off x="5873750" y="4419600"/>
            <a:ext cx="1822450" cy="728663"/>
            <a:chOff x="3168" y="2400"/>
            <a:chExt cx="1148" cy="459"/>
          </a:xfrm>
        </p:grpSpPr>
        <p:sp>
          <p:nvSpPr>
            <p:cNvPr id="2603063" name="Rectangle 55"/>
            <p:cNvSpPr>
              <a:spLocks noChangeArrowheads="1"/>
            </p:cNvSpPr>
            <p:nvPr/>
          </p:nvSpPr>
          <p:spPr bwMode="auto">
            <a:xfrm>
              <a:off x="3168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64" name="Rectangle 56"/>
            <p:cNvSpPr>
              <a:spLocks noChangeArrowheads="1"/>
            </p:cNvSpPr>
            <p:nvPr/>
          </p:nvSpPr>
          <p:spPr bwMode="auto">
            <a:xfrm>
              <a:off x="3264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65" name="Rectangle 57"/>
            <p:cNvSpPr>
              <a:spLocks noChangeArrowheads="1"/>
            </p:cNvSpPr>
            <p:nvPr/>
          </p:nvSpPr>
          <p:spPr bwMode="auto">
            <a:xfrm>
              <a:off x="3360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66" name="Rectangle 58"/>
            <p:cNvSpPr>
              <a:spLocks noChangeArrowheads="1"/>
            </p:cNvSpPr>
            <p:nvPr/>
          </p:nvSpPr>
          <p:spPr bwMode="auto">
            <a:xfrm>
              <a:off x="3456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67" name="Rectangle 59"/>
            <p:cNvSpPr>
              <a:spLocks noChangeArrowheads="1"/>
            </p:cNvSpPr>
            <p:nvPr/>
          </p:nvSpPr>
          <p:spPr bwMode="auto">
            <a:xfrm>
              <a:off x="3552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68" name="Rectangle 60"/>
            <p:cNvSpPr>
              <a:spLocks noChangeArrowheads="1"/>
            </p:cNvSpPr>
            <p:nvPr/>
          </p:nvSpPr>
          <p:spPr bwMode="auto">
            <a:xfrm>
              <a:off x="3648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69" name="Rectangle 61"/>
            <p:cNvSpPr>
              <a:spLocks noChangeArrowheads="1"/>
            </p:cNvSpPr>
            <p:nvPr/>
          </p:nvSpPr>
          <p:spPr bwMode="auto">
            <a:xfrm>
              <a:off x="3744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70" name="Rectangle 62"/>
            <p:cNvSpPr>
              <a:spLocks noChangeArrowheads="1"/>
            </p:cNvSpPr>
            <p:nvPr/>
          </p:nvSpPr>
          <p:spPr bwMode="auto">
            <a:xfrm>
              <a:off x="3840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71" name="Rectangle 63"/>
            <p:cNvSpPr>
              <a:spLocks noChangeArrowheads="1"/>
            </p:cNvSpPr>
            <p:nvPr/>
          </p:nvSpPr>
          <p:spPr bwMode="auto">
            <a:xfrm>
              <a:off x="3936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72" name="Rectangle 64"/>
            <p:cNvSpPr>
              <a:spLocks noChangeArrowheads="1"/>
            </p:cNvSpPr>
            <p:nvPr/>
          </p:nvSpPr>
          <p:spPr bwMode="auto">
            <a:xfrm>
              <a:off x="4032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73" name="Rectangle 65"/>
            <p:cNvSpPr>
              <a:spLocks noChangeArrowheads="1"/>
            </p:cNvSpPr>
            <p:nvPr/>
          </p:nvSpPr>
          <p:spPr bwMode="auto">
            <a:xfrm>
              <a:off x="4128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74" name="Rectangle 66"/>
            <p:cNvSpPr>
              <a:spLocks noChangeArrowheads="1"/>
            </p:cNvSpPr>
            <p:nvPr/>
          </p:nvSpPr>
          <p:spPr bwMode="auto">
            <a:xfrm>
              <a:off x="4224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</p:grpSp>
      <p:sp>
        <p:nvSpPr>
          <p:cNvPr id="2603075" name="Rectangle 67"/>
          <p:cNvSpPr>
            <a:spLocks noChangeArrowheads="1"/>
          </p:cNvSpPr>
          <p:nvPr/>
        </p:nvSpPr>
        <p:spPr bwMode="auto">
          <a:xfrm>
            <a:off x="5103813" y="4419600"/>
            <a:ext cx="771525" cy="728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altLang="en-US" b="0">
              <a:latin typeface="Arial Rounded MT Bold" panose="020F0704030504030204" pitchFamily="34" charset="0"/>
            </a:endParaRPr>
          </a:p>
        </p:txBody>
      </p:sp>
      <p:sp>
        <p:nvSpPr>
          <p:cNvPr id="2603076" name="Text Box 68"/>
          <p:cNvSpPr txBox="1">
            <a:spLocks noChangeArrowheads="1"/>
          </p:cNvSpPr>
          <p:nvPr/>
        </p:nvSpPr>
        <p:spPr bwMode="auto">
          <a:xfrm>
            <a:off x="5210175" y="4430713"/>
            <a:ext cx="533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 sz="2800" b="0">
                <a:latin typeface="Arial Rounded MT Bold" panose="020F0704030504030204" pitchFamily="34" charset="0"/>
              </a:rPr>
              <a:t>...</a:t>
            </a:r>
          </a:p>
        </p:txBody>
      </p:sp>
      <p:sp>
        <p:nvSpPr>
          <p:cNvPr id="2603077" name="Line 69"/>
          <p:cNvSpPr>
            <a:spLocks noChangeShapeType="1"/>
          </p:cNvSpPr>
          <p:nvPr/>
        </p:nvSpPr>
        <p:spPr bwMode="auto">
          <a:xfrm>
            <a:off x="768350" y="3100388"/>
            <a:ext cx="1295400" cy="1319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3078" name="Line 70"/>
          <p:cNvSpPr>
            <a:spLocks noChangeShapeType="1"/>
          </p:cNvSpPr>
          <p:nvPr/>
        </p:nvSpPr>
        <p:spPr bwMode="auto">
          <a:xfrm>
            <a:off x="2532063" y="3089275"/>
            <a:ext cx="1512887" cy="1330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3079" name="Line 71"/>
          <p:cNvSpPr>
            <a:spLocks noChangeShapeType="1"/>
          </p:cNvSpPr>
          <p:nvPr/>
        </p:nvSpPr>
        <p:spPr bwMode="auto">
          <a:xfrm flipH="1">
            <a:off x="1755775" y="3090863"/>
            <a:ext cx="1211263" cy="13287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3080" name="Line 72"/>
          <p:cNvSpPr>
            <a:spLocks noChangeShapeType="1"/>
          </p:cNvSpPr>
          <p:nvPr/>
        </p:nvSpPr>
        <p:spPr bwMode="auto">
          <a:xfrm flipH="1">
            <a:off x="3429000" y="3090863"/>
            <a:ext cx="677863" cy="13287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3081" name="Line 73"/>
          <p:cNvSpPr>
            <a:spLocks noChangeShapeType="1"/>
          </p:cNvSpPr>
          <p:nvPr/>
        </p:nvSpPr>
        <p:spPr bwMode="auto">
          <a:xfrm>
            <a:off x="4581525" y="3090863"/>
            <a:ext cx="1435100" cy="13287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3082" name="Line 74"/>
          <p:cNvSpPr>
            <a:spLocks noChangeShapeType="1"/>
          </p:cNvSpPr>
          <p:nvPr/>
        </p:nvSpPr>
        <p:spPr bwMode="auto">
          <a:xfrm>
            <a:off x="6183313" y="3090863"/>
            <a:ext cx="593725" cy="1341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3083" name="Line 75"/>
          <p:cNvSpPr>
            <a:spLocks noChangeShapeType="1"/>
          </p:cNvSpPr>
          <p:nvPr/>
        </p:nvSpPr>
        <p:spPr bwMode="auto">
          <a:xfrm flipH="1">
            <a:off x="4497388" y="3090863"/>
            <a:ext cx="2587625" cy="13287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3084" name="Line 76"/>
          <p:cNvSpPr>
            <a:spLocks noChangeShapeType="1"/>
          </p:cNvSpPr>
          <p:nvPr/>
        </p:nvSpPr>
        <p:spPr bwMode="auto">
          <a:xfrm flipH="1">
            <a:off x="7240588" y="3090863"/>
            <a:ext cx="1316037" cy="13287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03085" name="Group 77"/>
          <p:cNvGrpSpPr>
            <a:grpSpLocks/>
          </p:cNvGrpSpPr>
          <p:nvPr/>
        </p:nvGrpSpPr>
        <p:grpSpPr bwMode="auto">
          <a:xfrm>
            <a:off x="3443288" y="5580063"/>
            <a:ext cx="612775" cy="309562"/>
            <a:chOff x="2165" y="3461"/>
            <a:chExt cx="386" cy="195"/>
          </a:xfrm>
        </p:grpSpPr>
        <p:sp>
          <p:nvSpPr>
            <p:cNvPr id="2603086" name="Line 78"/>
            <p:cNvSpPr>
              <a:spLocks noChangeAspect="1" noChangeShapeType="1"/>
            </p:cNvSpPr>
            <p:nvPr/>
          </p:nvSpPr>
          <p:spPr bwMode="auto">
            <a:xfrm>
              <a:off x="2165" y="3461"/>
              <a:ext cx="193" cy="19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87" name="Line 79"/>
            <p:cNvSpPr>
              <a:spLocks noChangeAspect="1" noChangeShapeType="1"/>
            </p:cNvSpPr>
            <p:nvPr/>
          </p:nvSpPr>
          <p:spPr bwMode="auto">
            <a:xfrm flipH="1">
              <a:off x="2364" y="3463"/>
              <a:ext cx="187" cy="19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88" name="Line 80"/>
            <p:cNvSpPr>
              <a:spLocks noChangeAspect="1" noChangeShapeType="1"/>
            </p:cNvSpPr>
            <p:nvPr/>
          </p:nvSpPr>
          <p:spPr bwMode="auto">
            <a:xfrm flipH="1">
              <a:off x="2357" y="3542"/>
              <a:ext cx="110" cy="1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89" name="Line 81"/>
            <p:cNvSpPr>
              <a:spLocks noChangeAspect="1" noChangeShapeType="1"/>
            </p:cNvSpPr>
            <p:nvPr/>
          </p:nvSpPr>
          <p:spPr bwMode="auto">
            <a:xfrm>
              <a:off x="2247" y="3547"/>
              <a:ext cx="111" cy="1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603090" name="AutoShape 82"/>
            <p:cNvCxnSpPr>
              <a:cxnSpLocks noChangeAspect="1" noChangeShapeType="1"/>
            </p:cNvCxnSpPr>
            <p:nvPr/>
          </p:nvCxnSpPr>
          <p:spPr bwMode="auto">
            <a:xfrm rot="16200000" flipH="1" flipV="1">
              <a:off x="2354" y="3435"/>
              <a:ext cx="5" cy="220"/>
            </a:xfrm>
            <a:prstGeom prst="curvedConnector3">
              <a:avLst>
                <a:gd name="adj1" fmla="val -144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603091" name="Text Box 83"/>
          <p:cNvSpPr txBox="1">
            <a:spLocks noChangeArrowheads="1"/>
          </p:cNvSpPr>
          <p:nvPr/>
        </p:nvSpPr>
        <p:spPr bwMode="auto">
          <a:xfrm>
            <a:off x="4121150" y="5567363"/>
            <a:ext cx="2057400" cy="41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b="0">
                <a:latin typeface="Comic Sans MS" panose="030F0702030302020204" pitchFamily="66" charset="0"/>
              </a:rPr>
              <a:t>Hardware’s  view</a:t>
            </a:r>
          </a:p>
        </p:txBody>
      </p:sp>
      <p:grpSp>
        <p:nvGrpSpPr>
          <p:cNvPr id="2603092" name="Group 84"/>
          <p:cNvGrpSpPr>
            <a:grpSpLocks/>
          </p:cNvGrpSpPr>
          <p:nvPr/>
        </p:nvGrpSpPr>
        <p:grpSpPr bwMode="auto">
          <a:xfrm>
            <a:off x="1225550" y="1763713"/>
            <a:ext cx="600075" cy="314325"/>
            <a:chOff x="768" y="1106"/>
            <a:chExt cx="378" cy="198"/>
          </a:xfrm>
        </p:grpSpPr>
        <p:sp>
          <p:nvSpPr>
            <p:cNvPr id="2603093" name="Line 85"/>
            <p:cNvSpPr>
              <a:spLocks noChangeAspect="1" noChangeShapeType="1"/>
            </p:cNvSpPr>
            <p:nvPr/>
          </p:nvSpPr>
          <p:spPr bwMode="auto">
            <a:xfrm flipV="1">
              <a:off x="768" y="1106"/>
              <a:ext cx="193" cy="19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94" name="Line 86"/>
            <p:cNvSpPr>
              <a:spLocks noChangeAspect="1" noChangeShapeType="1"/>
            </p:cNvSpPr>
            <p:nvPr/>
          </p:nvSpPr>
          <p:spPr bwMode="auto">
            <a:xfrm flipH="1" flipV="1">
              <a:off x="959" y="1111"/>
              <a:ext cx="187" cy="19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95" name="Line 87"/>
            <p:cNvSpPr>
              <a:spLocks noChangeAspect="1" noChangeShapeType="1"/>
            </p:cNvSpPr>
            <p:nvPr/>
          </p:nvSpPr>
          <p:spPr bwMode="auto">
            <a:xfrm flipH="1" flipV="1">
              <a:off x="960" y="1111"/>
              <a:ext cx="110" cy="1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96" name="Line 88"/>
            <p:cNvSpPr>
              <a:spLocks noChangeAspect="1" noChangeShapeType="1"/>
            </p:cNvSpPr>
            <p:nvPr/>
          </p:nvSpPr>
          <p:spPr bwMode="auto">
            <a:xfrm flipV="1">
              <a:off x="850" y="1106"/>
              <a:ext cx="111" cy="1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603097" name="AutoShape 89"/>
            <p:cNvCxnSpPr>
              <a:cxnSpLocks noChangeAspect="1" noChangeShapeType="1"/>
            </p:cNvCxnSpPr>
            <p:nvPr/>
          </p:nvCxnSpPr>
          <p:spPr bwMode="auto">
            <a:xfrm rot="5400000" flipH="1">
              <a:off x="957" y="1106"/>
              <a:ext cx="5" cy="220"/>
            </a:xfrm>
            <a:prstGeom prst="curvedConnector3">
              <a:avLst>
                <a:gd name="adj1" fmla="val -144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603098" name="Text Box 90"/>
          <p:cNvSpPr txBox="1">
            <a:spLocks noChangeArrowheads="1"/>
          </p:cNvSpPr>
          <p:nvPr/>
        </p:nvSpPr>
        <p:spPr bwMode="auto">
          <a:xfrm>
            <a:off x="2057400" y="1676400"/>
            <a:ext cx="1828800" cy="41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b="0">
                <a:latin typeface="Comic Sans MS" panose="030F0702030302020204" pitchFamily="66" charset="0"/>
              </a:rPr>
              <a:t>Compiler’s view</a:t>
            </a:r>
          </a:p>
        </p:txBody>
      </p:sp>
      <p:grpSp>
        <p:nvGrpSpPr>
          <p:cNvPr id="2603099" name="Group 91"/>
          <p:cNvGrpSpPr>
            <a:grpSpLocks/>
          </p:cNvGrpSpPr>
          <p:nvPr/>
        </p:nvGrpSpPr>
        <p:grpSpPr bwMode="auto">
          <a:xfrm>
            <a:off x="300038" y="3713163"/>
            <a:ext cx="322262" cy="617537"/>
            <a:chOff x="185" y="2339"/>
            <a:chExt cx="203" cy="389"/>
          </a:xfrm>
        </p:grpSpPr>
        <p:sp>
          <p:nvSpPr>
            <p:cNvPr id="2603100" name="Line 92"/>
            <p:cNvSpPr>
              <a:spLocks noChangeAspect="1" noChangeShapeType="1"/>
            </p:cNvSpPr>
            <p:nvPr/>
          </p:nvSpPr>
          <p:spPr bwMode="auto">
            <a:xfrm rot="16200000" flipV="1">
              <a:off x="185" y="2535"/>
              <a:ext cx="193" cy="19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101" name="Line 93"/>
            <p:cNvSpPr>
              <a:spLocks noChangeAspect="1" noChangeShapeType="1"/>
            </p:cNvSpPr>
            <p:nvPr/>
          </p:nvSpPr>
          <p:spPr bwMode="auto">
            <a:xfrm rot="-5400000" flipH="1" flipV="1">
              <a:off x="198" y="2336"/>
              <a:ext cx="187" cy="19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102" name="Line 94"/>
            <p:cNvSpPr>
              <a:spLocks noChangeAspect="1" noChangeShapeType="1"/>
            </p:cNvSpPr>
            <p:nvPr/>
          </p:nvSpPr>
          <p:spPr bwMode="auto">
            <a:xfrm rot="-5400000" flipH="1" flipV="1">
              <a:off x="189" y="2428"/>
              <a:ext cx="110" cy="1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103" name="Line 95"/>
            <p:cNvSpPr>
              <a:spLocks noChangeAspect="1" noChangeShapeType="1"/>
            </p:cNvSpPr>
            <p:nvPr/>
          </p:nvSpPr>
          <p:spPr bwMode="auto">
            <a:xfrm rot="16200000" flipV="1">
              <a:off x="183" y="2537"/>
              <a:ext cx="111" cy="1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603104" name="AutoShape 96"/>
            <p:cNvCxnSpPr>
              <a:cxnSpLocks noChangeAspect="1" noChangeShapeType="1"/>
            </p:cNvCxnSpPr>
            <p:nvPr/>
          </p:nvCxnSpPr>
          <p:spPr bwMode="auto">
            <a:xfrm flipH="1">
              <a:off x="292" y="2427"/>
              <a:ext cx="5" cy="220"/>
            </a:xfrm>
            <a:prstGeom prst="curvedConnector3">
              <a:avLst>
                <a:gd name="adj1" fmla="val -144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603105" name="Text Box 97"/>
          <p:cNvSpPr txBox="1">
            <a:spLocks noChangeArrowheads="1"/>
          </p:cNvSpPr>
          <p:nvPr/>
        </p:nvSpPr>
        <p:spPr bwMode="auto">
          <a:xfrm>
            <a:off x="168275" y="4419600"/>
            <a:ext cx="1295400" cy="41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 b="0">
                <a:latin typeface="Comic Sans MS" panose="030F0702030302020204" pitchFamily="66" charset="0"/>
              </a:rPr>
              <a:t>OS’s  view</a:t>
            </a:r>
          </a:p>
        </p:txBody>
      </p:sp>
      <p:sp>
        <p:nvSpPr>
          <p:cNvPr id="2603106" name="AutoShape 98"/>
          <p:cNvSpPr>
            <a:spLocks/>
          </p:cNvSpPr>
          <p:nvPr/>
        </p:nvSpPr>
        <p:spPr bwMode="auto">
          <a:xfrm>
            <a:off x="6610350" y="5483225"/>
            <a:ext cx="2006600" cy="593725"/>
          </a:xfrm>
          <a:prstGeom prst="accentBorderCallout1">
            <a:avLst>
              <a:gd name="adj1" fmla="val 19250"/>
              <a:gd name="adj2" fmla="val -3796"/>
              <a:gd name="adj3" fmla="val -54546"/>
              <a:gd name="adj4" fmla="val -35204"/>
            </a:avLst>
          </a:prstGeom>
          <a:noFill/>
          <a:ln w="12700">
            <a:solidFill>
              <a:srgbClr val="FF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1600" b="0">
                <a:latin typeface="Arial Rounded MT Bold" panose="020F0704030504030204" pitchFamily="34" charset="0"/>
              </a:rPr>
              <a:t>Physical address space_</a:t>
            </a:r>
            <a:endParaRPr lang="en-US" altLang="en-US" b="0">
              <a:latin typeface="Arial Rounded MT Bold" panose="020F0704030504030204" pitchFamily="34" charset="0"/>
            </a:endParaRPr>
          </a:p>
        </p:txBody>
      </p:sp>
      <p:sp>
        <p:nvSpPr>
          <p:cNvPr id="2603107" name="AutoShape 99"/>
          <p:cNvSpPr>
            <a:spLocks/>
          </p:cNvSpPr>
          <p:nvPr/>
        </p:nvSpPr>
        <p:spPr bwMode="auto">
          <a:xfrm>
            <a:off x="6254750" y="1524000"/>
            <a:ext cx="2006600" cy="593725"/>
          </a:xfrm>
          <a:prstGeom prst="accentBorderCallout1">
            <a:avLst>
              <a:gd name="adj1" fmla="val 19250"/>
              <a:gd name="adj2" fmla="val -3796"/>
              <a:gd name="adj3" fmla="val 135560"/>
              <a:gd name="adj4" fmla="val -108463"/>
            </a:avLst>
          </a:prstGeom>
          <a:noFill/>
          <a:ln w="12700">
            <a:solidFill>
              <a:srgbClr val="FF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1600" b="0">
                <a:latin typeface="Arial Rounded MT Bold" panose="020F0704030504030204" pitchFamily="34" charset="0"/>
              </a:rPr>
              <a:t>virtual address space</a:t>
            </a:r>
            <a:r>
              <a:rPr lang="en-US" altLang="en-US" sz="1600" b="0" u="sng">
                <a:latin typeface="Arial Rounded MT Bold" panose="020F0704030504030204" pitchFamily="34" charset="0"/>
              </a:rPr>
              <a:t>s</a:t>
            </a:r>
            <a:endParaRPr lang="en-US" altLang="en-US" b="0">
              <a:latin typeface="Arial Rounded MT Bold" panose="020F0704030504030204" pitchFamily="34" charset="0"/>
            </a:endParaRPr>
          </a:p>
        </p:txBody>
      </p:sp>
      <p:sp>
        <p:nvSpPr>
          <p:cNvPr id="2603108" name="Line 100"/>
          <p:cNvSpPr>
            <a:spLocks noChangeShapeType="1"/>
          </p:cNvSpPr>
          <p:nvPr/>
        </p:nvSpPr>
        <p:spPr bwMode="auto">
          <a:xfrm flipH="1">
            <a:off x="5035550" y="1635125"/>
            <a:ext cx="1138238" cy="7270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3109" name="Line 101"/>
          <p:cNvSpPr>
            <a:spLocks noChangeShapeType="1"/>
          </p:cNvSpPr>
          <p:nvPr/>
        </p:nvSpPr>
        <p:spPr bwMode="auto">
          <a:xfrm flipH="1">
            <a:off x="2282825" y="1652588"/>
            <a:ext cx="3903663" cy="6699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3110" name="Line 102"/>
          <p:cNvSpPr>
            <a:spLocks noChangeShapeType="1"/>
          </p:cNvSpPr>
          <p:nvPr/>
        </p:nvSpPr>
        <p:spPr bwMode="auto">
          <a:xfrm>
            <a:off x="6175375" y="2122488"/>
            <a:ext cx="620713" cy="2762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3111" name="Text Box 103"/>
          <p:cNvSpPr txBox="1">
            <a:spLocks noChangeArrowheads="1"/>
          </p:cNvSpPr>
          <p:nvPr/>
        </p:nvSpPr>
        <p:spPr bwMode="auto">
          <a:xfrm>
            <a:off x="1301750" y="51054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 sz="1400" b="0">
                <a:latin typeface="Times" panose="02020603050405020304" pitchFamily="18" charset="0"/>
              </a:rPr>
              <a:t>0</a:t>
            </a:r>
            <a:endParaRPr lang="en-US" altLang="en-US" b="0">
              <a:latin typeface="Arial Rounded MT Bold" panose="020F0704030504030204" pitchFamily="34" charset="0"/>
            </a:endParaRPr>
          </a:p>
        </p:txBody>
      </p:sp>
      <p:sp>
        <p:nvSpPr>
          <p:cNvPr id="2603112" name="Text Box 104"/>
          <p:cNvSpPr txBox="1">
            <a:spLocks noChangeArrowheads="1"/>
          </p:cNvSpPr>
          <p:nvPr/>
        </p:nvSpPr>
        <p:spPr bwMode="auto">
          <a:xfrm>
            <a:off x="7397750" y="51054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 sz="1400" b="0" i="1">
                <a:latin typeface="Times" panose="02020603050405020304" pitchFamily="18" charset="0"/>
              </a:rPr>
              <a:t>high</a:t>
            </a:r>
            <a:endParaRPr lang="en-US" altLang="en-US" b="0">
              <a:latin typeface="Arial Rounded MT Bold" panose="020F0704030504030204" pitchFamily="34" charset="0"/>
            </a:endParaRPr>
          </a:p>
        </p:txBody>
      </p:sp>
      <p:grpSp>
        <p:nvGrpSpPr>
          <p:cNvPr id="2603113" name="Group 105"/>
          <p:cNvGrpSpPr>
            <a:grpSpLocks noChangeAspect="1"/>
          </p:cNvGrpSpPr>
          <p:nvPr/>
        </p:nvGrpSpPr>
        <p:grpSpPr bwMode="auto">
          <a:xfrm>
            <a:off x="762000" y="2362200"/>
            <a:ext cx="1755775" cy="731838"/>
            <a:chOff x="912" y="1152"/>
            <a:chExt cx="2304" cy="960"/>
          </a:xfrm>
        </p:grpSpPr>
        <p:sp>
          <p:nvSpPr>
            <p:cNvPr id="2603114" name="Rectangle 106"/>
            <p:cNvSpPr>
              <a:spLocks noChangeAspect="1" noChangeArrowheads="1"/>
            </p:cNvSpPr>
            <p:nvPr/>
          </p:nvSpPr>
          <p:spPr bwMode="auto">
            <a:xfrm>
              <a:off x="912" y="1152"/>
              <a:ext cx="2304" cy="96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115" name="Rectangle 107"/>
            <p:cNvSpPr>
              <a:spLocks noChangeAspect="1" noChangeArrowheads="1"/>
            </p:cNvSpPr>
            <p:nvPr/>
          </p:nvSpPr>
          <p:spPr bwMode="auto">
            <a:xfrm>
              <a:off x="912" y="1152"/>
              <a:ext cx="384" cy="9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C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o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d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e</a:t>
              </a:r>
            </a:p>
          </p:txBody>
        </p:sp>
        <p:sp>
          <p:nvSpPr>
            <p:cNvPr id="2603116" name="Rectangle 108"/>
            <p:cNvSpPr>
              <a:spLocks noChangeAspect="1" noChangeArrowheads="1"/>
            </p:cNvSpPr>
            <p:nvPr/>
          </p:nvSpPr>
          <p:spPr bwMode="auto">
            <a:xfrm>
              <a:off x="1296" y="1152"/>
              <a:ext cx="432" cy="9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S    G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t      l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a &amp; o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t     b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i     a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c     l </a:t>
              </a:r>
            </a:p>
          </p:txBody>
        </p:sp>
        <p:sp>
          <p:nvSpPr>
            <p:cNvPr id="2603117" name="Rectangle 109"/>
            <p:cNvSpPr>
              <a:spLocks noChangeAspect="1" noChangeArrowheads="1"/>
            </p:cNvSpPr>
            <p:nvPr/>
          </p:nvSpPr>
          <p:spPr bwMode="auto">
            <a:xfrm>
              <a:off x="1728" y="1152"/>
              <a:ext cx="432" cy="9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H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e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a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p</a:t>
              </a:r>
            </a:p>
          </p:txBody>
        </p:sp>
        <p:sp>
          <p:nvSpPr>
            <p:cNvPr id="2603118" name="Rectangle 110"/>
            <p:cNvSpPr>
              <a:spLocks noChangeAspect="1" noChangeArrowheads="1"/>
            </p:cNvSpPr>
            <p:nvPr/>
          </p:nvSpPr>
          <p:spPr bwMode="auto">
            <a:xfrm>
              <a:off x="2792" y="1152"/>
              <a:ext cx="424" cy="9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sz="800" b="0">
                <a:latin typeface="Arial Rounded MT Bold" panose="020F0704030504030204" pitchFamily="34" charset="0"/>
              </a:endParaRP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S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t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a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c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k</a:t>
              </a:r>
            </a:p>
            <a:p>
              <a:pPr>
                <a:lnSpc>
                  <a:spcPct val="100000"/>
                </a:lnSpc>
              </a:pPr>
              <a:endParaRPr lang="en-US" altLang="en-US" sz="800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119" name="Line 111"/>
            <p:cNvSpPr>
              <a:spLocks noChangeAspect="1" noChangeShapeType="1"/>
            </p:cNvSpPr>
            <p:nvPr/>
          </p:nvSpPr>
          <p:spPr bwMode="auto">
            <a:xfrm>
              <a:off x="2166" y="1631"/>
              <a:ext cx="27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120" name="Line 112"/>
            <p:cNvSpPr>
              <a:spLocks noChangeAspect="1" noChangeShapeType="1"/>
            </p:cNvSpPr>
            <p:nvPr/>
          </p:nvSpPr>
          <p:spPr bwMode="auto">
            <a:xfrm>
              <a:off x="2485" y="1632"/>
              <a:ext cx="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03121" name="Line 113"/>
          <p:cNvSpPr>
            <a:spLocks noChangeShapeType="1"/>
          </p:cNvSpPr>
          <p:nvPr/>
        </p:nvSpPr>
        <p:spPr bwMode="auto">
          <a:xfrm>
            <a:off x="7696200" y="1981200"/>
            <a:ext cx="381000" cy="0"/>
          </a:xfrm>
          <a:prstGeom prst="line">
            <a:avLst/>
          </a:prstGeom>
          <a:noFill/>
          <a:ln w="19050">
            <a:solidFill>
              <a:srgbClr val="ED181E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3122" name="Line 114"/>
          <p:cNvSpPr>
            <a:spLocks noChangeShapeType="1"/>
          </p:cNvSpPr>
          <p:nvPr/>
        </p:nvSpPr>
        <p:spPr bwMode="auto">
          <a:xfrm>
            <a:off x="8077200" y="5895975"/>
            <a:ext cx="381000" cy="0"/>
          </a:xfrm>
          <a:prstGeom prst="line">
            <a:avLst/>
          </a:prstGeom>
          <a:noFill/>
          <a:ln w="19050">
            <a:solidFill>
              <a:srgbClr val="ED181E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3123" name="Text Box 115"/>
          <p:cNvSpPr txBox="1">
            <a:spLocks noChangeArrowheads="1"/>
          </p:cNvSpPr>
          <p:nvPr/>
        </p:nvSpPr>
        <p:spPr bwMode="auto">
          <a:xfrm>
            <a:off x="769938" y="6230938"/>
            <a:ext cx="562292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/>
              <a:t>Slide from Engr. A Compiler by Cooper and Torzon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Example: params2.c</a:t>
            </a:r>
          </a:p>
        </p:txBody>
      </p:sp>
      <p:sp>
        <p:nvSpPr>
          <p:cNvPr id="260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z="2000"/>
              <a:t>#include &lt;stdio.h&gt;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main(){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int i, j, k;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i = 7;  j = 2;  k = 3;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printf(“f(%d)=%d\n", i, f(i+j, j, k+6));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}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int f(int n, int m, int p){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int t1, t2;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t1 = n+m;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t2 = m*p;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return(2*t1+t2);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Gcc –S –O params.c:  The Main</a:t>
            </a:r>
          </a:p>
        </p:txBody>
      </p:sp>
      <p:sp>
        <p:nvSpPr>
          <p:cNvPr id="260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      … header …</a:t>
            </a:r>
          </a:p>
          <a:p>
            <a:r>
              <a:rPr lang="en-US" altLang="en-US"/>
              <a:t>main:</a:t>
            </a:r>
          </a:p>
          <a:p>
            <a:r>
              <a:rPr lang="en-US" altLang="en-US"/>
              <a:t>        …</a:t>
            </a:r>
          </a:p>
          <a:p>
            <a:r>
              <a:rPr lang="en-US" altLang="en-US"/>
              <a:t>        pushl   $10        // Note the optimizer at work!</a:t>
            </a:r>
          </a:p>
          <a:p>
            <a:r>
              <a:rPr lang="en-US" altLang="en-US"/>
              <a:t>        pushl   $2</a:t>
            </a:r>
          </a:p>
          <a:p>
            <a:r>
              <a:rPr lang="en-US" altLang="en-US"/>
              <a:t>        pushl   $9	// Which arg is this?</a:t>
            </a:r>
          </a:p>
          <a:p>
            <a:r>
              <a:rPr lang="en-US" altLang="en-US"/>
              <a:t>        call    f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36000" cy="438150"/>
          </a:xfrm>
        </p:spPr>
        <p:txBody>
          <a:bodyPr/>
          <a:lstStyle/>
          <a:p>
            <a:r>
              <a:rPr lang="en-US" altLang="en-US"/>
              <a:t>Overview</a:t>
            </a:r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33400"/>
            <a:ext cx="8853487" cy="59118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dirty="0"/>
              <a:t>Last Time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Booleans 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Assignments Project 2 </a:t>
            </a:r>
            <a:r>
              <a:rPr lang="en-US" altLang="en-US" dirty="0"/>
              <a:t>due tonight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Project </a:t>
            </a:r>
            <a:r>
              <a:rPr lang="en-US" altLang="en-US" dirty="0" smtClean="0"/>
              <a:t>3 </a:t>
            </a:r>
            <a:r>
              <a:rPr lang="en-US" altLang="en-US" dirty="0"/>
              <a:t>due </a:t>
            </a:r>
            <a:r>
              <a:rPr lang="en-US" altLang="en-US" dirty="0" smtClean="0"/>
              <a:t>April 9 Monday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Project 4 due April 16 Monday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Test 2  April 19 Thursday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Project 5 Extra credit due April 30</a:t>
            </a:r>
            <a:endParaRPr lang="en-US" altLang="en-US" dirty="0"/>
          </a:p>
          <a:p>
            <a:pPr>
              <a:lnSpc>
                <a:spcPct val="85000"/>
              </a:lnSpc>
            </a:pPr>
            <a:r>
              <a:rPr lang="en-US" altLang="en-US" dirty="0" smtClean="0"/>
              <a:t>Today’s </a:t>
            </a:r>
            <a:r>
              <a:rPr lang="en-US" altLang="en-US" dirty="0"/>
              <a:t>Lecture 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Memory Layout of C Processes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Runtime – Memory allocation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Activation Records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Boolean </a:t>
            </a:r>
            <a:r>
              <a:rPr lang="en-US" altLang="en-US" dirty="0"/>
              <a:t>HW </a:t>
            </a:r>
          </a:p>
          <a:p>
            <a:pPr lvl="2">
              <a:lnSpc>
                <a:spcPct val="97000"/>
              </a:lnSpc>
            </a:pPr>
            <a:r>
              <a:rPr lang="en-US" altLang="en-US" dirty="0"/>
              <a:t>Trace Problem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Parameter Passing 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Procedure/function Declarations</a:t>
            </a:r>
            <a:endParaRPr lang="en-US" altLang="en-US" dirty="0"/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Function invocations</a:t>
            </a:r>
            <a:endParaRPr lang="en-US" altLang="en-US" dirty="0"/>
          </a:p>
          <a:p>
            <a:pPr>
              <a:lnSpc>
                <a:spcPct val="85000"/>
              </a:lnSpc>
            </a:pPr>
            <a:r>
              <a:rPr lang="en-US" altLang="en-US" dirty="0"/>
              <a:t>References:  Sections 7</a:t>
            </a:r>
          </a:p>
          <a:p>
            <a:pPr>
              <a:lnSpc>
                <a:spcPct val="85000"/>
              </a:lnSpc>
            </a:pPr>
            <a:r>
              <a:rPr lang="en-US" altLang="en-US" dirty="0"/>
              <a:t>Homework: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Gcc –S –O params.c:  The Function</a:t>
            </a:r>
          </a:p>
        </p:txBody>
      </p:sp>
      <p:sp>
        <p:nvSpPr>
          <p:cNvPr id="260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altLang="en-US"/>
              <a:t>fib:</a:t>
            </a:r>
          </a:p>
          <a:p>
            <a:r>
              <a:rPr lang="en-US" altLang="en-US"/>
              <a:t>        pushl   %ebp			// Prologue</a:t>
            </a:r>
          </a:p>
          <a:p>
            <a:r>
              <a:rPr lang="en-US" altLang="en-US"/>
              <a:t>        movl    %esp, %ebp		//</a:t>
            </a:r>
          </a:p>
          <a:p>
            <a:r>
              <a:rPr lang="en-US" altLang="en-US"/>
              <a:t>        movl    12(%ebp), %edx	</a:t>
            </a:r>
          </a:p>
          <a:p>
            <a:r>
              <a:rPr lang="en-US" altLang="en-US"/>
              <a:t>        movl    8(%ebp), %eax</a:t>
            </a:r>
          </a:p>
          <a:p>
            <a:r>
              <a:rPr lang="en-US" altLang="en-US"/>
              <a:t>        addl    %edx, %eax</a:t>
            </a:r>
          </a:p>
          <a:p>
            <a:r>
              <a:rPr lang="en-US" altLang="en-US"/>
              <a:t>        imull   16(%ebp), %edx</a:t>
            </a:r>
          </a:p>
          <a:p>
            <a:r>
              <a:rPr lang="en-US" altLang="en-US"/>
              <a:t>        leal    (%edx,%eax,2), %eax</a:t>
            </a:r>
          </a:p>
          <a:p>
            <a:r>
              <a:rPr lang="en-US" altLang="en-US"/>
              <a:t>        popl    %ebp			// Epilogue</a:t>
            </a:r>
          </a:p>
          <a:p>
            <a:r>
              <a:rPr lang="en-US" altLang="en-US"/>
              <a:t>        ret				// </a:t>
            </a:r>
            <a:r>
              <a:rPr lang="en-US" altLang="en-US" sz="2000"/>
              <a:t>return value in register %eax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Comments on IA32 Instructions</a:t>
            </a:r>
          </a:p>
        </p:txBody>
      </p:sp>
      <p:sp>
        <p:nvSpPr>
          <p:cNvPr id="260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altLang="en-US"/>
              <a:t>        pushl   %ebp			//  esp=esp-4; M[esp]=ebp</a:t>
            </a:r>
          </a:p>
          <a:p>
            <a:r>
              <a:rPr lang="en-US" altLang="en-US"/>
              <a:t>        movl    %esp, %ebp		//</a:t>
            </a:r>
          </a:p>
          <a:p>
            <a:r>
              <a:rPr lang="en-US" altLang="en-US"/>
              <a:t>        movl    12(%ebp), %edx	// </a:t>
            </a:r>
            <a:r>
              <a:rPr lang="en-US" altLang="en-US" sz="2000"/>
              <a:t>%edx </a:t>
            </a:r>
            <a:r>
              <a:rPr lang="en-US" altLang="en-US" sz="2000">
                <a:sym typeface="Wingdings" panose="05000000000000000000" pitchFamily="2" charset="2"/>
              </a:rPr>
              <a:t> M[ Reg[%ebp]+12]</a:t>
            </a:r>
            <a:endParaRPr lang="en-US" altLang="en-US" sz="2000"/>
          </a:p>
          <a:p>
            <a:r>
              <a:rPr lang="en-US" altLang="en-US"/>
              <a:t>        movl    8(%ebp), %eax</a:t>
            </a:r>
          </a:p>
          <a:p>
            <a:r>
              <a:rPr lang="en-US" altLang="en-US"/>
              <a:t>        addl    %edx, %eax</a:t>
            </a:r>
          </a:p>
          <a:p>
            <a:r>
              <a:rPr lang="en-US" altLang="en-US"/>
              <a:t>        imull   16(%ebp), %edx</a:t>
            </a:r>
          </a:p>
          <a:p>
            <a:r>
              <a:rPr lang="en-US" altLang="en-US"/>
              <a:t>        leal    (%edx,%eax,2), %eax</a:t>
            </a:r>
          </a:p>
          <a:p>
            <a:r>
              <a:rPr lang="en-US" altLang="en-US"/>
              <a:t>        popl    %ebp			//</a:t>
            </a:r>
          </a:p>
          <a:p>
            <a:r>
              <a:rPr lang="en-US" altLang="en-US"/>
              <a:t>        ret</a:t>
            </a:r>
          </a:p>
          <a:p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Stack Support for C in IA32</a:t>
            </a:r>
          </a:p>
        </p:txBody>
      </p:sp>
      <p:sp>
        <p:nvSpPr>
          <p:cNvPr id="260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20788"/>
            <a:ext cx="8548687" cy="1598612"/>
          </a:xfrm>
        </p:spPr>
        <p:txBody>
          <a:bodyPr/>
          <a:lstStyle/>
          <a:p>
            <a:pPr marL="0" indent="0"/>
            <a:r>
              <a:rPr lang="en-US" altLang="en-US"/>
              <a:t>%esp – stack pointer</a:t>
            </a:r>
          </a:p>
          <a:p>
            <a:pPr marL="0" indent="0"/>
            <a:r>
              <a:rPr lang="en-US" altLang="en-US"/>
              <a:t>%ebp -  “frame” pointer</a:t>
            </a:r>
          </a:p>
          <a:p>
            <a:pPr marL="0" indent="0"/>
            <a:r>
              <a:rPr lang="en-US" altLang="en-US"/>
              <a:t>Note the stack grows down from high memory</a:t>
            </a:r>
          </a:p>
          <a:p>
            <a:pPr marL="0" indent="0"/>
            <a:endParaRPr lang="en-US" altLang="en-US" sz="2000"/>
          </a:p>
        </p:txBody>
      </p:sp>
      <p:graphicFrame>
        <p:nvGraphicFramePr>
          <p:cNvPr id="2609156" name="Group 4"/>
          <p:cNvGraphicFramePr>
            <a:graphicFrameLocks noGrp="1"/>
          </p:cNvGraphicFramePr>
          <p:nvPr>
            <p:ph sz="half" idx="2"/>
          </p:nvPr>
        </p:nvGraphicFramePr>
        <p:xfrm>
          <a:off x="5410200" y="2971800"/>
          <a:ext cx="3276600" cy="3244852"/>
        </p:xfrm>
        <a:graphic>
          <a:graphicData uri="http://schemas.openxmlformats.org/drawingml/2006/table">
            <a:tbl>
              <a:tblPr/>
              <a:tblGrid>
                <a:gridCol w="1639888"/>
                <a:gridCol w="1636712"/>
              </a:tblGrid>
              <a:tr h="4064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0xFFFFF0F0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09185" name="Rectangle 33"/>
          <p:cNvSpPr>
            <a:spLocks noChangeArrowheads="1"/>
          </p:cNvSpPr>
          <p:nvPr/>
        </p:nvSpPr>
        <p:spPr bwMode="auto">
          <a:xfrm>
            <a:off x="304800" y="3048000"/>
            <a:ext cx="3124200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marL="342900" indent="-342900" algn="l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defRPr>
            </a:lvl1pPr>
            <a:lvl2pPr marL="742950" indent="-285750" algn="l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 algn="l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sz="1600"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 algn="l">
              <a:spcBef>
                <a:spcPct val="20000"/>
              </a:spcBef>
              <a:buChar char="»"/>
              <a:defRPr sz="1600"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 algn="l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i = 7;  j = 2;  k = 3;</a:t>
            </a:r>
          </a:p>
          <a:p>
            <a:pPr eaLnBrk="1" hangingPunct="1"/>
            <a:r>
              <a:rPr lang="en-US" altLang="en-US"/>
              <a:t>f(i+j, j, k+6));</a:t>
            </a:r>
          </a:p>
          <a:p>
            <a:pPr eaLnBrk="1" hangingPunct="1"/>
            <a:r>
              <a:rPr lang="en-US" altLang="en-US"/>
              <a:t>…</a:t>
            </a:r>
          </a:p>
          <a:p>
            <a:pPr eaLnBrk="1" hangingPunct="1"/>
            <a:r>
              <a:rPr lang="en-US" altLang="en-US"/>
              <a:t>int f(int n, int m, int p){</a:t>
            </a:r>
          </a:p>
          <a:p>
            <a:pPr eaLnBrk="1" hangingPunct="1"/>
            <a:r>
              <a:rPr lang="en-US" altLang="en-US"/>
              <a:t>   int t1, t2;</a:t>
            </a:r>
          </a:p>
        </p:txBody>
      </p:sp>
      <p:sp>
        <p:nvSpPr>
          <p:cNvPr id="2609186" name="Text Box 34"/>
          <p:cNvSpPr txBox="1">
            <a:spLocks noChangeArrowheads="1"/>
          </p:cNvSpPr>
          <p:nvPr/>
        </p:nvSpPr>
        <p:spPr bwMode="auto">
          <a:xfrm>
            <a:off x="3962400" y="2971800"/>
            <a:ext cx="69532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/>
              <a:t>%ebp</a:t>
            </a:r>
          </a:p>
        </p:txBody>
      </p:sp>
      <p:sp>
        <p:nvSpPr>
          <p:cNvPr id="2609187" name="Line 35"/>
          <p:cNvSpPr>
            <a:spLocks noChangeShapeType="1"/>
          </p:cNvSpPr>
          <p:nvPr/>
        </p:nvSpPr>
        <p:spPr bwMode="auto">
          <a:xfrm>
            <a:off x="4767263" y="5181600"/>
            <a:ext cx="6096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09188" name="Line 36"/>
          <p:cNvSpPr>
            <a:spLocks noChangeShapeType="1"/>
          </p:cNvSpPr>
          <p:nvPr/>
        </p:nvSpPr>
        <p:spPr bwMode="auto">
          <a:xfrm>
            <a:off x="4800600" y="3124200"/>
            <a:ext cx="6096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Revisiting the Function code</a:t>
            </a:r>
          </a:p>
        </p:txBody>
      </p:sp>
      <p:sp>
        <p:nvSpPr>
          <p:cNvPr id="261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4891087" cy="5224462"/>
          </a:xfrm>
        </p:spPr>
        <p:txBody>
          <a:bodyPr/>
          <a:lstStyle/>
          <a:p>
            <a:r>
              <a:rPr lang="en-US" altLang="en-US"/>
              <a:t>fib:</a:t>
            </a:r>
          </a:p>
          <a:p>
            <a:r>
              <a:rPr lang="en-US" altLang="en-US"/>
              <a:t>        pushl   %ebp			</a:t>
            </a:r>
          </a:p>
          <a:p>
            <a:r>
              <a:rPr lang="en-US" altLang="en-US"/>
              <a:t>        movl    %esp, %ebp		</a:t>
            </a:r>
          </a:p>
          <a:p>
            <a:r>
              <a:rPr lang="en-US" altLang="en-US"/>
              <a:t>        movl    12(%ebp), %edx	</a:t>
            </a:r>
          </a:p>
          <a:p>
            <a:r>
              <a:rPr lang="en-US" altLang="en-US"/>
              <a:t>        movl    8(%ebp), %eax</a:t>
            </a:r>
          </a:p>
          <a:p>
            <a:r>
              <a:rPr lang="en-US" altLang="en-US"/>
              <a:t>        addl    %edx, %eax</a:t>
            </a:r>
          </a:p>
          <a:p>
            <a:r>
              <a:rPr lang="en-US" altLang="en-US"/>
              <a:t>        imull   16(%ebp), %edx</a:t>
            </a:r>
          </a:p>
          <a:p>
            <a:r>
              <a:rPr lang="en-US" altLang="en-US"/>
              <a:t>        leal    (%edx,%eax,2), %eax</a:t>
            </a:r>
          </a:p>
          <a:p>
            <a:r>
              <a:rPr lang="en-US" altLang="en-US"/>
              <a:t>        popl    %ebp			</a:t>
            </a:r>
          </a:p>
          <a:p>
            <a:r>
              <a:rPr lang="en-US" altLang="en-US"/>
              <a:t>        ret				</a:t>
            </a:r>
            <a:endParaRPr lang="en-US" alt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Grammar for C Functions</a:t>
            </a:r>
          </a:p>
        </p:txBody>
      </p:sp>
      <p:sp>
        <p:nvSpPr>
          <p:cNvPr id="261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Function definition</a:t>
            </a:r>
          </a:p>
          <a:p>
            <a:r>
              <a:rPr lang="en-US" altLang="en-US"/>
              <a:t>	funcDef </a:t>
            </a:r>
            <a:r>
              <a:rPr lang="en-US" altLang="en-US">
                <a:sym typeface="Wingdings" panose="05000000000000000000" pitchFamily="2" charset="2"/>
              </a:rPr>
              <a:t> type  ID (parmlist) ‘{‘  Decls  L ‘}’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Function invocation (calls)</a:t>
            </a:r>
          </a:p>
          <a:p>
            <a:r>
              <a:rPr lang="en-US" altLang="en-US"/>
              <a:t>	expr </a:t>
            </a:r>
            <a:r>
              <a:rPr lang="en-US" altLang="en-US">
                <a:sym typeface="Wingdings" panose="05000000000000000000" pitchFamily="2" charset="2"/>
              </a:rPr>
              <a:t> ID ‘(’  arglist ‘)’</a:t>
            </a:r>
          </a:p>
          <a:p>
            <a:endParaRPr lang="en-US" altLang="en-US">
              <a:sym typeface="Wingdings" panose="05000000000000000000" pitchFamily="2" charset="2"/>
            </a:endParaRPr>
          </a:p>
          <a:p>
            <a:r>
              <a:rPr lang="en-US" altLang="en-US">
                <a:sym typeface="Wingdings" panose="05000000000000000000" pitchFamily="2" charset="2"/>
              </a:rPr>
              <a:t>Attributes:</a:t>
            </a:r>
          </a:p>
          <a:p>
            <a:r>
              <a:rPr lang="en-US" altLang="en-US">
                <a:sym typeface="Wingdings" panose="05000000000000000000" pitchFamily="2" charset="2"/>
              </a:rPr>
              <a:t>	parmlist – list of  id.places</a:t>
            </a:r>
          </a:p>
          <a:p>
            <a:r>
              <a:rPr lang="en-US" altLang="en-US">
                <a:sym typeface="Wingdings" panose="05000000000000000000" pitchFamily="2" charset="2"/>
              </a:rPr>
              <a:t>	arglist   - list of Id.places 		(reverse order)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/>
              <a:t>Semantic Actions for non-nested scopes</a:t>
            </a:r>
          </a:p>
        </p:txBody>
      </p:sp>
      <p:sp>
        <p:nvSpPr>
          <p:cNvPr id="261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expr </a:t>
            </a:r>
            <a:r>
              <a:rPr lang="en-US" altLang="en-US">
                <a:sym typeface="Wingdings" panose="05000000000000000000" pitchFamily="2" charset="2"/>
              </a:rPr>
              <a:t> ID ‘(’  arglist ‘)’    {p = arglist.list;</a:t>
            </a:r>
          </a:p>
          <a:p>
            <a:r>
              <a:rPr lang="en-US" altLang="en-US">
                <a:sym typeface="Wingdings" panose="05000000000000000000" pitchFamily="2" charset="2"/>
              </a:rPr>
              <a:t>					    while(p != NULL){</a:t>
            </a:r>
          </a:p>
          <a:p>
            <a:r>
              <a:rPr lang="en-US" altLang="en-US">
                <a:sym typeface="Wingdings" panose="05000000000000000000" pitchFamily="2" charset="2"/>
              </a:rPr>
              <a:t>						gen(push, -, -, pplace);</a:t>
            </a:r>
          </a:p>
          <a:p>
            <a:r>
              <a:rPr lang="en-US" altLang="en-US">
                <a:sym typeface="Wingdings" panose="05000000000000000000" pitchFamily="2" charset="2"/>
              </a:rPr>
              <a:t>						p = plink;</a:t>
            </a:r>
          </a:p>
          <a:p>
            <a:r>
              <a:rPr lang="en-US" altLang="en-US">
                <a:sym typeface="Wingdings" panose="05000000000000000000" pitchFamily="2" charset="2"/>
              </a:rPr>
              <a:t>					     } </a:t>
            </a:r>
          </a:p>
          <a:p>
            <a:r>
              <a:rPr lang="en-US" altLang="en-US">
                <a:sym typeface="Wingdings" panose="05000000000000000000" pitchFamily="2" charset="2"/>
              </a:rPr>
              <a:t>					  gen (call, -, -, ID.place);</a:t>
            </a:r>
          </a:p>
          <a:p>
            <a:r>
              <a:rPr lang="en-US" altLang="en-US">
                <a:sym typeface="Wingdings" panose="05000000000000000000" pitchFamily="2" charset="2"/>
              </a:rPr>
              <a:t>					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/>
              <a:t>Semantic Actions for non-nested scopes</a:t>
            </a:r>
          </a:p>
        </p:txBody>
      </p:sp>
      <p:sp>
        <p:nvSpPr>
          <p:cNvPr id="261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funcDef </a:t>
            </a:r>
            <a:r>
              <a:rPr lang="en-US" altLang="en-US">
                <a:sym typeface="Wingdings" panose="05000000000000000000" pitchFamily="2" charset="2"/>
              </a:rPr>
              <a:t> type  ID (parmlist) ‘{‘  Decls  L ‘}’</a:t>
            </a:r>
            <a:endParaRPr lang="en-US" altLang="en-US"/>
          </a:p>
          <a:p>
            <a:r>
              <a:rPr lang="en-US" altLang="en-US">
                <a:sym typeface="Wingdings" panose="05000000000000000000" pitchFamily="2" charset="2"/>
              </a:rPr>
              <a:t>			Emit Prologue</a:t>
            </a:r>
          </a:p>
          <a:p>
            <a:r>
              <a:rPr lang="en-US" altLang="en-US">
                <a:sym typeface="Wingdings" panose="05000000000000000000" pitchFamily="2" charset="2"/>
              </a:rPr>
              <a:t>			Emit Body</a:t>
            </a:r>
          </a:p>
          <a:p>
            <a:r>
              <a:rPr lang="en-US" altLang="en-US">
                <a:sym typeface="Wingdings" panose="05000000000000000000" pitchFamily="2" charset="2"/>
              </a:rPr>
              <a:t>			Emit Epilogue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42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spcBef>
                <a:spcPct val="30000"/>
              </a:spcBef>
            </a:pPr>
            <a:r>
              <a:rPr lang="en-US" altLang="en-US"/>
              <a:t>Translating Local Names </a:t>
            </a:r>
          </a:p>
        </p:txBody>
      </p:sp>
      <p:sp>
        <p:nvSpPr>
          <p:cNvPr id="261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90513" y="1220788"/>
            <a:ext cx="8701087" cy="5229225"/>
          </a:xfrm>
        </p:spPr>
        <p:txBody>
          <a:bodyPr/>
          <a:lstStyle/>
          <a:p>
            <a:pPr>
              <a:spcBef>
                <a:spcPct val="15000"/>
              </a:spcBef>
            </a:pPr>
            <a:r>
              <a:rPr lang="en-US" altLang="en-US"/>
              <a:t>How does the compiler represent a specific instance of </a:t>
            </a:r>
            <a:r>
              <a:rPr lang="en-US" altLang="en-US" i="1"/>
              <a:t>x</a:t>
            </a:r>
            <a:r>
              <a:rPr lang="en-US" altLang="en-US"/>
              <a:t> ?</a:t>
            </a:r>
          </a:p>
          <a:p>
            <a:pPr>
              <a:spcBef>
                <a:spcPct val="15000"/>
              </a:spcBef>
            </a:pPr>
            <a:r>
              <a:rPr lang="en-US" altLang="en-US"/>
              <a:t>Name is translated into a </a:t>
            </a:r>
            <a:r>
              <a:rPr lang="en-US" altLang="en-US" i="1">
                <a:solidFill>
                  <a:srgbClr val="996600"/>
                </a:solidFill>
              </a:rPr>
              <a:t>static coordinate</a:t>
            </a:r>
            <a:endParaRPr lang="en-US" altLang="en-US" i="1"/>
          </a:p>
          <a:p>
            <a:pPr lvl="1">
              <a:spcBef>
                <a:spcPct val="15000"/>
              </a:spcBef>
            </a:pPr>
            <a:r>
              <a:rPr lang="en-US" altLang="en-US" sz="1800">
                <a:solidFill>
                  <a:srgbClr val="996600"/>
                </a:solidFill>
              </a:rPr>
              <a:t>&lt; </a:t>
            </a:r>
            <a:r>
              <a:rPr lang="en-US" altLang="en-US" i="1">
                <a:solidFill>
                  <a:srgbClr val="996600"/>
                </a:solidFill>
              </a:rPr>
              <a:t>level,offset </a:t>
            </a:r>
            <a:r>
              <a:rPr lang="en-US" altLang="en-US" sz="1800">
                <a:solidFill>
                  <a:srgbClr val="996600"/>
                </a:solidFill>
              </a:rPr>
              <a:t>&gt;</a:t>
            </a:r>
            <a:r>
              <a:rPr lang="en-US" altLang="en-US"/>
              <a:t> pair</a:t>
            </a:r>
          </a:p>
          <a:p>
            <a:pPr lvl="1">
              <a:spcBef>
                <a:spcPct val="15000"/>
              </a:spcBef>
            </a:pPr>
            <a:r>
              <a:rPr lang="en-US" altLang="en-US" i="1"/>
              <a:t>“</a:t>
            </a:r>
            <a:r>
              <a:rPr lang="en-US" altLang="en-US" i="1">
                <a:solidFill>
                  <a:srgbClr val="996600"/>
                </a:solidFill>
              </a:rPr>
              <a:t>level</a:t>
            </a:r>
            <a:r>
              <a:rPr lang="en-US" altLang="en-US" i="1"/>
              <a:t>” </a:t>
            </a:r>
            <a:r>
              <a:rPr lang="en-US" altLang="en-US"/>
              <a:t>is lexical nesting level of the procedure</a:t>
            </a:r>
            <a:endParaRPr lang="en-US" altLang="en-US" i="1"/>
          </a:p>
          <a:p>
            <a:pPr lvl="1">
              <a:spcBef>
                <a:spcPct val="15000"/>
              </a:spcBef>
            </a:pPr>
            <a:r>
              <a:rPr lang="en-US" altLang="en-US" i="1"/>
              <a:t>“</a:t>
            </a:r>
            <a:r>
              <a:rPr lang="en-US" altLang="en-US" i="1">
                <a:solidFill>
                  <a:srgbClr val="996600"/>
                </a:solidFill>
              </a:rPr>
              <a:t>offset</a:t>
            </a:r>
            <a:r>
              <a:rPr lang="en-US" altLang="en-US" i="1"/>
              <a:t>” </a:t>
            </a:r>
            <a:r>
              <a:rPr lang="en-US" altLang="en-US"/>
              <a:t>is</a:t>
            </a:r>
            <a:r>
              <a:rPr lang="en-US" altLang="en-US" i="1"/>
              <a:t> unique </a:t>
            </a:r>
            <a:r>
              <a:rPr lang="en-US" altLang="en-US"/>
              <a:t>within that scope</a:t>
            </a:r>
          </a:p>
          <a:p>
            <a:pPr>
              <a:spcBef>
                <a:spcPct val="15000"/>
              </a:spcBef>
            </a:pPr>
            <a:r>
              <a:rPr lang="en-US" altLang="en-US"/>
              <a:t>Subsequent code will use the static coordinate to generate addresses and references</a:t>
            </a:r>
          </a:p>
          <a:p>
            <a:pPr>
              <a:spcBef>
                <a:spcPct val="15000"/>
              </a:spcBef>
            </a:pPr>
            <a:r>
              <a:rPr lang="en-US" altLang="en-US" i="1"/>
              <a:t>“</a:t>
            </a:r>
            <a:r>
              <a:rPr lang="en-US" altLang="en-US" i="1">
                <a:solidFill>
                  <a:srgbClr val="996600"/>
                </a:solidFill>
              </a:rPr>
              <a:t>level</a:t>
            </a:r>
            <a:r>
              <a:rPr lang="en-US" altLang="en-US" i="1"/>
              <a:t>” </a:t>
            </a:r>
            <a:r>
              <a:rPr lang="en-US" altLang="en-US"/>
              <a:t>is a function of the table in which </a:t>
            </a:r>
            <a:r>
              <a:rPr lang="en-US" altLang="en-US" i="1"/>
              <a:t>x</a:t>
            </a:r>
            <a:r>
              <a:rPr lang="en-US" altLang="en-US"/>
              <a:t> is found</a:t>
            </a:r>
          </a:p>
          <a:p>
            <a:pPr lvl="1">
              <a:spcBef>
                <a:spcPct val="15000"/>
              </a:spcBef>
            </a:pPr>
            <a:r>
              <a:rPr lang="en-US" altLang="en-US"/>
              <a:t>Stored in the entry for each </a:t>
            </a:r>
            <a:r>
              <a:rPr lang="en-US" altLang="en-US" i="1"/>
              <a:t>x</a:t>
            </a:r>
            <a:endParaRPr lang="en-US" altLang="en-US"/>
          </a:p>
          <a:p>
            <a:pPr>
              <a:spcBef>
                <a:spcPct val="15000"/>
              </a:spcBef>
            </a:pPr>
            <a:r>
              <a:rPr lang="en-US" altLang="en-US" i="1"/>
              <a:t>“</a:t>
            </a:r>
            <a:r>
              <a:rPr lang="en-US" altLang="en-US" i="1">
                <a:solidFill>
                  <a:srgbClr val="996600"/>
                </a:solidFill>
              </a:rPr>
              <a:t>offset</a:t>
            </a:r>
            <a:r>
              <a:rPr lang="en-US" altLang="en-US" i="1"/>
              <a:t>” </a:t>
            </a:r>
            <a:r>
              <a:rPr lang="en-US" altLang="en-US"/>
              <a:t>must be assigned and stored in the symbol table</a:t>
            </a:r>
          </a:p>
          <a:p>
            <a:pPr lvl="1">
              <a:spcBef>
                <a:spcPct val="15000"/>
              </a:spcBef>
            </a:pPr>
            <a:r>
              <a:rPr lang="en-US" altLang="en-US"/>
              <a:t>Assigned at compile time</a:t>
            </a:r>
          </a:p>
          <a:p>
            <a:pPr lvl="1">
              <a:spcBef>
                <a:spcPct val="15000"/>
              </a:spcBef>
            </a:pPr>
            <a:r>
              <a:rPr lang="en-US" altLang="en-US"/>
              <a:t>Known at compile time</a:t>
            </a:r>
          </a:p>
          <a:p>
            <a:pPr lvl="1">
              <a:spcBef>
                <a:spcPct val="15000"/>
              </a:spcBef>
            </a:pPr>
            <a:r>
              <a:rPr lang="en-US" altLang="en-US"/>
              <a:t>Used to generate code that executes at run-time</a:t>
            </a:r>
          </a:p>
        </p:txBody>
      </p:sp>
      <p:sp>
        <p:nvSpPr>
          <p:cNvPr id="2614276" name="Text Box 4"/>
          <p:cNvSpPr txBox="1">
            <a:spLocks noChangeArrowheads="1"/>
          </p:cNvSpPr>
          <p:nvPr/>
        </p:nvSpPr>
        <p:spPr bwMode="auto">
          <a:xfrm>
            <a:off x="914400" y="6544068"/>
            <a:ext cx="6248399" cy="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square" lIns="45720" rIns="45720">
            <a:spAutoFit/>
          </a:bodyPr>
          <a:lstStyle/>
          <a:p>
            <a:r>
              <a:rPr lang="en-US" altLang="en-US" sz="1600" dirty="0"/>
              <a:t>Slide from “Engineering a </a:t>
            </a:r>
            <a:r>
              <a:rPr lang="en-US" altLang="en-US" sz="1600" dirty="0" smtClean="0"/>
              <a:t>Compiler” Cooper </a:t>
            </a:r>
            <a:r>
              <a:rPr lang="en-US" altLang="en-US" sz="1600" dirty="0"/>
              <a:t>and </a:t>
            </a:r>
            <a:r>
              <a:rPr lang="en-US" altLang="en-US" sz="1600" dirty="0" err="1"/>
              <a:t>Torczon</a:t>
            </a:r>
            <a:endParaRPr lang="en-US" altLang="en-US" sz="1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Storage for Blocks within a Single Procedure</a:t>
            </a:r>
          </a:p>
        </p:txBody>
      </p:sp>
      <p:sp>
        <p:nvSpPr>
          <p:cNvPr id="261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60763" y="1270000"/>
            <a:ext cx="5354637" cy="48768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en-US"/>
              <a:t>Fixed length data can always be at a constant offset from the beginning of a procedure</a:t>
            </a:r>
          </a:p>
          <a:p>
            <a:pPr lvl="1">
              <a:lnSpc>
                <a:spcPct val="95000"/>
              </a:lnSpc>
              <a:spcBef>
                <a:spcPct val="15000"/>
              </a:spcBef>
            </a:pPr>
            <a:r>
              <a:rPr lang="en-US" altLang="en-US"/>
              <a:t>In our example, the </a:t>
            </a:r>
            <a:r>
              <a:rPr lang="en-US" altLang="en-US" i="1">
                <a:solidFill>
                  <a:srgbClr val="996600"/>
                </a:solidFill>
              </a:rPr>
              <a:t>a</a:t>
            </a:r>
            <a:r>
              <a:rPr lang="en-US" altLang="en-US"/>
              <a:t> declared at </a:t>
            </a:r>
            <a:r>
              <a:rPr lang="en-US" altLang="en-US">
                <a:solidFill>
                  <a:srgbClr val="996600"/>
                </a:solidFill>
              </a:rPr>
              <a:t>level 0</a:t>
            </a:r>
            <a:r>
              <a:rPr lang="en-US" altLang="en-US"/>
              <a:t> will always be the first data element, stored at byte 0 in the fixed-length data area</a:t>
            </a:r>
          </a:p>
          <a:p>
            <a:pPr lvl="1">
              <a:lnSpc>
                <a:spcPct val="95000"/>
              </a:lnSpc>
              <a:spcBef>
                <a:spcPct val="15000"/>
              </a:spcBef>
            </a:pPr>
            <a:r>
              <a:rPr lang="en-US" altLang="en-US"/>
              <a:t>The </a:t>
            </a:r>
            <a:r>
              <a:rPr lang="en-US" altLang="en-US" i="1">
                <a:solidFill>
                  <a:srgbClr val="FF0000"/>
                </a:solidFill>
              </a:rPr>
              <a:t>x</a:t>
            </a:r>
            <a:r>
              <a:rPr lang="en-US" altLang="en-US"/>
              <a:t> declared at </a:t>
            </a:r>
            <a:r>
              <a:rPr lang="en-US" altLang="en-US">
                <a:solidFill>
                  <a:srgbClr val="996600"/>
                </a:solidFill>
              </a:rPr>
              <a:t>level 1</a:t>
            </a:r>
            <a:r>
              <a:rPr lang="en-US" altLang="en-US" i="1"/>
              <a:t> </a:t>
            </a:r>
            <a:r>
              <a:rPr lang="en-US" altLang="en-US"/>
              <a:t> will always be the sixth data item, stored at byte 20 in the fixed data area</a:t>
            </a:r>
          </a:p>
          <a:p>
            <a:pPr lvl="1">
              <a:lnSpc>
                <a:spcPct val="95000"/>
              </a:lnSpc>
              <a:spcBef>
                <a:spcPct val="15000"/>
              </a:spcBef>
            </a:pPr>
            <a:r>
              <a:rPr lang="en-US" altLang="en-US"/>
              <a:t>The </a:t>
            </a:r>
            <a:r>
              <a:rPr lang="en-US" altLang="en-US" i="1">
                <a:solidFill>
                  <a:srgbClr val="FF0000"/>
                </a:solidFill>
              </a:rPr>
              <a:t>x</a:t>
            </a:r>
            <a:r>
              <a:rPr lang="en-US" altLang="en-US"/>
              <a:t> declared at </a:t>
            </a:r>
            <a:r>
              <a:rPr lang="en-US" altLang="en-US">
                <a:solidFill>
                  <a:srgbClr val="996600"/>
                </a:solidFill>
              </a:rPr>
              <a:t>level 2</a:t>
            </a:r>
            <a:r>
              <a:rPr lang="en-US" altLang="en-US" i="1"/>
              <a:t> </a:t>
            </a:r>
            <a:r>
              <a:rPr lang="en-US" altLang="en-US"/>
              <a:t> will always be the eighth data item, stored at byte 28 in the fixed data area</a:t>
            </a:r>
          </a:p>
          <a:p>
            <a:pPr lvl="1">
              <a:lnSpc>
                <a:spcPct val="95000"/>
              </a:lnSpc>
              <a:spcBef>
                <a:spcPct val="15000"/>
              </a:spcBef>
            </a:pPr>
            <a:r>
              <a:rPr lang="en-US" altLang="en-US"/>
              <a:t>But what about the </a:t>
            </a:r>
            <a:r>
              <a:rPr lang="en-US" altLang="en-US">
                <a:solidFill>
                  <a:srgbClr val="996600"/>
                </a:solidFill>
              </a:rPr>
              <a:t>a</a:t>
            </a:r>
            <a:r>
              <a:rPr lang="en-US" altLang="en-US"/>
              <a:t> declared in the second block at </a:t>
            </a:r>
            <a:r>
              <a:rPr lang="en-US" altLang="en-US">
                <a:solidFill>
                  <a:srgbClr val="996600"/>
                </a:solidFill>
              </a:rPr>
              <a:t>level 2</a:t>
            </a:r>
            <a:r>
              <a:rPr lang="en-US" altLang="en-US"/>
              <a:t>?</a:t>
            </a:r>
          </a:p>
          <a:p>
            <a:pPr lvl="1"/>
            <a:endParaRPr lang="en-US" altLang="en-US" i="1"/>
          </a:p>
        </p:txBody>
      </p:sp>
      <p:sp>
        <p:nvSpPr>
          <p:cNvPr id="2615300" name="Rectangle 4"/>
          <p:cNvSpPr>
            <a:spLocks noChangeArrowheads="1"/>
          </p:cNvSpPr>
          <p:nvPr/>
        </p:nvSpPr>
        <p:spPr bwMode="auto">
          <a:xfrm>
            <a:off x="457200" y="1244600"/>
            <a:ext cx="2997200" cy="48768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defTabSz="457200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defRPr>
            </a:lvl1pPr>
            <a:lvl2pPr marL="742950" indent="-285750" algn="l" defTabSz="45720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 algn="l" defTabSz="4572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 algn="l" defTabSz="4572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 algn="l" defTabSz="4572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en-US" altLang="en-US" sz="1800"/>
              <a:t>B0: {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		int </a:t>
            </a:r>
            <a:r>
              <a:rPr lang="en-US" altLang="en-US" sz="1800" i="1">
                <a:solidFill>
                  <a:srgbClr val="996600"/>
                </a:solidFill>
              </a:rPr>
              <a:t>a</a:t>
            </a:r>
            <a:r>
              <a:rPr lang="en-US" altLang="en-US" sz="1800" i="1"/>
              <a:t>, </a:t>
            </a:r>
            <a:r>
              <a:rPr lang="en-US" altLang="en-US" sz="1800" i="1">
                <a:solidFill>
                  <a:schemeClr val="accent2"/>
                </a:solidFill>
              </a:rPr>
              <a:t>b</a:t>
            </a:r>
            <a:r>
              <a:rPr lang="en-US" altLang="en-US" sz="1800" i="1"/>
              <a:t>, c</a:t>
            </a:r>
            <a:endParaRPr lang="en-US" altLang="en-US" sz="1800"/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B1:		 {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			int </a:t>
            </a:r>
            <a:r>
              <a:rPr lang="en-US" altLang="en-US" sz="1800" i="1"/>
              <a:t>v, </a:t>
            </a:r>
            <a:r>
              <a:rPr lang="en-US" altLang="en-US" sz="1800" i="1">
                <a:solidFill>
                  <a:schemeClr val="accent2"/>
                </a:solidFill>
              </a:rPr>
              <a:t>b</a:t>
            </a:r>
            <a:r>
              <a:rPr lang="en-US" altLang="en-US" sz="1800" i="1"/>
              <a:t>, </a:t>
            </a:r>
            <a:r>
              <a:rPr lang="en-US" altLang="en-US" sz="1800" i="1">
                <a:solidFill>
                  <a:srgbClr val="FF0000"/>
                </a:solidFill>
              </a:rPr>
              <a:t>x</a:t>
            </a:r>
            <a:r>
              <a:rPr lang="en-US" altLang="en-US" sz="1800" i="1"/>
              <a:t>, w</a:t>
            </a:r>
            <a:endParaRPr lang="en-US" altLang="en-US" sz="1800"/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B2:			{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				int </a:t>
            </a:r>
            <a:r>
              <a:rPr lang="en-US" altLang="en-US" sz="1800" i="1">
                <a:solidFill>
                  <a:srgbClr val="FF0000"/>
                </a:solidFill>
              </a:rPr>
              <a:t>x</a:t>
            </a:r>
            <a:r>
              <a:rPr lang="en-US" altLang="en-US" sz="1800" i="1"/>
              <a:t>, y, z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				….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			}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B3:			{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				int </a:t>
            </a:r>
            <a:r>
              <a:rPr lang="en-US" altLang="en-US" sz="1800" i="1">
                <a:solidFill>
                  <a:srgbClr val="FF0000"/>
                </a:solidFill>
              </a:rPr>
              <a:t>x</a:t>
            </a:r>
            <a:r>
              <a:rPr lang="en-US" altLang="en-US" sz="1800" i="1"/>
              <a:t>, </a:t>
            </a:r>
            <a:r>
              <a:rPr lang="en-US" altLang="en-US" sz="1800" i="1">
                <a:solidFill>
                  <a:srgbClr val="996600"/>
                </a:solidFill>
              </a:rPr>
              <a:t>a</a:t>
            </a:r>
            <a:r>
              <a:rPr lang="en-US" altLang="en-US" sz="1800" i="1"/>
              <a:t>, v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				…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			}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			…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		}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	…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2000"/>
              <a:t>}</a:t>
            </a:r>
          </a:p>
        </p:txBody>
      </p:sp>
      <p:sp>
        <p:nvSpPr>
          <p:cNvPr id="2615301" name="Text Box 5"/>
          <p:cNvSpPr txBox="1">
            <a:spLocks noChangeArrowheads="1"/>
          </p:cNvSpPr>
          <p:nvPr/>
        </p:nvSpPr>
        <p:spPr bwMode="auto">
          <a:xfrm>
            <a:off x="2386013" y="6230938"/>
            <a:ext cx="4067175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/>
              <a:t>Slide from “Engineering a Compiler”</a:t>
            </a:r>
          </a:p>
          <a:p>
            <a:r>
              <a:rPr lang="en-US" altLang="en-US"/>
              <a:t>Cooper and Torczon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Variable-length Data</a:t>
            </a:r>
          </a:p>
        </p:txBody>
      </p:sp>
      <p:sp>
        <p:nvSpPr>
          <p:cNvPr id="26163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05200" y="1123950"/>
            <a:ext cx="5105400" cy="306705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0" indent="0"/>
            <a:r>
              <a:rPr lang="en-US" altLang="en-US" sz="2000"/>
              <a:t>Arrays</a:t>
            </a:r>
          </a:p>
          <a:p>
            <a:pPr marL="0" indent="0">
              <a:spcBef>
                <a:spcPct val="15000"/>
              </a:spcBef>
              <a:buSzPct val="90000"/>
              <a:buFont typeface="Symbol" panose="05050102010706020507" pitchFamily="18" charset="2"/>
              <a:buNone/>
            </a:pPr>
            <a:r>
              <a:rPr lang="en-US" altLang="en-US" sz="2000"/>
              <a:t>If size is fixed at compile time, store in fixed-length data area</a:t>
            </a:r>
          </a:p>
          <a:p>
            <a:pPr marL="0" indent="0">
              <a:spcBef>
                <a:spcPct val="15000"/>
              </a:spcBef>
              <a:buSzPct val="90000"/>
              <a:buFont typeface="Symbol" panose="05050102010706020507" pitchFamily="18" charset="2"/>
              <a:buNone/>
            </a:pPr>
            <a:r>
              <a:rPr lang="en-US" altLang="en-US" sz="2000"/>
              <a:t>If size is variable, store </a:t>
            </a:r>
            <a:r>
              <a:rPr lang="en-US" altLang="en-US" sz="2000">
                <a:solidFill>
                  <a:srgbClr val="996600"/>
                </a:solidFill>
              </a:rPr>
              <a:t>descriptor</a:t>
            </a:r>
            <a:r>
              <a:rPr lang="en-US" altLang="en-US" sz="2000"/>
              <a:t> in fixed length area, with pointer to variable length area</a:t>
            </a:r>
          </a:p>
          <a:p>
            <a:pPr marL="0" indent="0">
              <a:spcBef>
                <a:spcPct val="15000"/>
              </a:spcBef>
              <a:buSzPct val="90000"/>
              <a:buFont typeface="Symbol" panose="05050102010706020507" pitchFamily="18" charset="2"/>
              <a:buNone/>
            </a:pPr>
            <a:r>
              <a:rPr lang="en-US" altLang="en-US" sz="2000">
                <a:solidFill>
                  <a:srgbClr val="996600"/>
                </a:solidFill>
              </a:rPr>
              <a:t>Variable-length data area</a:t>
            </a:r>
            <a:r>
              <a:rPr lang="en-US" altLang="en-US" sz="2000"/>
              <a:t> is assigned at the </a:t>
            </a:r>
            <a:r>
              <a:rPr lang="en-US" altLang="en-US" sz="2000">
                <a:solidFill>
                  <a:srgbClr val="996600"/>
                </a:solidFill>
              </a:rPr>
              <a:t>end of the fixed length area</a:t>
            </a:r>
            <a:r>
              <a:rPr lang="en-US" altLang="en-US" sz="2000"/>
              <a:t> for block in which it is allocated</a:t>
            </a:r>
            <a:endParaRPr lang="en-US" altLang="en-US"/>
          </a:p>
        </p:txBody>
      </p:sp>
      <p:sp>
        <p:nvSpPr>
          <p:cNvPr id="2616324" name="Rectangle 4"/>
          <p:cNvSpPr>
            <a:spLocks noChangeArrowheads="1"/>
          </p:cNvSpPr>
          <p:nvPr/>
        </p:nvSpPr>
        <p:spPr bwMode="auto">
          <a:xfrm>
            <a:off x="609600" y="1244600"/>
            <a:ext cx="2736850" cy="301783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defTabSz="457200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defRPr>
            </a:lvl1pPr>
            <a:lvl2pPr marL="742950" indent="-285750" algn="l" defTabSz="45720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 algn="l" defTabSz="4572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 algn="l" defTabSz="4572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 algn="l" defTabSz="4572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en-US" altLang="en-US" sz="2000"/>
              <a:t>B0: {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2000"/>
              <a:t>		int </a:t>
            </a:r>
            <a:r>
              <a:rPr lang="en-US" altLang="en-US" sz="2000" i="1"/>
              <a:t>a, </a:t>
            </a:r>
            <a:r>
              <a:rPr lang="en-US" altLang="en-US" sz="2000" i="1">
                <a:solidFill>
                  <a:schemeClr val="accent2"/>
                </a:solidFill>
              </a:rPr>
              <a:t>b</a:t>
            </a:r>
            <a:endParaRPr lang="en-US" altLang="en-US" sz="2000" i="1"/>
          </a:p>
          <a:p>
            <a:pPr eaLnBrk="1" hangingPunct="1">
              <a:lnSpc>
                <a:spcPct val="70000"/>
              </a:lnSpc>
            </a:pPr>
            <a:r>
              <a:rPr lang="en-US" altLang="en-US" sz="2000" i="1"/>
              <a:t>		… assign value to a</a:t>
            </a:r>
            <a:endParaRPr lang="en-US" altLang="en-US" sz="2000"/>
          </a:p>
          <a:p>
            <a:pPr eaLnBrk="1" hangingPunct="1">
              <a:lnSpc>
                <a:spcPct val="70000"/>
              </a:lnSpc>
            </a:pPr>
            <a:r>
              <a:rPr lang="en-US" altLang="en-US" sz="2000"/>
              <a:t>B1:		 {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2000"/>
              <a:t>			int </a:t>
            </a:r>
            <a:r>
              <a:rPr lang="en-US" altLang="en-US" sz="2000" i="1">
                <a:solidFill>
                  <a:srgbClr val="FF0000"/>
                </a:solidFill>
              </a:rPr>
              <a:t>v(a)</a:t>
            </a:r>
            <a:r>
              <a:rPr lang="en-US" altLang="en-US" sz="2000" i="1"/>
              <a:t>, </a:t>
            </a:r>
            <a:r>
              <a:rPr lang="en-US" altLang="en-US" sz="2000" i="1">
                <a:solidFill>
                  <a:schemeClr val="accent2"/>
                </a:solidFill>
              </a:rPr>
              <a:t>b</a:t>
            </a:r>
            <a:r>
              <a:rPr lang="en-US" altLang="en-US" sz="2000" i="1"/>
              <a:t>, </a:t>
            </a:r>
            <a:r>
              <a:rPr lang="en-US" altLang="en-US" sz="2000" i="1">
                <a:solidFill>
                  <a:srgbClr val="FF0000"/>
                </a:solidFill>
              </a:rPr>
              <a:t>x</a:t>
            </a:r>
            <a:endParaRPr lang="en-US" altLang="en-US" sz="2000"/>
          </a:p>
          <a:p>
            <a:pPr eaLnBrk="1" hangingPunct="1">
              <a:lnSpc>
                <a:spcPct val="70000"/>
              </a:lnSpc>
            </a:pPr>
            <a:r>
              <a:rPr lang="en-US" altLang="en-US" sz="2000"/>
              <a:t>B2:			{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2000"/>
              <a:t>				int </a:t>
            </a:r>
            <a:r>
              <a:rPr lang="en-US" altLang="en-US" sz="2000" i="1">
                <a:solidFill>
                  <a:srgbClr val="FF0000"/>
                </a:solidFill>
              </a:rPr>
              <a:t>x</a:t>
            </a:r>
            <a:r>
              <a:rPr lang="en-US" altLang="en-US" sz="2000" i="1"/>
              <a:t>, </a:t>
            </a:r>
            <a:r>
              <a:rPr lang="en-US" altLang="en-US" sz="2000" i="1">
                <a:solidFill>
                  <a:srgbClr val="996600"/>
                </a:solidFill>
              </a:rPr>
              <a:t>y(8)</a:t>
            </a:r>
            <a:endParaRPr lang="en-US" altLang="en-US" sz="2000" i="1"/>
          </a:p>
          <a:p>
            <a:pPr eaLnBrk="1" hangingPunct="1">
              <a:lnSpc>
                <a:spcPct val="70000"/>
              </a:lnSpc>
            </a:pPr>
            <a:r>
              <a:rPr lang="en-US" altLang="en-US" sz="2000"/>
              <a:t>				….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2000"/>
              <a:t>			}</a:t>
            </a:r>
          </a:p>
        </p:txBody>
      </p:sp>
      <p:sp>
        <p:nvSpPr>
          <p:cNvPr id="2616325" name="Text Box 5"/>
          <p:cNvSpPr txBox="1">
            <a:spLocks noChangeArrowheads="1"/>
          </p:cNvSpPr>
          <p:nvPr/>
        </p:nvSpPr>
        <p:spPr bwMode="auto">
          <a:xfrm>
            <a:off x="762000" y="510540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sz="1600" b="0" i="1">
                <a:latin typeface="Arial Rounded MT Bold" panose="020F0704030504030204" pitchFamily="34" charset="0"/>
              </a:rPr>
              <a:t>a</a:t>
            </a:r>
          </a:p>
        </p:txBody>
      </p:sp>
      <p:sp>
        <p:nvSpPr>
          <p:cNvPr id="2616326" name="Text Box 6"/>
          <p:cNvSpPr txBox="1">
            <a:spLocks noChangeArrowheads="1"/>
          </p:cNvSpPr>
          <p:nvPr/>
        </p:nvSpPr>
        <p:spPr bwMode="auto">
          <a:xfrm>
            <a:off x="1219200" y="510540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sz="1600" b="0" i="1">
                <a:solidFill>
                  <a:schemeClr val="accent2"/>
                </a:solidFill>
                <a:latin typeface="Arial Rounded MT Bold" panose="020F0704030504030204" pitchFamily="34" charset="0"/>
              </a:rPr>
              <a:t>b</a:t>
            </a:r>
          </a:p>
        </p:txBody>
      </p:sp>
      <p:sp>
        <p:nvSpPr>
          <p:cNvPr id="2616327" name="Text Box 7"/>
          <p:cNvSpPr txBox="1">
            <a:spLocks noChangeArrowheads="1"/>
          </p:cNvSpPr>
          <p:nvPr/>
        </p:nvSpPr>
        <p:spPr bwMode="auto">
          <a:xfrm>
            <a:off x="1676400" y="510540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sz="1600" b="0" i="1">
                <a:solidFill>
                  <a:srgbClr val="996600"/>
                </a:solidFill>
                <a:latin typeface="Arial Rounded MT Bold" panose="020F0704030504030204" pitchFamily="34" charset="0"/>
              </a:rPr>
              <a:t>v</a:t>
            </a:r>
          </a:p>
        </p:txBody>
      </p:sp>
      <p:sp>
        <p:nvSpPr>
          <p:cNvPr id="2616328" name="Text Box 8"/>
          <p:cNvSpPr txBox="1">
            <a:spLocks noChangeArrowheads="1"/>
          </p:cNvSpPr>
          <p:nvPr/>
        </p:nvSpPr>
        <p:spPr bwMode="auto">
          <a:xfrm>
            <a:off x="2141538" y="5105400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sz="1600" b="0" i="1">
                <a:solidFill>
                  <a:schemeClr val="accent2"/>
                </a:solidFill>
                <a:latin typeface="Arial Rounded MT Bold" panose="020F0704030504030204" pitchFamily="34" charset="0"/>
              </a:rPr>
              <a:t>b</a:t>
            </a:r>
            <a:endParaRPr lang="en-US" altLang="en-US" sz="1600" b="0" i="1">
              <a:latin typeface="Arial Rounded MT Bold" panose="020F0704030504030204" pitchFamily="34" charset="0"/>
            </a:endParaRPr>
          </a:p>
        </p:txBody>
      </p:sp>
      <p:sp>
        <p:nvSpPr>
          <p:cNvPr id="2616329" name="Rectangle 9"/>
          <p:cNvSpPr>
            <a:spLocks noChangeArrowheads="1"/>
          </p:cNvSpPr>
          <p:nvPr/>
        </p:nvSpPr>
        <p:spPr bwMode="auto">
          <a:xfrm>
            <a:off x="685800" y="4648200"/>
            <a:ext cx="4572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6330" name="Rectangle 10"/>
          <p:cNvSpPr>
            <a:spLocks noChangeArrowheads="1"/>
          </p:cNvSpPr>
          <p:nvPr/>
        </p:nvSpPr>
        <p:spPr bwMode="auto">
          <a:xfrm>
            <a:off x="1143000" y="4648200"/>
            <a:ext cx="4572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6331" name="Rectangle 11"/>
          <p:cNvSpPr>
            <a:spLocks noChangeArrowheads="1"/>
          </p:cNvSpPr>
          <p:nvPr/>
        </p:nvSpPr>
        <p:spPr bwMode="auto">
          <a:xfrm>
            <a:off x="1600200" y="4648200"/>
            <a:ext cx="4572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6332" name="Rectangle 12"/>
          <p:cNvSpPr>
            <a:spLocks noChangeArrowheads="1"/>
          </p:cNvSpPr>
          <p:nvPr/>
        </p:nvSpPr>
        <p:spPr bwMode="auto">
          <a:xfrm>
            <a:off x="2057400" y="4648200"/>
            <a:ext cx="4572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6333" name="Rectangle 13"/>
          <p:cNvSpPr>
            <a:spLocks noChangeArrowheads="1"/>
          </p:cNvSpPr>
          <p:nvPr/>
        </p:nvSpPr>
        <p:spPr bwMode="auto">
          <a:xfrm>
            <a:off x="2514600" y="4648200"/>
            <a:ext cx="4572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6334" name="Rectangle 14"/>
          <p:cNvSpPr>
            <a:spLocks noChangeArrowheads="1"/>
          </p:cNvSpPr>
          <p:nvPr/>
        </p:nvSpPr>
        <p:spPr bwMode="auto">
          <a:xfrm>
            <a:off x="2971800" y="4648200"/>
            <a:ext cx="4572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6335" name="Rectangle 15"/>
          <p:cNvSpPr>
            <a:spLocks noChangeArrowheads="1"/>
          </p:cNvSpPr>
          <p:nvPr/>
        </p:nvSpPr>
        <p:spPr bwMode="auto">
          <a:xfrm>
            <a:off x="3429000" y="4648200"/>
            <a:ext cx="17526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6336" name="Text Box 16"/>
          <p:cNvSpPr txBox="1">
            <a:spLocks noChangeArrowheads="1"/>
          </p:cNvSpPr>
          <p:nvPr/>
        </p:nvSpPr>
        <p:spPr bwMode="auto">
          <a:xfrm>
            <a:off x="2590800" y="510540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sz="1600" b="0" i="1">
                <a:solidFill>
                  <a:schemeClr val="accent2"/>
                </a:solidFill>
                <a:latin typeface="Arial Rounded MT Bold" panose="020F0704030504030204" pitchFamily="34" charset="0"/>
              </a:rPr>
              <a:t>x</a:t>
            </a:r>
          </a:p>
        </p:txBody>
      </p:sp>
      <p:sp>
        <p:nvSpPr>
          <p:cNvPr id="2616337" name="Text Box 17"/>
          <p:cNvSpPr txBox="1">
            <a:spLocks noChangeArrowheads="1"/>
          </p:cNvSpPr>
          <p:nvPr/>
        </p:nvSpPr>
        <p:spPr bwMode="auto">
          <a:xfrm>
            <a:off x="3048000" y="510540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sz="1600" b="0" i="1">
                <a:solidFill>
                  <a:schemeClr val="accent2"/>
                </a:solidFill>
                <a:latin typeface="Arial Rounded MT Bold" panose="020F0704030504030204" pitchFamily="34" charset="0"/>
              </a:rPr>
              <a:t>x</a:t>
            </a:r>
          </a:p>
        </p:txBody>
      </p:sp>
      <p:sp>
        <p:nvSpPr>
          <p:cNvPr id="2616338" name="Text Box 18"/>
          <p:cNvSpPr txBox="1">
            <a:spLocks noChangeArrowheads="1"/>
          </p:cNvSpPr>
          <p:nvPr/>
        </p:nvSpPr>
        <p:spPr bwMode="auto">
          <a:xfrm>
            <a:off x="3962400" y="5105400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 sz="1600" b="0" i="1">
                <a:solidFill>
                  <a:srgbClr val="996600"/>
                </a:solidFill>
                <a:latin typeface="Arial Rounded MT Bold" panose="020F0704030504030204" pitchFamily="34" charset="0"/>
              </a:rPr>
              <a:t>y(8)</a:t>
            </a:r>
            <a:endParaRPr lang="en-US" altLang="en-US" sz="1600" b="0">
              <a:solidFill>
                <a:srgbClr val="9966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616339" name="Rectangle 19"/>
          <p:cNvSpPr>
            <a:spLocks noChangeArrowheads="1"/>
          </p:cNvSpPr>
          <p:nvPr/>
        </p:nvSpPr>
        <p:spPr bwMode="auto">
          <a:xfrm>
            <a:off x="5181600" y="4648200"/>
            <a:ext cx="27432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6340" name="Text Box 20"/>
          <p:cNvSpPr txBox="1">
            <a:spLocks noChangeArrowheads="1"/>
          </p:cNvSpPr>
          <p:nvPr/>
        </p:nvSpPr>
        <p:spPr bwMode="auto">
          <a:xfrm>
            <a:off x="6248400" y="5105400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 sz="1600" b="0" i="1">
                <a:solidFill>
                  <a:srgbClr val="FF0000"/>
                </a:solidFill>
                <a:latin typeface="Arial Rounded MT Bold" panose="020F0704030504030204" pitchFamily="34" charset="0"/>
              </a:rPr>
              <a:t>v(a)</a:t>
            </a:r>
            <a:endParaRPr lang="en-US" altLang="en-US" sz="1600" b="0">
              <a:latin typeface="Arial Rounded MT Bold" panose="020F0704030504030204" pitchFamily="34" charset="0"/>
            </a:endParaRPr>
          </a:p>
        </p:txBody>
      </p:sp>
      <p:cxnSp>
        <p:nvCxnSpPr>
          <p:cNvPr id="2616341" name="AutoShape 21"/>
          <p:cNvCxnSpPr>
            <a:cxnSpLocks noChangeShapeType="1"/>
            <a:stCxn id="2616331" idx="0"/>
            <a:endCxn id="2616339" idx="0"/>
          </p:cNvCxnSpPr>
          <p:nvPr/>
        </p:nvCxnSpPr>
        <p:spPr bwMode="auto">
          <a:xfrm rot="5400000" flipV="1">
            <a:off x="4190206" y="2286794"/>
            <a:ext cx="1588" cy="4724400"/>
          </a:xfrm>
          <a:prstGeom prst="bent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16342" name="Text Box 22"/>
          <p:cNvSpPr txBox="1">
            <a:spLocks noChangeArrowheads="1"/>
          </p:cNvSpPr>
          <p:nvPr/>
        </p:nvSpPr>
        <p:spPr bwMode="auto">
          <a:xfrm>
            <a:off x="5505450" y="5943600"/>
            <a:ext cx="2371725" cy="41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b="0">
                <a:latin typeface="Comic Sans MS" panose="030F0702030302020204" pitchFamily="66" charset="0"/>
              </a:rPr>
              <a:t>Variable-length data</a:t>
            </a:r>
          </a:p>
        </p:txBody>
      </p:sp>
      <p:sp>
        <p:nvSpPr>
          <p:cNvPr id="2616343" name="Line 23"/>
          <p:cNvSpPr>
            <a:spLocks noChangeShapeType="1"/>
          </p:cNvSpPr>
          <p:nvPr/>
        </p:nvSpPr>
        <p:spPr bwMode="auto">
          <a:xfrm>
            <a:off x="5181600" y="4648200"/>
            <a:ext cx="0" cy="1295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6344" name="Text Box 24"/>
          <p:cNvSpPr txBox="1">
            <a:spLocks noChangeArrowheads="1"/>
          </p:cNvSpPr>
          <p:nvPr/>
        </p:nvSpPr>
        <p:spPr bwMode="auto">
          <a:xfrm>
            <a:off x="762000" y="6019800"/>
            <a:ext cx="3733800" cy="6985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5000"/>
              </a:lnSpc>
            </a:pPr>
            <a:r>
              <a:rPr lang="en-US" altLang="en-US" b="0">
                <a:solidFill>
                  <a:srgbClr val="1822CD"/>
                </a:solidFill>
                <a:latin typeface="Comic Sans MS" panose="030F0702030302020204" pitchFamily="66" charset="0"/>
              </a:rPr>
              <a:t>Includes variable length data for all blocks in the procedure …</a:t>
            </a:r>
          </a:p>
        </p:txBody>
      </p:sp>
      <p:cxnSp>
        <p:nvCxnSpPr>
          <p:cNvPr id="2616345" name="AutoShape 25"/>
          <p:cNvCxnSpPr>
            <a:cxnSpLocks noChangeShapeType="1"/>
            <a:stCxn id="2616344" idx="3"/>
            <a:endCxn id="2616343" idx="1"/>
          </p:cNvCxnSpPr>
          <p:nvPr/>
        </p:nvCxnSpPr>
        <p:spPr bwMode="auto">
          <a:xfrm flipV="1">
            <a:off x="4495800" y="5962650"/>
            <a:ext cx="685800" cy="406400"/>
          </a:xfrm>
          <a:prstGeom prst="curvedConnector2">
            <a:avLst/>
          </a:prstGeom>
          <a:noFill/>
          <a:ln w="19050">
            <a:solidFill>
              <a:srgbClr val="1822CD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914400" y="6544068"/>
            <a:ext cx="6248399" cy="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square" lIns="45720" rIns="45720">
            <a:spAutoFit/>
          </a:bodyPr>
          <a:lstStyle/>
          <a:p>
            <a:r>
              <a:rPr lang="en-US" altLang="en-US" sz="1600" dirty="0"/>
              <a:t>Slide from “Engineering a </a:t>
            </a:r>
            <a:r>
              <a:rPr lang="en-US" altLang="en-US" sz="1600" dirty="0" smtClean="0"/>
              <a:t>Compiler” Cooper </a:t>
            </a:r>
            <a:r>
              <a:rPr lang="en-US" altLang="en-US" sz="1600" dirty="0"/>
              <a:t>and </a:t>
            </a:r>
            <a:r>
              <a:rPr lang="en-US" altLang="en-US" sz="1600" dirty="0" err="1"/>
              <a:t>Torczon</a:t>
            </a:r>
            <a:endParaRPr lang="en-US" altLang="en-US" sz="1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-25400"/>
            <a:ext cx="8716962" cy="781050"/>
          </a:xfrm>
        </p:spPr>
        <p:txBody>
          <a:bodyPr/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685800"/>
            <a:ext cx="8307387" cy="5224462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/>
              <a:t>Project 2 due tonight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err="1"/>
              <a:t>i</a:t>
            </a:r>
            <a:r>
              <a:rPr lang="en-US" altLang="en-US" dirty="0" err="1" smtClean="0"/>
              <a:t>nt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x,y,z</a:t>
            </a:r>
            <a:r>
              <a:rPr lang="en-US" altLang="en-US" dirty="0" smtClean="0"/>
              <a:t>;</a:t>
            </a:r>
            <a:endParaRPr lang="en-US" altLang="en-US" dirty="0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/>
              <a:t>Homework due Thursday April 5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/>
              <a:t> things you need to do/understand for Project3 (see slide 5)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/>
              <a:t>Homework due April 11 (Wednesday)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/>
              <a:t>Problem 4.75 </a:t>
            </a:r>
            <a:endParaRPr lang="en-US" altLang="en-US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/>
              <a:t>Project 3 due April 9 Monday (emailed last week)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/>
              <a:t>Project 4 due April 16 Monday (email this Thursday)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/>
              <a:t>Functions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/>
              <a:t>Arrays and structures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>
                <a:solidFill>
                  <a:srgbClr val="FF0000"/>
                </a:solidFill>
              </a:rPr>
              <a:t>Email old test/exam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>
                <a:solidFill>
                  <a:srgbClr val="FF0000"/>
                </a:solidFill>
              </a:rPr>
              <a:t>Review session ?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/>
              <a:t>Test 2  April 19 Thursday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/>
              <a:t>Project 5 Extra credit due April 30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199599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73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Activation Record Review</a:t>
            </a:r>
          </a:p>
        </p:txBody>
      </p:sp>
      <p:grpSp>
        <p:nvGrpSpPr>
          <p:cNvPr id="2617347" name="Group 3"/>
          <p:cNvGrpSpPr>
            <a:grpSpLocks/>
          </p:cNvGrpSpPr>
          <p:nvPr/>
        </p:nvGrpSpPr>
        <p:grpSpPr bwMode="auto">
          <a:xfrm>
            <a:off x="914400" y="1676400"/>
            <a:ext cx="3008313" cy="3475038"/>
            <a:chOff x="576" y="1056"/>
            <a:chExt cx="1895" cy="2189"/>
          </a:xfrm>
        </p:grpSpPr>
        <p:sp>
          <p:nvSpPr>
            <p:cNvPr id="2617348" name="Rectangle 4"/>
            <p:cNvSpPr>
              <a:spLocks noChangeArrowheads="1"/>
            </p:cNvSpPr>
            <p:nvPr/>
          </p:nvSpPr>
          <p:spPr bwMode="auto">
            <a:xfrm>
              <a:off x="1204" y="1056"/>
              <a:ext cx="1008" cy="21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7349" name="Rectangle 5"/>
            <p:cNvSpPr>
              <a:spLocks noChangeArrowheads="1"/>
            </p:cNvSpPr>
            <p:nvPr/>
          </p:nvSpPr>
          <p:spPr bwMode="auto">
            <a:xfrm>
              <a:off x="1204" y="1056"/>
              <a:ext cx="1008" cy="35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altLang="en-US" sz="1600" b="0" i="1">
                  <a:latin typeface="Arial Rounded MT Bold" panose="020F0704030504030204" pitchFamily="34" charset="0"/>
                </a:rPr>
                <a:t>parameters</a:t>
              </a:r>
              <a:endParaRPr lang="en-US" altLang="en-US" sz="1600" b="0">
                <a:latin typeface="Arial Rounded MT Bold" panose="020F0704030504030204" pitchFamily="34" charset="0"/>
              </a:endParaRPr>
            </a:p>
          </p:txBody>
        </p:sp>
        <p:sp>
          <p:nvSpPr>
            <p:cNvPr id="2617350" name="Rectangle 6"/>
            <p:cNvSpPr>
              <a:spLocks noChangeArrowheads="1"/>
            </p:cNvSpPr>
            <p:nvPr/>
          </p:nvSpPr>
          <p:spPr bwMode="auto">
            <a:xfrm>
              <a:off x="1204" y="1415"/>
              <a:ext cx="1008" cy="36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altLang="en-US" sz="1600" b="0" i="1">
                  <a:latin typeface="Arial Rounded MT Bold" panose="020F0704030504030204" pitchFamily="34" charset="0"/>
                </a:rPr>
                <a:t>register 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 i="1">
                  <a:latin typeface="Arial Rounded MT Bold" panose="020F0704030504030204" pitchFamily="34" charset="0"/>
                </a:rPr>
                <a:t>save area</a:t>
              </a:r>
              <a:endParaRPr lang="en-US" altLang="en-US" sz="1600" b="0">
                <a:latin typeface="Arial Rounded MT Bold" panose="020F0704030504030204" pitchFamily="34" charset="0"/>
              </a:endParaRPr>
            </a:p>
          </p:txBody>
        </p:sp>
        <p:sp>
          <p:nvSpPr>
            <p:cNvPr id="2617351" name="Rectangle 7"/>
            <p:cNvSpPr>
              <a:spLocks noChangeArrowheads="1"/>
            </p:cNvSpPr>
            <p:nvPr/>
          </p:nvSpPr>
          <p:spPr bwMode="auto">
            <a:xfrm>
              <a:off x="1204" y="1788"/>
              <a:ext cx="1008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altLang="en-US" sz="1600" b="0" i="1">
                  <a:latin typeface="Arial Rounded MT Bold" panose="020F0704030504030204" pitchFamily="34" charset="0"/>
                </a:rPr>
                <a:t>return value</a:t>
              </a:r>
              <a:endParaRPr lang="en-US" altLang="en-US" sz="1600" b="0">
                <a:latin typeface="Arial Rounded MT Bold" panose="020F0704030504030204" pitchFamily="34" charset="0"/>
              </a:endParaRPr>
            </a:p>
          </p:txBody>
        </p:sp>
        <p:sp>
          <p:nvSpPr>
            <p:cNvPr id="2617352" name="Rectangle 8"/>
            <p:cNvSpPr>
              <a:spLocks noChangeArrowheads="1"/>
            </p:cNvSpPr>
            <p:nvPr/>
          </p:nvSpPr>
          <p:spPr bwMode="auto">
            <a:xfrm>
              <a:off x="1204" y="2032"/>
              <a:ext cx="1008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altLang="en-US" sz="1600" b="0" i="1">
                  <a:solidFill>
                    <a:srgbClr val="996600"/>
                  </a:solidFill>
                  <a:latin typeface="Arial Rounded MT Bold" panose="020F0704030504030204" pitchFamily="34" charset="0"/>
                </a:rPr>
                <a:t>return address</a:t>
              </a:r>
              <a:endParaRPr lang="en-US" altLang="en-US" sz="1600" b="0" i="1">
                <a:latin typeface="Arial Rounded MT Bold" panose="020F0704030504030204" pitchFamily="34" charset="0"/>
              </a:endParaRPr>
            </a:p>
          </p:txBody>
        </p:sp>
        <p:sp>
          <p:nvSpPr>
            <p:cNvPr id="2617353" name="Rectangle 9"/>
            <p:cNvSpPr>
              <a:spLocks noChangeArrowheads="1"/>
            </p:cNvSpPr>
            <p:nvPr/>
          </p:nvSpPr>
          <p:spPr bwMode="auto">
            <a:xfrm>
              <a:off x="1204" y="2276"/>
              <a:ext cx="1008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altLang="en-US" sz="1600" b="0" i="1">
                  <a:latin typeface="Arial Rounded MT Bold" panose="020F0704030504030204" pitchFamily="34" charset="0"/>
                </a:rPr>
                <a:t>addressability</a:t>
              </a:r>
              <a:endParaRPr lang="en-US" altLang="en-US" sz="1600" b="0">
                <a:latin typeface="Arial Rounded MT Bold" panose="020F0704030504030204" pitchFamily="34" charset="0"/>
              </a:endParaRPr>
            </a:p>
          </p:txBody>
        </p:sp>
        <p:sp>
          <p:nvSpPr>
            <p:cNvPr id="2617354" name="Rectangle 10"/>
            <p:cNvSpPr>
              <a:spLocks noChangeArrowheads="1"/>
            </p:cNvSpPr>
            <p:nvPr/>
          </p:nvSpPr>
          <p:spPr bwMode="auto">
            <a:xfrm>
              <a:off x="1204" y="2520"/>
              <a:ext cx="1008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altLang="en-US" sz="1600" b="0" i="1">
                  <a:solidFill>
                    <a:srgbClr val="996600"/>
                  </a:solidFill>
                  <a:latin typeface="Arial Rounded MT Bold" panose="020F0704030504030204" pitchFamily="34" charset="0"/>
                </a:rPr>
                <a:t>caller’s </a:t>
              </a:r>
              <a:r>
                <a:rPr lang="en-US" altLang="en-US" sz="1400" b="0" i="1">
                  <a:solidFill>
                    <a:srgbClr val="996600"/>
                  </a:solidFill>
                  <a:latin typeface="Arial Rounded MT Bold" panose="020F0704030504030204" pitchFamily="34" charset="0"/>
                </a:rPr>
                <a:t>ARP</a:t>
              </a:r>
              <a:endParaRPr lang="en-US" altLang="en-US" sz="1600" b="0">
                <a:latin typeface="Arial Rounded MT Bold" panose="020F0704030504030204" pitchFamily="34" charset="0"/>
              </a:endParaRPr>
            </a:p>
          </p:txBody>
        </p:sp>
        <p:sp>
          <p:nvSpPr>
            <p:cNvPr id="2617355" name="Rectangle 11"/>
            <p:cNvSpPr>
              <a:spLocks noChangeArrowheads="1"/>
            </p:cNvSpPr>
            <p:nvPr/>
          </p:nvSpPr>
          <p:spPr bwMode="auto">
            <a:xfrm>
              <a:off x="1204" y="2764"/>
              <a:ext cx="1008" cy="48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altLang="en-US" sz="1600" b="0" i="1">
                  <a:latin typeface="Arial Rounded MT Bold" panose="020F0704030504030204" pitchFamily="34" charset="0"/>
                </a:rPr>
                <a:t>local 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 i="1">
                  <a:latin typeface="Arial Rounded MT Bold" panose="020F0704030504030204" pitchFamily="34" charset="0"/>
                </a:rPr>
                <a:t>variables</a:t>
              </a:r>
              <a:endParaRPr lang="en-US" altLang="en-US" sz="1600" b="0">
                <a:latin typeface="Arial Rounded MT Bold" panose="020F0704030504030204" pitchFamily="34" charset="0"/>
              </a:endParaRPr>
            </a:p>
          </p:txBody>
        </p:sp>
        <p:sp>
          <p:nvSpPr>
            <p:cNvPr id="2617356" name="Text Box 12"/>
            <p:cNvSpPr txBox="1">
              <a:spLocks noChangeArrowheads="1"/>
            </p:cNvSpPr>
            <p:nvPr/>
          </p:nvSpPr>
          <p:spPr bwMode="auto">
            <a:xfrm>
              <a:off x="576" y="2374"/>
              <a:ext cx="384" cy="19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50000"/>
                </a:spcBef>
              </a:pPr>
              <a:r>
                <a:rPr lang="en-US" altLang="en-US" sz="1400" b="0">
                  <a:latin typeface="Arial Rounded MT Bold" panose="020F0704030504030204" pitchFamily="34" charset="0"/>
                </a:rPr>
                <a:t>ARP</a:t>
              </a:r>
              <a:endParaRPr lang="en-US" altLang="en-US" sz="1600" b="0">
                <a:latin typeface="Arial Rounded MT Bold" panose="020F0704030504030204" pitchFamily="34" charset="0"/>
              </a:endParaRPr>
            </a:p>
          </p:txBody>
        </p:sp>
        <p:sp>
          <p:nvSpPr>
            <p:cNvPr id="2617357" name="Line 13"/>
            <p:cNvSpPr>
              <a:spLocks noChangeShapeType="1"/>
            </p:cNvSpPr>
            <p:nvPr/>
          </p:nvSpPr>
          <p:spPr bwMode="auto">
            <a:xfrm>
              <a:off x="864" y="2518"/>
              <a:ext cx="339" cy="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7358" name="Line 14"/>
            <p:cNvSpPr>
              <a:spLocks noChangeShapeType="1"/>
            </p:cNvSpPr>
            <p:nvPr/>
          </p:nvSpPr>
          <p:spPr bwMode="auto">
            <a:xfrm>
              <a:off x="2132" y="2646"/>
              <a:ext cx="339" cy="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17359" name="AutoShape 15"/>
          <p:cNvSpPr>
            <a:spLocks/>
          </p:cNvSpPr>
          <p:nvPr/>
        </p:nvSpPr>
        <p:spPr bwMode="auto">
          <a:xfrm>
            <a:off x="5181600" y="1300163"/>
            <a:ext cx="2836863" cy="590550"/>
          </a:xfrm>
          <a:prstGeom prst="accentBorderCallout1">
            <a:avLst>
              <a:gd name="adj1" fmla="val 19356"/>
              <a:gd name="adj2" fmla="val -2685"/>
              <a:gd name="adj3" fmla="val 116130"/>
              <a:gd name="adj4" fmla="val -65194"/>
            </a:avLst>
          </a:prstGeom>
          <a:noFill/>
          <a:ln w="9525">
            <a:solidFill>
              <a:srgbClr val="0000CC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600" b="0">
                <a:latin typeface="Arial Rounded MT Bold" panose="020F0704030504030204" pitchFamily="34" charset="0"/>
              </a:rPr>
              <a:t>Space for parameters to the current routine</a:t>
            </a:r>
          </a:p>
        </p:txBody>
      </p:sp>
      <p:sp>
        <p:nvSpPr>
          <p:cNvPr id="2617360" name="AutoShape 16"/>
          <p:cNvSpPr>
            <a:spLocks/>
          </p:cNvSpPr>
          <p:nvPr/>
        </p:nvSpPr>
        <p:spPr bwMode="auto">
          <a:xfrm>
            <a:off x="5181600" y="1933575"/>
            <a:ext cx="2836863" cy="346075"/>
          </a:xfrm>
          <a:prstGeom prst="accentBorderCallout1">
            <a:avLst>
              <a:gd name="adj1" fmla="val 33028"/>
              <a:gd name="adj2" fmla="val -2685"/>
              <a:gd name="adj3" fmla="val 163759"/>
              <a:gd name="adj4" fmla="val -66255"/>
            </a:avLst>
          </a:prstGeom>
          <a:noFill/>
          <a:ln w="9525">
            <a:solidFill>
              <a:srgbClr val="0000CC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600" b="0">
                <a:latin typeface="Arial Rounded MT Bold" panose="020F0704030504030204" pitchFamily="34" charset="0"/>
              </a:rPr>
              <a:t>Saved register contents</a:t>
            </a:r>
          </a:p>
        </p:txBody>
      </p:sp>
      <p:sp>
        <p:nvSpPr>
          <p:cNvPr id="2617361" name="AutoShape 17"/>
          <p:cNvSpPr>
            <a:spLocks/>
          </p:cNvSpPr>
          <p:nvPr/>
        </p:nvSpPr>
        <p:spPr bwMode="auto">
          <a:xfrm>
            <a:off x="5181600" y="2362200"/>
            <a:ext cx="2836863" cy="590550"/>
          </a:xfrm>
          <a:prstGeom prst="accentBorderCallout1">
            <a:avLst>
              <a:gd name="adj1" fmla="val 19356"/>
              <a:gd name="adj2" fmla="val -2685"/>
              <a:gd name="adj3" fmla="val 113440"/>
              <a:gd name="adj4" fmla="val -61949"/>
            </a:avLst>
          </a:prstGeom>
          <a:noFill/>
          <a:ln w="9525">
            <a:solidFill>
              <a:srgbClr val="0000CC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600" b="0">
                <a:latin typeface="Arial Rounded MT Bold" panose="020F0704030504030204" pitchFamily="34" charset="0"/>
              </a:rPr>
              <a:t>If function, space for return value</a:t>
            </a:r>
          </a:p>
        </p:txBody>
      </p:sp>
      <p:sp>
        <p:nvSpPr>
          <p:cNvPr id="2617362" name="AutoShape 18"/>
          <p:cNvSpPr>
            <a:spLocks/>
          </p:cNvSpPr>
          <p:nvPr/>
        </p:nvSpPr>
        <p:spPr bwMode="auto">
          <a:xfrm>
            <a:off x="5181600" y="3076575"/>
            <a:ext cx="2836863" cy="346075"/>
          </a:xfrm>
          <a:prstGeom prst="accentBorderCallout1">
            <a:avLst>
              <a:gd name="adj1" fmla="val 33028"/>
              <a:gd name="adj2" fmla="val -2685"/>
              <a:gd name="adj3" fmla="val 101375"/>
              <a:gd name="adj4" fmla="val -60269"/>
            </a:avLst>
          </a:prstGeom>
          <a:noFill/>
          <a:ln w="9525">
            <a:solidFill>
              <a:srgbClr val="0000CC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600" b="0">
                <a:latin typeface="Arial Rounded MT Bold" panose="020F0704030504030204" pitchFamily="34" charset="0"/>
              </a:rPr>
              <a:t>Address to resume caller</a:t>
            </a:r>
          </a:p>
        </p:txBody>
      </p:sp>
      <p:sp>
        <p:nvSpPr>
          <p:cNvPr id="2617363" name="AutoShape 19"/>
          <p:cNvSpPr>
            <a:spLocks/>
          </p:cNvSpPr>
          <p:nvPr/>
        </p:nvSpPr>
        <p:spPr bwMode="auto">
          <a:xfrm>
            <a:off x="5181600" y="3657600"/>
            <a:ext cx="2836863" cy="346075"/>
          </a:xfrm>
          <a:prstGeom prst="accentBorderCallout1">
            <a:avLst>
              <a:gd name="adj1" fmla="val 33028"/>
              <a:gd name="adj2" fmla="val -2685"/>
              <a:gd name="adj3" fmla="val 33486"/>
              <a:gd name="adj4" fmla="val -59991"/>
            </a:avLst>
          </a:prstGeom>
          <a:noFill/>
          <a:ln w="9525">
            <a:solidFill>
              <a:srgbClr val="0000CC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600" b="0">
                <a:latin typeface="Arial Rounded MT Bold" panose="020F0704030504030204" pitchFamily="34" charset="0"/>
              </a:rPr>
              <a:t>Help with non-local access</a:t>
            </a:r>
          </a:p>
        </p:txBody>
      </p:sp>
      <p:sp>
        <p:nvSpPr>
          <p:cNvPr id="2617364" name="AutoShape 20"/>
          <p:cNvSpPr>
            <a:spLocks/>
          </p:cNvSpPr>
          <p:nvPr/>
        </p:nvSpPr>
        <p:spPr bwMode="auto">
          <a:xfrm>
            <a:off x="5189538" y="4157663"/>
            <a:ext cx="2836862" cy="590550"/>
          </a:xfrm>
          <a:prstGeom prst="accentBorderCallout1">
            <a:avLst>
              <a:gd name="adj1" fmla="val 19356"/>
              <a:gd name="adj2" fmla="val -2685"/>
              <a:gd name="adj3" fmla="val 18546"/>
              <a:gd name="adj4" fmla="val -66310"/>
            </a:avLst>
          </a:prstGeom>
          <a:noFill/>
          <a:ln w="9525">
            <a:solidFill>
              <a:srgbClr val="0000CC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600" b="0">
                <a:latin typeface="Arial Rounded MT Bold" panose="020F0704030504030204" pitchFamily="34" charset="0"/>
              </a:rPr>
              <a:t>To restore caller’s </a:t>
            </a:r>
            <a:r>
              <a:rPr lang="en-US" altLang="en-US" sz="1400" b="0">
                <a:latin typeface="Arial Rounded MT Bold" panose="020F0704030504030204" pitchFamily="34" charset="0"/>
              </a:rPr>
              <a:t>AR </a:t>
            </a:r>
            <a:r>
              <a:rPr lang="en-US" altLang="en-US" sz="1600" b="0">
                <a:latin typeface="Arial Rounded MT Bold" panose="020F0704030504030204" pitchFamily="34" charset="0"/>
              </a:rPr>
              <a:t>on a </a:t>
            </a:r>
          </a:p>
          <a:p>
            <a:pPr algn="l">
              <a:lnSpc>
                <a:spcPct val="100000"/>
              </a:lnSpc>
            </a:pPr>
            <a:r>
              <a:rPr lang="en-US" altLang="en-US" sz="1600" b="0">
                <a:latin typeface="Arial Rounded MT Bold" panose="020F0704030504030204" pitchFamily="34" charset="0"/>
              </a:rPr>
              <a:t>return</a:t>
            </a:r>
          </a:p>
        </p:txBody>
      </p:sp>
      <p:sp>
        <p:nvSpPr>
          <p:cNvPr id="2617365" name="AutoShape 21"/>
          <p:cNvSpPr>
            <a:spLocks/>
          </p:cNvSpPr>
          <p:nvPr/>
        </p:nvSpPr>
        <p:spPr bwMode="auto">
          <a:xfrm>
            <a:off x="5181600" y="4876800"/>
            <a:ext cx="2836863" cy="590550"/>
          </a:xfrm>
          <a:prstGeom prst="accentBorderCallout1">
            <a:avLst>
              <a:gd name="adj1" fmla="val 19356"/>
              <a:gd name="adj2" fmla="val -2685"/>
              <a:gd name="adj3" fmla="val -36292"/>
              <a:gd name="adj4" fmla="val -70620"/>
            </a:avLst>
          </a:prstGeom>
          <a:noFill/>
          <a:ln w="9525">
            <a:solidFill>
              <a:srgbClr val="0000CC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600" b="0">
                <a:latin typeface="Arial Rounded MT Bold" panose="020F0704030504030204" pitchFamily="34" charset="0"/>
              </a:rPr>
              <a:t>Space for local values &amp; variables (including spills)</a:t>
            </a:r>
          </a:p>
        </p:txBody>
      </p:sp>
      <p:sp>
        <p:nvSpPr>
          <p:cNvPr id="2617366" name="Text Box 22"/>
          <p:cNvSpPr txBox="1">
            <a:spLocks noChangeArrowheads="1"/>
          </p:cNvSpPr>
          <p:nvPr/>
        </p:nvSpPr>
        <p:spPr bwMode="auto">
          <a:xfrm>
            <a:off x="685800" y="5638800"/>
            <a:ext cx="5181600" cy="420688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 b="0">
                <a:solidFill>
                  <a:srgbClr val="1822CD"/>
                </a:solidFill>
                <a:latin typeface="Comic Sans MS" panose="030F0702030302020204" pitchFamily="66" charset="0"/>
              </a:rPr>
              <a:t>One </a:t>
            </a:r>
            <a:r>
              <a:rPr lang="en-US" altLang="en-US" sz="1600">
                <a:solidFill>
                  <a:srgbClr val="1822CD"/>
                </a:solidFill>
                <a:latin typeface="Comic Sans MS" panose="030F0702030302020204" pitchFamily="66" charset="0"/>
              </a:rPr>
              <a:t>AR</a:t>
            </a:r>
            <a:r>
              <a:rPr lang="en-US" altLang="en-US" b="0">
                <a:solidFill>
                  <a:srgbClr val="1822CD"/>
                </a:solidFill>
                <a:latin typeface="Comic Sans MS" panose="030F0702030302020204" pitchFamily="66" charset="0"/>
              </a:rPr>
              <a:t> for each invocation of a procedure</a:t>
            </a:r>
          </a:p>
        </p:txBody>
      </p:sp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914400" y="6544068"/>
            <a:ext cx="6248399" cy="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square" lIns="45720" rIns="45720">
            <a:spAutoFit/>
          </a:bodyPr>
          <a:lstStyle/>
          <a:p>
            <a:r>
              <a:rPr lang="en-US" altLang="en-US" sz="1600" dirty="0"/>
              <a:t>Slide from “Engineering a </a:t>
            </a:r>
            <a:r>
              <a:rPr lang="en-US" altLang="en-US" sz="1600" dirty="0" smtClean="0"/>
              <a:t>Compiler” Cooper </a:t>
            </a:r>
            <a:r>
              <a:rPr lang="en-US" altLang="en-US" sz="1600" dirty="0"/>
              <a:t>and </a:t>
            </a:r>
            <a:r>
              <a:rPr lang="en-US" altLang="en-US" sz="1600" dirty="0" err="1"/>
              <a:t>Torczon</a:t>
            </a:r>
            <a:endParaRPr lang="en-US" altLang="en-US" sz="1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83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247650"/>
            <a:ext cx="8716962" cy="590550"/>
          </a:xfrm>
        </p:spPr>
        <p:txBody>
          <a:bodyPr/>
          <a:lstStyle/>
          <a:p>
            <a:r>
              <a:rPr lang="en-US" altLang="en-US"/>
              <a:t>Activation Record Details</a:t>
            </a:r>
          </a:p>
        </p:txBody>
      </p:sp>
      <p:sp>
        <p:nvSpPr>
          <p:cNvPr id="26183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90513" y="914400"/>
            <a:ext cx="8853487" cy="5530850"/>
          </a:xfrm>
        </p:spPr>
        <p:txBody>
          <a:bodyPr/>
          <a:lstStyle/>
          <a:p>
            <a:r>
              <a:rPr lang="en-US" altLang="en-US"/>
              <a:t>How does the compiler find the variables?</a:t>
            </a:r>
          </a:p>
          <a:p>
            <a:r>
              <a:rPr lang="en-US" altLang="en-US"/>
              <a:t>They are at known offsets from the </a:t>
            </a:r>
            <a:r>
              <a:rPr lang="en-US" altLang="en-US" sz="2000"/>
              <a:t>AR pointer </a:t>
            </a:r>
          </a:p>
          <a:p>
            <a:r>
              <a:rPr lang="en-US" altLang="en-US"/>
              <a:t>The static coordinate leads to a “loadAI” operation</a:t>
            </a:r>
          </a:p>
          <a:p>
            <a:pPr lvl="1"/>
            <a:r>
              <a:rPr lang="en-US" altLang="en-US">
                <a:solidFill>
                  <a:srgbClr val="ED181E"/>
                </a:solidFill>
              </a:rPr>
              <a:t>Level</a:t>
            </a:r>
            <a:r>
              <a:rPr lang="en-US" altLang="en-US"/>
              <a:t> specifies an ARP, </a:t>
            </a:r>
            <a:r>
              <a:rPr lang="en-US" altLang="en-US">
                <a:solidFill>
                  <a:srgbClr val="ED181E"/>
                </a:solidFill>
              </a:rPr>
              <a:t>offset</a:t>
            </a:r>
            <a:r>
              <a:rPr lang="en-US" altLang="en-US"/>
              <a:t> is the constant</a:t>
            </a:r>
          </a:p>
          <a:p>
            <a:pPr>
              <a:spcBef>
                <a:spcPct val="75000"/>
              </a:spcBef>
            </a:pPr>
            <a:r>
              <a:rPr lang="en-US" altLang="en-US"/>
              <a:t>Variable-length data</a:t>
            </a:r>
          </a:p>
          <a:p>
            <a:r>
              <a:rPr lang="en-US" altLang="en-US"/>
              <a:t>If </a:t>
            </a:r>
            <a:r>
              <a:rPr lang="en-US" altLang="en-US" sz="2000"/>
              <a:t>AR </a:t>
            </a:r>
            <a:r>
              <a:rPr lang="en-US" altLang="en-US"/>
              <a:t>can be extended, put it after local variables</a:t>
            </a:r>
          </a:p>
          <a:p>
            <a:r>
              <a:rPr lang="en-US" altLang="en-US"/>
              <a:t>Leave a pointer at a known offset from ARP</a:t>
            </a:r>
          </a:p>
          <a:p>
            <a:r>
              <a:rPr lang="en-US" altLang="en-US"/>
              <a:t>Otherwise, put variable-length data on the heap</a:t>
            </a:r>
          </a:p>
          <a:p>
            <a:pPr>
              <a:spcBef>
                <a:spcPct val="75000"/>
              </a:spcBef>
            </a:pPr>
            <a:r>
              <a:rPr lang="en-US" altLang="en-US"/>
              <a:t>Initializing local variables</a:t>
            </a:r>
          </a:p>
          <a:p>
            <a:r>
              <a:rPr lang="en-US" altLang="en-US"/>
              <a:t>Must generate explicit code to store the values</a:t>
            </a:r>
          </a:p>
          <a:p>
            <a:r>
              <a:rPr lang="en-US" altLang="en-US"/>
              <a:t>Among the procedure’s first actions 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914400" y="6544068"/>
            <a:ext cx="6248399" cy="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square" lIns="45720" rIns="45720">
            <a:spAutoFit/>
          </a:bodyPr>
          <a:lstStyle/>
          <a:p>
            <a:r>
              <a:rPr lang="en-US" altLang="en-US" sz="1600" dirty="0"/>
              <a:t>Slide from “Engineering a </a:t>
            </a:r>
            <a:r>
              <a:rPr lang="en-US" altLang="en-US" sz="1600" dirty="0" smtClean="0"/>
              <a:t>Compiler” Cooper </a:t>
            </a:r>
            <a:r>
              <a:rPr lang="en-US" altLang="en-US" sz="1600" dirty="0"/>
              <a:t>and </a:t>
            </a:r>
            <a:r>
              <a:rPr lang="en-US" altLang="en-US" sz="1600" dirty="0" err="1"/>
              <a:t>Torczon</a:t>
            </a:r>
            <a:endParaRPr lang="en-US" altLang="en-US" sz="1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Communicating Between Procedures</a:t>
            </a:r>
          </a:p>
        </p:txBody>
      </p:sp>
      <p:sp>
        <p:nvSpPr>
          <p:cNvPr id="262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Most languages provide a parameter passing mechanism</a:t>
            </a:r>
          </a:p>
          <a:p>
            <a:pPr>
              <a:buFont typeface="Symbol" panose="05050102010706020507" pitchFamily="18" charset="2"/>
              <a:buNone/>
            </a:pPr>
            <a:r>
              <a:rPr lang="en-US" altLang="en-US" sz="2000"/>
              <a:t>Expression used at “call site” becomes variable in callee</a:t>
            </a:r>
          </a:p>
          <a:p>
            <a:pPr>
              <a:spcBef>
                <a:spcPct val="100000"/>
              </a:spcBef>
              <a:buSzPct val="90000"/>
              <a:buFont typeface="Symbol" panose="05050102010706020507" pitchFamily="18" charset="2"/>
              <a:buNone/>
            </a:pPr>
            <a:r>
              <a:rPr lang="en-US" altLang="en-US" sz="2000"/>
              <a:t>Two common binding mechanisms</a:t>
            </a:r>
          </a:p>
          <a:p>
            <a:r>
              <a:rPr lang="en-US" altLang="en-US" sz="2000">
                <a:solidFill>
                  <a:srgbClr val="996600"/>
                </a:solidFill>
              </a:rPr>
              <a:t>Call-by-reference</a:t>
            </a:r>
            <a:r>
              <a:rPr lang="en-US" altLang="en-US" sz="2000"/>
              <a:t> passes a pointer to actual parameter</a:t>
            </a:r>
          </a:p>
          <a:p>
            <a:pPr lvl="1"/>
            <a:r>
              <a:rPr lang="en-US" altLang="en-US" sz="1800"/>
              <a:t>Requires slot in the AR (for </a:t>
            </a:r>
            <a:r>
              <a:rPr lang="en-US" altLang="en-US" sz="1800">
                <a:solidFill>
                  <a:srgbClr val="996600"/>
                </a:solidFill>
              </a:rPr>
              <a:t>address</a:t>
            </a:r>
            <a:r>
              <a:rPr lang="en-US" altLang="en-US" sz="1800"/>
              <a:t> of parameter)</a:t>
            </a:r>
          </a:p>
          <a:p>
            <a:pPr lvl="1"/>
            <a:r>
              <a:rPr lang="en-US" altLang="en-US" sz="1800"/>
              <a:t>Multiple names with the same address?</a:t>
            </a:r>
          </a:p>
          <a:p>
            <a:r>
              <a:rPr lang="en-US" altLang="en-US" sz="2000">
                <a:solidFill>
                  <a:srgbClr val="996600"/>
                </a:solidFill>
              </a:rPr>
              <a:t>Call-by-value</a:t>
            </a:r>
            <a:r>
              <a:rPr lang="en-US" altLang="en-US" sz="2000"/>
              <a:t> passes a copy of its value at time of call</a:t>
            </a:r>
          </a:p>
          <a:p>
            <a:pPr lvl="1"/>
            <a:r>
              <a:rPr lang="en-US" altLang="en-US" sz="1800"/>
              <a:t>Requires slot in the AR</a:t>
            </a:r>
          </a:p>
          <a:p>
            <a:pPr lvl="1"/>
            <a:r>
              <a:rPr lang="en-US" altLang="en-US" sz="1800"/>
              <a:t>Each name gets a unique location               </a:t>
            </a:r>
            <a:r>
              <a:rPr lang="en-US" altLang="en-US" sz="1600" b="0" i="1">
                <a:solidFill>
                  <a:srgbClr val="ED181E"/>
                </a:solidFill>
              </a:rPr>
              <a:t>(may have same value)</a:t>
            </a:r>
            <a:endParaRPr lang="en-US" altLang="en-US" sz="1800"/>
          </a:p>
          <a:p>
            <a:pPr lvl="1"/>
            <a:r>
              <a:rPr lang="en-US" altLang="en-US" sz="1800"/>
              <a:t>Arrays are mostly passed by reference, not value</a:t>
            </a:r>
          </a:p>
          <a:p>
            <a:pPr>
              <a:spcBef>
                <a:spcPct val="100000"/>
              </a:spcBef>
            </a:pPr>
            <a:r>
              <a:rPr lang="en-US" altLang="en-US" sz="2000"/>
              <a:t>Can always use global variables …</a:t>
            </a:r>
          </a:p>
        </p:txBody>
      </p:sp>
      <p:sp>
        <p:nvSpPr>
          <p:cNvPr id="2620420" name="Text Box 4"/>
          <p:cNvSpPr txBox="1">
            <a:spLocks noChangeArrowheads="1"/>
          </p:cNvSpPr>
          <p:nvPr/>
        </p:nvSpPr>
        <p:spPr bwMode="auto">
          <a:xfrm>
            <a:off x="6900863" y="3457575"/>
            <a:ext cx="1752600" cy="387350"/>
          </a:xfrm>
          <a:prstGeom prst="rect">
            <a:avLst/>
          </a:prstGeom>
          <a:noFill/>
          <a:ln w="12700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1822CD"/>
                </a:solidFill>
                <a:latin typeface="Comic Sans MS" panose="030F0702030302020204" pitchFamily="66" charset="0"/>
              </a:rPr>
              <a:t>call fee(x,x,x);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914400" y="6544068"/>
            <a:ext cx="6248399" cy="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square" lIns="45720" rIns="45720">
            <a:spAutoFit/>
          </a:bodyPr>
          <a:lstStyle/>
          <a:p>
            <a:r>
              <a:rPr lang="en-US" altLang="en-US" sz="1600" dirty="0"/>
              <a:t>Slide from “Engineering a </a:t>
            </a:r>
            <a:r>
              <a:rPr lang="en-US" altLang="en-US" sz="1600" dirty="0" smtClean="0"/>
              <a:t>Compiler” Cooper </a:t>
            </a:r>
            <a:r>
              <a:rPr lang="en-US" altLang="en-US" sz="1600" dirty="0"/>
              <a:t>and </a:t>
            </a:r>
            <a:r>
              <a:rPr lang="en-US" altLang="en-US" sz="1600" dirty="0" err="1"/>
              <a:t>Torczon</a:t>
            </a:r>
            <a:endParaRPr lang="en-US" altLang="en-US" sz="1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100000"/>
              </a:spcBef>
            </a:pPr>
            <a:r>
              <a:rPr lang="en-US" altLang="en-US"/>
              <a:t>Establishing Addressability </a:t>
            </a:r>
          </a:p>
        </p:txBody>
      </p:sp>
      <p:sp>
        <p:nvSpPr>
          <p:cNvPr id="262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Must create base addresses</a:t>
            </a:r>
          </a:p>
          <a:p>
            <a:r>
              <a:rPr lang="en-US" altLang="en-US"/>
              <a:t>Global &amp; static variables</a:t>
            </a:r>
          </a:p>
          <a:p>
            <a:pPr lvl="1"/>
            <a:r>
              <a:rPr lang="en-US" altLang="en-US"/>
              <a:t>Construct a label by mangling names (</a:t>
            </a:r>
            <a:r>
              <a:rPr lang="en-US" altLang="en-US" i="1"/>
              <a:t>i.e., </a:t>
            </a:r>
            <a:r>
              <a:rPr lang="en-US" altLang="en-US"/>
              <a:t>&amp;_fee)</a:t>
            </a:r>
          </a:p>
          <a:p>
            <a:pPr>
              <a:spcBef>
                <a:spcPct val="100000"/>
              </a:spcBef>
            </a:pPr>
            <a:r>
              <a:rPr lang="en-US" altLang="en-US"/>
              <a:t>Local variables</a:t>
            </a:r>
          </a:p>
          <a:p>
            <a:pPr lvl="1"/>
            <a:r>
              <a:rPr lang="en-US" altLang="en-US"/>
              <a:t>Convert to static data coordinate and use </a:t>
            </a:r>
            <a:r>
              <a:rPr lang="en-US" altLang="en-US" sz="1800" b="0"/>
              <a:t>ARP</a:t>
            </a:r>
            <a:r>
              <a:rPr lang="en-US" altLang="en-US"/>
              <a:t> + offset</a:t>
            </a:r>
          </a:p>
          <a:p>
            <a:pPr>
              <a:spcBef>
                <a:spcPct val="100000"/>
              </a:spcBef>
            </a:pPr>
            <a:r>
              <a:rPr lang="en-US" altLang="en-US"/>
              <a:t>Local variables of other procedures</a:t>
            </a:r>
          </a:p>
          <a:p>
            <a:pPr lvl="1"/>
            <a:r>
              <a:rPr lang="en-US" altLang="en-US"/>
              <a:t>Convert to static coordinates</a:t>
            </a:r>
          </a:p>
          <a:p>
            <a:pPr lvl="1"/>
            <a:r>
              <a:rPr lang="en-US" altLang="en-US"/>
              <a:t>Find appropriate </a:t>
            </a:r>
            <a:r>
              <a:rPr lang="en-US" altLang="en-US" sz="1800" b="0"/>
              <a:t>ARP</a:t>
            </a:r>
            <a:endParaRPr lang="en-US" altLang="en-US"/>
          </a:p>
          <a:p>
            <a:pPr lvl="1"/>
            <a:r>
              <a:rPr lang="en-US" altLang="en-US"/>
              <a:t>Use that </a:t>
            </a:r>
            <a:r>
              <a:rPr lang="en-US" altLang="en-US" sz="1800" b="0"/>
              <a:t>ARP</a:t>
            </a:r>
            <a:r>
              <a:rPr lang="en-US" altLang="en-US"/>
              <a:t> + offset</a:t>
            </a:r>
          </a:p>
        </p:txBody>
      </p:sp>
      <p:grpSp>
        <p:nvGrpSpPr>
          <p:cNvPr id="2621444" name="Group 4"/>
          <p:cNvGrpSpPr>
            <a:grpSpLocks/>
          </p:cNvGrpSpPr>
          <p:nvPr/>
        </p:nvGrpSpPr>
        <p:grpSpPr bwMode="auto">
          <a:xfrm>
            <a:off x="4419600" y="4102100"/>
            <a:ext cx="4038600" cy="1189038"/>
            <a:chOff x="2304" y="2640"/>
            <a:chExt cx="2544" cy="749"/>
          </a:xfrm>
        </p:grpSpPr>
        <p:sp>
          <p:nvSpPr>
            <p:cNvPr id="2621445" name="Text Box 5"/>
            <p:cNvSpPr txBox="1">
              <a:spLocks noChangeArrowheads="1"/>
            </p:cNvSpPr>
            <p:nvPr/>
          </p:nvSpPr>
          <p:spPr bwMode="auto">
            <a:xfrm>
              <a:off x="2304" y="2640"/>
              <a:ext cx="528" cy="7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7200" b="0">
                  <a:solidFill>
                    <a:srgbClr val="1822CD"/>
                  </a:solidFill>
                  <a:latin typeface="Courier New" panose="02070309020205020404" pitchFamily="49" charset="0"/>
                </a:rPr>
                <a:t>{</a:t>
              </a:r>
              <a:endParaRPr lang="en-US" altLang="en-US" b="0">
                <a:solidFill>
                  <a:srgbClr val="1822CD"/>
                </a:solidFill>
                <a:latin typeface="Arial Rounded MT Bold" panose="020F0704030504030204" pitchFamily="34" charset="0"/>
              </a:endParaRPr>
            </a:p>
          </p:txBody>
        </p:sp>
        <p:sp>
          <p:nvSpPr>
            <p:cNvPr id="2621446" name="Text Box 6"/>
            <p:cNvSpPr txBox="1">
              <a:spLocks noChangeArrowheads="1"/>
            </p:cNvSpPr>
            <p:nvPr/>
          </p:nvSpPr>
          <p:spPr bwMode="auto">
            <a:xfrm>
              <a:off x="2688" y="2784"/>
              <a:ext cx="2160" cy="4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  <a:spcBef>
                  <a:spcPct val="50000"/>
                </a:spcBef>
                <a:buClr>
                  <a:srgbClr val="0000CC"/>
                </a:buClr>
                <a:buSzPct val="120000"/>
              </a:pPr>
              <a:r>
                <a:rPr lang="en-US" altLang="en-US" b="0">
                  <a:solidFill>
                    <a:srgbClr val="1822CD"/>
                  </a:solidFill>
                  <a:latin typeface="Arial Rounded MT Bold" panose="020F0704030504030204" pitchFamily="34" charset="0"/>
                </a:rPr>
                <a:t> Must find the right </a:t>
              </a:r>
              <a:r>
                <a:rPr lang="en-US" altLang="en-US" sz="1600" b="0">
                  <a:solidFill>
                    <a:srgbClr val="1822CD"/>
                  </a:solidFill>
                  <a:latin typeface="Arial Rounded MT Bold" panose="020F0704030504030204" pitchFamily="34" charset="0"/>
                </a:rPr>
                <a:t>AR</a:t>
              </a:r>
              <a:endParaRPr lang="en-US" altLang="en-US" b="0">
                <a:solidFill>
                  <a:srgbClr val="1822CD"/>
                </a:solidFill>
                <a:latin typeface="Arial Rounded MT Bold" panose="020F0704030504030204" pitchFamily="34" charset="0"/>
              </a:endParaRPr>
            </a:p>
            <a:p>
              <a:pPr algn="l">
                <a:lnSpc>
                  <a:spcPct val="100000"/>
                </a:lnSpc>
                <a:spcBef>
                  <a:spcPct val="50000"/>
                </a:spcBef>
                <a:buClr>
                  <a:srgbClr val="0000CC"/>
                </a:buClr>
                <a:buSzPct val="120000"/>
              </a:pPr>
              <a:r>
                <a:rPr lang="en-US" altLang="en-US" b="0">
                  <a:solidFill>
                    <a:srgbClr val="1822CD"/>
                  </a:solidFill>
                  <a:latin typeface="Arial Rounded MT Bold" panose="020F0704030504030204" pitchFamily="34" charset="0"/>
                </a:rPr>
                <a:t> Need links to nameable </a:t>
              </a:r>
              <a:r>
                <a:rPr lang="en-US" altLang="en-US" sz="1600" b="0">
                  <a:solidFill>
                    <a:srgbClr val="1822CD"/>
                  </a:solidFill>
                  <a:latin typeface="Arial Rounded MT Bold" panose="020F0704030504030204" pitchFamily="34" charset="0"/>
                </a:rPr>
                <a:t>AR</a:t>
              </a:r>
              <a:r>
                <a:rPr lang="en-US" altLang="en-US" b="0">
                  <a:solidFill>
                    <a:srgbClr val="1822CD"/>
                  </a:solidFill>
                  <a:latin typeface="Arial Rounded MT Bold" panose="020F0704030504030204" pitchFamily="34" charset="0"/>
                </a:rPr>
                <a:t>s </a:t>
              </a:r>
            </a:p>
          </p:txBody>
        </p:sp>
      </p:grp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914400" y="6544068"/>
            <a:ext cx="6248399" cy="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square" lIns="45720" rIns="45720">
            <a:spAutoFit/>
          </a:bodyPr>
          <a:lstStyle/>
          <a:p>
            <a:r>
              <a:rPr lang="en-US" altLang="en-US" sz="1600" dirty="0"/>
              <a:t>Slide from “Engineering a </a:t>
            </a:r>
            <a:r>
              <a:rPr lang="en-US" altLang="en-US" sz="1600" dirty="0" smtClean="0"/>
              <a:t>Compiler” Cooper </a:t>
            </a:r>
            <a:r>
              <a:rPr lang="en-US" altLang="en-US" sz="1600" dirty="0"/>
              <a:t>and </a:t>
            </a:r>
            <a:r>
              <a:rPr lang="en-US" altLang="en-US" sz="1600" dirty="0" err="1"/>
              <a:t>Torczon</a:t>
            </a:r>
            <a:endParaRPr lang="en-US" altLang="en-US" sz="1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30000"/>
              </a:spcBef>
            </a:pPr>
            <a:r>
              <a:rPr lang="en-US" altLang="en-US"/>
              <a:t>Establishing Addressability</a:t>
            </a:r>
          </a:p>
        </p:txBody>
      </p:sp>
      <p:sp>
        <p:nvSpPr>
          <p:cNvPr id="262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Using access links</a:t>
            </a:r>
          </a:p>
          <a:p>
            <a:r>
              <a:rPr lang="en-US" altLang="en-US" sz="2000"/>
              <a:t>Each AR has a pointer to AR of lexical ancestor</a:t>
            </a:r>
          </a:p>
          <a:p>
            <a:r>
              <a:rPr lang="en-US" altLang="en-US" sz="2000"/>
              <a:t>Lexical ancestor need not be the caller</a:t>
            </a:r>
          </a:p>
          <a:p>
            <a:pPr>
              <a:spcBef>
                <a:spcPct val="700000"/>
              </a:spcBef>
            </a:pPr>
            <a:endParaRPr lang="en-US" altLang="en-US" sz="2000"/>
          </a:p>
          <a:p>
            <a:r>
              <a:rPr lang="en-US" altLang="en-US" sz="2000"/>
              <a:t>Reference to </a:t>
            </a:r>
            <a:r>
              <a:rPr lang="en-US" altLang="en-US" sz="1800"/>
              <a:t>&lt;</a:t>
            </a:r>
            <a:r>
              <a:rPr lang="en-US" altLang="en-US" sz="2000" i="1"/>
              <a:t>p</a:t>
            </a:r>
            <a:r>
              <a:rPr lang="en-US" altLang="en-US" sz="2000"/>
              <a:t>,16</a:t>
            </a:r>
            <a:r>
              <a:rPr lang="en-US" altLang="en-US" sz="1800"/>
              <a:t>&gt;</a:t>
            </a:r>
            <a:r>
              <a:rPr lang="en-US" altLang="en-US" sz="2000"/>
              <a:t> runs up access link chain to </a:t>
            </a:r>
            <a:r>
              <a:rPr lang="en-US" altLang="en-US" sz="2000" i="1"/>
              <a:t>p</a:t>
            </a:r>
            <a:endParaRPr lang="en-US" altLang="en-US" sz="2000"/>
          </a:p>
          <a:p>
            <a:r>
              <a:rPr lang="en-US" altLang="en-US" sz="2000"/>
              <a:t>Cost of access is proportional to lexical distance</a:t>
            </a:r>
          </a:p>
        </p:txBody>
      </p:sp>
      <p:grpSp>
        <p:nvGrpSpPr>
          <p:cNvPr id="2622468" name="Group 4"/>
          <p:cNvGrpSpPr>
            <a:grpSpLocks/>
          </p:cNvGrpSpPr>
          <p:nvPr/>
        </p:nvGrpSpPr>
        <p:grpSpPr bwMode="auto">
          <a:xfrm>
            <a:off x="1524000" y="2514600"/>
            <a:ext cx="4724400" cy="2327275"/>
            <a:chOff x="960" y="1584"/>
            <a:chExt cx="2976" cy="1466"/>
          </a:xfrm>
        </p:grpSpPr>
        <p:grpSp>
          <p:nvGrpSpPr>
            <p:cNvPr id="2622469" name="Group 5"/>
            <p:cNvGrpSpPr>
              <a:grpSpLocks noChangeAspect="1"/>
            </p:cNvGrpSpPr>
            <p:nvPr/>
          </p:nvGrpSpPr>
          <p:grpSpPr bwMode="auto">
            <a:xfrm>
              <a:off x="960" y="1740"/>
              <a:ext cx="1134" cy="1310"/>
              <a:chOff x="576" y="1056"/>
              <a:chExt cx="1895" cy="2189"/>
            </a:xfrm>
          </p:grpSpPr>
          <p:sp>
            <p:nvSpPr>
              <p:cNvPr id="2622470" name="Rectangle 6"/>
              <p:cNvSpPr>
                <a:spLocks noChangeAspect="1" noChangeArrowheads="1"/>
              </p:cNvSpPr>
              <p:nvPr/>
            </p:nvSpPr>
            <p:spPr bwMode="auto">
              <a:xfrm>
                <a:off x="1204" y="1056"/>
                <a:ext cx="1008" cy="218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2471" name="Rectangle 7"/>
              <p:cNvSpPr>
                <a:spLocks noChangeAspect="1" noChangeArrowheads="1"/>
              </p:cNvSpPr>
              <p:nvPr/>
            </p:nvSpPr>
            <p:spPr bwMode="auto">
              <a:xfrm>
                <a:off x="1204" y="1056"/>
                <a:ext cx="1008" cy="35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parameters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72" name="Rectangle 8"/>
              <p:cNvSpPr>
                <a:spLocks noChangeAspect="1" noChangeArrowheads="1"/>
              </p:cNvSpPr>
              <p:nvPr/>
            </p:nvSpPr>
            <p:spPr bwMode="auto">
              <a:xfrm>
                <a:off x="1204" y="1415"/>
                <a:ext cx="1008" cy="36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register 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save area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73" name="Rectangle 9"/>
              <p:cNvSpPr>
                <a:spLocks noChangeAspect="1" noChangeArrowheads="1"/>
              </p:cNvSpPr>
              <p:nvPr/>
            </p:nvSpPr>
            <p:spPr bwMode="auto">
              <a:xfrm>
                <a:off x="1204" y="1788"/>
                <a:ext cx="1008" cy="2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return value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74" name="Rectangle 10"/>
              <p:cNvSpPr>
                <a:spLocks noChangeAspect="1" noChangeArrowheads="1"/>
              </p:cNvSpPr>
              <p:nvPr/>
            </p:nvSpPr>
            <p:spPr bwMode="auto">
              <a:xfrm>
                <a:off x="1204" y="2032"/>
                <a:ext cx="1008" cy="2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return address</a:t>
                </a:r>
              </a:p>
            </p:txBody>
          </p:sp>
          <p:sp>
            <p:nvSpPr>
              <p:cNvPr id="2622475" name="Rectangle 11"/>
              <p:cNvSpPr>
                <a:spLocks noChangeAspect="1" noChangeArrowheads="1"/>
              </p:cNvSpPr>
              <p:nvPr/>
            </p:nvSpPr>
            <p:spPr bwMode="auto">
              <a:xfrm>
                <a:off x="1204" y="2276"/>
                <a:ext cx="1008" cy="2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access link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76" name="Rectangle 12"/>
              <p:cNvSpPr>
                <a:spLocks noChangeAspect="1" noChangeArrowheads="1"/>
              </p:cNvSpPr>
              <p:nvPr/>
            </p:nvSpPr>
            <p:spPr bwMode="auto">
              <a:xfrm>
                <a:off x="1204" y="2520"/>
                <a:ext cx="1008" cy="2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caller’s ARP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77" name="Rectangle 13"/>
              <p:cNvSpPr>
                <a:spLocks noChangeAspect="1" noChangeArrowheads="1"/>
              </p:cNvSpPr>
              <p:nvPr/>
            </p:nvSpPr>
            <p:spPr bwMode="auto">
              <a:xfrm>
                <a:off x="1204" y="2764"/>
                <a:ext cx="1008" cy="4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local 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variables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78" name="Text Box 14"/>
              <p:cNvSpPr txBox="1">
                <a:spLocks noChangeAspect="1" noChangeArrowheads="1"/>
              </p:cNvSpPr>
              <p:nvPr/>
            </p:nvSpPr>
            <p:spPr bwMode="auto">
              <a:xfrm>
                <a:off x="576" y="2374"/>
                <a:ext cx="384" cy="58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50000"/>
                  </a:spcBef>
                </a:pPr>
                <a:r>
                  <a:rPr lang="en-US" altLang="en-US" sz="1000" b="0">
                    <a:latin typeface="Arial Rounded MT Bold" panose="020F0704030504030204" pitchFamily="34" charset="0"/>
                  </a:rPr>
                  <a:t>ARP</a:t>
                </a:r>
              </a:p>
            </p:txBody>
          </p:sp>
          <p:sp>
            <p:nvSpPr>
              <p:cNvPr id="2622479" name="Line 15"/>
              <p:cNvSpPr>
                <a:spLocks noChangeAspect="1" noChangeShapeType="1"/>
              </p:cNvSpPr>
              <p:nvPr/>
            </p:nvSpPr>
            <p:spPr bwMode="auto">
              <a:xfrm>
                <a:off x="864" y="2518"/>
                <a:ext cx="339" cy="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2480" name="Line 16"/>
              <p:cNvSpPr>
                <a:spLocks noChangeAspect="1" noChangeShapeType="1"/>
              </p:cNvSpPr>
              <p:nvPr/>
            </p:nvSpPr>
            <p:spPr bwMode="auto">
              <a:xfrm>
                <a:off x="2132" y="2646"/>
                <a:ext cx="339" cy="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622481" name="Group 17"/>
            <p:cNvGrpSpPr>
              <a:grpSpLocks/>
            </p:cNvGrpSpPr>
            <p:nvPr/>
          </p:nvGrpSpPr>
          <p:grpSpPr bwMode="auto">
            <a:xfrm>
              <a:off x="2228" y="1676"/>
              <a:ext cx="758" cy="1310"/>
              <a:chOff x="2824" y="1536"/>
              <a:chExt cx="758" cy="1310"/>
            </a:xfrm>
          </p:grpSpPr>
          <p:sp>
            <p:nvSpPr>
              <p:cNvPr id="2622482" name="Rectangle 18"/>
              <p:cNvSpPr>
                <a:spLocks noChangeAspect="1" noChangeArrowheads="1"/>
              </p:cNvSpPr>
              <p:nvPr/>
            </p:nvSpPr>
            <p:spPr bwMode="auto">
              <a:xfrm>
                <a:off x="2824" y="1536"/>
                <a:ext cx="603" cy="130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2483" name="Rectangle 19"/>
              <p:cNvSpPr>
                <a:spLocks noChangeAspect="1" noChangeArrowheads="1"/>
              </p:cNvSpPr>
              <p:nvPr/>
            </p:nvSpPr>
            <p:spPr bwMode="auto">
              <a:xfrm>
                <a:off x="2824" y="1536"/>
                <a:ext cx="603" cy="20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parameters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84" name="Rectangle 20"/>
              <p:cNvSpPr>
                <a:spLocks noChangeAspect="1" noChangeArrowheads="1"/>
              </p:cNvSpPr>
              <p:nvPr/>
            </p:nvSpPr>
            <p:spPr bwMode="auto">
              <a:xfrm>
                <a:off x="2824" y="1751"/>
                <a:ext cx="603" cy="22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register 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save area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85" name="Rectangle 21"/>
              <p:cNvSpPr>
                <a:spLocks noChangeAspect="1" noChangeArrowheads="1"/>
              </p:cNvSpPr>
              <p:nvPr/>
            </p:nvSpPr>
            <p:spPr bwMode="auto">
              <a:xfrm>
                <a:off x="2824" y="1974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return value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86" name="Rectangle 22"/>
              <p:cNvSpPr>
                <a:spLocks noChangeAspect="1" noChangeArrowheads="1"/>
              </p:cNvSpPr>
              <p:nvPr/>
            </p:nvSpPr>
            <p:spPr bwMode="auto">
              <a:xfrm>
                <a:off x="2824" y="2120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return address</a:t>
                </a:r>
              </a:p>
            </p:txBody>
          </p:sp>
          <p:sp>
            <p:nvSpPr>
              <p:cNvPr id="2622487" name="Rectangle 23"/>
              <p:cNvSpPr>
                <a:spLocks noChangeAspect="1" noChangeArrowheads="1"/>
              </p:cNvSpPr>
              <p:nvPr/>
            </p:nvSpPr>
            <p:spPr bwMode="auto">
              <a:xfrm>
                <a:off x="2824" y="2266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access link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88" name="Rectangle 24"/>
              <p:cNvSpPr>
                <a:spLocks noChangeAspect="1" noChangeArrowheads="1"/>
              </p:cNvSpPr>
              <p:nvPr/>
            </p:nvSpPr>
            <p:spPr bwMode="auto">
              <a:xfrm>
                <a:off x="2824" y="2412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caller’s ARP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89" name="Rectangle 25"/>
              <p:cNvSpPr>
                <a:spLocks noChangeAspect="1" noChangeArrowheads="1"/>
              </p:cNvSpPr>
              <p:nvPr/>
            </p:nvSpPr>
            <p:spPr bwMode="auto">
              <a:xfrm>
                <a:off x="2824" y="2558"/>
                <a:ext cx="603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local 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variables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90" name="Line 26"/>
              <p:cNvSpPr>
                <a:spLocks noChangeAspect="1" noChangeShapeType="1"/>
              </p:cNvSpPr>
              <p:nvPr/>
            </p:nvSpPr>
            <p:spPr bwMode="auto">
              <a:xfrm>
                <a:off x="3379" y="2488"/>
                <a:ext cx="203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622491" name="Group 27"/>
            <p:cNvGrpSpPr>
              <a:grpSpLocks/>
            </p:cNvGrpSpPr>
            <p:nvPr/>
          </p:nvGrpSpPr>
          <p:grpSpPr bwMode="auto">
            <a:xfrm>
              <a:off x="3124" y="1584"/>
              <a:ext cx="758" cy="1310"/>
              <a:chOff x="2824" y="1536"/>
              <a:chExt cx="758" cy="1310"/>
            </a:xfrm>
          </p:grpSpPr>
          <p:sp>
            <p:nvSpPr>
              <p:cNvPr id="2622492" name="Rectangle 28"/>
              <p:cNvSpPr>
                <a:spLocks noChangeAspect="1" noChangeArrowheads="1"/>
              </p:cNvSpPr>
              <p:nvPr/>
            </p:nvSpPr>
            <p:spPr bwMode="auto">
              <a:xfrm>
                <a:off x="2824" y="1536"/>
                <a:ext cx="603" cy="130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2493" name="Rectangle 29"/>
              <p:cNvSpPr>
                <a:spLocks noChangeAspect="1" noChangeArrowheads="1"/>
              </p:cNvSpPr>
              <p:nvPr/>
            </p:nvSpPr>
            <p:spPr bwMode="auto">
              <a:xfrm>
                <a:off x="2824" y="1536"/>
                <a:ext cx="603" cy="20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parameters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94" name="Rectangle 30"/>
              <p:cNvSpPr>
                <a:spLocks noChangeAspect="1" noChangeArrowheads="1"/>
              </p:cNvSpPr>
              <p:nvPr/>
            </p:nvSpPr>
            <p:spPr bwMode="auto">
              <a:xfrm>
                <a:off x="2824" y="1751"/>
                <a:ext cx="603" cy="22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register 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save area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95" name="Rectangle 31"/>
              <p:cNvSpPr>
                <a:spLocks noChangeAspect="1" noChangeArrowheads="1"/>
              </p:cNvSpPr>
              <p:nvPr/>
            </p:nvSpPr>
            <p:spPr bwMode="auto">
              <a:xfrm>
                <a:off x="2824" y="1974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return value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96" name="Rectangle 32"/>
              <p:cNvSpPr>
                <a:spLocks noChangeAspect="1" noChangeArrowheads="1"/>
              </p:cNvSpPr>
              <p:nvPr/>
            </p:nvSpPr>
            <p:spPr bwMode="auto">
              <a:xfrm>
                <a:off x="2824" y="2120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return address</a:t>
                </a:r>
              </a:p>
            </p:txBody>
          </p:sp>
          <p:sp>
            <p:nvSpPr>
              <p:cNvPr id="2622497" name="Rectangle 33"/>
              <p:cNvSpPr>
                <a:spLocks noChangeAspect="1" noChangeArrowheads="1"/>
              </p:cNvSpPr>
              <p:nvPr/>
            </p:nvSpPr>
            <p:spPr bwMode="auto">
              <a:xfrm>
                <a:off x="2824" y="2266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access link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98" name="Rectangle 34"/>
              <p:cNvSpPr>
                <a:spLocks noChangeAspect="1" noChangeArrowheads="1"/>
              </p:cNvSpPr>
              <p:nvPr/>
            </p:nvSpPr>
            <p:spPr bwMode="auto">
              <a:xfrm>
                <a:off x="2824" y="2412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caller’s ARP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99" name="Rectangle 35"/>
              <p:cNvSpPr>
                <a:spLocks noChangeAspect="1" noChangeArrowheads="1"/>
              </p:cNvSpPr>
              <p:nvPr/>
            </p:nvSpPr>
            <p:spPr bwMode="auto">
              <a:xfrm>
                <a:off x="2824" y="2558"/>
                <a:ext cx="603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local 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variables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500" name="Line 36"/>
              <p:cNvSpPr>
                <a:spLocks noChangeAspect="1" noChangeShapeType="1"/>
              </p:cNvSpPr>
              <p:nvPr/>
            </p:nvSpPr>
            <p:spPr bwMode="auto">
              <a:xfrm>
                <a:off x="3379" y="2488"/>
                <a:ext cx="203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22501" name="Line 37"/>
            <p:cNvSpPr>
              <a:spLocks noChangeShapeType="1"/>
            </p:cNvSpPr>
            <p:nvPr/>
          </p:nvSpPr>
          <p:spPr bwMode="auto">
            <a:xfrm>
              <a:off x="1944" y="2548"/>
              <a:ext cx="280" cy="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2502" name="Line 38"/>
            <p:cNvSpPr>
              <a:spLocks noChangeShapeType="1"/>
            </p:cNvSpPr>
            <p:nvPr/>
          </p:nvSpPr>
          <p:spPr bwMode="auto">
            <a:xfrm>
              <a:off x="2840" y="2460"/>
              <a:ext cx="288" cy="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2503" name="Line 39"/>
            <p:cNvSpPr>
              <a:spLocks noChangeShapeType="1"/>
            </p:cNvSpPr>
            <p:nvPr/>
          </p:nvSpPr>
          <p:spPr bwMode="auto">
            <a:xfrm>
              <a:off x="3728" y="2400"/>
              <a:ext cx="208" cy="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22504" name="Text Box 40"/>
          <p:cNvSpPr txBox="1">
            <a:spLocks noChangeArrowheads="1"/>
          </p:cNvSpPr>
          <p:nvPr/>
        </p:nvSpPr>
        <p:spPr bwMode="auto">
          <a:xfrm>
            <a:off x="6553200" y="2286000"/>
            <a:ext cx="2057400" cy="6778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 b="0">
                <a:latin typeface="Arial Rounded MT Bold" panose="020F0704030504030204" pitchFamily="34" charset="0"/>
              </a:rPr>
              <a:t>Some setup cost</a:t>
            </a:r>
          </a:p>
          <a:p>
            <a:pPr>
              <a:lnSpc>
                <a:spcPct val="100000"/>
              </a:lnSpc>
              <a:spcBef>
                <a:spcPct val="10000"/>
              </a:spcBef>
            </a:pPr>
            <a:r>
              <a:rPr lang="en-US" altLang="en-US" b="0">
                <a:latin typeface="Arial Rounded MT Bold" panose="020F0704030504030204" pitchFamily="34" charset="0"/>
              </a:rPr>
              <a:t>on each call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Establishing Addressability</a:t>
            </a:r>
          </a:p>
        </p:txBody>
      </p:sp>
      <p:sp>
        <p:nvSpPr>
          <p:cNvPr id="262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Using access links</a:t>
            </a:r>
          </a:p>
          <a:p>
            <a:pPr>
              <a:spcBef>
                <a:spcPct val="950000"/>
              </a:spcBef>
            </a:pPr>
            <a:endParaRPr lang="en-US" altLang="en-US"/>
          </a:p>
          <a:p>
            <a:r>
              <a:rPr lang="en-US" altLang="en-US" i="1"/>
              <a:t>Access &amp; maintenance cost varies with level</a:t>
            </a:r>
          </a:p>
          <a:p>
            <a:r>
              <a:rPr lang="en-US" altLang="en-US" i="1"/>
              <a:t>All accesses are relative to </a:t>
            </a:r>
            <a:r>
              <a:rPr lang="en-US" altLang="en-US" sz="2000" i="1"/>
              <a:t>ARP</a:t>
            </a:r>
            <a:r>
              <a:rPr lang="en-US" altLang="en-US" i="1"/>
              <a:t>    </a:t>
            </a:r>
            <a:r>
              <a:rPr lang="en-US" altLang="en-US" sz="2000">
                <a:solidFill>
                  <a:srgbClr val="FF0000"/>
                </a:solidFill>
              </a:rPr>
              <a:t>(</a:t>
            </a:r>
            <a:r>
              <a:rPr lang="en-US" altLang="en-US" sz="2000" i="1">
                <a:solidFill>
                  <a:srgbClr val="FF0000"/>
                </a:solidFill>
              </a:rPr>
              <a:t>r</a:t>
            </a:r>
            <a:r>
              <a:rPr lang="en-US" altLang="en-US" sz="2000" i="1" baseline="-25000">
                <a:solidFill>
                  <a:srgbClr val="FF0000"/>
                </a:solidFill>
              </a:rPr>
              <a:t>0 </a:t>
            </a:r>
            <a:r>
              <a:rPr lang="en-US" altLang="en-US" sz="2000">
                <a:solidFill>
                  <a:srgbClr val="FF0000"/>
                </a:solidFill>
              </a:rPr>
              <a:t>)</a:t>
            </a:r>
            <a:endParaRPr lang="en-US" altLang="en-US"/>
          </a:p>
        </p:txBody>
      </p:sp>
      <p:graphicFrame>
        <p:nvGraphicFramePr>
          <p:cNvPr id="2623492" name="Object 4"/>
          <p:cNvGraphicFramePr>
            <a:graphicFrameLocks noChangeAspect="1"/>
          </p:cNvGraphicFramePr>
          <p:nvPr/>
        </p:nvGraphicFramePr>
        <p:xfrm>
          <a:off x="990600" y="1938338"/>
          <a:ext cx="3497263" cy="2465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23499" name="Document" r:id="rId3" imgW="6239256" imgH="2465832" progId="Word.Document.8">
                  <p:embed/>
                </p:oleObj>
              </mc:Choice>
              <mc:Fallback>
                <p:oleObj name="Document" r:id="rId3" imgW="6239256" imgH="2465832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43970"/>
                      <a:stretch>
                        <a:fillRect/>
                      </a:stretch>
                    </p:blipFill>
                    <p:spPr bwMode="auto">
                      <a:xfrm>
                        <a:off x="990600" y="1938338"/>
                        <a:ext cx="3497263" cy="2465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23493" name="Text Box 5"/>
          <p:cNvSpPr txBox="1">
            <a:spLocks noChangeArrowheads="1"/>
          </p:cNvSpPr>
          <p:nvPr/>
        </p:nvSpPr>
        <p:spPr bwMode="auto">
          <a:xfrm>
            <a:off x="4800600" y="1447800"/>
            <a:ext cx="3352800" cy="3657600"/>
          </a:xfrm>
          <a:prstGeom prst="rect">
            <a:avLst/>
          </a:prstGeom>
          <a:noFill/>
          <a:ln w="12700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20000"/>
              </a:spcBef>
            </a:pPr>
            <a:r>
              <a:rPr lang="en-US" altLang="en-US" b="0">
                <a:latin typeface="Comic Sans MS" panose="030F0702030302020204" pitchFamily="66" charset="0"/>
              </a:rPr>
              <a:t>Assume</a:t>
            </a:r>
          </a:p>
          <a:p>
            <a:pPr algn="l">
              <a:lnSpc>
                <a:spcPct val="100000"/>
              </a:lnSpc>
              <a:spcBef>
                <a:spcPct val="20000"/>
              </a:spcBef>
              <a:buClr>
                <a:srgbClr val="0000CC"/>
              </a:buClr>
              <a:buSzPct val="120000"/>
              <a:buFont typeface="Times" panose="02020603050405020304" pitchFamily="18" charset="0"/>
              <a:buChar char="•"/>
            </a:pPr>
            <a:r>
              <a:rPr lang="en-US" altLang="en-US" b="0">
                <a:latin typeface="Comic Sans MS" panose="030F0702030302020204" pitchFamily="66" charset="0"/>
              </a:rPr>
              <a:t> Current lexical level is 2</a:t>
            </a:r>
          </a:p>
          <a:p>
            <a:pPr algn="l">
              <a:lnSpc>
                <a:spcPct val="100000"/>
              </a:lnSpc>
              <a:spcBef>
                <a:spcPct val="20000"/>
              </a:spcBef>
              <a:buClr>
                <a:srgbClr val="0000CC"/>
              </a:buClr>
              <a:buSzPct val="120000"/>
              <a:buFont typeface="Times" panose="02020603050405020304" pitchFamily="18" charset="0"/>
              <a:buChar char="•"/>
            </a:pPr>
            <a:r>
              <a:rPr lang="en-US" altLang="en-US" b="0">
                <a:latin typeface="Comic Sans MS" panose="030F0702030302020204" pitchFamily="66" charset="0"/>
              </a:rPr>
              <a:t> Access link is at </a:t>
            </a:r>
            <a:r>
              <a:rPr lang="en-US" altLang="en-US" sz="1600">
                <a:latin typeface="Comic Sans MS" panose="030F0702030302020204" pitchFamily="66" charset="0"/>
              </a:rPr>
              <a:t>ARP</a:t>
            </a:r>
            <a:r>
              <a:rPr lang="en-US" altLang="en-US" b="0">
                <a:latin typeface="Comic Sans MS" panose="030F0702030302020204" pitchFamily="66" charset="0"/>
              </a:rPr>
              <a:t> - 4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Clr>
                <a:srgbClr val="0000CC"/>
              </a:buClr>
              <a:buSzPct val="120000"/>
            </a:pPr>
            <a:r>
              <a:rPr lang="en-US" altLang="en-US" b="0">
                <a:latin typeface="Comic Sans MS" panose="030F0702030302020204" pitchFamily="66" charset="0"/>
              </a:rPr>
              <a:t>Maintaining access link</a:t>
            </a:r>
          </a:p>
          <a:p>
            <a:pPr algn="l">
              <a:lnSpc>
                <a:spcPct val="100000"/>
              </a:lnSpc>
              <a:spcBef>
                <a:spcPct val="20000"/>
              </a:spcBef>
              <a:buClr>
                <a:srgbClr val="0000CC"/>
              </a:buClr>
              <a:buSzPct val="120000"/>
              <a:buFont typeface="Times" panose="02020603050405020304" pitchFamily="18" charset="0"/>
              <a:buChar char="•"/>
            </a:pPr>
            <a:r>
              <a:rPr lang="en-US" altLang="en-US" b="0">
                <a:latin typeface="Comic Sans MS" panose="030F0702030302020204" pitchFamily="66" charset="0"/>
              </a:rPr>
              <a:t> Calling level </a:t>
            </a:r>
            <a:r>
              <a:rPr lang="en-US" altLang="en-US" b="0" i="1">
                <a:latin typeface="Comic Sans MS" panose="030F0702030302020204" pitchFamily="66" charset="0"/>
              </a:rPr>
              <a:t>k</a:t>
            </a:r>
            <a:r>
              <a:rPr lang="en-US" altLang="en-US" b="0">
                <a:latin typeface="Comic Sans MS" panose="030F0702030302020204" pitchFamily="66" charset="0"/>
              </a:rPr>
              <a:t>+1</a:t>
            </a:r>
          </a:p>
          <a:p>
            <a:pPr algn="l">
              <a:lnSpc>
                <a:spcPct val="100000"/>
              </a:lnSpc>
              <a:spcBef>
                <a:spcPct val="20000"/>
              </a:spcBef>
              <a:buClr>
                <a:srgbClr val="0000CC"/>
              </a:buClr>
              <a:buSzPct val="90000"/>
              <a:buFont typeface="Symbol" panose="05050102010706020507" pitchFamily="18" charset="2"/>
              <a:buChar char="®"/>
            </a:pPr>
            <a:r>
              <a:rPr lang="en-US" altLang="en-US" b="0">
                <a:latin typeface="Comic Sans MS" panose="030F0702030302020204" pitchFamily="66" charset="0"/>
              </a:rPr>
              <a:t> Use current </a:t>
            </a:r>
            <a:r>
              <a:rPr lang="en-US" altLang="en-US" sz="1600">
                <a:latin typeface="Comic Sans MS" panose="030F0702030302020204" pitchFamily="66" charset="0"/>
              </a:rPr>
              <a:t>ARP</a:t>
            </a:r>
            <a:r>
              <a:rPr lang="en-US" altLang="en-US" b="0">
                <a:latin typeface="Comic Sans MS" panose="030F0702030302020204" pitchFamily="66" charset="0"/>
              </a:rPr>
              <a:t> as link</a:t>
            </a:r>
          </a:p>
          <a:p>
            <a:pPr algn="l">
              <a:lnSpc>
                <a:spcPct val="100000"/>
              </a:lnSpc>
              <a:spcBef>
                <a:spcPct val="20000"/>
              </a:spcBef>
              <a:buClr>
                <a:srgbClr val="0000CC"/>
              </a:buClr>
              <a:buSzPct val="120000"/>
              <a:buFont typeface="Times" panose="02020603050405020304" pitchFamily="18" charset="0"/>
              <a:buChar char="•"/>
            </a:pPr>
            <a:r>
              <a:rPr lang="en-US" altLang="en-US" b="0">
                <a:latin typeface="Comic Sans MS" panose="030F0702030302020204" pitchFamily="66" charset="0"/>
              </a:rPr>
              <a:t> Calling level </a:t>
            </a:r>
            <a:r>
              <a:rPr lang="en-US" altLang="en-US" b="0" i="1">
                <a:latin typeface="Comic Sans MS" panose="030F0702030302020204" pitchFamily="66" charset="0"/>
              </a:rPr>
              <a:t>j</a:t>
            </a:r>
            <a:r>
              <a:rPr lang="en-US" altLang="en-US" b="0">
                <a:latin typeface="Comic Sans MS" panose="030F0702030302020204" pitchFamily="66" charset="0"/>
              </a:rPr>
              <a:t> &lt; </a:t>
            </a:r>
            <a:r>
              <a:rPr lang="en-US" altLang="en-US" b="0" i="1">
                <a:latin typeface="Comic Sans MS" panose="030F0702030302020204" pitchFamily="66" charset="0"/>
              </a:rPr>
              <a:t>k</a:t>
            </a:r>
            <a:endParaRPr lang="en-US" altLang="en-US" b="0">
              <a:latin typeface="Comic Sans MS" panose="030F0702030302020204" pitchFamily="66" charset="0"/>
            </a:endParaRPr>
          </a:p>
          <a:p>
            <a:pPr algn="l">
              <a:lnSpc>
                <a:spcPct val="100000"/>
              </a:lnSpc>
              <a:spcBef>
                <a:spcPct val="20000"/>
              </a:spcBef>
              <a:buClr>
                <a:srgbClr val="0000CC"/>
              </a:buClr>
              <a:buSzPct val="90000"/>
              <a:buFont typeface="Symbol" panose="05050102010706020507" pitchFamily="18" charset="2"/>
              <a:buChar char="®"/>
            </a:pPr>
            <a:r>
              <a:rPr lang="en-US" altLang="en-US" b="0">
                <a:latin typeface="Comic Sans MS" panose="030F0702030302020204" pitchFamily="66" charset="0"/>
              </a:rPr>
              <a:t> </a:t>
            </a:r>
            <a:r>
              <a:rPr lang="en-US" altLang="en-US" b="0" u="sng">
                <a:latin typeface="Comic Sans MS" panose="030F0702030302020204" pitchFamily="66" charset="0"/>
              </a:rPr>
              <a:t>Find ARP for </a:t>
            </a:r>
            <a:r>
              <a:rPr lang="en-US" altLang="en-US" b="0" i="1" u="sng">
                <a:latin typeface="Comic Sans MS" panose="030F0702030302020204" pitchFamily="66" charset="0"/>
              </a:rPr>
              <a:t>j</a:t>
            </a:r>
            <a:r>
              <a:rPr lang="en-US" altLang="en-US" b="0" u="sng">
                <a:latin typeface="Comic Sans MS" panose="030F0702030302020204" pitchFamily="66" charset="0"/>
              </a:rPr>
              <a:t> –1</a:t>
            </a:r>
          </a:p>
          <a:p>
            <a:pPr algn="l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0000CC"/>
              </a:buClr>
              <a:buSzPct val="90000"/>
              <a:buFont typeface="Symbol" panose="05050102010706020507" pitchFamily="18" charset="2"/>
              <a:buChar char="®"/>
            </a:pPr>
            <a:r>
              <a:rPr lang="en-US" altLang="en-US" b="0" u="sng">
                <a:latin typeface="Comic Sans MS" panose="030F0702030302020204" pitchFamily="66" charset="0"/>
              </a:rPr>
              <a:t> Use that</a:t>
            </a:r>
            <a:r>
              <a:rPr lang="en-US" altLang="en-US" b="0">
                <a:latin typeface="Comic Sans MS" panose="030F0702030302020204" pitchFamily="66" charset="0"/>
              </a:rPr>
              <a:t> ARP as link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914400" y="6544068"/>
            <a:ext cx="6248399" cy="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square" lIns="45720" rIns="45720">
            <a:spAutoFit/>
          </a:bodyPr>
          <a:lstStyle/>
          <a:p>
            <a:r>
              <a:rPr lang="en-US" altLang="en-US" sz="1600" dirty="0"/>
              <a:t>Slide from “Engineering a </a:t>
            </a:r>
            <a:r>
              <a:rPr lang="en-US" altLang="en-US" sz="1600" dirty="0" smtClean="0"/>
              <a:t>Compiler” Cooper </a:t>
            </a:r>
            <a:r>
              <a:rPr lang="en-US" altLang="en-US" sz="1600" dirty="0"/>
              <a:t>and </a:t>
            </a:r>
            <a:r>
              <a:rPr lang="en-US" altLang="en-US" sz="1600" dirty="0" err="1"/>
              <a:t>Torczon</a:t>
            </a:r>
            <a:endParaRPr lang="en-US" altLang="en-US" sz="1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Establishing Addressability</a:t>
            </a:r>
          </a:p>
        </p:txBody>
      </p:sp>
      <p:sp>
        <p:nvSpPr>
          <p:cNvPr id="262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15000"/>
              </a:spcBef>
            </a:pPr>
            <a:r>
              <a:rPr lang="en-US" altLang="en-US"/>
              <a:t>Using a display</a:t>
            </a:r>
          </a:p>
          <a:p>
            <a:pPr>
              <a:spcBef>
                <a:spcPct val="15000"/>
              </a:spcBef>
            </a:pPr>
            <a:r>
              <a:rPr lang="en-US" altLang="en-US"/>
              <a:t>Global array of pointer to nameable </a:t>
            </a:r>
            <a:r>
              <a:rPr lang="en-US" altLang="en-US" sz="2000"/>
              <a:t>AR</a:t>
            </a:r>
            <a:r>
              <a:rPr lang="en-US" altLang="en-US"/>
              <a:t>s </a:t>
            </a:r>
          </a:p>
          <a:p>
            <a:pPr>
              <a:spcBef>
                <a:spcPct val="15000"/>
              </a:spcBef>
            </a:pPr>
            <a:r>
              <a:rPr lang="en-US" altLang="en-US"/>
              <a:t>Needed </a:t>
            </a:r>
            <a:r>
              <a:rPr lang="en-US" altLang="en-US" sz="2000"/>
              <a:t>ARP</a:t>
            </a:r>
            <a:r>
              <a:rPr lang="en-US" altLang="en-US"/>
              <a:t> is an array access away</a:t>
            </a:r>
          </a:p>
          <a:p>
            <a:pPr>
              <a:spcBef>
                <a:spcPct val="750000"/>
              </a:spcBef>
            </a:pPr>
            <a:endParaRPr lang="en-US" altLang="en-US"/>
          </a:p>
          <a:p>
            <a:pPr>
              <a:spcBef>
                <a:spcPct val="15000"/>
              </a:spcBef>
            </a:pPr>
            <a:r>
              <a:rPr lang="en-US" altLang="en-US"/>
              <a:t>Reference to </a:t>
            </a:r>
            <a:r>
              <a:rPr lang="en-US" altLang="en-US" sz="2000"/>
              <a:t>&lt;</a:t>
            </a:r>
            <a:r>
              <a:rPr lang="en-US" altLang="en-US" i="1"/>
              <a:t>p</a:t>
            </a:r>
            <a:r>
              <a:rPr lang="en-US" altLang="en-US"/>
              <a:t>,16</a:t>
            </a:r>
            <a:r>
              <a:rPr lang="en-US" altLang="en-US" sz="2000"/>
              <a:t>&gt;</a:t>
            </a:r>
            <a:r>
              <a:rPr lang="en-US" altLang="en-US"/>
              <a:t> looks up </a:t>
            </a:r>
            <a:r>
              <a:rPr lang="en-US" altLang="en-US" i="1"/>
              <a:t>p’</a:t>
            </a:r>
            <a:r>
              <a:rPr lang="en-US" altLang="en-US"/>
              <a:t>s </a:t>
            </a:r>
            <a:r>
              <a:rPr lang="en-US" altLang="en-US" sz="2000"/>
              <a:t>ARP </a:t>
            </a:r>
            <a:r>
              <a:rPr lang="en-US" altLang="en-US"/>
              <a:t>in display &amp; adds 16</a:t>
            </a:r>
          </a:p>
          <a:p>
            <a:pPr>
              <a:spcBef>
                <a:spcPct val="15000"/>
              </a:spcBef>
            </a:pPr>
            <a:r>
              <a:rPr lang="en-US" altLang="en-US"/>
              <a:t>Cost of access is constant               </a:t>
            </a:r>
            <a:r>
              <a:rPr lang="en-US" altLang="en-US">
                <a:solidFill>
                  <a:srgbClr val="FF0000"/>
                </a:solidFill>
              </a:rPr>
              <a:t>(</a:t>
            </a:r>
            <a:r>
              <a:rPr lang="en-US" altLang="en-US" sz="2000">
                <a:solidFill>
                  <a:srgbClr val="FF0000"/>
                </a:solidFill>
              </a:rPr>
              <a:t>ARP</a:t>
            </a:r>
            <a:r>
              <a:rPr lang="en-US" altLang="en-US">
                <a:solidFill>
                  <a:srgbClr val="FF0000"/>
                </a:solidFill>
              </a:rPr>
              <a:t> + offset)</a:t>
            </a:r>
          </a:p>
        </p:txBody>
      </p:sp>
      <p:grpSp>
        <p:nvGrpSpPr>
          <p:cNvPr id="2624516" name="Group 4"/>
          <p:cNvGrpSpPr>
            <a:grpSpLocks/>
          </p:cNvGrpSpPr>
          <p:nvPr/>
        </p:nvGrpSpPr>
        <p:grpSpPr bwMode="auto">
          <a:xfrm>
            <a:off x="1257300" y="2439988"/>
            <a:ext cx="5924550" cy="2817812"/>
            <a:chOff x="792" y="1464"/>
            <a:chExt cx="3732" cy="1775"/>
          </a:xfrm>
        </p:grpSpPr>
        <p:cxnSp>
          <p:nvCxnSpPr>
            <p:cNvPr id="2624517" name="AutoShape 5"/>
            <p:cNvCxnSpPr>
              <a:cxnSpLocks noChangeShapeType="1"/>
              <a:stCxn id="2624518" idx="3"/>
              <a:endCxn id="2624555" idx="1"/>
            </p:cNvCxnSpPr>
            <p:nvPr/>
          </p:nvCxnSpPr>
          <p:spPr bwMode="auto">
            <a:xfrm>
              <a:off x="1244" y="2609"/>
              <a:ext cx="745" cy="192"/>
            </a:xfrm>
            <a:prstGeom prst="bentConnector3">
              <a:avLst>
                <a:gd name="adj1" fmla="val 2698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624518" name="Text Box 6"/>
            <p:cNvSpPr txBox="1">
              <a:spLocks noChangeAspect="1" noChangeArrowheads="1"/>
            </p:cNvSpPr>
            <p:nvPr/>
          </p:nvSpPr>
          <p:spPr bwMode="auto">
            <a:xfrm>
              <a:off x="934" y="2529"/>
              <a:ext cx="310" cy="1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50000"/>
                </a:spcBef>
              </a:pPr>
              <a:r>
                <a:rPr lang="en-US" altLang="en-US" sz="1000" b="0">
                  <a:latin typeface="Arial Rounded MT Bold" panose="020F0704030504030204" pitchFamily="34" charset="0"/>
                </a:rPr>
                <a:t>ARP</a:t>
              </a:r>
            </a:p>
          </p:txBody>
        </p:sp>
        <p:sp>
          <p:nvSpPr>
            <p:cNvPr id="2624519" name="Line 7"/>
            <p:cNvSpPr>
              <a:spLocks noChangeAspect="1" noChangeShapeType="1"/>
            </p:cNvSpPr>
            <p:nvPr/>
          </p:nvSpPr>
          <p:spPr bwMode="auto">
            <a:xfrm>
              <a:off x="2533" y="2705"/>
              <a:ext cx="203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624520" name="Group 8"/>
            <p:cNvGrpSpPr>
              <a:grpSpLocks/>
            </p:cNvGrpSpPr>
            <p:nvPr/>
          </p:nvGrpSpPr>
          <p:grpSpPr bwMode="auto">
            <a:xfrm>
              <a:off x="2865" y="1758"/>
              <a:ext cx="758" cy="1310"/>
              <a:chOff x="2824" y="1536"/>
              <a:chExt cx="758" cy="1310"/>
            </a:xfrm>
          </p:grpSpPr>
          <p:sp>
            <p:nvSpPr>
              <p:cNvPr id="2624521" name="Rectangle 9"/>
              <p:cNvSpPr>
                <a:spLocks noChangeAspect="1" noChangeArrowheads="1"/>
              </p:cNvSpPr>
              <p:nvPr/>
            </p:nvSpPr>
            <p:spPr bwMode="auto">
              <a:xfrm>
                <a:off x="2824" y="1536"/>
                <a:ext cx="603" cy="130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4522" name="Rectangle 10"/>
              <p:cNvSpPr>
                <a:spLocks noChangeAspect="1" noChangeArrowheads="1"/>
              </p:cNvSpPr>
              <p:nvPr/>
            </p:nvSpPr>
            <p:spPr bwMode="auto">
              <a:xfrm>
                <a:off x="2824" y="1536"/>
                <a:ext cx="603" cy="20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parameters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23" name="Rectangle 11"/>
              <p:cNvSpPr>
                <a:spLocks noChangeAspect="1" noChangeArrowheads="1"/>
              </p:cNvSpPr>
              <p:nvPr/>
            </p:nvSpPr>
            <p:spPr bwMode="auto">
              <a:xfrm>
                <a:off x="2824" y="1751"/>
                <a:ext cx="603" cy="22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register 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save area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24" name="Rectangle 12"/>
              <p:cNvSpPr>
                <a:spLocks noChangeAspect="1" noChangeArrowheads="1"/>
              </p:cNvSpPr>
              <p:nvPr/>
            </p:nvSpPr>
            <p:spPr bwMode="auto">
              <a:xfrm>
                <a:off x="2824" y="1974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return value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25" name="Rectangle 13"/>
              <p:cNvSpPr>
                <a:spLocks noChangeAspect="1" noChangeArrowheads="1"/>
              </p:cNvSpPr>
              <p:nvPr/>
            </p:nvSpPr>
            <p:spPr bwMode="auto">
              <a:xfrm>
                <a:off x="2824" y="2120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return address</a:t>
                </a:r>
              </a:p>
            </p:txBody>
          </p:sp>
          <p:sp>
            <p:nvSpPr>
              <p:cNvPr id="2624526" name="Rectangle 14"/>
              <p:cNvSpPr>
                <a:spLocks noChangeAspect="1" noChangeArrowheads="1"/>
              </p:cNvSpPr>
              <p:nvPr/>
            </p:nvSpPr>
            <p:spPr bwMode="auto">
              <a:xfrm>
                <a:off x="2824" y="2266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solidFill>
                      <a:srgbClr val="996600"/>
                    </a:solidFill>
                    <a:latin typeface="Arial Rounded MT Bold" panose="020F0704030504030204" pitchFamily="34" charset="0"/>
                  </a:rPr>
                  <a:t>saved ptr.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27" name="Rectangle 15"/>
              <p:cNvSpPr>
                <a:spLocks noChangeAspect="1" noChangeArrowheads="1"/>
              </p:cNvSpPr>
              <p:nvPr/>
            </p:nvSpPr>
            <p:spPr bwMode="auto">
              <a:xfrm>
                <a:off x="2824" y="2412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caller’s ARP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28" name="Rectangle 16"/>
              <p:cNvSpPr>
                <a:spLocks noChangeAspect="1" noChangeArrowheads="1"/>
              </p:cNvSpPr>
              <p:nvPr/>
            </p:nvSpPr>
            <p:spPr bwMode="auto">
              <a:xfrm>
                <a:off x="2824" y="2558"/>
                <a:ext cx="603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local 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variables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29" name="Line 17"/>
              <p:cNvSpPr>
                <a:spLocks noChangeAspect="1" noChangeShapeType="1"/>
              </p:cNvSpPr>
              <p:nvPr/>
            </p:nvSpPr>
            <p:spPr bwMode="auto">
              <a:xfrm>
                <a:off x="3379" y="2488"/>
                <a:ext cx="203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624530" name="Group 18"/>
            <p:cNvGrpSpPr>
              <a:grpSpLocks/>
            </p:cNvGrpSpPr>
            <p:nvPr/>
          </p:nvGrpSpPr>
          <p:grpSpPr bwMode="auto">
            <a:xfrm>
              <a:off x="3766" y="1597"/>
              <a:ext cx="758" cy="1310"/>
              <a:chOff x="2824" y="1536"/>
              <a:chExt cx="758" cy="1310"/>
            </a:xfrm>
          </p:grpSpPr>
          <p:sp>
            <p:nvSpPr>
              <p:cNvPr id="2624531" name="Rectangle 19"/>
              <p:cNvSpPr>
                <a:spLocks noChangeAspect="1" noChangeArrowheads="1"/>
              </p:cNvSpPr>
              <p:nvPr/>
            </p:nvSpPr>
            <p:spPr bwMode="auto">
              <a:xfrm>
                <a:off x="2824" y="1536"/>
                <a:ext cx="603" cy="130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4532" name="Rectangle 20"/>
              <p:cNvSpPr>
                <a:spLocks noChangeAspect="1" noChangeArrowheads="1"/>
              </p:cNvSpPr>
              <p:nvPr/>
            </p:nvSpPr>
            <p:spPr bwMode="auto">
              <a:xfrm>
                <a:off x="2824" y="1536"/>
                <a:ext cx="603" cy="20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parameters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33" name="Rectangle 21"/>
              <p:cNvSpPr>
                <a:spLocks noChangeAspect="1" noChangeArrowheads="1"/>
              </p:cNvSpPr>
              <p:nvPr/>
            </p:nvSpPr>
            <p:spPr bwMode="auto">
              <a:xfrm>
                <a:off x="2824" y="1751"/>
                <a:ext cx="603" cy="22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register 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save area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34" name="Rectangle 22"/>
              <p:cNvSpPr>
                <a:spLocks noChangeAspect="1" noChangeArrowheads="1"/>
              </p:cNvSpPr>
              <p:nvPr/>
            </p:nvSpPr>
            <p:spPr bwMode="auto">
              <a:xfrm>
                <a:off x="2824" y="1974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return value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35" name="Rectangle 23"/>
              <p:cNvSpPr>
                <a:spLocks noChangeAspect="1" noChangeArrowheads="1"/>
              </p:cNvSpPr>
              <p:nvPr/>
            </p:nvSpPr>
            <p:spPr bwMode="auto">
              <a:xfrm>
                <a:off x="2824" y="2120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return address</a:t>
                </a:r>
              </a:p>
            </p:txBody>
          </p:sp>
          <p:sp>
            <p:nvSpPr>
              <p:cNvPr id="2624536" name="Rectangle 24"/>
              <p:cNvSpPr>
                <a:spLocks noChangeAspect="1" noChangeArrowheads="1"/>
              </p:cNvSpPr>
              <p:nvPr/>
            </p:nvSpPr>
            <p:spPr bwMode="auto">
              <a:xfrm>
                <a:off x="2824" y="2266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solidFill>
                      <a:srgbClr val="996600"/>
                    </a:solidFill>
                    <a:latin typeface="Arial Rounded MT Bold" panose="020F0704030504030204" pitchFamily="34" charset="0"/>
                  </a:rPr>
                  <a:t>saved ptr.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37" name="Rectangle 25"/>
              <p:cNvSpPr>
                <a:spLocks noChangeAspect="1" noChangeArrowheads="1"/>
              </p:cNvSpPr>
              <p:nvPr/>
            </p:nvSpPr>
            <p:spPr bwMode="auto">
              <a:xfrm>
                <a:off x="2824" y="2412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caller’s ARP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38" name="Rectangle 26"/>
              <p:cNvSpPr>
                <a:spLocks noChangeAspect="1" noChangeArrowheads="1"/>
              </p:cNvSpPr>
              <p:nvPr/>
            </p:nvSpPr>
            <p:spPr bwMode="auto">
              <a:xfrm>
                <a:off x="2824" y="2558"/>
                <a:ext cx="603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local 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variables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39" name="Line 27"/>
              <p:cNvSpPr>
                <a:spLocks noChangeAspect="1" noChangeShapeType="1"/>
              </p:cNvSpPr>
              <p:nvPr/>
            </p:nvSpPr>
            <p:spPr bwMode="auto">
              <a:xfrm>
                <a:off x="3379" y="2488"/>
                <a:ext cx="203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624540" name="Group 28"/>
            <p:cNvGrpSpPr>
              <a:grpSpLocks/>
            </p:cNvGrpSpPr>
            <p:nvPr/>
          </p:nvGrpSpPr>
          <p:grpSpPr bwMode="auto">
            <a:xfrm>
              <a:off x="792" y="1464"/>
              <a:ext cx="504" cy="720"/>
              <a:chOff x="864" y="1632"/>
              <a:chExt cx="504" cy="720"/>
            </a:xfrm>
          </p:grpSpPr>
          <p:sp>
            <p:nvSpPr>
              <p:cNvPr id="2624541" name="Rectangle 29"/>
              <p:cNvSpPr>
                <a:spLocks noChangeArrowheads="1"/>
              </p:cNvSpPr>
              <p:nvPr/>
            </p:nvSpPr>
            <p:spPr bwMode="auto">
              <a:xfrm>
                <a:off x="876" y="1776"/>
                <a:ext cx="480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200" b="0" i="1">
                    <a:latin typeface="Arial Rounded MT Bold" panose="020F0704030504030204" pitchFamily="34" charset="0"/>
                  </a:rPr>
                  <a:t>level 0</a:t>
                </a:r>
                <a:endParaRPr lang="en-US" altLang="en-US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42" name="Rectangle 30"/>
              <p:cNvSpPr>
                <a:spLocks noChangeArrowheads="1"/>
              </p:cNvSpPr>
              <p:nvPr/>
            </p:nvSpPr>
            <p:spPr bwMode="auto">
              <a:xfrm>
                <a:off x="876" y="1920"/>
                <a:ext cx="480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200" b="0" i="1">
                    <a:latin typeface="Arial Rounded MT Bold" panose="020F0704030504030204" pitchFamily="34" charset="0"/>
                  </a:rPr>
                  <a:t>level 1</a:t>
                </a:r>
                <a:endParaRPr lang="en-US" altLang="en-US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43" name="Rectangle 31"/>
              <p:cNvSpPr>
                <a:spLocks noChangeArrowheads="1"/>
              </p:cNvSpPr>
              <p:nvPr/>
            </p:nvSpPr>
            <p:spPr bwMode="auto">
              <a:xfrm>
                <a:off x="876" y="2064"/>
                <a:ext cx="480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200" b="0" i="1">
                    <a:latin typeface="Arial Rounded MT Bold" panose="020F0704030504030204" pitchFamily="34" charset="0"/>
                  </a:rPr>
                  <a:t>level 2</a:t>
                </a:r>
                <a:endParaRPr lang="en-US" altLang="en-US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44" name="Rectangle 32"/>
              <p:cNvSpPr>
                <a:spLocks noChangeArrowheads="1"/>
              </p:cNvSpPr>
              <p:nvPr/>
            </p:nvSpPr>
            <p:spPr bwMode="auto">
              <a:xfrm>
                <a:off x="876" y="2208"/>
                <a:ext cx="480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200" b="0" i="1">
                    <a:latin typeface="Arial Rounded MT Bold" panose="020F0704030504030204" pitchFamily="34" charset="0"/>
                  </a:rPr>
                  <a:t>level 3</a:t>
                </a:r>
                <a:endParaRPr lang="en-US" altLang="en-US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45" name="Rectangle 33"/>
              <p:cNvSpPr>
                <a:spLocks noChangeArrowheads="1"/>
              </p:cNvSpPr>
              <p:nvPr/>
            </p:nvSpPr>
            <p:spPr bwMode="auto">
              <a:xfrm>
                <a:off x="864" y="1632"/>
                <a:ext cx="504" cy="1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400" b="0">
                    <a:latin typeface="Arial Rounded MT Bold" panose="020F0704030504030204" pitchFamily="34" charset="0"/>
                  </a:rPr>
                  <a:t>Display</a:t>
                </a:r>
                <a:endParaRPr lang="en-US" altLang="en-US" b="0">
                  <a:latin typeface="Arial Rounded MT Bold" panose="020F0704030504030204" pitchFamily="34" charset="0"/>
                </a:endParaRPr>
              </a:p>
            </p:txBody>
          </p:sp>
        </p:grpSp>
        <p:grpSp>
          <p:nvGrpSpPr>
            <p:cNvPr id="2624546" name="Group 34"/>
            <p:cNvGrpSpPr>
              <a:grpSpLocks/>
            </p:cNvGrpSpPr>
            <p:nvPr/>
          </p:nvGrpSpPr>
          <p:grpSpPr bwMode="auto">
            <a:xfrm>
              <a:off x="1989" y="1929"/>
              <a:ext cx="603" cy="1310"/>
              <a:chOff x="2056" y="1836"/>
              <a:chExt cx="603" cy="1310"/>
            </a:xfrm>
          </p:grpSpPr>
          <p:sp>
            <p:nvSpPr>
              <p:cNvPr id="2624547" name="Rectangle 35"/>
              <p:cNvSpPr>
                <a:spLocks noChangeAspect="1" noChangeArrowheads="1"/>
              </p:cNvSpPr>
              <p:nvPr/>
            </p:nvSpPr>
            <p:spPr bwMode="auto">
              <a:xfrm>
                <a:off x="2056" y="1836"/>
                <a:ext cx="603" cy="130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4548" name="Rectangle 36"/>
              <p:cNvSpPr>
                <a:spLocks noChangeAspect="1" noChangeArrowheads="1"/>
              </p:cNvSpPr>
              <p:nvPr/>
            </p:nvSpPr>
            <p:spPr bwMode="auto">
              <a:xfrm>
                <a:off x="2056" y="1836"/>
                <a:ext cx="603" cy="20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parameters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49" name="Rectangle 37"/>
              <p:cNvSpPr>
                <a:spLocks noChangeAspect="1" noChangeArrowheads="1"/>
              </p:cNvSpPr>
              <p:nvPr/>
            </p:nvSpPr>
            <p:spPr bwMode="auto">
              <a:xfrm>
                <a:off x="2056" y="2051"/>
                <a:ext cx="603" cy="22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register 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save area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50" name="Rectangle 38"/>
              <p:cNvSpPr>
                <a:spLocks noChangeAspect="1" noChangeArrowheads="1"/>
              </p:cNvSpPr>
              <p:nvPr/>
            </p:nvSpPr>
            <p:spPr bwMode="auto">
              <a:xfrm>
                <a:off x="2056" y="2274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return value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51" name="Rectangle 39"/>
              <p:cNvSpPr>
                <a:spLocks noChangeAspect="1" noChangeArrowheads="1"/>
              </p:cNvSpPr>
              <p:nvPr/>
            </p:nvSpPr>
            <p:spPr bwMode="auto">
              <a:xfrm>
                <a:off x="2056" y="2420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return address</a:t>
                </a:r>
              </a:p>
            </p:txBody>
          </p:sp>
          <p:sp>
            <p:nvSpPr>
              <p:cNvPr id="2624552" name="Rectangle 40"/>
              <p:cNvSpPr>
                <a:spLocks noChangeAspect="1" noChangeArrowheads="1"/>
              </p:cNvSpPr>
              <p:nvPr/>
            </p:nvSpPr>
            <p:spPr bwMode="auto">
              <a:xfrm>
                <a:off x="2056" y="2566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solidFill>
                      <a:srgbClr val="996600"/>
                    </a:solidFill>
                    <a:latin typeface="Arial Rounded MT Bold" panose="020F0704030504030204" pitchFamily="34" charset="0"/>
                  </a:rPr>
                  <a:t>saved ptr.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53" name="Rectangle 41"/>
              <p:cNvSpPr>
                <a:spLocks noChangeAspect="1" noChangeArrowheads="1"/>
              </p:cNvSpPr>
              <p:nvPr/>
            </p:nvSpPr>
            <p:spPr bwMode="auto">
              <a:xfrm>
                <a:off x="2056" y="2712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caller’s ARP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54" name="Rectangle 42"/>
              <p:cNvSpPr>
                <a:spLocks noChangeAspect="1" noChangeArrowheads="1"/>
              </p:cNvSpPr>
              <p:nvPr/>
            </p:nvSpPr>
            <p:spPr bwMode="auto">
              <a:xfrm>
                <a:off x="2056" y="2858"/>
                <a:ext cx="603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local 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variables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55" name="Rectangle 43"/>
              <p:cNvSpPr>
                <a:spLocks noChangeArrowheads="1"/>
              </p:cNvSpPr>
              <p:nvPr/>
            </p:nvSpPr>
            <p:spPr bwMode="auto">
              <a:xfrm>
                <a:off x="2056" y="2684"/>
                <a:ext cx="48" cy="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24556" name="Rectangle 44"/>
            <p:cNvSpPr>
              <a:spLocks noChangeArrowheads="1"/>
            </p:cNvSpPr>
            <p:nvPr/>
          </p:nvSpPr>
          <p:spPr bwMode="auto">
            <a:xfrm>
              <a:off x="2866" y="2541"/>
              <a:ext cx="48" cy="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624557" name="AutoShape 45"/>
            <p:cNvCxnSpPr>
              <a:cxnSpLocks noChangeShapeType="1"/>
              <a:stCxn id="2624543" idx="3"/>
              <a:endCxn id="2624555" idx="1"/>
            </p:cNvCxnSpPr>
            <p:nvPr/>
          </p:nvCxnSpPr>
          <p:spPr bwMode="auto">
            <a:xfrm>
              <a:off x="1284" y="1968"/>
              <a:ext cx="705" cy="833"/>
            </a:xfrm>
            <a:prstGeom prst="bentConnector3">
              <a:avLst>
                <a:gd name="adj1" fmla="val 78583"/>
              </a:avLst>
            </a:prstGeom>
            <a:noFill/>
            <a:ln w="9525">
              <a:solidFill>
                <a:srgbClr val="00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24558" name="AutoShape 46"/>
            <p:cNvCxnSpPr>
              <a:cxnSpLocks noChangeShapeType="1"/>
              <a:stCxn id="2624542" idx="3"/>
              <a:endCxn id="2624556" idx="1"/>
            </p:cNvCxnSpPr>
            <p:nvPr/>
          </p:nvCxnSpPr>
          <p:spPr bwMode="auto">
            <a:xfrm>
              <a:off x="1284" y="1824"/>
              <a:ext cx="1582" cy="741"/>
            </a:xfrm>
            <a:prstGeom prst="bentConnector3">
              <a:avLst>
                <a:gd name="adj1" fmla="val 88431"/>
              </a:avLst>
            </a:prstGeom>
            <a:noFill/>
            <a:ln w="9525">
              <a:solidFill>
                <a:srgbClr val="00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624559" name="Rectangle 47"/>
            <p:cNvSpPr>
              <a:spLocks noChangeArrowheads="1"/>
            </p:cNvSpPr>
            <p:nvPr/>
          </p:nvSpPr>
          <p:spPr bwMode="auto">
            <a:xfrm>
              <a:off x="3762" y="2445"/>
              <a:ext cx="48" cy="4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624560" name="AutoShape 48"/>
            <p:cNvCxnSpPr>
              <a:cxnSpLocks noChangeShapeType="1"/>
              <a:stCxn id="2624541" idx="3"/>
              <a:endCxn id="2624559" idx="1"/>
            </p:cNvCxnSpPr>
            <p:nvPr/>
          </p:nvCxnSpPr>
          <p:spPr bwMode="auto">
            <a:xfrm>
              <a:off x="1284" y="1680"/>
              <a:ext cx="2478" cy="789"/>
            </a:xfrm>
            <a:prstGeom prst="bentConnector3">
              <a:avLst>
                <a:gd name="adj1" fmla="val 93704"/>
              </a:avLst>
            </a:prstGeom>
            <a:noFill/>
            <a:ln w="9525">
              <a:solidFill>
                <a:srgbClr val="00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624561" name="Text Box 49"/>
          <p:cNvSpPr txBox="1">
            <a:spLocks noChangeArrowheads="1"/>
          </p:cNvSpPr>
          <p:nvPr/>
        </p:nvSpPr>
        <p:spPr bwMode="auto">
          <a:xfrm>
            <a:off x="6477000" y="1524000"/>
            <a:ext cx="2057400" cy="6778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 b="0">
                <a:latin typeface="Arial Rounded MT Bold" panose="020F0704030504030204" pitchFamily="34" charset="0"/>
              </a:rPr>
              <a:t>Some setup cost</a:t>
            </a:r>
          </a:p>
          <a:p>
            <a:pPr>
              <a:lnSpc>
                <a:spcPct val="100000"/>
              </a:lnSpc>
              <a:spcBef>
                <a:spcPct val="10000"/>
              </a:spcBef>
            </a:pPr>
            <a:r>
              <a:rPr lang="en-US" altLang="en-US" b="0">
                <a:latin typeface="Arial Rounded MT Bold" panose="020F0704030504030204" pitchFamily="34" charset="0"/>
              </a:rPr>
              <a:t>on each call</a:t>
            </a:r>
          </a:p>
        </p:txBody>
      </p:sp>
      <p:sp>
        <p:nvSpPr>
          <p:cNvPr id="50" name="Text Box 4"/>
          <p:cNvSpPr txBox="1">
            <a:spLocks noChangeArrowheads="1"/>
          </p:cNvSpPr>
          <p:nvPr/>
        </p:nvSpPr>
        <p:spPr bwMode="auto">
          <a:xfrm>
            <a:off x="914400" y="6544068"/>
            <a:ext cx="6248399" cy="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square" lIns="45720" rIns="45720">
            <a:spAutoFit/>
          </a:bodyPr>
          <a:lstStyle/>
          <a:p>
            <a:r>
              <a:rPr lang="en-US" altLang="en-US" sz="1600" dirty="0"/>
              <a:t>Slide from “Engineering a </a:t>
            </a:r>
            <a:r>
              <a:rPr lang="en-US" altLang="en-US" sz="1600" dirty="0" smtClean="0"/>
              <a:t>Compiler” Cooper </a:t>
            </a:r>
            <a:r>
              <a:rPr lang="en-US" altLang="en-US" sz="1600" dirty="0"/>
              <a:t>and </a:t>
            </a:r>
            <a:r>
              <a:rPr lang="en-US" altLang="en-US" sz="1600" dirty="0" err="1"/>
              <a:t>Torczon</a:t>
            </a:r>
            <a:endParaRPr lang="en-US" altLang="en-US" sz="1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Previews Next Time: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220788"/>
            <a:ext cx="8777287" cy="5224462"/>
          </a:xfrm>
        </p:spPr>
        <p:txBody>
          <a:bodyPr/>
          <a:lstStyle/>
          <a:p>
            <a:r>
              <a:rPr lang="en-US" dirty="0" err="1"/>
              <a:t>s</a:t>
            </a:r>
            <a:r>
              <a:rPr lang="en-US" dirty="0" err="1" smtClean="0"/>
              <a:t>truct</a:t>
            </a:r>
            <a:r>
              <a:rPr lang="en-US" dirty="0" smtClean="0"/>
              <a:t> node{   // linked list of sites to see and descriptions</a:t>
            </a:r>
          </a:p>
          <a:p>
            <a:r>
              <a:rPr lang="en-US" dirty="0"/>
              <a:t>	</a:t>
            </a:r>
            <a:r>
              <a:rPr lang="en-US" dirty="0" smtClean="0"/>
              <a:t>char    *name;</a:t>
            </a:r>
          </a:p>
          <a:p>
            <a:r>
              <a:rPr lang="en-US" dirty="0"/>
              <a:t>	</a:t>
            </a:r>
            <a:r>
              <a:rPr lang="en-US" dirty="0" smtClean="0"/>
              <a:t>char    *description;</a:t>
            </a:r>
          </a:p>
          <a:p>
            <a:r>
              <a:rPr lang="en-US" dirty="0"/>
              <a:t>	</a:t>
            </a:r>
            <a:r>
              <a:rPr lang="en-US" dirty="0" err="1" smtClean="0"/>
              <a:t>struct</a:t>
            </a:r>
            <a:r>
              <a:rPr lang="en-US" dirty="0" smtClean="0"/>
              <a:t> node *next;</a:t>
            </a:r>
          </a:p>
          <a:p>
            <a:r>
              <a:rPr lang="en-US" dirty="0" smtClean="0"/>
              <a:t>}</a:t>
            </a:r>
          </a:p>
          <a:p>
            <a:endParaRPr lang="en-US" dirty="0"/>
          </a:p>
          <a:p>
            <a:r>
              <a:rPr lang="en-US" dirty="0" err="1" smtClean="0"/>
              <a:t>struct</a:t>
            </a:r>
            <a:r>
              <a:rPr lang="en-US" dirty="0" smtClean="0"/>
              <a:t> node *</a:t>
            </a:r>
            <a:r>
              <a:rPr lang="en-US" dirty="0" err="1" smtClean="0"/>
              <a:t>vacationIdeas</a:t>
            </a:r>
            <a:r>
              <a:rPr lang="en-US" dirty="0" smtClean="0"/>
              <a:t>[100][10]; 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// 100 location 10 ideas each</a:t>
            </a:r>
          </a:p>
          <a:p>
            <a:pPr marL="0" indent="0"/>
            <a:r>
              <a:rPr lang="en-US" dirty="0" smtClean="0"/>
              <a:t>Read almost right to left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err="1" smtClean="0"/>
              <a:t>vacationIdeas</a:t>
            </a:r>
            <a:r>
              <a:rPr lang="en-US" sz="2000" dirty="0" smtClean="0"/>
              <a:t> is an array (100) of arrays (10) of pointers to nodes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51374095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7551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4.7.5 page 278 </a:t>
            </a:r>
            <a:r>
              <a:rPr lang="en-US" dirty="0" smtClean="0">
                <a:solidFill>
                  <a:srgbClr val="FF0000"/>
                </a:solidFill>
              </a:rPr>
              <a:t>Due April 11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Exercise 4.7.5 : Show that the following grammar </a:t>
            </a:r>
          </a:p>
          <a:p>
            <a:pPr lvl="1"/>
            <a:r>
              <a:rPr lang="en-US" dirty="0" smtClean="0"/>
              <a:t>S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A </a:t>
            </a:r>
            <a:r>
              <a:rPr lang="en-US" dirty="0" err="1" smtClean="0"/>
              <a:t>a</a:t>
            </a:r>
            <a:r>
              <a:rPr lang="en-US" dirty="0" smtClean="0"/>
              <a:t>  |  b A c  |  B c  |  </a:t>
            </a:r>
            <a:r>
              <a:rPr lang="en-US" dirty="0" err="1" smtClean="0"/>
              <a:t>bBa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d </a:t>
            </a:r>
          </a:p>
          <a:p>
            <a:pPr lvl="1"/>
            <a:r>
              <a:rPr lang="en-US" dirty="0" smtClean="0"/>
              <a:t>B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d </a:t>
            </a:r>
          </a:p>
          <a:p>
            <a:r>
              <a:rPr lang="en-US" dirty="0" smtClean="0"/>
              <a:t>is LR(1) but not LALR(1).</a:t>
            </a:r>
          </a:p>
          <a:p>
            <a:endParaRPr lang="en-US" dirty="0" smtClean="0"/>
          </a:p>
          <a:p>
            <a:r>
              <a:rPr lang="en-US" dirty="0" err="1" smtClean="0"/>
              <a:t>Aho</a:t>
            </a:r>
            <a:r>
              <a:rPr lang="en-US" dirty="0" smtClean="0"/>
              <a:t>, Alfred V.; Monica S. Lam; Jeffrey D. Ullman; Ravi </a:t>
            </a:r>
            <a:r>
              <a:rPr lang="en-US" dirty="0" err="1" smtClean="0"/>
              <a:t>Sethi</a:t>
            </a:r>
            <a:r>
              <a:rPr lang="en-US" dirty="0" smtClean="0"/>
              <a:t>. Compilers: Principles, Techniques, and Tools (Page 278). Pearson Education. Kindle Edition.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What does it mean for a grammar G to be LR(1)?</a:t>
            </a:r>
          </a:p>
          <a:p>
            <a:r>
              <a:rPr lang="en-US" dirty="0" smtClean="0"/>
              <a:t>Example 4.64 (4.61) in the text might be helpful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70171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 due April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Give semantic actions for B </a:t>
            </a:r>
            <a:r>
              <a:rPr lang="en-US" dirty="0" smtClean="0">
                <a:sym typeface="Wingdings" panose="05000000000000000000" pitchFamily="2" charset="2"/>
              </a:rPr>
              <a:t> B  OR  M  B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Give semantic actions for S </a:t>
            </a:r>
            <a:r>
              <a:rPr lang="en-US" dirty="0" smtClean="0">
                <a:sym typeface="Wingdings" panose="05000000000000000000" pitchFamily="2" charset="2"/>
              </a:rPr>
              <a:t> while  B  do SL end ‘;’</a:t>
            </a:r>
          </a:p>
          <a:p>
            <a:pPr marL="815975" lvl="1" indent="-457200">
              <a:buFont typeface="Wingdings" panose="05000000000000000000" pitchFamily="2" charset="2"/>
              <a:buChar char="§"/>
            </a:pPr>
            <a:r>
              <a:rPr lang="en-US" dirty="0" smtClean="0">
                <a:sym typeface="Wingdings" panose="05000000000000000000" pitchFamily="2" charset="2"/>
              </a:rPr>
              <a:t>add markers, M, N as necessary</a:t>
            </a:r>
          </a:p>
          <a:p>
            <a:pPr marL="815975" lvl="1" indent="-457200">
              <a:buFont typeface="Wingdings" panose="05000000000000000000" pitchFamily="2" charset="2"/>
              <a:buChar char="§"/>
            </a:pPr>
            <a:r>
              <a:rPr lang="en-US" dirty="0" smtClean="0">
                <a:sym typeface="Wingdings" panose="05000000000000000000" pitchFamily="2" charset="2"/>
              </a:rPr>
              <a:t>SL -&gt; SL S     (SL == statement list, attribute?)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ym typeface="Wingdings" panose="05000000000000000000" pitchFamily="2" charset="2"/>
              </a:rPr>
              <a:t>For the program test8 show the code generated</a:t>
            </a:r>
          </a:p>
          <a:p>
            <a:pPr marL="358775" lvl="1" indent="0">
              <a:spcBef>
                <a:spcPts val="300"/>
              </a:spcBef>
              <a:buNone/>
            </a:pPr>
            <a:r>
              <a:rPr lang="en-US" dirty="0" smtClean="0"/>
              <a:t>program</a:t>
            </a:r>
          </a:p>
          <a:p>
            <a:pPr marL="358775" lvl="1" indent="0">
              <a:spcBef>
                <a:spcPts val="300"/>
              </a:spcBef>
              <a:buNone/>
            </a:pPr>
            <a:r>
              <a:rPr lang="en-US" dirty="0" smtClean="0"/>
              <a:t>begin</a:t>
            </a:r>
          </a:p>
          <a:p>
            <a:pPr marL="358775" lvl="1" indent="0">
              <a:spcBef>
                <a:spcPts val="300"/>
              </a:spcBef>
              <a:buNone/>
            </a:pPr>
            <a:r>
              <a:rPr lang="en-US" dirty="0" smtClean="0"/>
              <a:t>if ((a &lt; b) or (b &lt; c) and (a &lt; c))  then</a:t>
            </a:r>
          </a:p>
          <a:p>
            <a:pPr marL="358775" lvl="1" indent="0">
              <a:spcBef>
                <a:spcPts val="300"/>
              </a:spcBef>
              <a:buNone/>
            </a:pPr>
            <a:r>
              <a:rPr lang="en-US" dirty="0" smtClean="0"/>
              <a:t>    min := a + b</a:t>
            </a:r>
          </a:p>
          <a:p>
            <a:pPr marL="358775" lvl="1" indent="0">
              <a:spcBef>
                <a:spcPts val="300"/>
              </a:spcBef>
              <a:buNone/>
            </a:pPr>
            <a:r>
              <a:rPr lang="en-US" dirty="0" smtClean="0"/>
              <a:t>else if b &lt; c then min := b</a:t>
            </a:r>
          </a:p>
          <a:p>
            <a:pPr marL="358775" lvl="1" indent="0">
              <a:spcBef>
                <a:spcPts val="300"/>
              </a:spcBef>
              <a:buNone/>
            </a:pPr>
            <a:r>
              <a:rPr lang="en-US" dirty="0" smtClean="0"/>
              <a:t>     else min := c</a:t>
            </a:r>
          </a:p>
          <a:p>
            <a:pPr marL="358775" lvl="1" indent="0">
              <a:spcBef>
                <a:spcPts val="300"/>
              </a:spcBef>
              <a:buNone/>
            </a:pPr>
            <a:r>
              <a:rPr lang="en-US" dirty="0" smtClean="0"/>
              <a:t>end</a:t>
            </a:r>
          </a:p>
          <a:p>
            <a:pPr marL="358775" lvl="1" indent="0">
              <a:spcBef>
                <a:spcPts val="300"/>
              </a:spcBef>
              <a:buNone/>
            </a:pPr>
            <a:r>
              <a:rPr lang="en-US" dirty="0" smtClean="0"/>
              <a:t>Also annotate the parse tree with Attributes.</a:t>
            </a:r>
          </a:p>
          <a:p>
            <a:pPr marL="0" indent="0">
              <a:spcBef>
                <a:spcPts val="300"/>
              </a:spcBef>
            </a:pPr>
            <a:r>
              <a:rPr lang="en-US" dirty="0" smtClean="0"/>
              <a:t>4. Write functions </a:t>
            </a:r>
            <a:r>
              <a:rPr lang="en-US" dirty="0" err="1" smtClean="0"/>
              <a:t>makelist</a:t>
            </a:r>
            <a:r>
              <a:rPr lang="en-US" dirty="0" smtClean="0"/>
              <a:t>, </a:t>
            </a:r>
            <a:r>
              <a:rPr lang="en-US" dirty="0" err="1" smtClean="0"/>
              <a:t>mergelist</a:t>
            </a:r>
            <a:r>
              <a:rPr lang="en-US" dirty="0" smtClean="0"/>
              <a:t>, </a:t>
            </a:r>
            <a:r>
              <a:rPr lang="en-US" dirty="0" err="1" smtClean="0"/>
              <a:t>backpatch</a:t>
            </a:r>
            <a:endParaRPr lang="en-US" dirty="0" smtClean="0"/>
          </a:p>
          <a:p>
            <a:pPr marL="815975" lvl="1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95741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0"/>
            <a:ext cx="8969375" cy="781050"/>
          </a:xfrm>
        </p:spPr>
        <p:txBody>
          <a:bodyPr/>
          <a:lstStyle/>
          <a:p>
            <a:r>
              <a:rPr lang="en-US" dirty="0" smtClean="0"/>
              <a:t>Control Flow</a:t>
            </a:r>
            <a:br>
              <a:rPr lang="en-US" dirty="0" smtClean="0"/>
            </a:br>
            <a:r>
              <a:rPr lang="en-US" dirty="0" smtClean="0"/>
              <a:t>Attribute Tree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72466" y="973138"/>
            <a:ext cx="4194747" cy="5224462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en-US" sz="2000" dirty="0" smtClean="0"/>
              <a:t>program</a:t>
            </a:r>
          </a:p>
          <a:p>
            <a:pPr>
              <a:spcBef>
                <a:spcPts val="400"/>
              </a:spcBef>
            </a:pPr>
            <a:r>
              <a:rPr lang="en-US" sz="2000" dirty="0" smtClean="0"/>
              <a:t>begin</a:t>
            </a:r>
          </a:p>
          <a:p>
            <a:pPr>
              <a:spcBef>
                <a:spcPts val="400"/>
              </a:spcBef>
            </a:pPr>
            <a:r>
              <a:rPr lang="en-US" sz="2000" dirty="0" smtClean="0"/>
              <a:t>if ((a &lt; b) and (b &lt; c))  then</a:t>
            </a:r>
          </a:p>
          <a:p>
            <a:pPr>
              <a:spcBef>
                <a:spcPts val="400"/>
              </a:spcBef>
            </a:pPr>
            <a:r>
              <a:rPr lang="en-US" sz="2000" dirty="0" smtClean="0"/>
              <a:t>    if a &lt; c then min = a</a:t>
            </a:r>
          </a:p>
          <a:p>
            <a:pPr>
              <a:spcBef>
                <a:spcPts val="400"/>
              </a:spcBef>
            </a:pPr>
            <a:r>
              <a:rPr lang="en-US" sz="2000" dirty="0" smtClean="0"/>
              <a:t>    else min = c</a:t>
            </a:r>
          </a:p>
          <a:p>
            <a:pPr>
              <a:spcBef>
                <a:spcPts val="400"/>
              </a:spcBef>
            </a:pPr>
            <a:r>
              <a:rPr lang="en-US" sz="2000" dirty="0" smtClean="0"/>
              <a:t>else if b &lt; c then min = b</a:t>
            </a:r>
          </a:p>
          <a:p>
            <a:pPr>
              <a:spcBef>
                <a:spcPts val="400"/>
              </a:spcBef>
            </a:pPr>
            <a:r>
              <a:rPr lang="en-US" sz="2000" dirty="0" smtClean="0"/>
              <a:t>     else min = c</a:t>
            </a:r>
          </a:p>
          <a:p>
            <a:pPr>
              <a:spcBef>
                <a:spcPts val="400"/>
              </a:spcBef>
            </a:pPr>
            <a:r>
              <a:rPr lang="en-US" sz="2000" dirty="0" smtClean="0"/>
              <a:t>end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19613" y="381000"/>
            <a:ext cx="4471987" cy="5224462"/>
          </a:xfrm>
        </p:spPr>
        <p:txBody>
          <a:bodyPr/>
          <a:lstStyle/>
          <a:p>
            <a:r>
              <a:rPr lang="en-US" sz="1800" dirty="0" smtClean="0"/>
              <a:t>0       if &lt;    	a       	b       	2</a:t>
            </a:r>
          </a:p>
          <a:p>
            <a:r>
              <a:rPr lang="en-US" sz="1800" dirty="0" smtClean="0"/>
              <a:t>1       GOTO    	VOID    </a:t>
            </a:r>
            <a:r>
              <a:rPr lang="en-US" sz="1800" dirty="0" err="1" smtClean="0"/>
              <a:t>VOID</a:t>
            </a:r>
            <a:r>
              <a:rPr lang="en-US" sz="1800" dirty="0" smtClean="0"/>
              <a:t>    	10</a:t>
            </a:r>
          </a:p>
          <a:p>
            <a:r>
              <a:rPr lang="en-US" sz="1800" dirty="0" smtClean="0"/>
              <a:t>2       if &lt;    	b       	c       	4</a:t>
            </a:r>
          </a:p>
          <a:p>
            <a:r>
              <a:rPr lang="en-US" sz="1800" dirty="0" smtClean="0"/>
              <a:t>3       GOTO    	VOID    	VOID    10</a:t>
            </a:r>
          </a:p>
          <a:p>
            <a:r>
              <a:rPr lang="en-US" sz="1800" dirty="0" smtClean="0"/>
              <a:t>4       if &lt;    	a       	c       	6</a:t>
            </a:r>
          </a:p>
          <a:p>
            <a:r>
              <a:rPr lang="en-US" sz="1800" dirty="0" smtClean="0"/>
              <a:t>5       GOTO    	VOID    </a:t>
            </a:r>
            <a:r>
              <a:rPr lang="en-US" sz="1800" dirty="0" err="1" smtClean="0"/>
              <a:t>VOID</a:t>
            </a:r>
            <a:r>
              <a:rPr lang="en-US" sz="1800" dirty="0" smtClean="0"/>
              <a:t>    	8</a:t>
            </a:r>
          </a:p>
          <a:p>
            <a:r>
              <a:rPr lang="en-US" sz="1800" dirty="0" smtClean="0"/>
              <a:t>6       ASSIGN  	a       	VOID    	min</a:t>
            </a:r>
          </a:p>
          <a:p>
            <a:r>
              <a:rPr lang="en-US" sz="1800" dirty="0" smtClean="0"/>
              <a:t>7       GOTO    	VOID    </a:t>
            </a:r>
            <a:r>
              <a:rPr lang="en-US" sz="1800" dirty="0" err="1" smtClean="0"/>
              <a:t>VOID</a:t>
            </a:r>
            <a:r>
              <a:rPr lang="en-US" sz="1800" dirty="0" smtClean="0"/>
              <a:t>    	VOID</a:t>
            </a:r>
          </a:p>
          <a:p>
            <a:r>
              <a:rPr lang="en-US" sz="1800" dirty="0" smtClean="0"/>
              <a:t>8       ASSIGN  	c       	VOID    	min</a:t>
            </a:r>
          </a:p>
          <a:p>
            <a:r>
              <a:rPr lang="en-US" sz="1800" dirty="0" smtClean="0"/>
              <a:t>9       GOTO    	VOID    </a:t>
            </a:r>
            <a:r>
              <a:rPr lang="en-US" sz="1800" dirty="0" err="1" smtClean="0"/>
              <a:t>VOID</a:t>
            </a:r>
            <a:r>
              <a:rPr lang="en-US" sz="1800" dirty="0" smtClean="0"/>
              <a:t>    	VOID</a:t>
            </a:r>
          </a:p>
          <a:p>
            <a:r>
              <a:rPr lang="en-US" sz="1800" dirty="0" smtClean="0"/>
              <a:t>10      if &lt;    	b       	c       	12</a:t>
            </a:r>
          </a:p>
          <a:p>
            <a:r>
              <a:rPr lang="en-US" sz="1800" dirty="0" smtClean="0"/>
              <a:t>11      GOTO    	VOID    	VOID    	14</a:t>
            </a:r>
          </a:p>
          <a:p>
            <a:r>
              <a:rPr lang="en-US" sz="1800" dirty="0" smtClean="0"/>
              <a:t>12      ASSIGN  	b       	VOID    	min</a:t>
            </a:r>
          </a:p>
          <a:p>
            <a:r>
              <a:rPr lang="en-US" sz="1800" dirty="0" smtClean="0"/>
              <a:t>13      GOTO    	VOID    	VOID    	VOID</a:t>
            </a:r>
          </a:p>
          <a:p>
            <a:r>
              <a:rPr lang="en-US" sz="1800" dirty="0" smtClean="0"/>
              <a:t>14      ASSIGN  	c       	VOID    	min</a:t>
            </a:r>
          </a:p>
          <a:p>
            <a:r>
              <a:rPr lang="en-US" sz="1800" dirty="0" smtClean="0"/>
              <a:t>END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6085791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Reverse order – grade most recent stuff?</a:t>
            </a:r>
          </a:p>
          <a:p>
            <a:endParaRPr lang="en-US" dirty="0"/>
          </a:p>
          <a:p>
            <a:r>
              <a:rPr lang="en-US" dirty="0" smtClean="0"/>
              <a:t>TA Office Hours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effectLst/>
              </a:rPr>
              <a:t>I will be available on Tuesday and Thursday, 10AM-12PM and 2-5PM. If this is not good, I can find some other time.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9794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2 dropbox open till tonight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Declarations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Actions in </a:t>
            </a:r>
            <a:r>
              <a:rPr lang="en-US" dirty="0" err="1" smtClean="0"/>
              <a:t>lex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Semantic actions in bison 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25037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Symbol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nlist</a:t>
            </a:r>
            <a:r>
              <a:rPr lang="en-US" sz="2000" dirty="0" smtClean="0"/>
              <a:t> { /* basic table entry */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        char *name;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        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val</a:t>
            </a:r>
            <a:r>
              <a:rPr lang="en-US" sz="2000" dirty="0" smtClean="0"/>
              <a:t>;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        </a:t>
            </a:r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nlist</a:t>
            </a:r>
            <a:r>
              <a:rPr lang="en-US" sz="2000" dirty="0" smtClean="0"/>
              <a:t> *next;     /*next entry in chain */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        </a:t>
            </a:r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nlist</a:t>
            </a:r>
            <a:r>
              <a:rPr lang="en-US" sz="2000" dirty="0" smtClean="0"/>
              <a:t> *</a:t>
            </a:r>
            <a:r>
              <a:rPr lang="en-US" sz="2000" dirty="0" err="1" smtClean="0"/>
              <a:t>tnext</a:t>
            </a:r>
            <a:r>
              <a:rPr lang="en-US" sz="2000" dirty="0" smtClean="0"/>
              <a:t>;    /*next entry for </a:t>
            </a:r>
            <a:r>
              <a:rPr lang="en-US" sz="2000" dirty="0" err="1" smtClean="0"/>
              <a:t>settype</a:t>
            </a:r>
            <a:r>
              <a:rPr lang="en-US" sz="2000" dirty="0" smtClean="0"/>
              <a:t> */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        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typ</a:t>
            </a:r>
            <a:r>
              <a:rPr lang="en-US" sz="2000" dirty="0" smtClean="0"/>
              <a:t>;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};</a:t>
            </a:r>
          </a:p>
          <a:p>
            <a:pPr>
              <a:spcBef>
                <a:spcPts val="600"/>
              </a:spcBef>
            </a:pPr>
            <a:endParaRPr lang="en-US" sz="2000" dirty="0"/>
          </a:p>
          <a:p>
            <a:pPr>
              <a:spcBef>
                <a:spcPts val="600"/>
              </a:spcBef>
            </a:pPr>
            <a:endParaRPr lang="en-US" sz="2000" dirty="0" smtClean="0"/>
          </a:p>
          <a:p>
            <a:pPr>
              <a:spcBef>
                <a:spcPts val="600"/>
              </a:spcBef>
            </a:pPr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nlist</a:t>
            </a:r>
            <a:r>
              <a:rPr lang="en-US" sz="2000" dirty="0" smtClean="0"/>
              <a:t> *</a:t>
            </a:r>
            <a:r>
              <a:rPr lang="en-US" sz="2000" dirty="0" err="1" smtClean="0"/>
              <a:t>hashtab</a:t>
            </a:r>
            <a:r>
              <a:rPr lang="en-US" sz="2000" dirty="0" smtClean="0"/>
              <a:t>[HASHSIZE];</a:t>
            </a:r>
          </a:p>
          <a:p>
            <a:pPr>
              <a:spcBef>
                <a:spcPts val="600"/>
              </a:spcBef>
            </a:pPr>
            <a:r>
              <a:rPr lang="en-US" sz="2000" dirty="0" err="1"/>
              <a:t>i</a:t>
            </a:r>
            <a:r>
              <a:rPr lang="en-US" sz="2000" dirty="0" err="1" smtClean="0"/>
              <a:t>nt</a:t>
            </a:r>
            <a:r>
              <a:rPr lang="en-US" sz="2000" dirty="0" smtClean="0"/>
              <a:t> hash(char *);</a:t>
            </a:r>
          </a:p>
          <a:p>
            <a:pPr>
              <a:spcBef>
                <a:spcPts val="600"/>
              </a:spcBef>
            </a:pPr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nlist</a:t>
            </a:r>
            <a:r>
              <a:rPr lang="en-US" sz="2000" dirty="0" smtClean="0"/>
              <a:t> *install(char*);</a:t>
            </a:r>
          </a:p>
          <a:p>
            <a:pPr>
              <a:spcBef>
                <a:spcPts val="600"/>
              </a:spcBef>
            </a:pPr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nlist</a:t>
            </a:r>
            <a:r>
              <a:rPr lang="en-US" sz="2000" dirty="0" smtClean="0"/>
              <a:t> *lookup(char*);</a:t>
            </a:r>
          </a:p>
          <a:p>
            <a:pPr>
              <a:spcBef>
                <a:spcPts val="600"/>
              </a:spcBef>
            </a:pPr>
            <a:endParaRPr lang="en-US" sz="2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30251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46868</TotalTime>
  <Pages>35</Pages>
  <Words>2518</Words>
  <Application>Microsoft Office PowerPoint</Application>
  <PresentationFormat>Letter Paper (8.5x11 in)</PresentationFormat>
  <Paragraphs>652</Paragraphs>
  <Slides>38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9" baseType="lpstr">
      <vt:lpstr>Times</vt:lpstr>
      <vt:lpstr>Helvetica</vt:lpstr>
      <vt:lpstr>Times New Roman</vt:lpstr>
      <vt:lpstr>Wingdings</vt:lpstr>
      <vt:lpstr>Century Gothic</vt:lpstr>
      <vt:lpstr>Courier New</vt:lpstr>
      <vt:lpstr>Comic Sans MS</vt:lpstr>
      <vt:lpstr>Arial Rounded MT Bold</vt:lpstr>
      <vt:lpstr>Symbol</vt:lpstr>
      <vt:lpstr>white212</vt:lpstr>
      <vt:lpstr>Microsoft Word 2001 Document</vt:lpstr>
      <vt:lpstr>Lecture 18  Procedures/Functions</vt:lpstr>
      <vt:lpstr>Overview</vt:lpstr>
      <vt:lpstr>Assignments</vt:lpstr>
      <vt:lpstr>Exercise 4.7.5 page 278 Due April 11</vt:lpstr>
      <vt:lpstr>HW due April 5</vt:lpstr>
      <vt:lpstr>Control Flow Attribute Tree</vt:lpstr>
      <vt:lpstr>Grading</vt:lpstr>
      <vt:lpstr>Project 2 dropbox open till tonight</vt:lpstr>
      <vt:lpstr>Symbol Table</vt:lpstr>
      <vt:lpstr>Install from K&amp;R</vt:lpstr>
      <vt:lpstr>Seeing the Activation Record Examples</vt:lpstr>
      <vt:lpstr>Param.[cs]</vt:lpstr>
      <vt:lpstr>Sample “Semantics” Test Problem</vt:lpstr>
      <vt:lpstr>Proposed solution</vt:lpstr>
      <vt:lpstr>Placing the N marker</vt:lpstr>
      <vt:lpstr>Placing Run-time Data Structures</vt:lpstr>
      <vt:lpstr>How Does Virtual Memory Work?</vt:lpstr>
      <vt:lpstr>Example: params2.c</vt:lpstr>
      <vt:lpstr>Gcc –S –O params.c:  The Main</vt:lpstr>
      <vt:lpstr>Gcc –S –O params.c:  The Function</vt:lpstr>
      <vt:lpstr>Comments on IA32 Instructions</vt:lpstr>
      <vt:lpstr>Stack Support for C in IA32</vt:lpstr>
      <vt:lpstr>Revisiting the Function code</vt:lpstr>
      <vt:lpstr>Grammar for C Functions</vt:lpstr>
      <vt:lpstr>Semantic Actions for non-nested scopes</vt:lpstr>
      <vt:lpstr>Semantic Actions for non-nested scopes</vt:lpstr>
      <vt:lpstr>Translating Local Names </vt:lpstr>
      <vt:lpstr>Storage for Blocks within a Single Procedure</vt:lpstr>
      <vt:lpstr>Variable-length Data</vt:lpstr>
      <vt:lpstr>Activation Record Review</vt:lpstr>
      <vt:lpstr>Activation Record Details</vt:lpstr>
      <vt:lpstr>Communicating Between Procedures</vt:lpstr>
      <vt:lpstr>Establishing Addressability </vt:lpstr>
      <vt:lpstr>Establishing Addressability</vt:lpstr>
      <vt:lpstr>Establishing Addressability</vt:lpstr>
      <vt:lpstr>Establishing Addressability</vt:lpstr>
      <vt:lpstr>Previews Next Time: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531 Summer04 Lec8 Bottom Up Parsing</dc:title>
  <dc:subject/>
  <dc:creator>Manton Matthews</dc:creator>
  <cp:keywords/>
  <dc:description/>
  <cp:lastModifiedBy>MATTHEWS, MANTON M</cp:lastModifiedBy>
  <cp:revision>272</cp:revision>
  <cp:lastPrinted>1998-08-31T18:34:23Z</cp:lastPrinted>
  <dcterms:created xsi:type="dcterms:W3CDTF">1998-08-11T09:19:24Z</dcterms:created>
  <dcterms:modified xsi:type="dcterms:W3CDTF">2018-04-03T18:36:05Z</dcterms:modified>
</cp:coreProperties>
</file>