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453" r:id="rId2"/>
    <p:sldId id="458" r:id="rId3"/>
    <p:sldId id="736" r:id="rId4"/>
    <p:sldId id="747" r:id="rId5"/>
    <p:sldId id="737" r:id="rId6"/>
    <p:sldId id="738" r:id="rId7"/>
    <p:sldId id="740" r:id="rId8"/>
    <p:sldId id="741" r:id="rId9"/>
    <p:sldId id="743" r:id="rId10"/>
    <p:sldId id="742" r:id="rId11"/>
    <p:sldId id="744" r:id="rId12"/>
    <p:sldId id="745" r:id="rId13"/>
    <p:sldId id="746" r:id="rId14"/>
    <p:sldId id="748" r:id="rId15"/>
    <p:sldId id="739" r:id="rId16"/>
    <p:sldId id="724" r:id="rId17"/>
    <p:sldId id="725" r:id="rId18"/>
    <p:sldId id="726" r:id="rId19"/>
    <p:sldId id="727" r:id="rId20"/>
    <p:sldId id="728" r:id="rId21"/>
    <p:sldId id="729" r:id="rId22"/>
    <p:sldId id="730" r:id="rId23"/>
    <p:sldId id="731" r:id="rId24"/>
    <p:sldId id="732" r:id="rId25"/>
    <p:sldId id="733" r:id="rId26"/>
    <p:sldId id="722" r:id="rId27"/>
    <p:sldId id="721" r:id="rId28"/>
    <p:sldId id="716" r:id="rId29"/>
    <p:sldId id="708" r:id="rId30"/>
    <p:sldId id="709" r:id="rId31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35" autoAdjust="0"/>
  </p:normalViewPr>
  <p:slideViewPr>
    <p:cSldViewPr>
      <p:cViewPr varScale="1">
        <p:scale>
          <a:sx n="71" d="100"/>
          <a:sy n="71" d="100"/>
        </p:scale>
        <p:origin x="132" y="4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5DEACC88-AFBB-4B45-AF05-21EB98E7D89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452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7EF625C1-A702-4CD3-8258-18BB0259AD3B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707877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8997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856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012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35826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5555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351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865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3871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499964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3049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C0913A58-4A99-4698-859F-E983F8D8D64A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062788" y="6391275"/>
            <a:ext cx="2100262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CSCE 531 Summer 2004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re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17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Review: Positional Encoding of Booleans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pPr lvl="1"/>
            <a:endParaRPr lang="en-US" altLang="en-US"/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29,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toName.c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char *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toTokenName</a:t>
            </a:r>
            <a:r>
              <a:rPr lang="en-US" sz="1800" dirty="0" smtClean="0"/>
              <a:t>(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){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char </a:t>
            </a:r>
            <a:r>
              <a:rPr lang="en-US" sz="1800" dirty="0" err="1" smtClean="0"/>
              <a:t>ascii</a:t>
            </a:r>
            <a:r>
              <a:rPr lang="en-US" sz="1800" dirty="0" smtClean="0"/>
              <a:t>[2];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</a:t>
            </a:r>
            <a:r>
              <a:rPr lang="en-US" sz="1800" dirty="0" err="1" smtClean="0"/>
              <a:t>ascii</a:t>
            </a:r>
            <a:r>
              <a:rPr lang="en-US" sz="1800" dirty="0" smtClean="0"/>
              <a:t>[1]=(char)0; // EOS (End Of String)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if(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&lt; 128){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</a:t>
            </a:r>
            <a:r>
              <a:rPr lang="en-US" sz="1800" dirty="0" err="1" smtClean="0"/>
              <a:t>ascii</a:t>
            </a:r>
            <a:r>
              <a:rPr lang="en-US" sz="1800" dirty="0" smtClean="0"/>
              <a:t>[0] = (char)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return(</a:t>
            </a:r>
            <a:r>
              <a:rPr lang="en-US" sz="1800" dirty="0" err="1" smtClean="0"/>
              <a:t>strdup</a:t>
            </a:r>
            <a:r>
              <a:rPr lang="en-US" sz="1800" dirty="0" smtClean="0"/>
              <a:t>((char *) </a:t>
            </a:r>
            <a:r>
              <a:rPr lang="en-US" sz="1800" dirty="0" err="1" smtClean="0"/>
              <a:t>ascii</a:t>
            </a:r>
            <a:r>
              <a:rPr lang="en-US" sz="1800" dirty="0" smtClean="0"/>
              <a:t>));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switch(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){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258:  return("INT");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259:  return("RELOP");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260:  return("IF");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case 261:  return("THEN");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…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case 278:  return("ID");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default: return("UNRECOGNIZED TOKEN CODE!");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          }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}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219464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Python3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https://docs.python.org/3/library/re.html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</a:t>
            </a:r>
            <a:r>
              <a:rPr lang="en-US" dirty="0" smtClean="0"/>
              <a:t>mport re then fairly standard regular expression patterns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Grouping using parentheses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</a:t>
            </a:r>
            <a:r>
              <a:rPr lang="en-US" dirty="0" smtClean="0"/>
              <a:t> = </a:t>
            </a:r>
            <a:r>
              <a:rPr lang="en-US" dirty="0" err="1" smtClean="0"/>
              <a:t>re.search</a:t>
            </a:r>
            <a:r>
              <a:rPr lang="en-US" dirty="0" smtClean="0"/>
              <a:t>(‘[0-9]{3}-[0-9]{2}-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[0-9]{4}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’, string)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/>
              <a:t>r</a:t>
            </a:r>
            <a:r>
              <a:rPr lang="en-US" dirty="0" err="1" smtClean="0"/>
              <a:t>e.search</a:t>
            </a:r>
            <a:r>
              <a:rPr lang="en-US" dirty="0" smtClean="0"/>
              <a:t> – search for pattern (</a:t>
            </a:r>
            <a:r>
              <a:rPr lang="en-US" dirty="0" err="1" smtClean="0"/>
              <a:t>regexpr</a:t>
            </a:r>
            <a:r>
              <a:rPr lang="en-US" dirty="0" smtClean="0"/>
              <a:t>) in string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Return match in ‘m’ (a match object)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Note parentheses specify grouping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l</a:t>
            </a:r>
            <a:r>
              <a:rPr lang="en-US" dirty="0" smtClean="0"/>
              <a:t>ast4 = </a:t>
            </a:r>
            <a:r>
              <a:rPr lang="en-US" dirty="0" err="1" smtClean="0"/>
              <a:t>m.group</a:t>
            </a:r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5296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import re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filename="core2.tab.h"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…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# compile the regular expression to do searches etc.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dfa</a:t>
            </a:r>
            <a:r>
              <a:rPr lang="en-US" sz="1800" dirty="0" smtClean="0"/>
              <a:t> = </a:t>
            </a:r>
            <a:r>
              <a:rPr lang="en-US" sz="1800" dirty="0" err="1" smtClean="0"/>
              <a:t>re.compile</a:t>
            </a:r>
            <a:r>
              <a:rPr lang="en-US" sz="1800" dirty="0" smtClean="0"/>
              <a:t>("\s\s\s\s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 smtClean="0"/>
              <a:t>[A-Z][A-Z]+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/>
              <a:t>\s*=\s*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 smtClean="0"/>
              <a:t>[0-9][0-9][0-9]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r>
              <a:rPr lang="en-US" sz="1800" dirty="0" smtClean="0"/>
              <a:t>")</a:t>
            </a:r>
          </a:p>
          <a:p>
            <a:pPr>
              <a:spcBef>
                <a:spcPts val="400"/>
              </a:spcBef>
            </a:pP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# open the file "core2.tab.h" and process each line by matching the </a:t>
            </a:r>
            <a:r>
              <a:rPr lang="en-US" sz="1800" dirty="0" err="1" smtClean="0"/>
              <a:t>reg</a:t>
            </a:r>
            <a:r>
              <a:rPr lang="en-US" sz="1800" dirty="0" smtClean="0"/>
              <a:t> expr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 = open(filename)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for line in f: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match = </a:t>
            </a:r>
            <a:r>
              <a:rPr lang="en-US" sz="1800" dirty="0" err="1" smtClean="0"/>
              <a:t>dfa.search</a:t>
            </a:r>
            <a:r>
              <a:rPr lang="en-US" sz="1800" dirty="0" smtClean="0"/>
              <a:t>(line)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if match: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   print("\t\t case "+ </a:t>
            </a:r>
            <a:r>
              <a:rPr lang="en-US" sz="1800" dirty="0" err="1" smtClean="0"/>
              <a:t>match.group</a:t>
            </a:r>
            <a:r>
              <a:rPr lang="en-US" sz="1800" dirty="0" smtClean="0"/>
              <a:t>(2) + ":  return(\"" + </a:t>
            </a:r>
            <a:r>
              <a:rPr lang="en-US" sz="1800" dirty="0" err="1" smtClean="0"/>
              <a:t>match.group</a:t>
            </a:r>
            <a:r>
              <a:rPr lang="en-US" sz="1800" dirty="0" smtClean="0"/>
              <a:t>(1) + "\");")</a:t>
            </a:r>
          </a:p>
          <a:p>
            <a:pPr>
              <a:spcBef>
                <a:spcPts val="4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72962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header of the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dirty="0" smtClean="0"/>
              <a:t># create the header part of the function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print("char *")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</a:t>
            </a:r>
            <a:r>
              <a:rPr lang="en-US" dirty="0" err="1" smtClean="0"/>
              <a:t>toTokenName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tokenCode</a:t>
            </a:r>
            <a:r>
              <a:rPr lang="en-US" dirty="0" smtClean="0"/>
              <a:t>){")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char </a:t>
            </a:r>
            <a:r>
              <a:rPr lang="en-US" dirty="0" err="1" smtClean="0"/>
              <a:t>ascii</a:t>
            </a:r>
            <a:r>
              <a:rPr lang="en-US" dirty="0" smtClean="0"/>
              <a:t>[2];")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</a:t>
            </a:r>
            <a:r>
              <a:rPr lang="en-US" dirty="0" err="1" smtClean="0"/>
              <a:t>ascii</a:t>
            </a:r>
            <a:r>
              <a:rPr lang="en-US" dirty="0" smtClean="0"/>
              <a:t>[1]=(char)0; // EOS (End Of String) 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if(</a:t>
            </a:r>
            <a:r>
              <a:rPr lang="en-US" dirty="0" err="1" smtClean="0"/>
              <a:t>tokenCode</a:t>
            </a:r>
            <a:r>
              <a:rPr lang="en-US" dirty="0" smtClean="0"/>
              <a:t> &lt; 128){")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print("\t\t </a:t>
            </a:r>
            <a:r>
              <a:rPr lang="en-US" dirty="0" err="1" smtClean="0"/>
              <a:t>ascii</a:t>
            </a:r>
            <a:r>
              <a:rPr lang="en-US" dirty="0" smtClean="0"/>
              <a:t>[0] = (char) </a:t>
            </a:r>
            <a:r>
              <a:rPr lang="en-US" dirty="0" err="1" smtClean="0"/>
              <a:t>tokenCode</a:t>
            </a:r>
            <a:r>
              <a:rPr lang="en-US" dirty="0" smtClean="0"/>
              <a:t>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print("\t\t return(</a:t>
            </a:r>
            <a:r>
              <a:rPr lang="en-US" dirty="0" err="1" smtClean="0"/>
              <a:t>strdup</a:t>
            </a:r>
            <a:r>
              <a:rPr lang="en-US" dirty="0" smtClean="0"/>
              <a:t>((char *) </a:t>
            </a:r>
            <a:r>
              <a:rPr lang="en-US" dirty="0" err="1" smtClean="0"/>
              <a:t>ascii</a:t>
            </a:r>
            <a:r>
              <a:rPr lang="en-US" dirty="0" smtClean="0"/>
              <a:t>));")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}")</a:t>
            </a:r>
          </a:p>
          <a:p>
            <a:pPr>
              <a:spcBef>
                <a:spcPts val="400"/>
              </a:spcBef>
            </a:pPr>
            <a:r>
              <a:rPr lang="en-US" dirty="0" smtClean="0"/>
              <a:t>print("\t switch(</a:t>
            </a:r>
            <a:r>
              <a:rPr lang="en-US" dirty="0" err="1" smtClean="0"/>
              <a:t>tokenCode</a:t>
            </a:r>
            <a:r>
              <a:rPr lang="en-US" dirty="0" smtClean="0"/>
              <a:t>){")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870714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000" dirty="0" err="1" smtClean="0"/>
              <a:t>dfa</a:t>
            </a:r>
            <a:r>
              <a:rPr lang="en-US" sz="2000" dirty="0" smtClean="0"/>
              <a:t> = </a:t>
            </a:r>
            <a:r>
              <a:rPr lang="en-US" sz="2000" dirty="0" err="1" smtClean="0"/>
              <a:t>re.compile</a:t>
            </a:r>
            <a:r>
              <a:rPr lang="en-US" sz="2000" dirty="0" smtClean="0"/>
              <a:t>("\s\s\s\s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smtClean="0"/>
              <a:t>[A-Z][A-Z]+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\s*=\s*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smtClean="0"/>
              <a:t>[0-9][0-9][0-9]</a:t>
            </a:r>
            <a:r>
              <a:rPr lang="en-US" sz="20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/>
              <a:t>")</a:t>
            </a:r>
          </a:p>
          <a:p>
            <a:pPr>
              <a:spcBef>
                <a:spcPts val="400"/>
              </a:spcBef>
            </a:pPr>
            <a:endParaRPr lang="en-US" sz="2000" dirty="0" smtClean="0"/>
          </a:p>
          <a:p>
            <a:pPr>
              <a:spcBef>
                <a:spcPts val="400"/>
              </a:spcBef>
            </a:pPr>
            <a:r>
              <a:rPr lang="en-US" sz="2000" dirty="0" smtClean="0"/>
              <a:t># open the file "core2.tab.h" and process each line by matching the re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f = open(filename)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for line in f: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match = </a:t>
            </a:r>
            <a:r>
              <a:rPr lang="en-US" sz="2000" dirty="0" err="1" smtClean="0"/>
              <a:t>dfa.search</a:t>
            </a:r>
            <a:r>
              <a:rPr lang="en-US" sz="2000" dirty="0" smtClean="0"/>
              <a:t>(line)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if match:</a:t>
            </a:r>
          </a:p>
          <a:p>
            <a:pPr>
              <a:spcBef>
                <a:spcPts val="400"/>
              </a:spcBef>
            </a:pPr>
            <a:r>
              <a:rPr lang="en-US" sz="2000" dirty="0" smtClean="0"/>
              <a:t>       print("\t\t case "+ </a:t>
            </a:r>
            <a:r>
              <a:rPr lang="en-US" sz="2000" dirty="0" err="1" smtClean="0"/>
              <a:t>match.group</a:t>
            </a:r>
            <a:r>
              <a:rPr lang="en-US" sz="2000" dirty="0" smtClean="0"/>
              <a:t>(2) + ":  return(\"" + </a:t>
            </a:r>
            <a:r>
              <a:rPr lang="en-US" sz="2000" dirty="0" err="1" smtClean="0"/>
              <a:t>match.group</a:t>
            </a:r>
            <a:r>
              <a:rPr lang="en-US" sz="2000" dirty="0" smtClean="0"/>
              <a:t>(1) + "\");")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337863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ison -- report=all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sz="2000" dirty="0" smtClean="0"/>
              <a:t>State 8</a:t>
            </a:r>
          </a:p>
          <a:p>
            <a:r>
              <a:rPr lang="en-US" sz="2000" dirty="0" smtClean="0"/>
              <a:t>    1 task: task expr ';' .</a:t>
            </a:r>
          </a:p>
          <a:p>
            <a:r>
              <a:rPr lang="en-US" sz="2000" dirty="0" smtClean="0"/>
              <a:t>    $default  reduce using rule 1 (task)</a:t>
            </a:r>
          </a:p>
          <a:p>
            <a:r>
              <a:rPr lang="en-US" sz="2000" dirty="0" smtClean="0"/>
              <a:t>State 9</a:t>
            </a:r>
          </a:p>
          <a:p>
            <a:r>
              <a:rPr lang="en-US" sz="2000" dirty="0" smtClean="0"/>
              <a:t>    4 expr: expr . '+' expr</a:t>
            </a:r>
          </a:p>
          <a:p>
            <a:r>
              <a:rPr lang="en-US" sz="2000" dirty="0" smtClean="0"/>
              <a:t>    4     | expr '+' expr .  ['+', ';']</a:t>
            </a:r>
          </a:p>
          <a:p>
            <a:r>
              <a:rPr lang="en-US" sz="2000" dirty="0" smtClean="0"/>
              <a:t>    5     | expr . '*' expr</a:t>
            </a:r>
          </a:p>
          <a:p>
            <a:endParaRPr lang="en-US" sz="2000" dirty="0" smtClean="0"/>
          </a:p>
          <a:p>
            <a:r>
              <a:rPr lang="en-US" sz="2000" dirty="0" smtClean="0"/>
              <a:t>    '*'  shift, and go to state 7</a:t>
            </a:r>
          </a:p>
          <a:p>
            <a:r>
              <a:rPr lang="en-US" sz="2000" dirty="0" smtClean="0"/>
              <a:t>    $default  reduce using rule 4 (expr)</a:t>
            </a:r>
          </a:p>
          <a:p>
            <a:r>
              <a:rPr lang="en-US" sz="2000" dirty="0" smtClean="0"/>
              <a:t>    Conflict between rule 4 and token '+' resolved as reduce (%left '+').</a:t>
            </a:r>
          </a:p>
          <a:p>
            <a:r>
              <a:rPr lang="en-US" sz="2000" dirty="0" smtClean="0"/>
              <a:t>    Conflict between rule 4 and token '*' resolved as shift ('+' &lt; '*').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4165014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4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 dirty="0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 dirty="0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 dirty="0"/>
              <a:t>Tracing parses using </a:t>
            </a:r>
          </a:p>
          <a:p>
            <a:pPr marL="1250950" lvl="2" indent="-342900"/>
            <a:r>
              <a:rPr lang="en-US" altLang="en-US" dirty="0"/>
              <a:t>–t  option to bison or </a:t>
            </a:r>
            <a:r>
              <a:rPr lang="en-US" altLang="en-US" dirty="0" err="1"/>
              <a:t>yacc</a:t>
            </a:r>
            <a:endParaRPr lang="en-US" altLang="en-US" dirty="0"/>
          </a:p>
          <a:p>
            <a:pPr marL="1250950" lvl="2" indent="-342900"/>
            <a:r>
              <a:rPr lang="en-US" altLang="en-US" dirty="0"/>
              <a:t>-DYYDEBUG compile option</a:t>
            </a:r>
          </a:p>
          <a:p>
            <a:pPr marL="1250950" lvl="2" indent="-342900"/>
            <a:r>
              <a:rPr lang="en-US" altLang="en-US" dirty="0" err="1" smtClean="0"/>
              <a:t>int</a:t>
            </a:r>
            <a:r>
              <a:rPr lang="en-US" altLang="en-US" dirty="0" smtClean="0"/>
              <a:t> </a:t>
            </a:r>
            <a:r>
              <a:rPr lang="en-US" altLang="en-US" dirty="0" err="1"/>
              <a:t>yydebug</a:t>
            </a:r>
            <a:r>
              <a:rPr lang="en-US" altLang="en-US" dirty="0"/>
              <a:t>=1; in </a:t>
            </a:r>
            <a:r>
              <a:rPr lang="en-US" altLang="en-US" dirty="0" smtClean="0"/>
              <a:t>flex </a:t>
            </a:r>
            <a:r>
              <a:rPr lang="en-US" altLang="en-US" dirty="0"/>
              <a:t>specification (C definitions section %{ ..%}</a:t>
            </a:r>
          </a:p>
          <a:p>
            <a:pPr marL="1250950" lvl="2" indent="-342900"/>
            <a:r>
              <a:rPr lang="en-US" altLang="en-US" dirty="0" smtClean="0"/>
              <a:t>extern </a:t>
            </a:r>
            <a:r>
              <a:rPr lang="en-US" altLang="en-US" dirty="0" err="1"/>
              <a:t>int</a:t>
            </a:r>
            <a:r>
              <a:rPr lang="en-US" altLang="en-US" dirty="0"/>
              <a:t> </a:t>
            </a:r>
            <a:r>
              <a:rPr lang="en-US" altLang="en-US" dirty="0" err="1"/>
              <a:t>yydebug</a:t>
            </a:r>
            <a:r>
              <a:rPr lang="en-US" altLang="en-US" dirty="0"/>
              <a:t>; in </a:t>
            </a:r>
            <a:r>
              <a:rPr lang="en-US" altLang="en-US" dirty="0" err="1"/>
              <a:t>yacc</a:t>
            </a:r>
            <a:r>
              <a:rPr lang="en-US" altLang="en-US" dirty="0"/>
              <a:t>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 dirty="0"/>
              <a:t>Debug the semantic actions</a:t>
            </a:r>
          </a:p>
          <a:p>
            <a:pPr marL="879475" lvl="1" indent="-381000"/>
            <a:r>
              <a:rPr lang="en-US" altLang="en-US" dirty="0"/>
              <a:t>Compile with –g option; set CFLAGS=-g in </a:t>
            </a:r>
            <a:r>
              <a:rPr lang="en-US" altLang="en-US" dirty="0" err="1"/>
              <a:t>Makefile</a:t>
            </a:r>
            <a:r>
              <a:rPr lang="en-US" altLang="en-US" dirty="0"/>
              <a:t> and use 		</a:t>
            </a:r>
            <a:r>
              <a:rPr lang="en-US" altLang="en-US" dirty="0" err="1"/>
              <a:t>gcc</a:t>
            </a:r>
            <a:r>
              <a:rPr lang="en-US" altLang="en-US" dirty="0"/>
              <a:t> $(CFLAGS) … as the compile (or rely on the </a:t>
            </a:r>
            <a:r>
              <a:rPr lang="en-US" altLang="en-US" dirty="0" err="1"/>
              <a:t>builtin</a:t>
            </a:r>
            <a:r>
              <a:rPr lang="en-US" altLang="en-US" dirty="0"/>
              <a:t> rules)</a:t>
            </a:r>
          </a:p>
          <a:p>
            <a:pPr marL="879475" lvl="1" indent="-381000"/>
            <a:r>
              <a:rPr lang="en-US" altLang="en-US" dirty="0"/>
              <a:t>Use </a:t>
            </a:r>
            <a:r>
              <a:rPr lang="en-US" altLang="en-US" dirty="0" err="1"/>
              <a:t>gdb</a:t>
            </a:r>
            <a:r>
              <a:rPr lang="en-US" altLang="en-US" dirty="0"/>
              <a:t> (Gnu debugger) to debug the program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4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99" y="247650"/>
            <a:ext cx="5006975" cy="781050"/>
          </a:xfrm>
        </p:spPr>
        <p:txBody>
          <a:bodyPr/>
          <a:lstStyle/>
          <a:p>
            <a:r>
              <a:rPr lang="en-US" dirty="0" smtClean="0"/>
              <a:t>./tree    </a:t>
            </a:r>
            <a:endParaRPr lang="en-US" dirty="0"/>
          </a:p>
        </p:txBody>
      </p:sp>
      <p:sp>
        <p:nvSpPr>
          <p:cNvPr id="2548738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290513" y="76200"/>
            <a:ext cx="4076700" cy="6369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 5 6 9 7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10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 5 6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9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Reading a token: Next token is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Reducing stack by rule 4 (line 55):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$1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$2 = token '+'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$3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-&gt; $$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Stack now 0 1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5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Next token is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Shifting token ';'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Entering state 8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Reducing stack by rule 1 (line 46):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$1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task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$2 = </a:t>
            </a:r>
            <a:r>
              <a:rPr lang="en-US" altLang="en-US" sz="1800" dirty="0" err="1" smtClean="0"/>
              <a:t>nterm</a:t>
            </a:r>
            <a:r>
              <a:rPr lang="en-US" altLang="en-US" sz="1800" dirty="0" smtClean="0"/>
              <a:t> expr ()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  $3 = token ';' ()</a:t>
            </a:r>
          </a:p>
          <a:p>
            <a:pPr>
              <a:lnSpc>
                <a:spcPct val="75000"/>
              </a:lnSpc>
            </a:pPr>
            <a:endParaRPr lang="en-US" alt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800" dirty="0" smtClean="0"/>
              <a:t>Dumping tree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+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x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*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y</a:t>
            </a:r>
          </a:p>
          <a:p>
            <a:pPr>
              <a:lnSpc>
                <a:spcPct val="75000"/>
              </a:lnSpc>
            </a:pPr>
            <a:r>
              <a:rPr lang="en-US" altLang="en-US" sz="1800" dirty="0" smtClean="0"/>
              <a:t> ID  z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4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Review Semantic Attributes and actions for Boolean expressions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Markers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for Control Flow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statement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else (parsing first; should have done this earlier)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else semantic 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5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5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5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5283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5283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3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3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5284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5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5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5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Markers</a:t>
            </a:r>
          </a:p>
        </p:txBody>
      </p:sp>
      <p:sp>
        <p:nvSpPr>
          <p:cNvPr id="254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Markers – Grammar symbol that only derive </a:t>
            </a:r>
            <a:r>
              <a:rPr lang="el-GR" altLang="en-US"/>
              <a:t>ε</a:t>
            </a:r>
            <a:r>
              <a:rPr lang="en-US" altLang="en-US"/>
              <a:t> which are used perform some semantic action and usually to save  some attribute value</a:t>
            </a:r>
          </a:p>
          <a:p>
            <a:r>
              <a:rPr lang="en-US" altLang="en-US"/>
              <a:t>Example S </a:t>
            </a:r>
            <a:r>
              <a:rPr lang="en-US" altLang="en-US">
                <a:sym typeface="Wingdings" panose="05000000000000000000" pitchFamily="2" charset="2"/>
              </a:rPr>
              <a:t> A B  M  C D</a:t>
            </a:r>
          </a:p>
          <a:p>
            <a:pPr lvl="1"/>
            <a:r>
              <a:rPr lang="en-US" altLang="en-US"/>
              <a:t>In this case we want to perform some action when the production M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is reduced, like saving the starting place of the code the evaluates C</a:t>
            </a:r>
          </a:p>
          <a:p>
            <a:r>
              <a:rPr lang="en-US" altLang="en-US"/>
              <a:t>Markers for handling Booleans using the positional encoding</a:t>
            </a:r>
            <a:endParaRPr lang="el-GR" altLang="en-US"/>
          </a:p>
          <a:p>
            <a:pPr lvl="1"/>
            <a:r>
              <a:rPr lang="en-US" altLang="en-US"/>
              <a:t>M </a:t>
            </a:r>
            <a:r>
              <a:rPr lang="en-US" altLang="en-US">
                <a:sym typeface="Wingdings" panose="05000000000000000000" pitchFamily="2" charset="2"/>
              </a:rPr>
              <a:t>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      (M.quad – marks the start of a piece of code)</a:t>
            </a:r>
          </a:p>
          <a:p>
            <a:pPr lvl="1"/>
            <a:r>
              <a:rPr lang="en-US" altLang="en-US">
                <a:sym typeface="Wingdings" panose="05000000000000000000" pitchFamily="2" charset="2"/>
              </a:rPr>
              <a:t>N  </a:t>
            </a:r>
            <a:r>
              <a:rPr lang="el-GR" altLang="en-US">
                <a:sym typeface="Wingdings" panose="05000000000000000000" pitchFamily="2" charset="2"/>
              </a:rPr>
              <a:t>ε</a:t>
            </a:r>
            <a:r>
              <a:rPr lang="en-US" altLang="en-US">
                <a:sym typeface="Wingdings" panose="05000000000000000000" pitchFamily="2" charset="2"/>
              </a:rPr>
              <a:t>	(N.next – a list consisting of a single quad that 		                needs to have its target field filled in later.)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Semantic Actions for B</a:t>
            </a:r>
            <a:r>
              <a:rPr lang="en-US" altLang="en-US">
                <a:sym typeface="Wingdings" panose="05000000000000000000" pitchFamily="2" charset="2"/>
              </a:rPr>
              <a:t> B or M B</a:t>
            </a:r>
            <a:endParaRPr lang="en-US" altLang="en-US"/>
          </a:p>
        </p:txBody>
      </p:sp>
      <p:sp>
        <p:nvSpPr>
          <p:cNvPr id="254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 </a:t>
            </a:r>
            <a:r>
              <a:rPr lang="en-US" altLang="en-US">
                <a:sym typeface="Wingdings" panose="05000000000000000000" pitchFamily="2" charset="2"/>
              </a:rPr>
              <a:t> …</a:t>
            </a:r>
          </a:p>
          <a:p>
            <a:r>
              <a:rPr lang="en-US" altLang="en-US">
                <a:sym typeface="Wingdings" panose="05000000000000000000" pitchFamily="2" charset="2"/>
              </a:rPr>
              <a:t>      </a:t>
            </a:r>
            <a:r>
              <a:rPr lang="en-US" altLang="en-US"/>
              <a:t>|   B  OR  M  B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M:                              {$$ = nextquad;}  /* </a:t>
            </a:r>
            <a:r>
              <a:rPr lang="el-GR" altLang="en-US"/>
              <a:t>ε</a:t>
            </a:r>
            <a:r>
              <a:rPr lang="en-US" altLang="en-US"/>
              <a:t> production */</a:t>
            </a:r>
            <a:endParaRPr lang="el-GR" altLang="en-US"/>
          </a:p>
          <a:p>
            <a:r>
              <a:rPr lang="en-US" altLang="en-US"/>
              <a:t>     ;</a:t>
            </a:r>
          </a:p>
          <a:p>
            <a:endParaRPr lang="en-US" altLang="en-US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dirty="0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Test cases using </a:t>
            </a:r>
            <a:r>
              <a:rPr lang="en-US" altLang="en-US" dirty="0" err="1"/>
              <a:t>yourlogin</a:t>
            </a:r>
            <a:r>
              <a:rPr lang="en-US" altLang="en-US" dirty="0"/>
              <a:t>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Your grammar file without necessarily having any semantic </a:t>
            </a:r>
            <a:r>
              <a:rPr lang="en-US" altLang="en-US" dirty="0" smtClean="0"/>
              <a:t>actions, </a:t>
            </a:r>
            <a:r>
              <a:rPr lang="en-US" altLang="en-US" dirty="0" smtClean="0">
                <a:solidFill>
                  <a:srgbClr val="FF0000"/>
                </a:solidFill>
              </a:rPr>
              <a:t>except for expressions and undefined variables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Your Lex, </a:t>
            </a:r>
            <a:r>
              <a:rPr lang="en-US" altLang="en-US" dirty="0" err="1"/>
              <a:t>Makefile</a:t>
            </a:r>
            <a:r>
              <a:rPr lang="en-US" altLang="en-US" dirty="0"/>
              <a:t>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We will create a </a:t>
            </a:r>
            <a:r>
              <a:rPr lang="en-US" altLang="en-US" dirty="0" err="1"/>
              <a:t>TestDir</a:t>
            </a:r>
            <a:r>
              <a:rPr lang="en-US" altLang="en-US" dirty="0"/>
              <a:t>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 dirty="0"/>
              <a:t>Project Three </a:t>
            </a:r>
            <a:endParaRPr lang="en-US" altLang="en-US" dirty="0" smtClean="0"/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US" altLang="en-US" sz="2000" dirty="0" smtClean="0"/>
              <a:t>Add in Boolean to grammar: &amp;&amp; (AND), || (OR) and !(not)</a:t>
            </a:r>
          </a:p>
          <a:p>
            <a:pPr marL="457200" indent="-457200">
              <a:lnSpc>
                <a:spcPct val="85000"/>
              </a:lnSpc>
              <a:buFont typeface="+mj-lt"/>
              <a:buAutoNum type="arabicPeriod"/>
            </a:pPr>
            <a:r>
              <a:rPr lang="en-US" altLang="en-US" sz="2000" dirty="0" smtClean="0"/>
              <a:t>Quad Array </a:t>
            </a:r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List manipulating functions: </a:t>
            </a:r>
            <a:r>
              <a:rPr lang="en-US" altLang="en-US" sz="2000" dirty="0" err="1" smtClean="0"/>
              <a:t>makelist</a:t>
            </a:r>
            <a:r>
              <a:rPr lang="en-US" altLang="en-US" sz="2000" dirty="0" smtClean="0"/>
              <a:t>, merge, and </a:t>
            </a:r>
            <a:r>
              <a:rPr lang="en-US" altLang="en-US" sz="2000" dirty="0" err="1" smtClean="0"/>
              <a:t>backpatch</a:t>
            </a:r>
            <a:endParaRPr lang="en-US" altLang="en-US" sz="2000" dirty="0" smtClean="0"/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Add semantic actions for control-flow statements</a:t>
            </a:r>
          </a:p>
          <a:p>
            <a:pPr marL="457200" indent="-457200">
              <a:lnSpc>
                <a:spcPct val="85000"/>
              </a:lnSpc>
              <a:buAutoNum type="arabicPeriod" startAt="2"/>
            </a:pPr>
            <a:r>
              <a:rPr lang="en-US" altLang="en-US" sz="2000" dirty="0" smtClean="0"/>
              <a:t>Due Sunday April 7!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/class/csce531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cocsce-l1d39-11&gt; tree -L 1 csce531</a:t>
            </a:r>
          </a:p>
          <a:p>
            <a:r>
              <a:rPr lang="en-US" dirty="0" smtClean="0"/>
              <a:t>csce531</a:t>
            </a:r>
          </a:p>
          <a:p>
            <a:r>
              <a:rPr lang="en-US" dirty="0" smtClean="0"/>
              <a:t>├── Postfix</a:t>
            </a:r>
          </a:p>
          <a:p>
            <a:r>
              <a:rPr lang="en-US" dirty="0" smtClean="0"/>
              <a:t>├── </a:t>
            </a:r>
            <a:r>
              <a:rPr lang="en-US" dirty="0" err="1" smtClean="0"/>
              <a:t>SimpleYacc</a:t>
            </a:r>
            <a:endParaRPr lang="en-US" dirty="0" smtClean="0"/>
          </a:p>
          <a:p>
            <a:r>
              <a:rPr lang="en-US" dirty="0" smtClean="0"/>
              <a:t>├── Table</a:t>
            </a:r>
          </a:p>
          <a:p>
            <a:r>
              <a:rPr lang="en-US" dirty="0" smtClean="0"/>
              <a:t>├── </a:t>
            </a:r>
            <a:r>
              <a:rPr lang="en-US" dirty="0" err="1" smtClean="0"/>
              <a:t>TestLexAnalyzer</a:t>
            </a:r>
            <a:endParaRPr lang="en-US" dirty="0" smtClean="0"/>
          </a:p>
          <a:p>
            <a:r>
              <a:rPr lang="en-US" dirty="0" smtClean="0"/>
              <a:t>├── </a:t>
            </a:r>
            <a:r>
              <a:rPr lang="en-US" dirty="0" err="1" smtClean="0"/>
              <a:t>TestPrograms</a:t>
            </a:r>
            <a:endParaRPr lang="en-US" dirty="0" smtClean="0"/>
          </a:p>
          <a:p>
            <a:r>
              <a:rPr lang="en-US" dirty="0" smtClean="0"/>
              <a:t>└── Tree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64733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April 19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!! (last day I can give it.) </a:t>
            </a:r>
          </a:p>
          <a:p>
            <a:endParaRPr lang="en-US" altLang="en-US" dirty="0"/>
          </a:p>
          <a:p>
            <a:r>
              <a:rPr lang="en-US" altLang="en-US" dirty="0" smtClean="0"/>
              <a:t>Exam May 8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Postfix/</a:t>
            </a:r>
            <a:r>
              <a:rPr lang="en-US" dirty="0" err="1" smtClean="0"/>
              <a:t>mmmerror.c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extern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yylineno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void</a:t>
            </a:r>
          </a:p>
          <a:p>
            <a:r>
              <a:rPr lang="en-US" sz="1800" dirty="0" err="1" smtClean="0"/>
              <a:t>mywhere</a:t>
            </a:r>
            <a:r>
              <a:rPr lang="en-US" sz="1800" dirty="0" smtClean="0"/>
              <a:t>(){</a:t>
            </a:r>
          </a:p>
          <a:p>
            <a:r>
              <a:rPr lang="en-US" sz="1800" dirty="0" smtClean="0"/>
              <a:t>   </a:t>
            </a:r>
            <a:r>
              <a:rPr lang="en-US" sz="1800" dirty="0" err="1" smtClean="0"/>
              <a:t>fprintf</a:t>
            </a:r>
            <a:r>
              <a:rPr lang="en-US" sz="1800" dirty="0" smtClean="0"/>
              <a:t>(</a:t>
            </a:r>
            <a:r>
              <a:rPr lang="en-US" sz="1800" dirty="0" err="1" smtClean="0"/>
              <a:t>stderr</a:t>
            </a:r>
            <a:r>
              <a:rPr lang="en-US" sz="1800" dirty="0" smtClean="0"/>
              <a:t>, "line %d", </a:t>
            </a:r>
            <a:r>
              <a:rPr lang="en-US" sz="1800" dirty="0" err="1" smtClean="0"/>
              <a:t>yylineno</a:t>
            </a:r>
            <a:r>
              <a:rPr lang="en-US" sz="1800" dirty="0" smtClean="0"/>
              <a:t>);</a:t>
            </a:r>
          </a:p>
          <a:p>
            <a:r>
              <a:rPr lang="en-US" sz="1800" dirty="0" smtClean="0"/>
              <a:t>}</a:t>
            </a:r>
          </a:p>
          <a:p>
            <a:r>
              <a:rPr lang="en-US" sz="1800" dirty="0" smtClean="0"/>
              <a:t>// FILE *</a:t>
            </a:r>
            <a:r>
              <a:rPr lang="en-US" sz="1800" dirty="0" err="1" smtClean="0"/>
              <a:t>yyerfp</a:t>
            </a:r>
            <a:r>
              <a:rPr lang="en-US" sz="1800" dirty="0" smtClean="0"/>
              <a:t> = </a:t>
            </a:r>
            <a:r>
              <a:rPr lang="en-US" sz="1800" dirty="0" err="1" smtClean="0"/>
              <a:t>stdout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void</a:t>
            </a:r>
          </a:p>
          <a:p>
            <a:r>
              <a:rPr lang="en-US" sz="1800" dirty="0" err="1" smtClean="0"/>
              <a:t>yyerror</a:t>
            </a:r>
            <a:r>
              <a:rPr lang="en-US" sz="1800" dirty="0" smtClean="0"/>
              <a:t>(char *s, char *t) {</a:t>
            </a:r>
          </a:p>
          <a:p>
            <a:r>
              <a:rPr lang="en-US" sz="1800" dirty="0" smtClean="0"/>
              <a:t>    extern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yynerrs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    static </a:t>
            </a:r>
            <a:r>
              <a:rPr lang="en-US" sz="1800" dirty="0" err="1" smtClean="0"/>
              <a:t>int</a:t>
            </a:r>
            <a:r>
              <a:rPr lang="en-US" sz="1800" dirty="0" smtClean="0"/>
              <a:t> list = 0;</a:t>
            </a:r>
          </a:p>
          <a:p>
            <a:r>
              <a:rPr lang="en-US" sz="1800" dirty="0" smtClean="0"/>
              <a:t>    if(s || ! list){</a:t>
            </a:r>
          </a:p>
          <a:p>
            <a:r>
              <a:rPr lang="en-US" sz="1800" dirty="0" smtClean="0"/>
              <a:t>        </a:t>
            </a:r>
            <a:r>
              <a:rPr lang="en-US" sz="1800" dirty="0" err="1" smtClean="0"/>
              <a:t>fprintf</a:t>
            </a:r>
            <a:r>
              <a:rPr lang="en-US" sz="1800" dirty="0" smtClean="0"/>
              <a:t>(</a:t>
            </a:r>
            <a:r>
              <a:rPr lang="en-US" sz="1800" dirty="0" err="1" smtClean="0"/>
              <a:t>stderr</a:t>
            </a:r>
            <a:r>
              <a:rPr lang="en-US" sz="1800" dirty="0" smtClean="0"/>
              <a:t>, "[error %d] ", yynerrs+1);</a:t>
            </a:r>
          </a:p>
          <a:p>
            <a:r>
              <a:rPr lang="en-US" sz="1800" dirty="0" smtClean="0"/>
              <a:t>        </a:t>
            </a:r>
            <a:r>
              <a:rPr lang="en-US" sz="1800" dirty="0" err="1" smtClean="0"/>
              <a:t>mywhere</a:t>
            </a:r>
            <a:r>
              <a:rPr lang="en-US" sz="1800" dirty="0" smtClean="0"/>
              <a:t>();</a:t>
            </a:r>
          </a:p>
          <a:p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477000"/>
            <a:ext cx="70866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Compiler Construction under UNIX Schreiner and Friedman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74529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err="1" smtClean="0"/>
              <a:t>Tree.output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lean: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9674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TestLexAnalyzer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028700"/>
            <a:ext cx="8307387" cy="5416550"/>
          </a:xfrm>
        </p:spPr>
        <p:txBody>
          <a:bodyPr/>
          <a:lstStyle/>
          <a:p>
            <a:r>
              <a:rPr lang="en-US" sz="2000" dirty="0" smtClean="0"/>
              <a:t>cocsce-l1d39-11&gt; tree </a:t>
            </a:r>
            <a:r>
              <a:rPr lang="en-US" sz="2000" dirty="0" err="1" smtClean="0"/>
              <a:t>TestLexAnalyzer</a:t>
            </a:r>
            <a:r>
              <a:rPr lang="en-US" sz="2000" dirty="0" smtClean="0"/>
              <a:t>/</a:t>
            </a:r>
          </a:p>
          <a:p>
            <a:r>
              <a:rPr lang="en-US" sz="2000" dirty="0" err="1" smtClean="0"/>
              <a:t>TestLexAnalyzer</a:t>
            </a:r>
            <a:r>
              <a:rPr lang="en-US" sz="2000" dirty="0" smtClean="0"/>
              <a:t>/</a:t>
            </a:r>
          </a:p>
          <a:p>
            <a:r>
              <a:rPr lang="en-US" sz="2000" dirty="0" smtClean="0"/>
              <a:t>├── core2.tab.h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lex.yy.c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lex.yy.o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Makefile</a:t>
            </a:r>
            <a:endParaRPr lang="en-US" sz="2000" dirty="0" smtClean="0"/>
          </a:p>
          <a:p>
            <a:r>
              <a:rPr lang="en-US" sz="2000" dirty="0" smtClean="0"/>
              <a:t>├── regexp.py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struct.h</a:t>
            </a:r>
            <a:endParaRPr lang="en-US" sz="2000" dirty="0" smtClean="0"/>
          </a:p>
          <a:p>
            <a:r>
              <a:rPr lang="en-US" sz="2000" dirty="0" smtClean="0"/>
              <a:t>├── test8</a:t>
            </a:r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testLex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testLex.c</a:t>
            </a:r>
            <a:endParaRPr lang="en-US" sz="2000" dirty="0" smtClean="0"/>
          </a:p>
          <a:p>
            <a:r>
              <a:rPr lang="en-US" sz="2000" dirty="0" smtClean="0"/>
              <a:t>├── </a:t>
            </a:r>
            <a:r>
              <a:rPr lang="en-US" sz="2000" dirty="0" err="1" smtClean="0"/>
              <a:t>toName.c</a:t>
            </a:r>
            <a:endParaRPr lang="en-US" sz="2000" dirty="0" smtClean="0"/>
          </a:p>
          <a:p>
            <a:r>
              <a:rPr lang="en-US" sz="2000" dirty="0" smtClean="0"/>
              <a:t>└── </a:t>
            </a:r>
            <a:r>
              <a:rPr lang="en-US" sz="2000" dirty="0" err="1" smtClean="0"/>
              <a:t>toName.o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844712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./</a:t>
            </a:r>
            <a:r>
              <a:rPr lang="en-US" sz="4000" dirty="0" err="1" smtClean="0"/>
              <a:t>testLex</a:t>
            </a:r>
            <a:r>
              <a:rPr lang="en-US" sz="4000" dirty="0" smtClean="0"/>
              <a:t> &lt; test8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220788"/>
            <a:ext cx="8831262" cy="5224462"/>
          </a:xfrm>
        </p:spPr>
        <p:txBody>
          <a:bodyPr/>
          <a:lstStyle/>
          <a:p>
            <a:r>
              <a:rPr lang="en-US" sz="1800" dirty="0" smtClean="0"/>
              <a:t>cocsce-l1d39-11&gt; ./</a:t>
            </a:r>
            <a:r>
              <a:rPr lang="en-US" sz="1800" dirty="0" err="1" smtClean="0"/>
              <a:t>testLex</a:t>
            </a:r>
            <a:r>
              <a:rPr lang="en-US" sz="1800" dirty="0" smtClean="0"/>
              <a:t> &lt; test8</a:t>
            </a:r>
          </a:p>
          <a:p>
            <a:r>
              <a:rPr lang="en-US" sz="1800" dirty="0" smtClean="0"/>
              <a:t>Token returned = 267    lexeme=program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=PROGRAM</a:t>
            </a:r>
          </a:p>
          <a:p>
            <a:r>
              <a:rPr lang="en-US" sz="1800" dirty="0" smtClean="0"/>
              <a:t>Token returned = 274    lexeme=</a:t>
            </a:r>
            <a:r>
              <a:rPr lang="en-US" sz="1800" dirty="0" err="1" smtClean="0"/>
              <a:t>int</a:t>
            </a:r>
            <a:r>
              <a:rPr lang="en-US" sz="1800" dirty="0" smtClean="0"/>
              <a:t>       </a:t>
            </a:r>
            <a:r>
              <a:rPr lang="en-US" sz="1800" dirty="0" err="1" smtClean="0">
                <a:solidFill>
                  <a:srgbClr val="FF0000"/>
                </a:solidFill>
              </a:rPr>
              <a:t>TokenDefinedConstant</a:t>
            </a:r>
            <a:r>
              <a:rPr lang="en-US" sz="1800" dirty="0" smtClean="0">
                <a:solidFill>
                  <a:srgbClr val="FF0000"/>
                </a:solidFill>
              </a:rPr>
              <a:t>=UNRECOGNIZED TOKEN CODE!</a:t>
            </a:r>
          </a:p>
          <a:p>
            <a:r>
              <a:rPr lang="en-US" sz="1800" dirty="0" smtClean="0"/>
              <a:t>Token returned = 278    lexeme=a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lexeme=b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lexeme=c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44     lexeme=,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=,</a:t>
            </a:r>
          </a:p>
          <a:p>
            <a:r>
              <a:rPr lang="en-US" sz="1800" dirty="0" smtClean="0"/>
              <a:t>Token returned = 278    lexeme=d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=ID</a:t>
            </a:r>
          </a:p>
          <a:p>
            <a:r>
              <a:rPr lang="en-US" sz="1800" dirty="0" smtClean="0"/>
              <a:t>Token returned = 59     lexeme=; 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=;</a:t>
            </a:r>
          </a:p>
          <a:p>
            <a:r>
              <a:rPr lang="en-US" sz="1800" dirty="0" smtClean="0"/>
              <a:t>Token returned = 268    lexeme=begin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=BEGN</a:t>
            </a:r>
          </a:p>
          <a:p>
            <a:r>
              <a:rPr lang="en-US" sz="1800" dirty="0" smtClean="0"/>
              <a:t>Token returned = 260    lexeme=if       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=IF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6234367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sz="4000" dirty="0" smtClean="0"/>
              <a:t> </a:t>
            </a:r>
            <a:r>
              <a:rPr lang="en-US" sz="4000" dirty="0" err="1" smtClean="0"/>
              <a:t>testLex.c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973138"/>
            <a:ext cx="8831262" cy="5224462"/>
          </a:xfrm>
        </p:spPr>
        <p:txBody>
          <a:bodyPr/>
          <a:lstStyle/>
          <a:p>
            <a:r>
              <a:rPr lang="en-US" sz="1800" dirty="0" smtClean="0"/>
              <a:t>#include&lt;</a:t>
            </a:r>
            <a:r>
              <a:rPr lang="en-US" sz="1800" dirty="0" err="1" smtClean="0"/>
              <a:t>stdio.h</a:t>
            </a:r>
            <a:r>
              <a:rPr lang="en-US" sz="1800" dirty="0" smtClean="0"/>
              <a:t>&gt;</a:t>
            </a:r>
          </a:p>
          <a:p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yylex</a:t>
            </a:r>
            <a:r>
              <a:rPr lang="en-US" sz="1800" dirty="0" smtClean="0"/>
              <a:t>();</a:t>
            </a:r>
          </a:p>
          <a:p>
            <a:r>
              <a:rPr lang="en-US" sz="1800" dirty="0" smtClean="0"/>
              <a:t>#include "</a:t>
            </a:r>
            <a:r>
              <a:rPr lang="en-US" sz="1800" dirty="0" err="1" smtClean="0"/>
              <a:t>struct.h</a:t>
            </a:r>
            <a:r>
              <a:rPr lang="en-US" sz="1800" dirty="0" smtClean="0"/>
              <a:t>"</a:t>
            </a:r>
          </a:p>
          <a:p>
            <a:r>
              <a:rPr lang="en-US" sz="1800" dirty="0" smtClean="0"/>
              <a:t>#include "core2.tab.h"</a:t>
            </a:r>
          </a:p>
          <a:p>
            <a:r>
              <a:rPr lang="en-US" sz="1800" dirty="0" smtClean="0"/>
              <a:t>YYSTYPE </a:t>
            </a:r>
            <a:r>
              <a:rPr lang="en-US" sz="1800" dirty="0" err="1" smtClean="0"/>
              <a:t>yylval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extern char *</a:t>
            </a:r>
            <a:r>
              <a:rPr lang="en-US" sz="1800" dirty="0" err="1" smtClean="0"/>
              <a:t>yytext</a:t>
            </a:r>
            <a:r>
              <a:rPr lang="en-US" sz="1800" dirty="0" smtClean="0"/>
              <a:t>;</a:t>
            </a:r>
          </a:p>
          <a:p>
            <a:r>
              <a:rPr lang="en-US" sz="1800" dirty="0" smtClean="0"/>
              <a:t>char *</a:t>
            </a:r>
            <a:r>
              <a:rPr lang="en-US" sz="1800" dirty="0" err="1" smtClean="0"/>
              <a:t>toTokenName</a:t>
            </a:r>
            <a:r>
              <a:rPr lang="en-US" sz="1800" dirty="0" smtClean="0"/>
              <a:t>();</a:t>
            </a:r>
          </a:p>
          <a:p>
            <a:r>
              <a:rPr lang="en-US" sz="1800" dirty="0"/>
              <a:t>v</a:t>
            </a:r>
            <a:r>
              <a:rPr lang="en-US" sz="1800" dirty="0" smtClean="0"/>
              <a:t>oid main(){</a:t>
            </a:r>
          </a:p>
          <a:p>
            <a:r>
              <a:rPr lang="en-US" sz="1800" dirty="0" smtClean="0"/>
              <a:t> 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= 0;</a:t>
            </a:r>
          </a:p>
          <a:p>
            <a:r>
              <a:rPr lang="en-US" sz="1800" dirty="0" smtClean="0"/>
              <a:t>   while((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 = </a:t>
            </a:r>
            <a:r>
              <a:rPr lang="en-US" sz="1800" dirty="0" err="1" smtClean="0"/>
              <a:t>yylex</a:t>
            </a:r>
            <a:r>
              <a:rPr lang="en-US" sz="1800" dirty="0" smtClean="0"/>
              <a:t>()) != 0){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        </a:t>
            </a:r>
            <a:r>
              <a:rPr lang="en-US" sz="1800" dirty="0" err="1" smtClean="0"/>
              <a:t>printf</a:t>
            </a:r>
            <a:r>
              <a:rPr lang="en-US" sz="1800" dirty="0" smtClean="0"/>
              <a:t>("Token returned = %d\</a:t>
            </a:r>
            <a:r>
              <a:rPr lang="en-US" sz="1800" dirty="0" err="1" smtClean="0"/>
              <a:t>tlexeme</a:t>
            </a:r>
            <a:r>
              <a:rPr lang="en-US" sz="1800" dirty="0" smtClean="0"/>
              <a:t>=%s\t </a:t>
            </a:r>
            <a:r>
              <a:rPr lang="en-US" sz="1800" dirty="0" err="1" smtClean="0"/>
              <a:t>TokenDefinedConstant</a:t>
            </a:r>
            <a:r>
              <a:rPr lang="en-US" sz="1800" dirty="0" smtClean="0"/>
              <a:t>=%s\n", 	    	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,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err="1" smtClean="0"/>
              <a:t>yytext</a:t>
            </a:r>
            <a:r>
              <a:rPr lang="en-US" sz="1800" dirty="0" smtClean="0"/>
              <a:t>, 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	</a:t>
            </a:r>
            <a:r>
              <a:rPr lang="en-US" sz="1800" dirty="0" smtClean="0"/>
              <a:t>		</a:t>
            </a:r>
            <a:r>
              <a:rPr lang="en-US" sz="1800" dirty="0" err="1" smtClean="0"/>
              <a:t>toTokenName</a:t>
            </a:r>
            <a:r>
              <a:rPr lang="en-US" sz="1800" dirty="0" smtClean="0"/>
              <a:t>(</a:t>
            </a:r>
            <a:r>
              <a:rPr lang="en-US" sz="1800" dirty="0" err="1" smtClean="0"/>
              <a:t>tokenCode</a:t>
            </a:r>
            <a:r>
              <a:rPr lang="en-US" sz="1800" dirty="0" smtClean="0"/>
              <a:t>));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   }</a:t>
            </a:r>
          </a:p>
          <a:p>
            <a:r>
              <a:rPr lang="en-US" sz="1800" dirty="0" smtClean="0"/>
              <a:t>}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617670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ore2.tab.h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800" dirty="0" smtClean="0"/>
              <a:t> …</a:t>
            </a:r>
          </a:p>
          <a:p>
            <a:pPr>
              <a:spcBef>
                <a:spcPts val="400"/>
              </a:spcBef>
            </a:pPr>
            <a:r>
              <a:rPr lang="en-US" sz="1800" dirty="0" err="1" smtClean="0"/>
              <a:t>enum</a:t>
            </a:r>
            <a:r>
              <a:rPr lang="en-US" sz="1800" dirty="0" smtClean="0"/>
              <a:t> </a:t>
            </a:r>
            <a:r>
              <a:rPr lang="en-US" sz="1800" dirty="0" err="1" smtClean="0"/>
              <a:t>yytokentype</a:t>
            </a:r>
            <a:endParaRPr lang="en-US" sz="1800" dirty="0" smtClean="0"/>
          </a:p>
          <a:p>
            <a:pPr>
              <a:spcBef>
                <a:spcPts val="400"/>
              </a:spcBef>
            </a:pPr>
            <a:r>
              <a:rPr lang="en-US" sz="1800" dirty="0" smtClean="0"/>
              <a:t>  {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INT = 258,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RELOP = 259,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IF = 260,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THEN = 261,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ELSE = 262,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AND = 263,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ASSIGNOP = 264,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OR = 265,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NOT = 266,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PROGRAM = 267,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BEGN = 268,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END = 269,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WHILE = 270,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DO = 271,</a:t>
            </a:r>
          </a:p>
          <a:p>
            <a:pPr>
              <a:spcBef>
                <a:spcPts val="400"/>
              </a:spcBef>
            </a:pPr>
            <a:r>
              <a:rPr lang="en-US" sz="1800" dirty="0" smtClean="0"/>
              <a:t>    ENDLOOP = 272,</a:t>
            </a:r>
          </a:p>
        </p:txBody>
      </p:sp>
    </p:spTree>
    <p:extLst>
      <p:ext uri="{BB962C8B-B14F-4D97-AF65-F5344CB8AC3E}">
        <p14:creationId xmlns:p14="http://schemas.microsoft.com/office/powerpoint/2010/main" val="60235845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58321</TotalTime>
  <Pages>35</Pages>
  <Words>2203</Words>
  <Application>Microsoft Office PowerPoint</Application>
  <PresentationFormat>Letter Paper (8.5x11 in)</PresentationFormat>
  <Paragraphs>368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Times</vt:lpstr>
      <vt:lpstr>Helvetica</vt:lpstr>
      <vt:lpstr>Times New Roman</vt:lpstr>
      <vt:lpstr>Wingdings</vt:lpstr>
      <vt:lpstr>Century Gothic</vt:lpstr>
      <vt:lpstr>Courier New</vt:lpstr>
      <vt:lpstr>white212</vt:lpstr>
      <vt:lpstr>Lecture 17 Control Flow</vt:lpstr>
      <vt:lpstr>Overview</vt:lpstr>
      <vt:lpstr>/class/csce531</vt:lpstr>
      <vt:lpstr>Postfix/mmmerror.c</vt:lpstr>
      <vt:lpstr>tree</vt:lpstr>
      <vt:lpstr>TestLexAnalyzer</vt:lpstr>
      <vt:lpstr>./testLex &lt; test8</vt:lpstr>
      <vt:lpstr> testLex.c</vt:lpstr>
      <vt:lpstr>core2.tab.h</vt:lpstr>
      <vt:lpstr>toName.c</vt:lpstr>
      <vt:lpstr>Python3 regular expressions</vt:lpstr>
      <vt:lpstr>PowerPoint Presentation</vt:lpstr>
      <vt:lpstr>Generate header of the function</vt:lpstr>
      <vt:lpstr>PowerPoint Presentation</vt:lpstr>
      <vt:lpstr>bison -- report=all</vt:lpstr>
      <vt:lpstr>Debugging Parsers written with Yacc</vt:lpstr>
      <vt:lpstr>Parsing Traces with yydebug=1</vt:lpstr>
      <vt:lpstr>./tree    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Markers</vt:lpstr>
      <vt:lpstr>Semantic Actions for B B or M B</vt:lpstr>
      <vt:lpstr>PowerPoint Presentation</vt:lpstr>
      <vt:lpstr>Project Two and Three</vt:lpstr>
      <vt:lpstr>Test 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268</cp:revision>
  <cp:lastPrinted>1998-08-31T18:34:23Z</cp:lastPrinted>
  <dcterms:created xsi:type="dcterms:W3CDTF">1998-08-11T09:19:24Z</dcterms:created>
  <dcterms:modified xsi:type="dcterms:W3CDTF">2018-04-05T17:37:15Z</dcterms:modified>
</cp:coreProperties>
</file>