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53" r:id="rId2"/>
    <p:sldId id="458" r:id="rId3"/>
    <p:sldId id="673" r:id="rId4"/>
    <p:sldId id="723" r:id="rId5"/>
    <p:sldId id="720" r:id="rId6"/>
    <p:sldId id="722" r:id="rId7"/>
    <p:sldId id="724" r:id="rId8"/>
    <p:sldId id="725" r:id="rId9"/>
    <p:sldId id="726" r:id="rId10"/>
    <p:sldId id="691" r:id="rId11"/>
    <p:sldId id="709" r:id="rId12"/>
    <p:sldId id="727" r:id="rId13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35" autoAdjust="0"/>
  </p:normalViewPr>
  <p:slideViewPr>
    <p:cSldViewPr>
      <p:cViewPr varScale="1">
        <p:scale>
          <a:sx n="71" d="100"/>
          <a:sy n="71" d="100"/>
        </p:scale>
        <p:origin x="132" y="4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67472" y="6677731"/>
            <a:ext cx="76463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08614DCA-885B-460B-8301-55B743C65B1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9" y="3331563"/>
            <a:ext cx="6816725" cy="315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4244" y="6677732"/>
            <a:ext cx="80791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082B88FE-B3FC-454C-9931-9C48ADA3508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2474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75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85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79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7396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254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51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468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8890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79490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2885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6DE7656-3AD9-44E2-AC03-36D229A0E351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FORTRAN" TargetMode="External"/><Relationship Id="rId13" Type="http://schemas.openxmlformats.org/officeDocument/2006/relationships/hyperlink" Target="https://en.wikipedia.org/wiki/Klaus_Samelson" TargetMode="External"/><Relationship Id="rId3" Type="http://schemas.openxmlformats.org/officeDocument/2006/relationships/hyperlink" Target="http://e-collection.library.ethz.ch/eserv/eth:32719/eth-32719-02.pdf" TargetMode="External"/><Relationship Id="rId7" Type="http://schemas.openxmlformats.org/officeDocument/2006/relationships/hyperlink" Target="https://en.wikipedia.org/wiki/Linker_(computing)" TargetMode="External"/><Relationship Id="rId12" Type="http://schemas.openxmlformats.org/officeDocument/2006/relationships/hyperlink" Target="https://en.wikipedia.org/wiki/Heinz_Rutishauser" TargetMode="External"/><Relationship Id="rId2" Type="http://schemas.openxmlformats.org/officeDocument/2006/relationships/hyperlink" Target="https://en.wikipedia.org/wiki/Corrado_B%C3%B6h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istory_of_compiler_construction#cite_note-computerhistory.org-2" TargetMode="External"/><Relationship Id="rId11" Type="http://schemas.openxmlformats.org/officeDocument/2006/relationships/hyperlink" Target="https://en.wikipedia.org/wiki/Friedrich_L._Bauer" TargetMode="External"/><Relationship Id="rId5" Type="http://schemas.openxmlformats.org/officeDocument/2006/relationships/hyperlink" Target="https://en.wikipedia.org/wiki/History_of_compiler_construction#cite_note-wikles1968-1" TargetMode="External"/><Relationship Id="rId10" Type="http://schemas.openxmlformats.org/officeDocument/2006/relationships/hyperlink" Target="https://en.wikipedia.org/wiki/ALGOL_58" TargetMode="External"/><Relationship Id="rId4" Type="http://schemas.openxmlformats.org/officeDocument/2006/relationships/hyperlink" Target="https://en.wikipedia.org/wiki/Grace_Hopper" TargetMode="External"/><Relationship Id="rId9" Type="http://schemas.openxmlformats.org/officeDocument/2006/relationships/hyperlink" Target="https://en.wikipedia.org/wiki/History_of_compiler_construction#cite_note-3" TargetMode="External"/><Relationship Id="rId14" Type="http://schemas.openxmlformats.org/officeDocument/2006/relationships/hyperlink" Target="https://en.wikipedia.org/wiki/Z22_(computer)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16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Boolean Expressions and 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/>
              <a:t>Numeric Implementation of Booleans</a:t>
            </a:r>
          </a:p>
          <a:p>
            <a:pPr lvl="1"/>
            <a:r>
              <a:rPr lang="en-US" altLang="en-US" dirty="0"/>
              <a:t>Positional Encoding of Booleans</a:t>
            </a:r>
          </a:p>
          <a:p>
            <a:pPr lvl="1"/>
            <a:r>
              <a:rPr lang="en-US" altLang="en-US" dirty="0"/>
              <a:t>Short Circuit Evaluation</a:t>
            </a:r>
          </a:p>
          <a:p>
            <a:pPr lvl="1"/>
            <a:r>
              <a:rPr lang="en-US" altLang="en-US" dirty="0"/>
              <a:t>Debugging</a:t>
            </a:r>
          </a:p>
          <a:p>
            <a:r>
              <a:rPr lang="en-US" altLang="en-US" dirty="0" smtClean="0"/>
              <a:t>Readings</a:t>
            </a:r>
            <a:r>
              <a:rPr lang="en-US" altLang="en-US" dirty="0"/>
              <a:t>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27,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Hierarchical Symbol Tables</a:t>
            </a:r>
          </a:p>
        </p:txBody>
      </p:sp>
      <p:sp>
        <p:nvSpPr>
          <p:cNvPr id="250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From last time figure 5.12 page 246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Compilers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>
                <a:effectLst/>
              </a:rPr>
              <a:t>The first compiler was written by </a:t>
            </a:r>
            <a:r>
              <a:rPr lang="en-US" b="0" dirty="0" err="1">
                <a:effectLst/>
                <a:hlinkClick r:id="rId2" tooltip="Corrado Böhm"/>
              </a:rPr>
              <a:t>Corrado</a:t>
            </a:r>
            <a:r>
              <a:rPr lang="en-US" b="0" dirty="0">
                <a:effectLst/>
                <a:hlinkClick r:id="rId2" tooltip="Corrado Böhm"/>
              </a:rPr>
              <a:t> </a:t>
            </a:r>
            <a:r>
              <a:rPr lang="en-US" b="0" dirty="0" err="1">
                <a:effectLst/>
                <a:hlinkClick r:id="rId2" tooltip="Corrado Böhm"/>
              </a:rPr>
              <a:t>Böhm</a:t>
            </a:r>
            <a:r>
              <a:rPr lang="en-US" b="0" dirty="0">
                <a:effectLst/>
              </a:rPr>
              <a:t>, in 1951, for his </a:t>
            </a:r>
            <a:r>
              <a:rPr lang="en-US" b="0" dirty="0">
                <a:effectLst/>
                <a:hlinkClick r:id="rId3"/>
              </a:rPr>
              <a:t>PhD thesis</a:t>
            </a:r>
            <a:r>
              <a:rPr lang="en-US" b="0" dirty="0">
                <a:effectLst/>
              </a:rPr>
              <a:t>. </a:t>
            </a:r>
            <a:endParaRPr lang="en-US" b="0" dirty="0" smtClean="0">
              <a:effectLst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>
                <a:effectLst/>
              </a:rPr>
              <a:t>The </a:t>
            </a:r>
            <a:r>
              <a:rPr lang="en-US" b="0" dirty="0">
                <a:effectLst/>
              </a:rPr>
              <a:t>term </a:t>
            </a:r>
            <a:r>
              <a:rPr lang="en-US" b="0" i="1" dirty="0">
                <a:effectLst/>
              </a:rPr>
              <a:t>compiler</a:t>
            </a:r>
            <a:r>
              <a:rPr lang="en-US" b="0" dirty="0">
                <a:effectLst/>
              </a:rPr>
              <a:t> was coined by </a:t>
            </a:r>
            <a:r>
              <a:rPr lang="en-US" b="0" dirty="0">
                <a:effectLst/>
                <a:hlinkClick r:id="rId4" tooltip="Grace Hopper"/>
              </a:rPr>
              <a:t>Grace Hopper</a:t>
            </a:r>
            <a:r>
              <a:rPr lang="en-US" b="0" dirty="0">
                <a:effectLst/>
              </a:rPr>
              <a:t>.</a:t>
            </a:r>
            <a:r>
              <a:rPr lang="en-US" b="0" baseline="30000" dirty="0">
                <a:effectLst/>
                <a:hlinkClick r:id="rId5"/>
              </a:rPr>
              <a:t>[1]</a:t>
            </a:r>
            <a:r>
              <a:rPr lang="en-US" b="0" baseline="30000" dirty="0">
                <a:effectLst/>
                <a:hlinkClick r:id="rId6"/>
              </a:rPr>
              <a:t>[2]</a:t>
            </a:r>
            <a:r>
              <a:rPr lang="en-US" b="0" dirty="0">
                <a:effectLst/>
              </a:rPr>
              <a:t>, referring to her A-0 system which functioned as a loader or </a:t>
            </a:r>
            <a:r>
              <a:rPr lang="en-US" b="0" dirty="0">
                <a:effectLst/>
                <a:hlinkClick r:id="rId7" tooltip="Linker (computing)"/>
              </a:rPr>
              <a:t>linker</a:t>
            </a:r>
            <a:r>
              <a:rPr lang="en-US" b="0" dirty="0">
                <a:effectLst/>
              </a:rPr>
              <a:t>, not the modern notion of a compiler. </a:t>
            </a:r>
            <a:endParaRPr lang="en-US" b="0" dirty="0" smtClean="0">
              <a:effectLst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 smtClean="0">
                <a:effectLst/>
              </a:rPr>
              <a:t>The</a:t>
            </a:r>
            <a:r>
              <a:rPr lang="en-US" b="0" dirty="0">
                <a:effectLst/>
              </a:rPr>
              <a:t> </a:t>
            </a:r>
            <a:r>
              <a:rPr lang="en-US" b="0" dirty="0">
                <a:effectLst/>
                <a:hlinkClick r:id="rId8" tooltip="FORTRAN"/>
              </a:rPr>
              <a:t>FORTRAN</a:t>
            </a:r>
            <a:r>
              <a:rPr lang="en-US" b="0" dirty="0">
                <a:effectLst/>
              </a:rPr>
              <a:t> team led by John </a:t>
            </a:r>
            <a:r>
              <a:rPr lang="en-US" b="0" dirty="0" smtClean="0">
                <a:effectLst/>
              </a:rPr>
              <a:t>W. Backus at IBM introduced </a:t>
            </a:r>
            <a:r>
              <a:rPr lang="en-US" b="0" dirty="0">
                <a:effectLst/>
              </a:rPr>
              <a:t>the first commercially available compiler, in 1957, which took 18 person-years to create.</a:t>
            </a:r>
            <a:r>
              <a:rPr lang="en-US" b="0" baseline="30000" dirty="0">
                <a:effectLst/>
                <a:hlinkClick r:id="rId9"/>
              </a:rPr>
              <a:t>[3]</a:t>
            </a:r>
            <a:endParaRPr lang="en-US" b="0" dirty="0">
              <a:effectLst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>
                <a:effectLst/>
              </a:rPr>
              <a:t>The first </a:t>
            </a:r>
            <a:r>
              <a:rPr lang="en-US" b="0" dirty="0">
                <a:effectLst/>
                <a:hlinkClick r:id="rId10" tooltip="ALGOL 58"/>
              </a:rPr>
              <a:t>ALGOL 58</a:t>
            </a:r>
            <a:r>
              <a:rPr lang="en-US" b="0" dirty="0">
                <a:effectLst/>
              </a:rPr>
              <a:t> compiler was completed by the end of 1958 by </a:t>
            </a:r>
            <a:r>
              <a:rPr lang="en-US" b="0" dirty="0">
                <a:effectLst/>
                <a:hlinkClick r:id="rId11" tooltip="Friedrich L. Bauer"/>
              </a:rPr>
              <a:t>Friedrich L. Bauer</a:t>
            </a:r>
            <a:r>
              <a:rPr lang="en-US" b="0" dirty="0">
                <a:effectLst/>
              </a:rPr>
              <a:t>, Hermann </a:t>
            </a:r>
            <a:r>
              <a:rPr lang="en-US" b="0" dirty="0" err="1">
                <a:effectLst/>
              </a:rPr>
              <a:t>Bottenbruch</a:t>
            </a:r>
            <a:r>
              <a:rPr lang="en-US" b="0" dirty="0">
                <a:effectLst/>
              </a:rPr>
              <a:t>, </a:t>
            </a:r>
            <a:r>
              <a:rPr lang="en-US" b="0" dirty="0">
                <a:effectLst/>
                <a:hlinkClick r:id="rId12" tooltip="Heinz Rutishauser"/>
              </a:rPr>
              <a:t>Heinz </a:t>
            </a:r>
            <a:r>
              <a:rPr lang="en-US" b="0" dirty="0" err="1">
                <a:effectLst/>
                <a:hlinkClick r:id="rId12" tooltip="Heinz Rutishauser"/>
              </a:rPr>
              <a:t>Rutishauser</a:t>
            </a:r>
            <a:r>
              <a:rPr lang="en-US" b="0" dirty="0">
                <a:effectLst/>
              </a:rPr>
              <a:t>, and </a:t>
            </a:r>
            <a:r>
              <a:rPr lang="en-US" b="0" dirty="0">
                <a:effectLst/>
                <a:hlinkClick r:id="rId13" tooltip="Klaus Samelson"/>
              </a:rPr>
              <a:t>Klaus </a:t>
            </a:r>
            <a:r>
              <a:rPr lang="en-US" b="0" dirty="0" err="1">
                <a:effectLst/>
                <a:hlinkClick r:id="rId13" tooltip="Klaus Samelson"/>
              </a:rPr>
              <a:t>Samelson</a:t>
            </a:r>
            <a:r>
              <a:rPr lang="en-US" b="0" dirty="0" err="1">
                <a:effectLst/>
              </a:rPr>
              <a:t>for</a:t>
            </a:r>
            <a:r>
              <a:rPr lang="en-US" b="0" dirty="0">
                <a:effectLst/>
              </a:rPr>
              <a:t> the </a:t>
            </a:r>
            <a:r>
              <a:rPr lang="en-US" b="0" dirty="0">
                <a:effectLst/>
                <a:hlinkClick r:id="rId14" tooltip="Z22 (computer)"/>
              </a:rPr>
              <a:t>Z22</a:t>
            </a:r>
            <a:r>
              <a:rPr lang="en-US" b="0" dirty="0">
                <a:effectLst/>
              </a:rPr>
              <a:t> computer.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125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Grammars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Systems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ILOC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Symbol Table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 	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References:  Sections 7.4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Pascal like declarations</a:t>
            </a:r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if the language gets it wrong? </a:t>
            </a:r>
          </a:p>
          <a:p>
            <a:r>
              <a:rPr lang="en-US" altLang="en-US"/>
              <a:t>Pascal</a:t>
            </a:r>
          </a:p>
          <a:p>
            <a:r>
              <a:rPr lang="en-US" altLang="en-US"/>
              <a:t>	x,y,z : integer;</a:t>
            </a:r>
          </a:p>
          <a:p>
            <a:endParaRPr lang="en-US" altLang="en-US"/>
          </a:p>
          <a:p>
            <a:r>
              <a:rPr lang="en-US" altLang="en-US"/>
              <a:t>Grammar?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Syntax-Directed Definitions (SDD)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</a:t>
            </a:r>
            <a:r>
              <a:rPr lang="en-US" dirty="0" smtClean="0"/>
              <a:t>syntax-directed definition </a:t>
            </a:r>
            <a:r>
              <a:rPr lang="en-US" dirty="0"/>
              <a:t>(SDD) is a context-free grammar together with attributes and rules.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Attributes </a:t>
            </a:r>
            <a:r>
              <a:rPr lang="en-US" dirty="0"/>
              <a:t>are associated with grammar symbols and rules are associated with productions.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If </a:t>
            </a:r>
            <a:r>
              <a:rPr lang="en-US" dirty="0"/>
              <a:t>X is a symbol and a is one of its attributes, then </a:t>
            </a:r>
            <a:r>
              <a:rPr lang="en-US" dirty="0" smtClean="0"/>
              <a:t>we </a:t>
            </a:r>
            <a:r>
              <a:rPr lang="en-US" dirty="0"/>
              <a:t>write X:a to denote the </a:t>
            </a:r>
            <a:r>
              <a:rPr lang="en-US" dirty="0" smtClean="0"/>
              <a:t>value </a:t>
            </a:r>
            <a:r>
              <a:rPr lang="en-US" dirty="0"/>
              <a:t>of a at a particular parse-tree node labeled X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636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an Inherited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220788"/>
            <a:ext cx="8839200" cy="5224462"/>
          </a:xfrm>
        </p:spPr>
        <p:txBody>
          <a:bodyPr/>
          <a:lstStyle/>
          <a:p>
            <a:r>
              <a:rPr lang="en-US" dirty="0"/>
              <a:t>W e shall deal with </a:t>
            </a:r>
            <a:r>
              <a:rPr lang="en-US" dirty="0" smtClean="0"/>
              <a:t>two </a:t>
            </a:r>
            <a:r>
              <a:rPr lang="en-US" dirty="0"/>
              <a:t>kinds of attributes for </a:t>
            </a:r>
            <a:r>
              <a:rPr lang="en-US" dirty="0" err="1"/>
              <a:t>nonterminals</a:t>
            </a:r>
            <a:r>
              <a:rPr lang="en-US" dirty="0"/>
              <a:t>: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A </a:t>
            </a:r>
            <a:r>
              <a:rPr lang="en-US" dirty="0"/>
              <a:t>synthesized attribute for a nonterminal A at a parse-tree node N is </a:t>
            </a:r>
            <a:r>
              <a:rPr lang="en-US" dirty="0" smtClean="0"/>
              <a:t>defined </a:t>
            </a:r>
            <a:r>
              <a:rPr lang="en-US" dirty="0"/>
              <a:t>b y a semantic rule associated with the production at N . Note that the production must </a:t>
            </a:r>
            <a:r>
              <a:rPr lang="en-US" dirty="0" smtClean="0"/>
              <a:t>have </a:t>
            </a:r>
            <a:r>
              <a:rPr lang="en-US" dirty="0"/>
              <a:t>A as its head. A synthesized attribute at node N is </a:t>
            </a:r>
            <a:r>
              <a:rPr lang="en-US" dirty="0" smtClean="0"/>
              <a:t>defined </a:t>
            </a:r>
            <a:r>
              <a:rPr lang="en-US" dirty="0"/>
              <a:t>only in terms of attribute values at the children of N and at N itself.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An </a:t>
            </a:r>
            <a:r>
              <a:rPr lang="en-US" dirty="0"/>
              <a:t>inherited attribute for a nonterminal B at a parse-tree node N is </a:t>
            </a:r>
            <a:r>
              <a:rPr lang="en-US" dirty="0" smtClean="0"/>
              <a:t>defined </a:t>
            </a:r>
            <a:r>
              <a:rPr lang="en-US" dirty="0"/>
              <a:t>by a semantic rule associated with the production at the parent of N . Note that the production must </a:t>
            </a:r>
            <a:r>
              <a:rPr lang="en-US" dirty="0" smtClean="0"/>
              <a:t>have </a:t>
            </a:r>
            <a:r>
              <a:rPr lang="en-US" dirty="0"/>
              <a:t>B as a symbol in its body. An inherited attribute at node N is </a:t>
            </a:r>
            <a:r>
              <a:rPr lang="en-US" dirty="0" smtClean="0"/>
              <a:t>defined </a:t>
            </a:r>
            <a:r>
              <a:rPr lang="en-US" dirty="0"/>
              <a:t>only in terms of attribute values at N 's parent, N itself, and N 's siblings.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7234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Attributes Example 5.1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 = end marker, why not ‘;’ or … I don’t know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72793"/>
            <a:ext cx="8001000" cy="464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32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5.3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62" y="1438275"/>
            <a:ext cx="494347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9130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5.3, Figure 5.4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4500282"/>
            <a:ext cx="8307387" cy="1944968"/>
          </a:xfrm>
        </p:spPr>
        <p:txBody>
          <a:bodyPr/>
          <a:lstStyle/>
          <a:p>
            <a:r>
              <a:rPr lang="en-US" dirty="0" err="1"/>
              <a:t>v</a:t>
            </a:r>
            <a:r>
              <a:rPr lang="en-US" dirty="0" err="1" smtClean="0"/>
              <a:t>al</a:t>
            </a:r>
            <a:r>
              <a:rPr lang="en-US" dirty="0" smtClean="0"/>
              <a:t> – a synthesized attribute of T, F; the value</a:t>
            </a:r>
          </a:p>
          <a:p>
            <a:r>
              <a:rPr lang="en-US" dirty="0" err="1" smtClean="0"/>
              <a:t>inh</a:t>
            </a:r>
            <a:r>
              <a:rPr lang="en-US" dirty="0" smtClean="0"/>
              <a:t> – an inherited attribute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T’ </a:t>
            </a:r>
            <a:r>
              <a:rPr lang="en-US" dirty="0" smtClean="0">
                <a:sym typeface="Wingdings" panose="05000000000000000000" pitchFamily="2" charset="2"/>
              </a:rPr>
              <a:t> * F T</a:t>
            </a:r>
            <a:r>
              <a:rPr lang="en-US" baseline="-25000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’  --  inherits the left operand of *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6981235" cy="344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3214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 5.5 Inherited Attribute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37" y="1295400"/>
            <a:ext cx="8307387" cy="5224462"/>
          </a:xfrm>
        </p:spPr>
        <p:txBody>
          <a:bodyPr/>
          <a:lstStyle/>
          <a:p>
            <a:r>
              <a:rPr lang="en-US" dirty="0" smtClean="0"/>
              <a:t>T’</a:t>
            </a:r>
            <a:r>
              <a:rPr lang="en-US" dirty="0" smtClean="0">
                <a:sym typeface="Wingdings" panose="05000000000000000000" pitchFamily="2" charset="2"/>
              </a:rPr>
              <a:t> * F T’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009774"/>
            <a:ext cx="7097563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528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46980</TotalTime>
  <Pages>35</Pages>
  <Words>360</Words>
  <Application>Microsoft Office PowerPoint</Application>
  <PresentationFormat>Letter Paper (8.5x11 in)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Century Gothic</vt:lpstr>
      <vt:lpstr>Courier New</vt:lpstr>
      <vt:lpstr>Helvetica</vt:lpstr>
      <vt:lpstr>Times New Roman</vt:lpstr>
      <vt:lpstr>Wingdings</vt:lpstr>
      <vt:lpstr>white212</vt:lpstr>
      <vt:lpstr>Lecture 16  Boolean Expressions and Control Flow</vt:lpstr>
      <vt:lpstr>Overview</vt:lpstr>
      <vt:lpstr>Pascal like declarations</vt:lpstr>
      <vt:lpstr>Syntax-Directed Definitions (SDD)</vt:lpstr>
      <vt:lpstr>Synthesized an Inherited attributes</vt:lpstr>
      <vt:lpstr>Synthesized Attributes Example 5.1</vt:lpstr>
      <vt:lpstr>Figure 5.3</vt:lpstr>
      <vt:lpstr>Example 5.3, Figure 5.4</vt:lpstr>
      <vt:lpstr>Fig 5.5 Inherited Attribute</vt:lpstr>
      <vt:lpstr>Hierarchical Symbol Tables</vt:lpstr>
      <vt:lpstr>Test 2</vt:lpstr>
      <vt:lpstr>History of Compilers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267</cp:revision>
  <cp:lastPrinted>2018-03-22T22:23:26Z</cp:lastPrinted>
  <dcterms:created xsi:type="dcterms:W3CDTF">1998-08-11T09:19:24Z</dcterms:created>
  <dcterms:modified xsi:type="dcterms:W3CDTF">2018-03-27T18:31:41Z</dcterms:modified>
</cp:coreProperties>
</file>