
<file path=[Content_Types].xml><?xml version="1.0" encoding="utf-8"?>
<Types xmlns="http://schemas.openxmlformats.org/package/2006/content-types"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32"/>
  </p:notesMasterIdLst>
  <p:handoutMasterIdLst>
    <p:handoutMasterId r:id="rId33"/>
  </p:handoutMasterIdLst>
  <p:sldIdLst>
    <p:sldId id="453" r:id="rId2"/>
    <p:sldId id="458" r:id="rId3"/>
    <p:sldId id="673" r:id="rId4"/>
    <p:sldId id="691" r:id="rId5"/>
    <p:sldId id="692" r:id="rId6"/>
    <p:sldId id="693" r:id="rId7"/>
    <p:sldId id="694" r:id="rId8"/>
    <p:sldId id="695" r:id="rId9"/>
    <p:sldId id="696" r:id="rId10"/>
    <p:sldId id="700" r:id="rId11"/>
    <p:sldId id="718" r:id="rId12"/>
    <p:sldId id="719" r:id="rId13"/>
    <p:sldId id="697" r:id="rId14"/>
    <p:sldId id="698" r:id="rId15"/>
    <p:sldId id="714" r:id="rId16"/>
    <p:sldId id="717" r:id="rId17"/>
    <p:sldId id="715" r:id="rId18"/>
    <p:sldId id="716" r:id="rId19"/>
    <p:sldId id="705" r:id="rId20"/>
    <p:sldId id="702" r:id="rId21"/>
    <p:sldId id="701" r:id="rId22"/>
    <p:sldId id="706" r:id="rId23"/>
    <p:sldId id="707" r:id="rId24"/>
    <p:sldId id="703" r:id="rId25"/>
    <p:sldId id="711" r:id="rId26"/>
    <p:sldId id="713" r:id="rId27"/>
    <p:sldId id="712" r:id="rId28"/>
    <p:sldId id="704" r:id="rId29"/>
    <p:sldId id="708" r:id="rId30"/>
    <p:sldId id="709" r:id="rId31"/>
  </p:sldIdLst>
  <p:sldSz cx="9144000" cy="6858000" type="letter"/>
  <p:notesSz cx="9296400" cy="70104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1pPr>
    <a:lvl2pPr marL="4572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2pPr>
    <a:lvl3pPr marL="9144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3pPr>
    <a:lvl4pPr marL="13716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4pPr>
    <a:lvl5pPr marL="18288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6">
          <p15:clr>
            <a:srgbClr val="A4A3A4"/>
          </p15:clr>
        </p15:guide>
        <p15:guide id="2" pos="55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08" userDrawn="1">
          <p15:clr>
            <a:srgbClr val="A4A3A4"/>
          </p15:clr>
        </p15:guide>
        <p15:guide id="2" pos="292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CC00"/>
    <a:srgbClr val="FF0000"/>
    <a:srgbClr val="FFCCCC"/>
    <a:srgbClr val="CCCCFF"/>
    <a:srgbClr val="CCECFF"/>
    <a:srgbClr val="9999FF"/>
    <a:srgbClr val="FFFF99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62" autoAdjust="0"/>
    <p:restoredTop sz="94635" autoAdjust="0"/>
  </p:normalViewPr>
  <p:slideViewPr>
    <p:cSldViewPr>
      <p:cViewPr varScale="1">
        <p:scale>
          <a:sx n="71" d="100"/>
          <a:sy n="71" d="100"/>
        </p:scale>
        <p:origin x="132" y="48"/>
      </p:cViewPr>
      <p:guideLst>
        <p:guide orient="horz" pos="96"/>
        <p:guide pos="5568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9"/>
    </p:cViewPr>
  </p:sorterViewPr>
  <p:notesViewPr>
    <p:cSldViewPr>
      <p:cViewPr varScale="1">
        <p:scale>
          <a:sx n="81" d="100"/>
          <a:sy n="81" d="100"/>
        </p:scale>
        <p:origin x="-298" y="-67"/>
      </p:cViewPr>
      <p:guideLst>
        <p:guide orient="horz" pos="2208"/>
        <p:guide pos="292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4267472" y="6677731"/>
            <a:ext cx="764632" cy="2559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312" tIns="44450" rIns="87312" bIns="44450">
            <a:spAutoFit/>
          </a:bodyPr>
          <a:lstStyle>
            <a:lvl1pPr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68363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3338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36725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1939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511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083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655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/>
            <a:r>
              <a:rPr lang="en-US" altLang="en-US" sz="1200" b="0">
                <a:latin typeface="Helvetica" panose="020B0604020202020204" pitchFamily="34" charset="0"/>
              </a:rPr>
              <a:t>Page </a:t>
            </a:r>
            <a:fld id="{08614DCA-885B-460B-8301-55B743C65B1D}" type="slidenum">
              <a:rPr lang="en-US" altLang="en-US" sz="1200" b="0">
                <a:latin typeface="Helvetica" panose="020B0604020202020204" pitchFamily="34" charset="0"/>
              </a:rPr>
              <a:pPr algn="ctr"/>
              <a:t>‹#›</a:t>
            </a:fld>
            <a:endParaRPr lang="en-US" altLang="en-US" sz="1200" b="0">
              <a:latin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32437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39839" y="3331563"/>
            <a:ext cx="6816725" cy="31530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Body Text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4244244" y="6677732"/>
            <a:ext cx="807912" cy="2559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312" tIns="44450" rIns="87312" bIns="44450">
            <a:spAutoFit/>
          </a:bodyPr>
          <a:lstStyle>
            <a:lvl1pPr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34975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868363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303338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736725" algn="l" defTabSz="868363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1939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6511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1083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565525" defTabSz="8683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/>
            <a:r>
              <a:rPr lang="en-US" altLang="en-US" sz="1200" b="0">
                <a:latin typeface="Century Gothic" panose="020B0502020202020204" pitchFamily="34" charset="0"/>
              </a:rPr>
              <a:t>Page </a:t>
            </a:r>
            <a:fld id="{082B88FE-B3FC-454C-9931-9C48ADA3508A}" type="slidenum">
              <a:rPr lang="en-US" altLang="en-US" sz="1200" b="0">
                <a:latin typeface="Century Gothic" panose="020B0502020202020204" pitchFamily="34" charset="0"/>
              </a:rPr>
              <a:pPr algn="ctr"/>
              <a:t>‹#›</a:t>
            </a:fld>
            <a:endParaRPr lang="en-US" altLang="en-US" sz="1200" b="0">
              <a:latin typeface="Century Gothic" panose="020B0502020202020204" pitchFamily="34" charset="0"/>
            </a:endParaRPr>
          </a:p>
        </p:txBody>
      </p:sp>
      <p:sp>
        <p:nvSpPr>
          <p:cNvPr id="2052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2901950" y="530225"/>
            <a:ext cx="3492500" cy="26193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  <p:extLst>
      <p:ext uri="{BB962C8B-B14F-4D97-AF65-F5344CB8AC3E}">
        <p14:creationId xmlns:p14="http://schemas.microsoft.com/office/powerpoint/2010/main" val="12474829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62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2501900"/>
            <a:ext cx="6400800" cy="1752600"/>
          </a:xfrm>
        </p:spPr>
        <p:txBody>
          <a:bodyPr/>
          <a:lstStyle>
            <a:lvl1pPr marL="0" indent="0" algn="ctr">
              <a:defRPr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348163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365125"/>
            <a:ext cx="7772400" cy="1143000"/>
          </a:xfrm>
          <a:effectLst>
            <a:outerShdw dist="71842" dir="2700000" algn="ctr" rotWithShape="0">
              <a:schemeClr val="bg2"/>
            </a:outerShdw>
          </a:effectLst>
        </p:spPr>
        <p:txBody>
          <a:bodyPr lIns="92066" tIns="46033" rIns="92066" bIns="46033"/>
          <a:lstStyle>
            <a:lvl1pPr>
              <a:defRPr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348164" name="Rectangle 4"/>
          <p:cNvSpPr>
            <a:spLocks noChangeArrowheads="1"/>
          </p:cNvSpPr>
          <p:nvPr/>
        </p:nvSpPr>
        <p:spPr bwMode="auto">
          <a:xfrm>
            <a:off x="0" y="6400800"/>
            <a:ext cx="3657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79" tIns="44446" rIns="90479" bIns="44446"/>
          <a:lstStyle>
            <a:lvl1pPr algn="l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indent="41275" algn="l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908050" algn="l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algn="l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917700" indent="304800" algn="l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374900" indent="304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832100" indent="304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289300" indent="304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746500" indent="304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 eaLnBrk="1" hangingPunct="1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anose="05000000000000000000" pitchFamily="2" charset="2"/>
              <a:buNone/>
            </a:pPr>
            <a:r>
              <a:rPr lang="en-US" altLang="en-US" sz="18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Click to edit Master subtitle style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17857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5150" y="247650"/>
            <a:ext cx="2206625" cy="6197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513" y="247650"/>
            <a:ext cx="6472237" cy="6197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057545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813" y="247650"/>
            <a:ext cx="8716962" cy="7810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90513" y="1220788"/>
            <a:ext cx="4076700" cy="52244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19613" y="1220788"/>
            <a:ext cx="4078287" cy="52244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488568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717901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79739643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513" y="1220788"/>
            <a:ext cx="4076700" cy="52244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19613" y="1220788"/>
            <a:ext cx="4078287" cy="52244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725455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855184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446817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5889055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87949011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97288560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138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0513" y="1220788"/>
            <a:ext cx="8307387" cy="5224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79" tIns="44446" rIns="90479" bIns="444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</p:txBody>
      </p:sp>
      <p:sp>
        <p:nvSpPr>
          <p:cNvPr id="34713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04813" y="247650"/>
            <a:ext cx="8716962" cy="781050"/>
          </a:xfrm>
          <a:prstGeom prst="rect">
            <a:avLst/>
          </a:prstGeom>
          <a:noFill/>
          <a:ln>
            <a:noFill/>
          </a:ln>
          <a:effectLst>
            <a:outerShdw dist="53882" dir="2700000" algn="ctr" rotWithShape="0">
              <a:srgbClr val="969696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347140" name="Text Box 4"/>
          <p:cNvSpPr txBox="1">
            <a:spLocks noChangeArrowheads="1"/>
          </p:cNvSpPr>
          <p:nvPr/>
        </p:nvSpPr>
        <p:spPr bwMode="auto">
          <a:xfrm>
            <a:off x="219075" y="6400800"/>
            <a:ext cx="604838" cy="28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15" tIns="45715" rIns="45715" bIns="45715" anchor="ctr">
            <a:spAutoFit/>
          </a:bodyPr>
          <a:lstStyle/>
          <a:p>
            <a:r>
              <a:rPr lang="en-US" altLang="en-US" sz="1400" b="0">
                <a:solidFill>
                  <a:schemeClr val="hlink"/>
                </a:solidFill>
              </a:rPr>
              <a:t>– </a:t>
            </a:r>
            <a:fld id="{36DE7656-3AD9-44E2-AC03-36D229A0E351}" type="slidenum">
              <a:rPr lang="en-US" altLang="en-US" sz="1400" b="0">
                <a:solidFill>
                  <a:schemeClr val="hlink"/>
                </a:solidFill>
              </a:rPr>
              <a:pPr/>
              <a:t>‹#›</a:t>
            </a:fld>
            <a:r>
              <a:rPr lang="en-US" altLang="en-US" sz="1400" b="0">
                <a:solidFill>
                  <a:schemeClr val="hlink"/>
                </a:solidFill>
              </a:rPr>
              <a:t> –</a:t>
            </a:r>
            <a:endParaRPr lang="en-US" altLang="en-US" sz="1400" b="0"/>
          </a:p>
        </p:txBody>
      </p:sp>
      <p:sp>
        <p:nvSpPr>
          <p:cNvPr id="347141" name="Rectangle 5"/>
          <p:cNvSpPr>
            <a:spLocks noChangeArrowheads="1"/>
          </p:cNvSpPr>
          <p:nvPr/>
        </p:nvSpPr>
        <p:spPr bwMode="auto">
          <a:xfrm>
            <a:off x="7135414" y="6390246"/>
            <a:ext cx="1955013" cy="2862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15" tIns="45715" rIns="45715" bIns="45715" anchor="ctr">
            <a:spAutoFit/>
          </a:bodyPr>
          <a:lstStyle/>
          <a:p>
            <a:r>
              <a:rPr lang="en-US" altLang="en-US" sz="1400" b="0" dirty="0">
                <a:solidFill>
                  <a:schemeClr val="hlink"/>
                </a:solidFill>
              </a:rPr>
              <a:t>CSCE 531 </a:t>
            </a:r>
            <a:r>
              <a:rPr lang="en-US" altLang="en-US" sz="1400" b="0" dirty="0" smtClean="0">
                <a:solidFill>
                  <a:schemeClr val="hlink"/>
                </a:solidFill>
              </a:rPr>
              <a:t>Spring 2018</a:t>
            </a:r>
            <a:endParaRPr lang="en-US" altLang="en-US" sz="1400" b="0" dirty="0">
              <a:solidFill>
                <a:schemeClr val="hlink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</p:sldLayoutIdLst>
  <p:transition/>
  <p:timing>
    <p:tnLst>
      <p:par>
        <p:cTn id="1" dur="indefinite" restart="never" nodeType="tmRoot"/>
      </p:par>
    </p:tnLst>
  </p:timing>
  <p:txStyles>
    <p:titleStyle>
      <a:lvl1pPr algn="l" rtl="0" fontAlgn="base">
        <a:lnSpc>
          <a:spcPct val="87000"/>
        </a:lnSpc>
        <a:spcBef>
          <a:spcPct val="0"/>
        </a:spcBef>
        <a:spcAft>
          <a:spcPct val="0"/>
        </a:spcAft>
        <a:defRPr sz="3800" b="1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2pPr>
      <a:lvl3pPr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3pPr>
      <a:lvl4pPr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4pPr>
      <a:lvl5pPr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5pPr>
      <a:lvl6pPr marL="4572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6pPr>
      <a:lvl7pPr marL="9144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7pPr>
      <a:lvl8pPr marL="13716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8pPr>
      <a:lvl9pPr marL="18288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accent1"/>
          </a:solidFill>
          <a:latin typeface="Helvetica" panose="020B0604020202020204" pitchFamily="34" charset="0"/>
        </a:defRPr>
      </a:lvl9pPr>
    </p:titleStyle>
    <p:bodyStyle>
      <a:lvl1pPr marL="385763" indent="-385763" algn="l" rtl="0" fontAlgn="base">
        <a:lnSpc>
          <a:spcPct val="95000"/>
        </a:lnSpc>
        <a:spcBef>
          <a:spcPct val="5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defRPr sz="2400" b="1" kern="1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4538" indent="-246063" algn="l" rtl="0" fontAlgn="base">
        <a:spcBef>
          <a:spcPct val="25000"/>
        </a:spcBef>
        <a:spcAft>
          <a:spcPct val="0"/>
        </a:spcAft>
        <a:buClr>
          <a:schemeClr val="hlink"/>
        </a:buClr>
        <a:buSzPct val="75000"/>
        <a:buFont typeface="Wingdings" panose="05000000000000000000" pitchFamily="2" charset="2"/>
        <a:buChar char="n"/>
        <a:defRPr sz="2000" b="1" kern="1200">
          <a:solidFill>
            <a:schemeClr val="tx2"/>
          </a:solidFill>
          <a:latin typeface="+mn-lt"/>
          <a:ea typeface="+mn-ea"/>
          <a:cs typeface="+mn-cs"/>
        </a:defRPr>
      </a:lvl2pPr>
      <a:lvl3pPr marL="1146175" indent="-238125" algn="l" rtl="0" fontAlgn="base">
        <a:lnSpc>
          <a:spcPct val="107000"/>
        </a:lnSpc>
        <a:spcBef>
          <a:spcPct val="10000"/>
        </a:spcBef>
        <a:spcAft>
          <a:spcPct val="0"/>
        </a:spcAft>
        <a:buClr>
          <a:srgbClr val="005400"/>
        </a:buClr>
        <a:buSzPct val="90000"/>
        <a:buFont typeface="Wingdings" panose="05000000000000000000" pitchFamily="2" charset="2"/>
        <a:buChar char="l"/>
        <a:defRPr b="1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»"/>
        <a:defRPr b="1" kern="1200">
          <a:solidFill>
            <a:schemeClr val="tx2"/>
          </a:solidFill>
          <a:latin typeface="+mn-lt"/>
          <a:ea typeface="+mn-ea"/>
          <a:cs typeface="+mn-cs"/>
        </a:defRPr>
      </a:lvl4pPr>
      <a:lvl5pPr marL="2451100" indent="-228600" algn="l" rtl="0" fontAlgn="base">
        <a:spcBef>
          <a:spcPct val="20000"/>
        </a:spcBef>
        <a:spcAft>
          <a:spcPct val="0"/>
        </a:spcAft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81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676400"/>
            <a:ext cx="8458200" cy="1565275"/>
          </a:xfrm>
          <a:noFill/>
          <a:ln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/>
            <a:r>
              <a:rPr lang="en-US" altLang="en-US" sz="3400" dirty="0"/>
              <a:t>Lecture </a:t>
            </a:r>
            <a:r>
              <a:rPr lang="en-US" altLang="en-US" sz="3400" dirty="0" smtClean="0"/>
              <a:t>16</a:t>
            </a:r>
            <a:r>
              <a:rPr lang="en-US" altLang="en-US" sz="3400" dirty="0"/>
              <a:t/>
            </a:r>
            <a:br>
              <a:rPr lang="en-US" altLang="en-US" sz="3400" dirty="0"/>
            </a:br>
            <a:r>
              <a:rPr lang="en-US" altLang="en-US" sz="3400" dirty="0"/>
              <a:t> Boolean Expressions and Control Flow</a:t>
            </a:r>
          </a:p>
        </p:txBody>
      </p:sp>
      <p:sp>
        <p:nvSpPr>
          <p:cNvPr id="418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30425" y="3352800"/>
            <a:ext cx="6403975" cy="30480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r>
              <a:rPr lang="en-US" altLang="en-US"/>
              <a:t>Topics </a:t>
            </a:r>
          </a:p>
          <a:p>
            <a:pPr lvl="1"/>
            <a:r>
              <a:rPr lang="en-US" altLang="en-US"/>
              <a:t>Numeric Implementation of Booleans</a:t>
            </a:r>
          </a:p>
          <a:p>
            <a:pPr lvl="1"/>
            <a:r>
              <a:rPr lang="en-US" altLang="en-US"/>
              <a:t>Positional Encoding of Booleans</a:t>
            </a:r>
          </a:p>
          <a:p>
            <a:pPr lvl="1"/>
            <a:r>
              <a:rPr lang="en-US" altLang="en-US"/>
              <a:t>Short Circuit Evaluation</a:t>
            </a:r>
          </a:p>
          <a:p>
            <a:pPr lvl="1"/>
            <a:r>
              <a:rPr lang="en-US" altLang="en-US"/>
              <a:t>Debugging</a:t>
            </a:r>
          </a:p>
          <a:p>
            <a:pPr lvl="1"/>
            <a:r>
              <a:rPr lang="en-US" altLang="en-US"/>
              <a:t>No class Thursday, we will reschedule!</a:t>
            </a:r>
          </a:p>
          <a:p>
            <a:r>
              <a:rPr lang="en-US" altLang="en-US"/>
              <a:t>Readings: 5.7, 6.3, 7.4</a:t>
            </a:r>
          </a:p>
        </p:txBody>
      </p:sp>
      <p:sp>
        <p:nvSpPr>
          <p:cNvPr id="418820" name="Rectangle 4"/>
          <p:cNvSpPr>
            <a:spLocks noChangeArrowheads="1"/>
          </p:cNvSpPr>
          <p:nvPr/>
        </p:nvSpPr>
        <p:spPr bwMode="auto">
          <a:xfrm>
            <a:off x="747713" y="6500813"/>
            <a:ext cx="1686358" cy="305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altLang="en-US" sz="1400" dirty="0" smtClean="0">
                <a:latin typeface="Courier New" panose="02070309020205020404" pitchFamily="49" charset="0"/>
              </a:rPr>
              <a:t>March 27, 2018</a:t>
            </a:r>
            <a:endParaRPr lang="en-US" altLang="en-US" sz="1400" dirty="0">
              <a:latin typeface="Courier New" panose="02070309020205020404" pitchFamily="49" charset="0"/>
            </a:endParaRPr>
          </a:p>
        </p:txBody>
      </p:sp>
      <p:sp>
        <p:nvSpPr>
          <p:cNvPr id="418821" name="Rectangle 5"/>
          <p:cNvSpPr>
            <a:spLocks noChangeArrowheads="1"/>
          </p:cNvSpPr>
          <p:nvPr/>
        </p:nvSpPr>
        <p:spPr bwMode="auto">
          <a:xfrm>
            <a:off x="741363" y="762000"/>
            <a:ext cx="7902575" cy="555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 algn="l">
              <a:lnSpc>
                <a:spcPct val="87000"/>
              </a:lnSpc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1pPr>
            <a:lvl2pPr algn="l">
              <a:lnSpc>
                <a:spcPct val="87000"/>
              </a:lnSpc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2pPr>
            <a:lvl3pPr algn="l">
              <a:lnSpc>
                <a:spcPct val="87000"/>
              </a:lnSpc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3pPr>
            <a:lvl4pPr algn="l">
              <a:lnSpc>
                <a:spcPct val="87000"/>
              </a:lnSpc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4pPr>
            <a:lvl5pPr algn="l">
              <a:lnSpc>
                <a:spcPct val="87000"/>
              </a:lnSpc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5pPr>
            <a:lvl6pPr marL="457200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6pPr>
            <a:lvl7pPr marL="914400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7pPr>
            <a:lvl8pPr marL="1371600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8pPr>
            <a:lvl9pPr marL="1828800" fontAlgn="base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accent1"/>
                </a:solidFill>
                <a:latin typeface="Helvetica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>
                <a:solidFill>
                  <a:schemeClr val="tx1"/>
                </a:solidFill>
              </a:rPr>
              <a:t>CSCE 531  Compiler Construction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0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Attributes for Booleans</a:t>
            </a:r>
          </a:p>
        </p:txBody>
      </p:sp>
      <p:sp>
        <p:nvSpPr>
          <p:cNvPr id="2520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Consider the example on the next slide</a:t>
            </a:r>
          </a:p>
          <a:p>
            <a:r>
              <a:rPr lang="en-US" altLang="en-US"/>
              <a:t>As we generate the code we don’t know what the target branches should be.</a:t>
            </a:r>
          </a:p>
          <a:p>
            <a:endParaRPr lang="en-US" altLang="en-US"/>
          </a:p>
          <a:p>
            <a:r>
              <a:rPr lang="en-US" altLang="en-US"/>
              <a:t>We need to build lists of quads whose target fields need  to be filled in later</a:t>
            </a:r>
          </a:p>
          <a:p>
            <a:endParaRPr lang="en-US" altLang="en-US"/>
          </a:p>
          <a:p>
            <a:r>
              <a:rPr lang="en-US" altLang="en-US"/>
              <a:t>E.True</a:t>
            </a:r>
          </a:p>
          <a:p>
            <a:r>
              <a:rPr lang="en-US" altLang="en-US"/>
              <a:t>E.false</a:t>
            </a: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9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Example: (x &lt; y) AND (y &lt; z) </a:t>
            </a:r>
          </a:p>
        </p:txBody>
      </p:sp>
      <p:graphicFrame>
        <p:nvGraphicFramePr>
          <p:cNvPr id="2539604" name="Group 84"/>
          <p:cNvGraphicFramePr>
            <a:graphicFrameLocks noGrp="1"/>
          </p:cNvGraphicFramePr>
          <p:nvPr>
            <p:ph sz="half" idx="2"/>
          </p:nvPr>
        </p:nvGraphicFramePr>
        <p:xfrm>
          <a:off x="533400" y="1220788"/>
          <a:ext cx="8064500" cy="5233991"/>
        </p:xfrm>
        <a:graphic>
          <a:graphicData uri="http://schemas.openxmlformats.org/drawingml/2006/table">
            <a:tbl>
              <a:tblPr/>
              <a:tblGrid>
                <a:gridCol w="1612900"/>
                <a:gridCol w="1614488"/>
                <a:gridCol w="1609725"/>
                <a:gridCol w="1614487"/>
                <a:gridCol w="1612900"/>
              </a:tblGrid>
              <a:tr h="520700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QuadNum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Op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A1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A2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Target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7988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CMP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X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Y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_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7988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2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0700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3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9575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4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0700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5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7988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6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7988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7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8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7988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9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7988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10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7988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11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0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Functions for Boolean Attributes</a:t>
            </a:r>
          </a:p>
        </p:txBody>
      </p:sp>
      <p:sp>
        <p:nvSpPr>
          <p:cNvPr id="2540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int nextquad variable –</a:t>
            </a:r>
          </a:p>
          <a:p>
            <a:r>
              <a:rPr lang="en-US" altLang="en-US"/>
              <a:t>Makelist (quad)</a:t>
            </a:r>
          </a:p>
          <a:p>
            <a:r>
              <a:rPr lang="en-US" altLang="en-US"/>
              <a:t>Merge(l1, l2)</a:t>
            </a:r>
          </a:p>
          <a:p>
            <a:r>
              <a:rPr lang="en-US" altLang="en-US"/>
              <a:t>Backpatch(List, target)</a:t>
            </a: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6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000"/>
              <a:t>/class/csce531-001/web/Examples/Booleans</a:t>
            </a:r>
          </a:p>
        </p:txBody>
      </p:sp>
      <p:sp>
        <p:nvSpPr>
          <p:cNvPr id="2516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Don’t  use this make or lex file as example.</a:t>
            </a:r>
          </a:p>
          <a:p>
            <a:endParaRPr lang="en-US" altLang="en-US"/>
          </a:p>
          <a:p>
            <a:r>
              <a:rPr lang="en-US" altLang="en-US"/>
              <a:t>Focus on boolean.y</a:t>
            </a:r>
          </a:p>
          <a:p>
            <a:endParaRPr lang="en-US" altLang="en-US"/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8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0"/>
            <a:ext cx="8307387" cy="6445250"/>
          </a:xfrm>
        </p:spPr>
        <p:txBody>
          <a:bodyPr/>
          <a:lstStyle/>
          <a:p>
            <a:pPr>
              <a:lnSpc>
                <a:spcPct val="75000"/>
              </a:lnSpc>
            </a:pPr>
            <a:r>
              <a:rPr lang="en-US" altLang="en-US" sz="2000"/>
              <a:t>%{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#include &lt;ctype.h&gt;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#include &lt;stdio.h&gt;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#define YYDEBUG 1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#define ADDOP   401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#define MULTOP  402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#define GOTO    407</a:t>
            </a:r>
          </a:p>
          <a:p>
            <a:pPr>
              <a:lnSpc>
                <a:spcPct val="75000"/>
              </a:lnSpc>
            </a:pPr>
            <a:endParaRPr lang="en-US" altLang="en-US" sz="2000"/>
          </a:p>
          <a:p>
            <a:pPr>
              <a:lnSpc>
                <a:spcPct val="75000"/>
              </a:lnSpc>
            </a:pPr>
            <a:r>
              <a:rPr lang="en-US" altLang="en-US" sz="2000"/>
              <a:t>/* $Header: gram,v 1.1 84/12/07 12:01:01 matthews Exp $  */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#define YYDEBUG 1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extern char *yytext;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char *strsave();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char *newtemp();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typedef struct node{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      int quadnum;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      struct node *link;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      } *LIST, LISTNODE;</a:t>
            </a:r>
          </a:p>
          <a:p>
            <a:pPr>
              <a:lnSpc>
                <a:spcPct val="75000"/>
              </a:lnSpc>
            </a:pPr>
            <a:endParaRPr lang="en-US" altLang="en-US" sz="2000"/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54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0"/>
            <a:ext cx="8307387" cy="6445250"/>
          </a:xfrm>
        </p:spPr>
        <p:txBody>
          <a:bodyPr/>
          <a:lstStyle/>
          <a:p>
            <a:pPr>
              <a:lnSpc>
                <a:spcPct val="75000"/>
              </a:lnSpc>
            </a:pPr>
            <a:r>
              <a:rPr lang="en-US" altLang="en-US" sz="2000"/>
              <a:t>#define CODESIZE 1000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int opcode[CODESIZE];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char *op1[CODESIZE], *op2[CODESIZE], *target[CODESIZE];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char *VOID = "VOID";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LIST tmplist;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int nextquad = 0;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%}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%union{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char *place;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struct {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LIST  *true;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LIST  *false;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} list;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int quad;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int type;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LIST next;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}</a:t>
            </a:r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84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0"/>
            <a:ext cx="8307387" cy="6445250"/>
          </a:xfrm>
        </p:spPr>
        <p:txBody>
          <a:bodyPr/>
          <a:lstStyle/>
          <a:p>
            <a:r>
              <a:rPr lang="en-US" altLang="en-US"/>
              <a:t>B:</a:t>
            </a:r>
          </a:p>
          <a:p>
            <a:r>
              <a:rPr lang="en-US" altLang="en-US"/>
              <a:t>        ID RELOP ID             {</a:t>
            </a:r>
          </a:p>
          <a:p>
            <a:r>
              <a:rPr lang="en-US" altLang="en-US"/>
              <a:t>                                gen($2, $1, $3, VOID);</a:t>
            </a:r>
          </a:p>
          <a:p>
            <a:r>
              <a:rPr lang="en-US" altLang="en-US"/>
              <a:t>                                gen(GOTO, VOID, VOID, VOID);</a:t>
            </a:r>
          </a:p>
          <a:p>
            <a:r>
              <a:rPr lang="en-US" altLang="en-US"/>
              <a:t>                                $$.true = makelist(nextquad -2);</a:t>
            </a:r>
          </a:p>
          <a:p>
            <a:r>
              <a:rPr lang="en-US" altLang="en-US"/>
              <a:t>                                $$.false = makelist(nextquad - 1);</a:t>
            </a:r>
          </a:p>
          <a:p>
            <a:r>
              <a:rPr lang="en-US" altLang="en-US"/>
              <a:t>                                }</a:t>
            </a:r>
          </a:p>
          <a:p>
            <a:r>
              <a:rPr lang="en-US" altLang="en-US"/>
              <a:t>;</a:t>
            </a:r>
          </a:p>
          <a:p>
            <a:endParaRPr lang="en-US" altLang="en-US"/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64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0"/>
            <a:ext cx="8307387" cy="6445250"/>
          </a:xfrm>
        </p:spPr>
        <p:txBody>
          <a:bodyPr/>
          <a:lstStyle/>
          <a:p>
            <a:r>
              <a:rPr lang="en-US" altLang="en-US"/>
              <a:t>|  B AND M B               {</a:t>
            </a:r>
          </a:p>
          <a:p>
            <a:r>
              <a:rPr lang="en-US" altLang="en-US"/>
              <a:t>                                backpatch($1.true,$3);</a:t>
            </a:r>
          </a:p>
          <a:p>
            <a:r>
              <a:rPr lang="en-US" altLang="en-US"/>
              <a:t>                                $$.true = $4.true;</a:t>
            </a:r>
          </a:p>
          <a:p>
            <a:r>
              <a:rPr lang="en-US" altLang="en-US"/>
              <a:t>                                $$.false = merge($1.false, $4.false);</a:t>
            </a:r>
          </a:p>
          <a:p>
            <a:r>
              <a:rPr lang="en-US" altLang="en-US"/>
              <a:t>                                }</a:t>
            </a:r>
          </a:p>
          <a:p>
            <a:r>
              <a:rPr lang="en-US" altLang="en-US"/>
              <a:t>     |  B OR M B                {</a:t>
            </a:r>
          </a:p>
          <a:p>
            <a:r>
              <a:rPr lang="en-US" altLang="en-US"/>
              <a:t>                                backpatch($1.false,$3);</a:t>
            </a:r>
          </a:p>
          <a:p>
            <a:r>
              <a:rPr lang="en-US" altLang="en-US"/>
              <a:t>                                $$.false = $4.false;</a:t>
            </a:r>
          </a:p>
          <a:p>
            <a:r>
              <a:rPr lang="en-US" altLang="en-US"/>
              <a:t>                                $$.true = merge($1.true, $4.true);</a:t>
            </a:r>
          </a:p>
          <a:p>
            <a:r>
              <a:rPr lang="en-US" altLang="en-US"/>
              <a:t>                                }</a:t>
            </a:r>
          </a:p>
          <a:p>
            <a:endParaRPr lang="en-US" altLang="en-US"/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74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0"/>
            <a:ext cx="8307387" cy="6445250"/>
          </a:xfrm>
        </p:spPr>
        <p:txBody>
          <a:bodyPr/>
          <a:lstStyle/>
          <a:p>
            <a:pPr>
              <a:lnSpc>
                <a:spcPct val="75000"/>
              </a:lnSpc>
            </a:pPr>
            <a:r>
              <a:rPr lang="en-US" altLang="en-US" sz="2000"/>
              <a:t>S: ID ASSIGNOP expr             {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                      gen(ASSIGNOP, $&lt;place&gt;3, VOID, $1);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                      $$ = NULL;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                      }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|   IF B THEN M S N ELSE M S {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                      backpatch($2.true, $4);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                      backpatch($2.false, $8);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                      tmplist = merge($5, $6);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                      $$ = merge(tmplist, $9);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                      }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M:                              {$$ = nextquad;}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N:                              {gen(GOTO, VOID, VOID, VOID);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                      $$ = makelist(nextquad - 1);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                            }</a:t>
            </a:r>
          </a:p>
          <a:p>
            <a:pPr>
              <a:lnSpc>
                <a:spcPct val="75000"/>
              </a:lnSpc>
            </a:pPr>
            <a:endParaRPr lang="en-US" altLang="en-US" sz="2000"/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5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Debugging Parsers written with Yacc</a:t>
            </a:r>
          </a:p>
        </p:txBody>
      </p:sp>
      <p:sp>
        <p:nvSpPr>
          <p:cNvPr id="2525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853487" cy="5224462"/>
          </a:xfrm>
        </p:spPr>
        <p:txBody>
          <a:bodyPr/>
          <a:lstStyle/>
          <a:p>
            <a:pPr marL="457200" indent="-457200">
              <a:buFont typeface="Wingdings" panose="05000000000000000000" pitchFamily="2" charset="2"/>
              <a:buAutoNum type="arabicPeriod"/>
            </a:pPr>
            <a:r>
              <a:rPr lang="en-US" altLang="en-US"/>
              <a:t>Debug the grammar</a:t>
            </a:r>
          </a:p>
          <a:p>
            <a:pPr marL="879475" lvl="1" indent="-381000">
              <a:buFont typeface="Wingdings" panose="05000000000000000000" pitchFamily="2" charset="2"/>
              <a:buAutoNum type="arabicPeriod"/>
            </a:pPr>
            <a:r>
              <a:rPr lang="en-US" altLang="en-US"/>
              <a:t>Rewrite grammar to eliminate reduce/reduce and as many  shift/reduce as you can.</a:t>
            </a:r>
          </a:p>
          <a:p>
            <a:pPr marL="879475" lvl="1" indent="-381000">
              <a:buFont typeface="Wingdings" panose="05000000000000000000" pitchFamily="2" charset="2"/>
              <a:buAutoNum type="arabicPeriod"/>
            </a:pPr>
            <a:r>
              <a:rPr lang="en-US" altLang="en-US"/>
              <a:t>Tracing parses using </a:t>
            </a:r>
          </a:p>
          <a:p>
            <a:pPr marL="1250950" lvl="2" indent="-342900"/>
            <a:r>
              <a:rPr lang="en-US" altLang="en-US"/>
              <a:t>–t  option to bison or yacc</a:t>
            </a:r>
          </a:p>
          <a:p>
            <a:pPr marL="1250950" lvl="2" indent="-342900"/>
            <a:r>
              <a:rPr lang="en-US" altLang="en-US"/>
              <a:t>-DYYDEBUG compile option</a:t>
            </a:r>
          </a:p>
          <a:p>
            <a:pPr marL="1250950" lvl="2" indent="-342900"/>
            <a:r>
              <a:rPr lang="en-US" altLang="en-US"/>
              <a:t>Int yydebug=1; in lex specification (C definitions section %{ ..%}</a:t>
            </a:r>
          </a:p>
          <a:p>
            <a:pPr marL="1250950" lvl="2" indent="-342900"/>
            <a:r>
              <a:rPr lang="en-US" altLang="en-US"/>
              <a:t>Extern int yydebug; in yacc specification </a:t>
            </a:r>
          </a:p>
          <a:p>
            <a:pPr marL="457200" indent="-457200">
              <a:buFont typeface="Wingdings" panose="05000000000000000000" pitchFamily="2" charset="2"/>
              <a:buAutoNum type="arabicPeriod"/>
            </a:pPr>
            <a:r>
              <a:rPr lang="en-US" altLang="en-US"/>
              <a:t>Debug the semantic actions</a:t>
            </a:r>
          </a:p>
          <a:p>
            <a:pPr marL="879475" lvl="1" indent="-381000"/>
            <a:r>
              <a:rPr lang="en-US" altLang="en-US"/>
              <a:t>Compile with –g option; set CFLAGS=-g in Makefile and use 		gcc $(CFLAGS) … as the compile (or rely on the builtin rules)</a:t>
            </a:r>
          </a:p>
          <a:p>
            <a:pPr marL="879475" lvl="1" indent="-381000"/>
            <a:r>
              <a:rPr lang="en-US" altLang="en-US"/>
              <a:t>Use gdb (Gnu debugger) to debug the program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075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76200"/>
            <a:ext cx="8636000" cy="438150"/>
          </a:xfrm>
        </p:spPr>
        <p:txBody>
          <a:bodyPr/>
          <a:lstStyle/>
          <a:p>
            <a:r>
              <a:rPr lang="en-US" altLang="en-US"/>
              <a:t>Overview</a:t>
            </a:r>
          </a:p>
        </p:txBody>
      </p:sp>
      <p:sp>
        <p:nvSpPr>
          <p:cNvPr id="970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533400"/>
            <a:ext cx="8853487" cy="591185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altLang="en-US"/>
              <a:t>Last Time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Attribute Grammars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Type Systems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ILOC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Symbol Table</a:t>
            </a:r>
          </a:p>
          <a:p>
            <a:pPr>
              <a:lnSpc>
                <a:spcPct val="85000"/>
              </a:lnSpc>
            </a:pPr>
            <a:r>
              <a:rPr lang="en-US" altLang="en-US"/>
              <a:t>Last Time Didn’t Finish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Pascal like declarations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Hierarchical Symbol Tables 	</a:t>
            </a:r>
          </a:p>
          <a:p>
            <a:pPr>
              <a:lnSpc>
                <a:spcPct val="85000"/>
              </a:lnSpc>
            </a:pPr>
            <a:r>
              <a:rPr lang="en-US" altLang="en-US"/>
              <a:t>Today’s Lecture 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Numeric Implementation of Booleans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Positional Encoding of Booleans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Short Circuit Evaluation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Debugging YACC generated parsers</a:t>
            </a:r>
          </a:p>
          <a:p>
            <a:pPr>
              <a:lnSpc>
                <a:spcPct val="85000"/>
              </a:lnSpc>
            </a:pPr>
            <a:r>
              <a:rPr lang="en-US" altLang="en-US"/>
              <a:t>References:  Sections 7.4</a:t>
            </a:r>
          </a:p>
          <a:p>
            <a:pPr>
              <a:lnSpc>
                <a:spcPct val="85000"/>
              </a:lnSpc>
            </a:pPr>
            <a:r>
              <a:rPr lang="en-US" altLang="en-US"/>
              <a:t>Homework: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2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Parsing Traces with yydebug=1</a:t>
            </a:r>
          </a:p>
        </p:txBody>
      </p:sp>
      <p:sp>
        <p:nvSpPr>
          <p:cNvPr id="2522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Setting up for traces 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en-US"/>
              <a:t>–t  option to bison or yacc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en-US"/>
              <a:t>-DYYDEBUG compile option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en-US"/>
              <a:t>int yydebug=1; in lex specification </a:t>
            </a:r>
          </a:p>
          <a:p>
            <a:pPr lvl="1"/>
            <a:r>
              <a:rPr lang="en-US" altLang="en-US"/>
              <a:t>C definitions section %{ … %}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en-US"/>
              <a:t>extern int yydebug; in yacc specification</a:t>
            </a:r>
          </a:p>
          <a:p>
            <a:pPr>
              <a:buFont typeface="Wingdings" panose="05000000000000000000" pitchFamily="2" charset="2"/>
              <a:buChar char="l"/>
            </a:pPr>
            <a:endParaRPr lang="en-US" altLang="en-US"/>
          </a:p>
          <a:p>
            <a:pPr>
              <a:buFont typeface="Wingdings" panose="05000000000000000000" pitchFamily="2" charset="2"/>
              <a:buChar char="l"/>
            </a:pPr>
            <a:r>
              <a:rPr lang="en-US" altLang="en-US"/>
              <a:t>Generate .output file and print out so you can follow along</a:t>
            </a:r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1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0"/>
            <a:ext cx="8307387" cy="6858000"/>
          </a:xfrm>
        </p:spPr>
        <p:txBody>
          <a:bodyPr/>
          <a:lstStyle/>
          <a:p>
            <a:pPr>
              <a:lnSpc>
                <a:spcPct val="75000"/>
              </a:lnSpc>
            </a:pPr>
            <a:r>
              <a:rPr lang="en-US" altLang="en-US" sz="1600"/>
              <a:t>deneb&gt; ./expr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Starting parse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Entering state 0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Reading a token: 23+34*3;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Next token is 262 (INT)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Shifting token 262 (INT), Entering state 2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Reducing via rule 6 (line 28), INT  -&gt; expr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INT=23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state stack now 0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Entering state 4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Reading a token: Next token is 260 (PLUS)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Shifting token 260 (PLUS), Entering state 8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Reading a token: Next token is 262 (INT)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Shifting token 262 (INT), Entering state 2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Reducing via rule 6 (line 28), INT  -&gt; expr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INT=34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state stack now 0 4 8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Entering state 13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Reading a token: Next token is 259 (TIMES)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Shifting token 259 (TIMES), Entering state 7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Reading a token: Next token is 262 (INT)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Shifting token 262 (INT), Entering state 2</a:t>
            </a:r>
          </a:p>
          <a:p>
            <a:pPr>
              <a:lnSpc>
                <a:spcPct val="75000"/>
              </a:lnSpc>
            </a:pPr>
            <a:endParaRPr lang="en-US" altLang="en-US" sz="1600"/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6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Common Mistakes</a:t>
            </a:r>
          </a:p>
        </p:txBody>
      </p:sp>
      <p:sp>
        <p:nvSpPr>
          <p:cNvPr id="2526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en-US"/>
              <a:t>Segmentation fault - This means you have referenced a memory location that is outside of the memory segment of your program.</a:t>
            </a:r>
          </a:p>
          <a:p>
            <a:pPr lvl="1"/>
            <a:r>
              <a:rPr lang="en-US" altLang="en-US"/>
              <a:t>You have a pointer that has a bad value!</a:t>
            </a:r>
          </a:p>
          <a:p>
            <a:pPr lvl="1"/>
            <a:r>
              <a:rPr lang="en-US" altLang="en-US"/>
              <a:t> First make sure everytime you copy a string value you use strdup. Several people have had errors with strcat(s,t) where they did not allocate space for the string “s”.</a:t>
            </a:r>
          </a:p>
          <a:p>
            <a:pPr lvl="1"/>
            <a:r>
              <a:rPr lang="en-US" altLang="en-US"/>
              <a:t>Use gdb and bt (backtrace) to trace down the pointer with the bad value</a:t>
            </a:r>
          </a:p>
          <a:p>
            <a:pPr>
              <a:buFont typeface="Wingdings" panose="05000000000000000000" pitchFamily="2" charset="2"/>
              <a:buChar char="l"/>
            </a:pPr>
            <a:endParaRPr lang="en-US" altLang="en-US"/>
          </a:p>
        </p:txBody>
      </p:sp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7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GDB - Essential Commands</a:t>
            </a:r>
          </a:p>
        </p:txBody>
      </p:sp>
      <p:sp>
        <p:nvSpPr>
          <p:cNvPr id="2527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853487" cy="5224462"/>
          </a:xfrm>
        </p:spPr>
        <p:txBody>
          <a:bodyPr/>
          <a:lstStyle/>
          <a:p>
            <a:r>
              <a:rPr lang="en-US" altLang="en-US"/>
              <a:t>gdb program [core] - debug program </a:t>
            </a:r>
            <a:r>
              <a:rPr lang="en-US" altLang="en-US" sz="2000"/>
              <a:t>[using coredump core]</a:t>
            </a:r>
          </a:p>
          <a:p>
            <a:r>
              <a:rPr lang="en-US" altLang="en-US"/>
              <a:t>b [file:] function 	set breakpoint at function [in file]</a:t>
            </a:r>
          </a:p>
          <a:p>
            <a:r>
              <a:rPr lang="en-US" altLang="en-US"/>
              <a:t>run [arglist] 		start your program [with arglist]</a:t>
            </a:r>
          </a:p>
          <a:p>
            <a:r>
              <a:rPr lang="en-US" altLang="en-US"/>
              <a:t>bt backtrace: 	display program stack</a:t>
            </a:r>
          </a:p>
          <a:p>
            <a:r>
              <a:rPr lang="en-US" altLang="en-US"/>
              <a:t>p expr 		display the value of an expression</a:t>
            </a:r>
          </a:p>
          <a:p>
            <a:r>
              <a:rPr lang="en-US" altLang="en-US"/>
              <a:t>c 				continue running your program</a:t>
            </a:r>
          </a:p>
          <a:p>
            <a:r>
              <a:rPr lang="en-US" altLang="en-US"/>
              <a:t>n 				next line, stepping over function calls</a:t>
            </a:r>
          </a:p>
          <a:p>
            <a:r>
              <a:rPr lang="en-US" altLang="en-US"/>
              <a:t>s 				next line, stepping into function calls</a:t>
            </a:r>
          </a:p>
        </p:txBody>
      </p:sp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3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 using gdb</a:t>
            </a:r>
          </a:p>
        </p:txBody>
      </p:sp>
      <p:sp>
        <p:nvSpPr>
          <p:cNvPr id="2523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000"/>
              <a:t>deneb&gt; make</a:t>
            </a:r>
          </a:p>
          <a:p>
            <a:r>
              <a:rPr lang="en-US" altLang="en-US" sz="2000"/>
              <a:t>bison -d decaf.y</a:t>
            </a:r>
          </a:p>
          <a:p>
            <a:r>
              <a:rPr lang="en-US" altLang="en-US" sz="2000"/>
              <a:t>decaf.y contains 51 shift/reduce conflicts.</a:t>
            </a:r>
          </a:p>
          <a:p>
            <a:r>
              <a:rPr lang="en-US" altLang="en-US" sz="2000"/>
              <a:t>gcc -c -g decaf.tab.c</a:t>
            </a:r>
          </a:p>
          <a:p>
            <a:r>
              <a:rPr lang="en-US" altLang="en-US" sz="2000"/>
              <a:t>flex decaf.l</a:t>
            </a:r>
          </a:p>
          <a:p>
            <a:r>
              <a:rPr lang="en-US" altLang="en-US" sz="2000"/>
              <a:t>gcc -DYYDEBUG -g -c lex.yy.c</a:t>
            </a:r>
          </a:p>
          <a:p>
            <a:r>
              <a:rPr lang="en-US" altLang="en-US" sz="2000"/>
              <a:t>gcc -c -g tree.c</a:t>
            </a:r>
          </a:p>
          <a:p>
            <a:r>
              <a:rPr lang="en-US" altLang="en-US" sz="2000"/>
              <a:t>gcc -DYYDEBUG -g decaf.tab.o lex.yy.o tree.o -ly -o decaf</a:t>
            </a:r>
          </a:p>
          <a:p>
            <a:r>
              <a:rPr lang="en-US" altLang="en-US" sz="2000"/>
              <a:t>deneb&gt; ./decaf &lt; t1</a:t>
            </a:r>
          </a:p>
          <a:p>
            <a:r>
              <a:rPr lang="en-US" altLang="en-US" sz="2000"/>
              <a:t>Keyword   int</a:t>
            </a:r>
          </a:p>
          <a:p>
            <a:r>
              <a:rPr lang="en-US" altLang="en-US" sz="2000">
                <a:solidFill>
                  <a:srgbClr val="FF0000"/>
                </a:solidFill>
              </a:rPr>
              <a:t>Segmentation Fault (core dumped) </a:t>
            </a:r>
            <a:r>
              <a:rPr lang="en-US" altLang="en-US" sz="2000">
                <a:solidFill>
                  <a:srgbClr val="FF0000"/>
                </a:solidFill>
                <a:sym typeface="Wingdings" panose="05000000000000000000" pitchFamily="2" charset="2"/>
              </a:rPr>
              <a:t> !!!</a:t>
            </a:r>
            <a:endParaRPr lang="en-US" altLang="en-US" sz="2000">
              <a:solidFill>
                <a:srgbClr val="FF0000"/>
              </a:solidFill>
            </a:endParaRPr>
          </a:p>
          <a:p>
            <a:endParaRPr lang="en-US" altLang="en-US" sz="2000"/>
          </a:p>
        </p:txBody>
      </p:sp>
    </p:spTree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2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 using gdb</a:t>
            </a:r>
          </a:p>
        </p:txBody>
      </p:sp>
      <p:sp>
        <p:nvSpPr>
          <p:cNvPr id="2532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000"/>
              <a:t>deneb&gt; make</a:t>
            </a:r>
          </a:p>
          <a:p>
            <a:r>
              <a:rPr lang="en-US" altLang="en-US" sz="2000"/>
              <a:t>bison -d decaf.y</a:t>
            </a:r>
          </a:p>
          <a:p>
            <a:r>
              <a:rPr lang="en-US" altLang="en-US" sz="2000"/>
              <a:t>decaf.y contains 51 shift/reduce conflicts.</a:t>
            </a:r>
          </a:p>
          <a:p>
            <a:r>
              <a:rPr lang="en-US" altLang="en-US" sz="2000"/>
              <a:t>gcc -c -g decaf.tab.c</a:t>
            </a:r>
          </a:p>
          <a:p>
            <a:r>
              <a:rPr lang="en-US" altLang="en-US" sz="2000"/>
              <a:t>flex decaf.l</a:t>
            </a:r>
          </a:p>
          <a:p>
            <a:r>
              <a:rPr lang="en-US" altLang="en-US" sz="2000"/>
              <a:t>gcc -DYYDEBUG -g -c lex.yy.c</a:t>
            </a:r>
          </a:p>
          <a:p>
            <a:r>
              <a:rPr lang="en-US" altLang="en-US" sz="2000"/>
              <a:t>gcc -c -g tree.c</a:t>
            </a:r>
          </a:p>
          <a:p>
            <a:r>
              <a:rPr lang="en-US" altLang="en-US" sz="2000"/>
              <a:t>gcc -DYYDEBUG -g decaf.tab.o lex.yy.o tree.o -ly -o decaf</a:t>
            </a:r>
          </a:p>
          <a:p>
            <a:r>
              <a:rPr lang="en-US" altLang="en-US" sz="2000"/>
              <a:t>deneb&gt; ./decaf &lt; t1</a:t>
            </a:r>
          </a:p>
          <a:p>
            <a:r>
              <a:rPr lang="en-US" altLang="en-US" sz="2000"/>
              <a:t>Keyword   int</a:t>
            </a:r>
          </a:p>
          <a:p>
            <a:r>
              <a:rPr lang="en-US" altLang="en-US" sz="2000">
                <a:solidFill>
                  <a:srgbClr val="FF0000"/>
                </a:solidFill>
              </a:rPr>
              <a:t>Segmentation Fault (core dumped)</a:t>
            </a:r>
          </a:p>
          <a:p>
            <a:endParaRPr lang="en-US" altLang="en-US" sz="2000"/>
          </a:p>
        </p:txBody>
      </p:sp>
      <p:sp>
        <p:nvSpPr>
          <p:cNvPr id="2532356" name="Text Box 4"/>
          <p:cNvSpPr txBox="1">
            <a:spLocks noChangeArrowheads="1"/>
          </p:cNvSpPr>
          <p:nvPr/>
        </p:nvSpPr>
        <p:spPr bwMode="auto">
          <a:xfrm>
            <a:off x="3248025" y="1277938"/>
            <a:ext cx="5895975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>
            <a:spAutoFit/>
          </a:bodyPr>
          <a:lstStyle/>
          <a:p>
            <a:r>
              <a:rPr lang="en-US" altLang="en-US">
                <a:solidFill>
                  <a:srgbClr val="FF0000"/>
                </a:solidFill>
              </a:rPr>
              <a:t>Note the use of the –g option (CFLAGS=-g in Makefile</a:t>
            </a:r>
          </a:p>
        </p:txBody>
      </p:sp>
      <p:sp>
        <p:nvSpPr>
          <p:cNvPr id="2532357" name="Line 5"/>
          <p:cNvSpPr>
            <a:spLocks noChangeShapeType="1"/>
          </p:cNvSpPr>
          <p:nvPr/>
        </p:nvSpPr>
        <p:spPr bwMode="auto">
          <a:xfrm flipH="1">
            <a:off x="1447800" y="1600200"/>
            <a:ext cx="1828800" cy="1066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532358" name="Line 6"/>
          <p:cNvSpPr>
            <a:spLocks noChangeShapeType="1"/>
          </p:cNvSpPr>
          <p:nvPr/>
        </p:nvSpPr>
        <p:spPr bwMode="auto">
          <a:xfrm flipH="1">
            <a:off x="2743200" y="1600200"/>
            <a:ext cx="533400" cy="1828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2532359" name="Line 7"/>
          <p:cNvSpPr>
            <a:spLocks noChangeShapeType="1"/>
          </p:cNvSpPr>
          <p:nvPr/>
        </p:nvSpPr>
        <p:spPr bwMode="auto">
          <a:xfrm flipH="1">
            <a:off x="2667000" y="1600200"/>
            <a:ext cx="609600" cy="2743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2532360" name="Line 8"/>
          <p:cNvSpPr>
            <a:spLocks noChangeShapeType="1"/>
          </p:cNvSpPr>
          <p:nvPr/>
        </p:nvSpPr>
        <p:spPr bwMode="auto">
          <a:xfrm flipH="1">
            <a:off x="1371600" y="1600200"/>
            <a:ext cx="1905000" cy="2362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4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Getting in and out of GDB</a:t>
            </a:r>
          </a:p>
        </p:txBody>
      </p:sp>
      <p:sp>
        <p:nvSpPr>
          <p:cNvPr id="2534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75000"/>
              </a:lnSpc>
            </a:pPr>
            <a:r>
              <a:rPr lang="en-US" altLang="en-US" sz="2000"/>
              <a:t>deneb&gt; gdb decaf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GNU gdb 4.18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Copyright 1998 Free Software Foundation, Inc.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GDB is free software, covered by the GNU General Public License, …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(gdb) run &lt; t1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Starting program: /class/csce531-001/submissions/huang27/review01/decaf &lt; t1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before treeprint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demo=Program  info=X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demo= info=</a:t>
            </a:r>
          </a:p>
          <a:p>
            <a:pPr>
              <a:lnSpc>
                <a:spcPct val="75000"/>
              </a:lnSpc>
            </a:pPr>
            <a:endParaRPr lang="en-US" altLang="en-US" sz="1600"/>
          </a:p>
          <a:p>
            <a:pPr>
              <a:lnSpc>
                <a:spcPct val="75000"/>
              </a:lnSpc>
            </a:pPr>
            <a:r>
              <a:rPr lang="en-US" altLang="en-US" sz="1600"/>
              <a:t>Program received signal SIGSEGV, Segmentation fault.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0xff2b3474 in strlen () from /usr/lib/libc.so.1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(gdb) quit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The program is running.  Exit anyway? (y or n) y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deneb&gt; </a:t>
            </a:r>
          </a:p>
          <a:p>
            <a:pPr>
              <a:lnSpc>
                <a:spcPct val="75000"/>
              </a:lnSpc>
            </a:pPr>
            <a:endParaRPr lang="en-US" altLang="en-US" sz="1600"/>
          </a:p>
        </p:txBody>
      </p:sp>
    </p:spTree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337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76200"/>
            <a:ext cx="8716963" cy="590550"/>
          </a:xfrm>
        </p:spPr>
        <p:txBody>
          <a:bodyPr/>
          <a:lstStyle/>
          <a:p>
            <a:r>
              <a:rPr lang="en-US" altLang="en-US" sz="3400"/>
              <a:t>Backtrace(bt) To see the Activation Stack</a:t>
            </a:r>
          </a:p>
        </p:txBody>
      </p:sp>
      <p:sp>
        <p:nvSpPr>
          <p:cNvPr id="2533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838200"/>
            <a:ext cx="8307387" cy="5607050"/>
          </a:xfrm>
        </p:spPr>
        <p:txBody>
          <a:bodyPr/>
          <a:lstStyle/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FF0000"/>
                </a:solidFill>
              </a:rPr>
              <a:t>(gdb) run &lt; t1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Starting program: /class/csce531-001/submissions/huang27/review01/decaf &lt; t1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before treeprint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demo=Program  info=X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demo= info=</a:t>
            </a:r>
          </a:p>
          <a:p>
            <a:pPr>
              <a:lnSpc>
                <a:spcPct val="75000"/>
              </a:lnSpc>
            </a:pPr>
            <a:endParaRPr lang="en-US" altLang="en-US" sz="1600"/>
          </a:p>
          <a:p>
            <a:pPr>
              <a:lnSpc>
                <a:spcPct val="75000"/>
              </a:lnSpc>
            </a:pPr>
            <a:r>
              <a:rPr lang="en-US" altLang="en-US" sz="1600"/>
              <a:t>Program received signal SIGSEGV, Segmentation fault.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0xff2b3474 in strlen () from /usr/lib/libc.so.1</a:t>
            </a:r>
          </a:p>
          <a:p>
            <a:pPr>
              <a:lnSpc>
                <a:spcPct val="75000"/>
              </a:lnSpc>
            </a:pPr>
            <a:r>
              <a:rPr lang="en-US" altLang="en-US" sz="2000">
                <a:solidFill>
                  <a:srgbClr val="FF0000"/>
                </a:solidFill>
              </a:rPr>
              <a:t>(gdb) bt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#0  0xff2b3474 in strlen () from /usr/lib/libc.so.1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#1  0xff305798 in _doprnt () from /usr/lib/libc.so.1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#2  0xff3072cc in printf () from /usr/lib/libc.so.1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#3  0x199e8 in treeprint (p=0x32718) at tree.c:9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#4  0x19a0c in treeprint (p=0x32738) at tree.c:11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#5  0x19a0c in treeprint (p=0x32748) at tree.c:11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#6  0x11414 in yyparse () at decaf.y:91</a:t>
            </a:r>
          </a:p>
          <a:p>
            <a:pPr>
              <a:lnSpc>
                <a:spcPct val="75000"/>
              </a:lnSpc>
            </a:pPr>
            <a:r>
              <a:rPr lang="en-US" altLang="en-US" sz="1600"/>
              <a:t>#7  0xff3804e0 in main () from /usr/lib/liby.so.1</a:t>
            </a:r>
          </a:p>
          <a:p>
            <a:pPr>
              <a:lnSpc>
                <a:spcPct val="75000"/>
              </a:lnSpc>
            </a:pPr>
            <a:endParaRPr lang="en-US" altLang="en-US" sz="1600"/>
          </a:p>
        </p:txBody>
      </p:sp>
    </p:spTree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4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Printing values</a:t>
            </a:r>
          </a:p>
        </p:txBody>
      </p:sp>
      <p:sp>
        <p:nvSpPr>
          <p:cNvPr id="2524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75000"/>
              </a:lnSpc>
            </a:pPr>
            <a:r>
              <a:rPr lang="en-US" altLang="en-US" sz="2000"/>
              <a:t>(gdb) </a:t>
            </a:r>
            <a:r>
              <a:rPr lang="en-US" altLang="en-US" sz="2000">
                <a:solidFill>
                  <a:srgbClr val="FF0000"/>
                </a:solidFill>
              </a:rPr>
              <a:t>up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#1  0xff305798 in _doprnt () from /usr/lib/libc.so.1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(gdb) </a:t>
            </a:r>
            <a:r>
              <a:rPr lang="en-US" altLang="en-US" sz="2000">
                <a:solidFill>
                  <a:srgbClr val="FF0000"/>
                </a:solidFill>
              </a:rPr>
              <a:t>up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#2  0xff3072cc in printf () from /usr/lib/libc.so.1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(gdb) </a:t>
            </a:r>
            <a:r>
              <a:rPr lang="en-US" altLang="en-US" sz="2000">
                <a:solidFill>
                  <a:srgbClr val="FF0000"/>
                </a:solidFill>
              </a:rPr>
              <a:t>up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#3  0x199e8 in treeprint (p=0x32718) at tree.c:9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9               printf("demo=%s info=%s\n", p-&gt;demo, p-&gt;info);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(gdb) </a:t>
            </a:r>
            <a:r>
              <a:rPr lang="en-US" altLang="en-US" sz="2000">
                <a:solidFill>
                  <a:srgbClr val="FF0000"/>
                </a:solidFill>
              </a:rPr>
              <a:t>print *p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$1 = {tag = VDECL, child = 0x326e8, next = 0x1, info = 0x1adf8 "", 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tagname = 0x7 &lt;Address 0x7 out of bounds&gt;, demo = 0x0, value = {i = 1, 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    d = 2.122050236999444e-314, s = 0x1 &lt;Address 0x1 out of bounds&gt;}}</a:t>
            </a:r>
          </a:p>
          <a:p>
            <a:pPr>
              <a:lnSpc>
                <a:spcPct val="75000"/>
              </a:lnSpc>
            </a:pPr>
            <a:r>
              <a:rPr lang="en-US" altLang="en-US" sz="2000"/>
              <a:t>(gdb) </a:t>
            </a:r>
          </a:p>
          <a:p>
            <a:pPr>
              <a:lnSpc>
                <a:spcPct val="75000"/>
              </a:lnSpc>
            </a:pPr>
            <a:endParaRPr lang="en-US" altLang="en-US" sz="2000"/>
          </a:p>
        </p:txBody>
      </p:sp>
    </p:spTree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8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Project Two and Three</a:t>
            </a:r>
          </a:p>
        </p:txBody>
      </p:sp>
      <p:sp>
        <p:nvSpPr>
          <p:cNvPr id="2528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5000"/>
              </a:lnSpc>
            </a:pPr>
            <a:r>
              <a:rPr lang="en-US" altLang="en-US"/>
              <a:t>Due Tonight – dropbox  project two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Test cases using yourlogin name followed by a numeral as the names, e.g., matthews1, matthews2, matthews3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Your grammar file without necessarily having any semantic actions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Your Lex, Makefile (not necessarily any routines for semantic actions)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We will create a TestDir with all of these files that you can get to. Note I will not vouch for the validity of any test  program.</a:t>
            </a:r>
          </a:p>
          <a:p>
            <a:pPr>
              <a:lnSpc>
                <a:spcPct val="85000"/>
              </a:lnSpc>
            </a:pPr>
            <a:r>
              <a:rPr lang="en-US" altLang="en-US"/>
              <a:t>Project Three (the old project two)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Due Sunday Night 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Note I will be at an ABET meeting the rest of the week!</a:t>
            </a:r>
          </a:p>
          <a:p>
            <a:pPr lvl="2">
              <a:lnSpc>
                <a:spcPct val="97000"/>
              </a:lnSpc>
            </a:pPr>
            <a:r>
              <a:rPr lang="en-US" altLang="en-US"/>
              <a:t>I will try to read my email, but no promises!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No class Thursday, we will reschedule!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0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Pascal like declarations</a:t>
            </a:r>
          </a:p>
        </p:txBody>
      </p:sp>
      <p:sp>
        <p:nvSpPr>
          <p:cNvPr id="2470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What if the language gets it wrong? </a:t>
            </a:r>
          </a:p>
          <a:p>
            <a:r>
              <a:rPr lang="en-US" altLang="en-US"/>
              <a:t>Pascal</a:t>
            </a:r>
          </a:p>
          <a:p>
            <a:r>
              <a:rPr lang="en-US" altLang="en-US"/>
              <a:t>	x,y,z : integer;</a:t>
            </a:r>
          </a:p>
          <a:p>
            <a:endParaRPr lang="en-US" altLang="en-US"/>
          </a:p>
          <a:p>
            <a:r>
              <a:rPr lang="en-US" altLang="en-US"/>
              <a:t>Grammar?</a:t>
            </a:r>
          </a:p>
          <a:p>
            <a:endParaRPr lang="en-US" altLang="en-US"/>
          </a:p>
        </p:txBody>
      </p:sp>
    </p:spTree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Test 2</a:t>
            </a:r>
          </a:p>
        </p:txBody>
      </p:sp>
      <p:sp>
        <p:nvSpPr>
          <p:cNvPr id="2529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7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Hierarchical Symbol Tables</a:t>
            </a:r>
          </a:p>
        </p:txBody>
      </p:sp>
      <p:sp>
        <p:nvSpPr>
          <p:cNvPr id="2507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From last time figure 5.12 page 246</a:t>
            </a: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Boolean Expression Grammar</a:t>
            </a:r>
          </a:p>
        </p:txBody>
      </p:sp>
      <p:sp>
        <p:nvSpPr>
          <p:cNvPr id="2508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853487" cy="5224462"/>
          </a:xfrm>
        </p:spPr>
        <p:txBody>
          <a:bodyPr/>
          <a:lstStyle/>
          <a:p>
            <a:r>
              <a:rPr lang="en-US" altLang="en-US"/>
              <a:t>BoolExpr </a:t>
            </a:r>
            <a:r>
              <a:rPr lang="en-US" altLang="en-US">
                <a:sym typeface="Wingdings" panose="05000000000000000000" pitchFamily="2" charset="2"/>
              </a:rPr>
              <a:t> not OrTerm   |   OrTerm</a:t>
            </a:r>
          </a:p>
          <a:p>
            <a:r>
              <a:rPr lang="en-US" altLang="en-US">
                <a:sym typeface="Wingdings" panose="05000000000000000000" pitchFamily="2" charset="2"/>
              </a:rPr>
              <a:t>OrTerm  OrTerm OR AndTerm   |   AndTerm</a:t>
            </a:r>
          </a:p>
          <a:p>
            <a:r>
              <a:rPr lang="en-US" altLang="en-US">
                <a:sym typeface="Wingdings" panose="05000000000000000000" pitchFamily="2" charset="2"/>
              </a:rPr>
              <a:t>AndTerm  AndTerm </a:t>
            </a:r>
            <a:r>
              <a:rPr lang="en-US" altLang="en-US"/>
              <a:t>AND  Bool   |   Bool</a:t>
            </a:r>
          </a:p>
          <a:p>
            <a:r>
              <a:rPr lang="en-US" altLang="en-US"/>
              <a:t>Bool </a:t>
            </a:r>
            <a:r>
              <a:rPr lang="en-US" altLang="en-US">
                <a:sym typeface="Wingdings" panose="05000000000000000000" pitchFamily="2" charset="2"/>
              </a:rPr>
              <a:t> RelExpr   |   true   |   false</a:t>
            </a:r>
          </a:p>
          <a:p>
            <a:r>
              <a:rPr lang="en-US" altLang="en-US">
                <a:sym typeface="Wingdings" panose="05000000000000000000" pitchFamily="2" charset="2"/>
              </a:rPr>
              <a:t>RelExpr  Expr RelOp Expr</a:t>
            </a:r>
          </a:p>
          <a:p>
            <a:r>
              <a:rPr lang="en-US" altLang="en-US">
                <a:sym typeface="Wingdings" panose="05000000000000000000" pitchFamily="2" charset="2"/>
              </a:rPr>
              <a:t>Expr  Expr + Expr   |   Expr *  Expr  |  (  Expr  ) | ID  | NUM</a:t>
            </a:r>
            <a:endParaRPr lang="el-GR" altLang="en-US"/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9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Numeric Encoding</a:t>
            </a:r>
          </a:p>
        </p:txBody>
      </p:sp>
      <p:sp>
        <p:nvSpPr>
          <p:cNvPr id="2509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True = non-zero</a:t>
            </a:r>
          </a:p>
          <a:p>
            <a:r>
              <a:rPr lang="en-US" altLang="en-US"/>
              <a:t>False = zero</a:t>
            </a:r>
          </a:p>
          <a:p>
            <a:endParaRPr lang="en-US" altLang="en-US"/>
          </a:p>
          <a:p>
            <a:r>
              <a:rPr lang="en-US" altLang="en-US"/>
              <a:t>Example</a:t>
            </a:r>
            <a:br>
              <a:rPr lang="en-US" altLang="en-US"/>
            </a:br>
            <a:r>
              <a:rPr lang="en-US" altLang="en-US"/>
              <a:t>B OR C AND NOT D</a:t>
            </a:r>
          </a:p>
          <a:p>
            <a:r>
              <a:rPr lang="en-US" altLang="en-US"/>
              <a:t>Quadruples</a:t>
            </a:r>
          </a:p>
          <a:p>
            <a:r>
              <a:rPr lang="en-US" altLang="en-US"/>
              <a:t>NOT	rD	_	rt1</a:t>
            </a:r>
          </a:p>
          <a:p>
            <a:r>
              <a:rPr lang="en-US" altLang="en-US"/>
              <a:t>AND   rC	rt1	rt2</a:t>
            </a:r>
          </a:p>
          <a:p>
            <a:r>
              <a:rPr lang="en-US" altLang="en-US"/>
              <a:t>OR	rB	rt2	rt3</a:t>
            </a: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085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121775" cy="685800"/>
          </a:xfrm>
        </p:spPr>
        <p:txBody>
          <a:bodyPr/>
          <a:lstStyle/>
          <a:p>
            <a:r>
              <a:rPr lang="en-US" altLang="en-US" sz="3400"/>
              <a:t>Numeric Encod. Extended to Comparisons</a:t>
            </a:r>
          </a:p>
        </p:txBody>
      </p:sp>
      <p:sp>
        <p:nvSpPr>
          <p:cNvPr id="2510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Comparison operations in Hardware</a:t>
            </a:r>
          </a:p>
          <a:p>
            <a:pPr lvl="1"/>
            <a:r>
              <a:rPr lang="en-US" altLang="en-US"/>
              <a:t>IA32   -  </a:t>
            </a:r>
          </a:p>
          <a:p>
            <a:pPr lvl="2"/>
            <a:r>
              <a:rPr lang="en-US" altLang="en-US"/>
              <a:t>CC register set as result of arithmetic operations</a:t>
            </a:r>
          </a:p>
          <a:p>
            <a:pPr lvl="3"/>
            <a:r>
              <a:rPr lang="en-US" altLang="en-US"/>
              <a:t>Add, Subtract, … CMP = subtract without saving result</a:t>
            </a:r>
          </a:p>
          <a:p>
            <a:pPr lvl="2"/>
            <a:r>
              <a:rPr lang="en-US" altLang="en-US"/>
              <a:t>Jumps then test certain bits in the CC register</a:t>
            </a:r>
          </a:p>
          <a:p>
            <a:pPr lvl="3"/>
            <a:r>
              <a:rPr lang="en-US" altLang="en-US"/>
              <a:t>JLT, JLE, JEQ, JGE, JGT, JNEQ</a:t>
            </a:r>
          </a:p>
          <a:p>
            <a:pPr lvl="2"/>
            <a:r>
              <a:rPr lang="en-US" altLang="en-US"/>
              <a:t>So encoding includes a lot of Jumps</a:t>
            </a:r>
          </a:p>
          <a:p>
            <a:pPr lvl="2"/>
            <a:r>
              <a:rPr lang="en-US" altLang="en-US"/>
              <a:t>(x &lt; y) AND (y &lt; z) OR (y=x)</a:t>
            </a:r>
          </a:p>
          <a:p>
            <a:pPr lvl="3"/>
            <a:r>
              <a:rPr lang="en-US" altLang="en-US"/>
              <a:t>L0	cmp	x	y	_</a:t>
            </a:r>
          </a:p>
          <a:p>
            <a:pPr lvl="3"/>
            <a:r>
              <a:rPr lang="en-US" altLang="en-US"/>
              <a:t>_		JLT	L2</a:t>
            </a:r>
          </a:p>
          <a:p>
            <a:pPr lvl="3"/>
            <a:r>
              <a:rPr lang="en-US" altLang="en-US"/>
              <a:t> L1	LoadI	0		T1</a:t>
            </a:r>
          </a:p>
          <a:p>
            <a:pPr lvl="3"/>
            <a:r>
              <a:rPr lang="en-US" altLang="en-US"/>
              <a:t>_		JMP	L3</a:t>
            </a:r>
          </a:p>
          <a:p>
            <a:pPr lvl="3"/>
            <a:r>
              <a:rPr lang="en-US" altLang="en-US"/>
              <a:t>L2	LoadI	1	_	T1</a:t>
            </a:r>
          </a:p>
          <a:p>
            <a:pPr lvl="3"/>
            <a:r>
              <a:rPr lang="en-US" altLang="en-US"/>
              <a:t>L3	NOP </a:t>
            </a: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4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Example: (x &lt; y) AND (y &lt; z) </a:t>
            </a:r>
          </a:p>
        </p:txBody>
      </p:sp>
      <p:graphicFrame>
        <p:nvGraphicFramePr>
          <p:cNvPr id="2515044" name="Group 100"/>
          <p:cNvGraphicFramePr>
            <a:graphicFrameLocks noGrp="1"/>
          </p:cNvGraphicFramePr>
          <p:nvPr>
            <p:ph sz="half" idx="2"/>
          </p:nvPr>
        </p:nvGraphicFramePr>
        <p:xfrm>
          <a:off x="533400" y="1220788"/>
          <a:ext cx="8064500" cy="5233991"/>
        </p:xfrm>
        <a:graphic>
          <a:graphicData uri="http://schemas.openxmlformats.org/drawingml/2006/table">
            <a:tbl>
              <a:tblPr/>
              <a:tblGrid>
                <a:gridCol w="1612900"/>
                <a:gridCol w="1614488"/>
                <a:gridCol w="1609725"/>
                <a:gridCol w="1614487"/>
                <a:gridCol w="1612900"/>
              </a:tblGrid>
              <a:tr h="520700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Label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Op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A1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A2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Target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7988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CMP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X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Y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_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7988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JLT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L2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0700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LOADI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T1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9575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JMP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L3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0700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L2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LOADI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T1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7988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L3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CMP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Y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Z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_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7988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JLT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L4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LOADI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T2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7988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JMP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L3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7988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L4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LOADI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anose="020B060402020202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T2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7988"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L5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AND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T1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T2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lnSpc>
                          <a:spcPct val="95000"/>
                        </a:lnSpc>
                        <a:spcBef>
                          <a:spcPct val="50000"/>
                        </a:spcBef>
                        <a:buClr>
                          <a:schemeClr val="hlink"/>
                        </a:buClr>
                        <a:buFont typeface="Wingdings" panose="05000000000000000000" pitchFamily="2" charset="2"/>
                        <a:defRPr sz="2000" b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defRPr>
                      </a:lvl1pPr>
                      <a:lvl2pPr marL="498475" algn="l">
                        <a:spcBef>
                          <a:spcPct val="25000"/>
                        </a:spcBef>
                        <a:buClr>
                          <a:schemeClr val="hlink"/>
                        </a:buClr>
                        <a:buSzPct val="75000"/>
                        <a:buFont typeface="Wingdings" panose="05000000000000000000" pitchFamily="2" charset="2"/>
                        <a:defRPr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2pPr>
                      <a:lvl3pPr marL="908050" algn="l">
                        <a:lnSpc>
                          <a:spcPct val="107000"/>
                        </a:lnSpc>
                        <a:spcBef>
                          <a:spcPct val="10000"/>
                        </a:spcBef>
                        <a:buClr>
                          <a:srgbClr val="005400"/>
                        </a:buClr>
                        <a:buSzPct val="90000"/>
                        <a:buFont typeface="Wingdings" panose="05000000000000000000" pitchFamily="2" charset="2"/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 sz="1600" b="1">
                          <a:solidFill>
                            <a:schemeClr val="tx2"/>
                          </a:solidFill>
                          <a:latin typeface="Helvetica" panose="020B0604020202020204" pitchFamily="34" charset="0"/>
                        </a:defRPr>
                      </a:lvl4pPr>
                      <a:lvl5pPr marL="2222500"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marL="2679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marL="31369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marL="3594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marL="40513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anose="020B0604020202020204" pitchFamily="34" charset="0"/>
                        </a:rPr>
                        <a:t>T3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5970" name="Rectangle 2"/>
          <p:cNvSpPr>
            <a:spLocks noGrp="1" noChangeArrowheads="1"/>
          </p:cNvSpPr>
          <p:nvPr>
            <p:ph type="title"/>
          </p:nvPr>
        </p:nvSpPr>
        <p:spPr>
          <a:xfrm>
            <a:off x="404813" y="152400"/>
            <a:ext cx="8716962" cy="514350"/>
          </a:xfrm>
        </p:spPr>
        <p:txBody>
          <a:bodyPr/>
          <a:lstStyle/>
          <a:p>
            <a:r>
              <a:rPr lang="en-US" altLang="en-US"/>
              <a:t>Positional Encoding</a:t>
            </a:r>
          </a:p>
        </p:txBody>
      </p:sp>
      <p:sp>
        <p:nvSpPr>
          <p:cNvPr id="2515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838200"/>
            <a:ext cx="8991600" cy="990600"/>
          </a:xfrm>
        </p:spPr>
        <p:txBody>
          <a:bodyPr/>
          <a:lstStyle/>
          <a:p>
            <a:r>
              <a:rPr lang="en-US" altLang="en-US"/>
              <a:t>In Positional Encoding we represent the value of an expression by where (the position) you end up in the code</a:t>
            </a:r>
          </a:p>
          <a:p>
            <a:endParaRPr lang="en-US" altLang="en-US"/>
          </a:p>
          <a:p>
            <a:endParaRPr lang="en-US" altLang="en-US"/>
          </a:p>
          <a:p>
            <a:endParaRPr lang="en-US" altLang="en-US"/>
          </a:p>
        </p:txBody>
      </p:sp>
      <p:sp>
        <p:nvSpPr>
          <p:cNvPr id="2515972" name="Rectangle 4"/>
          <p:cNvSpPr>
            <a:spLocks noChangeArrowheads="1"/>
          </p:cNvSpPr>
          <p:nvPr/>
        </p:nvSpPr>
        <p:spPr bwMode="auto">
          <a:xfrm>
            <a:off x="76200" y="1752600"/>
            <a:ext cx="4191000" cy="403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79" tIns="44446" rIns="90479" bIns="44446"/>
          <a:lstStyle>
            <a:lvl1pPr marL="385763" indent="-385763" algn="l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anose="05000000000000000000" pitchFamily="2" charset="2"/>
              <a:defRPr sz="2400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elvetica" panose="020B0604020202020204" pitchFamily="34" charset="0"/>
              </a:defRPr>
            </a:lvl1pPr>
            <a:lvl2pPr marL="744538" indent="-246063" algn="l">
              <a:spcBef>
                <a:spcPct val="25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n"/>
              <a:defRPr sz="2000" b="1">
                <a:solidFill>
                  <a:schemeClr val="tx2"/>
                </a:solidFill>
                <a:latin typeface="Helvetica" panose="020B0604020202020204" pitchFamily="34" charset="0"/>
              </a:defRPr>
            </a:lvl2pPr>
            <a:lvl3pPr marL="1146175" indent="-238125" algn="l">
              <a:lnSpc>
                <a:spcPct val="107000"/>
              </a:lnSpc>
              <a:spcBef>
                <a:spcPct val="10000"/>
              </a:spcBef>
              <a:buClr>
                <a:srgbClr val="005400"/>
              </a:buClr>
              <a:buSzPct val="90000"/>
              <a:buFont typeface="Wingdings" panose="05000000000000000000" pitchFamily="2" charset="2"/>
              <a:buChar char="l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3pPr>
            <a:lvl4pPr marL="1600200" indent="-228600" algn="l">
              <a:spcBef>
                <a:spcPct val="20000"/>
              </a:spcBef>
              <a:buChar char="»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4pPr>
            <a:lvl5pPr marL="2451100" indent="-228600" algn="l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908300" indent="-22860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365500" indent="-22860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822700" indent="-22860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279900" indent="-22860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/>
              <a:t>Example</a:t>
            </a:r>
          </a:p>
          <a:p>
            <a:pPr eaLnBrk="1" hangingPunct="1"/>
            <a:r>
              <a:rPr lang="en-US" altLang="en-US"/>
              <a:t>while(k &lt; 20) {</a:t>
            </a:r>
          </a:p>
          <a:p>
            <a:pPr eaLnBrk="1" hangingPunct="1"/>
            <a:r>
              <a:rPr lang="en-US" altLang="en-US"/>
              <a:t>	sum = sum + k*k;</a:t>
            </a:r>
          </a:p>
          <a:p>
            <a:pPr eaLnBrk="1" hangingPunct="1"/>
            <a:r>
              <a:rPr lang="en-US" altLang="en-US"/>
              <a:t>	k = k + 1;</a:t>
            </a:r>
          </a:p>
          <a:p>
            <a:pPr eaLnBrk="1" hangingPunct="1"/>
            <a:r>
              <a:rPr lang="en-US" altLang="en-US"/>
              <a:t>}</a:t>
            </a:r>
          </a:p>
          <a:p>
            <a:pPr eaLnBrk="1" hangingPunct="1"/>
            <a:r>
              <a:rPr lang="en-US" altLang="en-US" sz="2000"/>
              <a:t>Note in the code on the right the value of the boolean expr k&lt;20 is never explicitly represented other than in the Condition Code Register (CC)</a:t>
            </a:r>
          </a:p>
          <a:p>
            <a:pPr eaLnBrk="1" hangingPunct="1"/>
            <a:r>
              <a:rPr lang="en-US" altLang="en-US" sz="2000"/>
              <a:t>The value is represented by whether you end up at quad 7 or quad 3</a:t>
            </a:r>
          </a:p>
        </p:txBody>
      </p:sp>
      <p:sp>
        <p:nvSpPr>
          <p:cNvPr id="2515973" name="Rectangle 5"/>
          <p:cNvSpPr>
            <a:spLocks noChangeArrowheads="1"/>
          </p:cNvSpPr>
          <p:nvPr/>
        </p:nvSpPr>
        <p:spPr bwMode="auto">
          <a:xfrm>
            <a:off x="4495800" y="2057400"/>
            <a:ext cx="4495800" cy="403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79" tIns="44446" rIns="90479" bIns="44446"/>
          <a:lstStyle>
            <a:lvl1pPr marL="457200" indent="-457200" algn="l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anose="05000000000000000000" pitchFamily="2" charset="2"/>
              <a:defRPr sz="2400" b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elvetica" panose="020B0604020202020204" pitchFamily="34" charset="0"/>
              </a:defRPr>
            </a:lvl1pPr>
            <a:lvl2pPr marL="879475" indent="-381000" algn="l">
              <a:spcBef>
                <a:spcPct val="25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n"/>
              <a:defRPr sz="2000" b="1">
                <a:solidFill>
                  <a:schemeClr val="tx2"/>
                </a:solidFill>
                <a:latin typeface="Helvetica" panose="020B0604020202020204" pitchFamily="34" charset="0"/>
              </a:defRPr>
            </a:lvl2pPr>
            <a:lvl3pPr marL="1250950" indent="-342900" algn="l">
              <a:lnSpc>
                <a:spcPct val="107000"/>
              </a:lnSpc>
              <a:spcBef>
                <a:spcPct val="10000"/>
              </a:spcBef>
              <a:buClr>
                <a:srgbClr val="005400"/>
              </a:buClr>
              <a:buSzPct val="90000"/>
              <a:buFont typeface="Wingdings" panose="05000000000000000000" pitchFamily="2" charset="2"/>
              <a:buChar char="l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3pPr>
            <a:lvl4pPr marL="1714500" indent="-342900" algn="l">
              <a:spcBef>
                <a:spcPct val="20000"/>
              </a:spcBef>
              <a:buChar char="»"/>
              <a:defRPr b="1">
                <a:solidFill>
                  <a:schemeClr val="tx2"/>
                </a:solidFill>
                <a:latin typeface="Helvetica" panose="020B0604020202020204" pitchFamily="34" charset="0"/>
              </a:defRPr>
            </a:lvl4pPr>
            <a:lvl5pPr marL="2603500" indent="-381000" algn="l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3060700" indent="-38100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517900" indent="-38100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975100" indent="-38100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432300" indent="-38100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/>
              <a:t>Quad	Op	S1	S2	T</a:t>
            </a:r>
          </a:p>
          <a:p>
            <a:pPr eaLnBrk="1" hangingPunct="1">
              <a:buFont typeface="Wingdings" panose="05000000000000000000" pitchFamily="2" charset="2"/>
              <a:buAutoNum type="arabicPlain"/>
            </a:pPr>
            <a:r>
              <a:rPr lang="en-US" altLang="en-US"/>
              <a:t>CMPI	k	20	_</a:t>
            </a:r>
          </a:p>
          <a:p>
            <a:pPr eaLnBrk="1" hangingPunct="1">
              <a:buFont typeface="Wingdings" panose="05000000000000000000" pitchFamily="2" charset="2"/>
              <a:buAutoNum type="arabicPlain"/>
            </a:pPr>
            <a:r>
              <a:rPr lang="en-US" altLang="en-US"/>
              <a:t>JGE			?7</a:t>
            </a:r>
          </a:p>
          <a:p>
            <a:pPr eaLnBrk="1" hangingPunct="1">
              <a:buFont typeface="Wingdings" panose="05000000000000000000" pitchFamily="2" charset="2"/>
              <a:buAutoNum type="arabicPlain"/>
            </a:pPr>
            <a:r>
              <a:rPr lang="en-US" altLang="en-US"/>
              <a:t>MULT	k	k	T1</a:t>
            </a:r>
          </a:p>
          <a:p>
            <a:pPr eaLnBrk="1" hangingPunct="1">
              <a:buFont typeface="Wingdings" panose="05000000000000000000" pitchFamily="2" charset="2"/>
              <a:buAutoNum type="arabicPlain"/>
            </a:pPr>
            <a:r>
              <a:rPr lang="en-US" altLang="en-US"/>
              <a:t>ADD	sum	T1	sum</a:t>
            </a:r>
          </a:p>
          <a:p>
            <a:pPr eaLnBrk="1" hangingPunct="1">
              <a:buFont typeface="Wingdings" panose="05000000000000000000" pitchFamily="2" charset="2"/>
              <a:buAutoNum type="arabicPlain"/>
            </a:pPr>
            <a:r>
              <a:rPr lang="en-US" altLang="en-US"/>
              <a:t>ADDI	k	1	k</a:t>
            </a:r>
          </a:p>
          <a:p>
            <a:pPr eaLnBrk="1" hangingPunct="1">
              <a:buFont typeface="Wingdings" panose="05000000000000000000" pitchFamily="2" charset="2"/>
              <a:buAutoNum type="arabicPlain"/>
            </a:pPr>
            <a:r>
              <a:rPr lang="en-US" altLang="en-US"/>
              <a:t>JMP			1</a:t>
            </a:r>
          </a:p>
          <a:p>
            <a:pPr eaLnBrk="1" hangingPunct="1">
              <a:buFont typeface="Wingdings" panose="05000000000000000000" pitchFamily="2" charset="2"/>
              <a:buAutoNum type="arabicPlain"/>
            </a:pPr>
            <a:r>
              <a:rPr lang="en-US" altLang="en-US"/>
              <a:t>…</a:t>
            </a: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white212">
  <a:themeElements>
    <a:clrScheme name="">
      <a:dk1>
        <a:srgbClr val="000066"/>
      </a:dk1>
      <a:lt1>
        <a:srgbClr val="FFFFFF"/>
      </a:lt1>
      <a:dk2>
        <a:srgbClr val="003300"/>
      </a:dk2>
      <a:lt2>
        <a:srgbClr val="00FF99"/>
      </a:lt2>
      <a:accent1>
        <a:srgbClr val="800000"/>
      </a:accent1>
      <a:accent2>
        <a:srgbClr val="33CCCC"/>
      </a:accent2>
      <a:accent3>
        <a:srgbClr val="FFFFFF"/>
      </a:accent3>
      <a:accent4>
        <a:srgbClr val="000056"/>
      </a:accent4>
      <a:accent5>
        <a:srgbClr val="C0AAAA"/>
      </a:accent5>
      <a:accent6>
        <a:srgbClr val="2DB9B9"/>
      </a:accent6>
      <a:hlink>
        <a:srgbClr val="660033"/>
      </a:hlink>
      <a:folHlink>
        <a:srgbClr val="000099"/>
      </a:folHlink>
    </a:clrScheme>
    <a:fontScheme name="white212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none" w="sm" len="sm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2"/>
                </a:outerShdw>
              </a:effectLst>
            </a14:hiddenEffects>
          </a:ext>
        </a:extLst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none" w="sm" len="sm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2"/>
                </a:outerShdw>
              </a:effectLst>
            </a14:hiddenEffects>
          </a:ext>
        </a:extLst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anose="020B0604020202020204" pitchFamily="34" charset="0"/>
          </a:defRPr>
        </a:defPPr>
      </a:lstStyle>
    </a:lnDef>
  </a:objectDefaults>
  <a:extraClrSchemeLst>
    <a:extraClrScheme>
      <a:clrScheme name="white21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hite21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8">
        <a:dk1>
          <a:srgbClr val="000000"/>
        </a:dk1>
        <a:lt1>
          <a:srgbClr val="FFFFFF"/>
        </a:lt1>
        <a:dk2>
          <a:srgbClr val="002396"/>
        </a:dk2>
        <a:lt2>
          <a:srgbClr val="00FF64"/>
        </a:lt2>
        <a:accent1>
          <a:srgbClr val="DC0A00"/>
        </a:accent1>
        <a:accent2>
          <a:srgbClr val="00FFFF"/>
        </a:accent2>
        <a:accent3>
          <a:srgbClr val="AAACC9"/>
        </a:accent3>
        <a:accent4>
          <a:srgbClr val="DADADA"/>
        </a:accent4>
        <a:accent5>
          <a:srgbClr val="EBAAAA"/>
        </a:accent5>
        <a:accent6>
          <a:srgbClr val="00E7E7"/>
        </a:accent6>
        <a:hlink>
          <a:srgbClr val="E1E100"/>
        </a:hlink>
        <a:folHlink>
          <a:srgbClr val="FF963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Settings\mmm\Application Data\Microsoft\Templates\white212.pot</Template>
  <TotalTime>46814</TotalTime>
  <Pages>35</Pages>
  <Words>1769</Words>
  <Application>Microsoft Office PowerPoint</Application>
  <PresentationFormat>Letter Paper (8.5x11 in)</PresentationFormat>
  <Paragraphs>371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7" baseType="lpstr">
      <vt:lpstr>Times</vt:lpstr>
      <vt:lpstr>Helvetica</vt:lpstr>
      <vt:lpstr>Times New Roman</vt:lpstr>
      <vt:lpstr>Wingdings</vt:lpstr>
      <vt:lpstr>Century Gothic</vt:lpstr>
      <vt:lpstr>Courier New</vt:lpstr>
      <vt:lpstr>white212</vt:lpstr>
      <vt:lpstr>Lecture 16  Boolean Expressions and Control Flow</vt:lpstr>
      <vt:lpstr>Overview</vt:lpstr>
      <vt:lpstr>Pascal like declarations</vt:lpstr>
      <vt:lpstr>Hierarchical Symbol Tables</vt:lpstr>
      <vt:lpstr>Boolean Expression Grammar</vt:lpstr>
      <vt:lpstr>Numeric Encoding</vt:lpstr>
      <vt:lpstr>Numeric Encod. Extended to Comparisons</vt:lpstr>
      <vt:lpstr>Example: (x &lt; y) AND (y &lt; z) </vt:lpstr>
      <vt:lpstr>Positional Encoding</vt:lpstr>
      <vt:lpstr>Attributes for Booleans</vt:lpstr>
      <vt:lpstr>Example: (x &lt; y) AND (y &lt; z) </vt:lpstr>
      <vt:lpstr>Functions for Boolean Attributes</vt:lpstr>
      <vt:lpstr>/class/csce531-001/web/Examples/Booleans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Debugging Parsers written with Yacc</vt:lpstr>
      <vt:lpstr>Parsing Traces with yydebug=1</vt:lpstr>
      <vt:lpstr>PowerPoint Presentation</vt:lpstr>
      <vt:lpstr>Common Mistakes</vt:lpstr>
      <vt:lpstr>GDB - Essential Commands</vt:lpstr>
      <vt:lpstr>Example using gdb</vt:lpstr>
      <vt:lpstr>Example using gdb</vt:lpstr>
      <vt:lpstr>Getting in and out of GDB</vt:lpstr>
      <vt:lpstr>Backtrace(bt) To see the Activation Stack</vt:lpstr>
      <vt:lpstr>Printing values</vt:lpstr>
      <vt:lpstr>Project Two and Three</vt:lpstr>
      <vt:lpstr>Test 2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531 Summer04 Lec8 Bottom Up Parsing</dc:title>
  <dc:subject/>
  <dc:creator>Manton Matthews</dc:creator>
  <cp:keywords/>
  <dc:description/>
  <cp:lastModifiedBy>MATTHEWS, MANTON M</cp:lastModifiedBy>
  <cp:revision>259</cp:revision>
  <cp:lastPrinted>2018-03-22T22:23:26Z</cp:lastPrinted>
  <dcterms:created xsi:type="dcterms:W3CDTF">1998-08-11T09:19:24Z</dcterms:created>
  <dcterms:modified xsi:type="dcterms:W3CDTF">2018-03-23T20:27:41Z</dcterms:modified>
</cp:coreProperties>
</file>