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4"/>
  </p:notesMasterIdLst>
  <p:handoutMasterIdLst>
    <p:handoutMasterId r:id="rId35"/>
  </p:handoutMasterIdLst>
  <p:sldIdLst>
    <p:sldId id="453" r:id="rId2"/>
    <p:sldId id="458" r:id="rId3"/>
    <p:sldId id="697" r:id="rId4"/>
    <p:sldId id="703" r:id="rId5"/>
    <p:sldId id="698" r:id="rId6"/>
    <p:sldId id="699" r:id="rId7"/>
    <p:sldId id="700" r:id="rId8"/>
    <p:sldId id="701" r:id="rId9"/>
    <p:sldId id="702" r:id="rId10"/>
    <p:sldId id="696" r:id="rId11"/>
    <p:sldId id="691" r:id="rId12"/>
    <p:sldId id="689" r:id="rId13"/>
    <p:sldId id="693" r:id="rId14"/>
    <p:sldId id="692" r:id="rId15"/>
    <p:sldId id="665" r:id="rId16"/>
    <p:sldId id="695" r:id="rId17"/>
    <p:sldId id="694" r:id="rId18"/>
    <p:sldId id="667" r:id="rId19"/>
    <p:sldId id="669" r:id="rId20"/>
    <p:sldId id="660" r:id="rId21"/>
    <p:sldId id="662" r:id="rId22"/>
    <p:sldId id="674" r:id="rId23"/>
    <p:sldId id="663" r:id="rId24"/>
    <p:sldId id="666" r:id="rId25"/>
    <p:sldId id="661" r:id="rId26"/>
    <p:sldId id="670" r:id="rId27"/>
    <p:sldId id="671" r:id="rId28"/>
    <p:sldId id="688" r:id="rId29"/>
    <p:sldId id="672" r:id="rId30"/>
    <p:sldId id="676" r:id="rId31"/>
    <p:sldId id="677" r:id="rId32"/>
    <p:sldId id="678" r:id="rId33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2" autoAdjust="0"/>
    <p:restoredTop sz="94635" autoAdjust="0"/>
  </p:normalViewPr>
  <p:slideViewPr>
    <p:cSldViewPr>
      <p:cViewPr varScale="1">
        <p:scale>
          <a:sx n="71" d="100"/>
          <a:sy n="71" d="100"/>
        </p:scale>
        <p:origin x="132" y="48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FFBFFDA2-AC33-40E7-BD43-C517953A6CC2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38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17CE3138-EA20-48EB-8172-EB42AF38AD62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717869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7436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9243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19613" y="1220788"/>
            <a:ext cx="4078287" cy="2535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19613" y="3908425"/>
            <a:ext cx="4078287" cy="2536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074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5607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86143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0572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5331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901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31940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135887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398452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B9F850CA-4020-46B9-8509-ADFAF7F075DE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5414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14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Semantic </a:t>
            </a:r>
            <a:r>
              <a:rPr lang="en-US" altLang="en-US" sz="3400" dirty="0" smtClean="0"/>
              <a:t>Actions II</a:t>
            </a:r>
            <a:endParaRPr lang="en-US" altLang="en-US" sz="3400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 dirty="0"/>
              <a:t>Topics </a:t>
            </a:r>
          </a:p>
          <a:p>
            <a:pPr lvl="1"/>
            <a:r>
              <a:rPr lang="en-US" altLang="en-US" dirty="0" smtClean="0"/>
              <a:t>Project 1 hints/revisited</a:t>
            </a:r>
          </a:p>
          <a:p>
            <a:pPr lvl="1"/>
            <a:r>
              <a:rPr lang="en-US" altLang="en-US" dirty="0" smtClean="0"/>
              <a:t>Semantics</a:t>
            </a:r>
            <a:endParaRPr lang="en-US" altLang="en-US" dirty="0"/>
          </a:p>
          <a:p>
            <a:pPr lvl="1"/>
            <a:r>
              <a:rPr lang="en-US" altLang="en-US" dirty="0"/>
              <a:t>Attributes: Synthesized and Inherited</a:t>
            </a:r>
          </a:p>
          <a:p>
            <a:pPr lvl="1"/>
            <a:r>
              <a:rPr lang="en-US" altLang="en-US" dirty="0"/>
              <a:t>Intermediate representations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Readings: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20,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16962" cy="514350"/>
          </a:xfrm>
        </p:spPr>
        <p:txBody>
          <a:bodyPr/>
          <a:lstStyle/>
          <a:p>
            <a:r>
              <a:rPr lang="en-US" altLang="en-US"/>
              <a:t>Beyond Syntax Slide from Authors</a:t>
            </a:r>
          </a:p>
        </p:txBody>
      </p:sp>
      <p:sp>
        <p:nvSpPr>
          <p:cNvPr id="249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r>
              <a:rPr lang="en-US" altLang="en-US"/>
              <a:t>There is a level of correctness that is deeper than grammar</a:t>
            </a:r>
          </a:p>
          <a:p>
            <a:pPr>
              <a:spcBef>
                <a:spcPct val="900000"/>
              </a:spcBef>
            </a:pPr>
            <a:endParaRPr lang="en-US" altLang="en-US"/>
          </a:p>
          <a:p>
            <a:pPr>
              <a:spcBef>
                <a:spcPct val="400000"/>
              </a:spcBef>
            </a:pPr>
            <a:endParaRPr lang="en-US" altLang="en-US"/>
          </a:p>
        </p:txBody>
      </p:sp>
      <p:sp>
        <p:nvSpPr>
          <p:cNvPr id="2494468" name="Text Box 4"/>
          <p:cNvSpPr txBox="1">
            <a:spLocks noChangeArrowheads="1"/>
          </p:cNvSpPr>
          <p:nvPr/>
        </p:nvSpPr>
        <p:spPr bwMode="auto">
          <a:xfrm>
            <a:off x="838200" y="1676400"/>
            <a:ext cx="3200400" cy="3798888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defTabSz="233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defTabSz="233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defTabSz="233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defTabSz="233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fie(a,b,c,d)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int a, b, c, d;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{ … }</a:t>
            </a:r>
          </a:p>
          <a:p>
            <a:pPr>
              <a:lnSpc>
                <a:spcPct val="100000"/>
              </a:lnSpc>
            </a:pPr>
            <a:endParaRPr lang="en-US" altLang="en-US" sz="1800" i="1"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fee() {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int f[3],g[0],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	h, i, j, k;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  char *p;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fie(h,i,“ab”,j, k); 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k = f * i + j;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h = g[17];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printf(“&lt;%s,%s&gt;.\n”,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	p,q);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p = 10;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}</a:t>
            </a:r>
          </a:p>
        </p:txBody>
      </p:sp>
      <p:sp>
        <p:nvSpPr>
          <p:cNvPr id="2494469" name="Text Box 5"/>
          <p:cNvSpPr txBox="1">
            <a:spLocks noChangeArrowheads="1"/>
          </p:cNvSpPr>
          <p:nvPr/>
        </p:nvSpPr>
        <p:spPr bwMode="auto">
          <a:xfrm>
            <a:off x="4191000" y="1676400"/>
            <a:ext cx="4038600" cy="644525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What is wrong with this program?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en-US" sz="1600" b="0" i="1">
                <a:solidFill>
                  <a:srgbClr val="FF0000"/>
                </a:solidFill>
                <a:latin typeface="Arial Rounded MT Bold" panose="020F0704030504030204" pitchFamily="34" charset="0"/>
              </a:rPr>
              <a:t>(let me count the ways …)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YYwrap revisited</a:t>
            </a:r>
          </a:p>
        </p:txBody>
      </p:sp>
      <p:sp>
        <p:nvSpPr>
          <p:cNvPr id="248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When the scanner receives an end-of-file indication from YY_INPUT, it then checks the `yywrap()' function. </a:t>
            </a:r>
          </a:p>
          <a:p>
            <a:pPr lvl="1"/>
            <a:r>
              <a:rPr lang="en-US" altLang="en-US"/>
              <a:t>If `yywrap()' returns false (zero), then it is assumed that the function has gone ahead and set up yyin to point to another input file, and scanning continues.</a:t>
            </a:r>
          </a:p>
          <a:p>
            <a:pPr lvl="1"/>
            <a:r>
              <a:rPr lang="en-US" altLang="en-US"/>
              <a:t> If it returns true (non-zero), then the scanner terminates, returning 0 to its caller. Note that in either case, the start condition remains unchanged; it does </a:t>
            </a:r>
            <a:r>
              <a:rPr lang="en-US" altLang="en-US" i="1"/>
              <a:t>not</a:t>
            </a:r>
            <a:r>
              <a:rPr lang="en-US" altLang="en-US"/>
              <a:t> revert to INITIAL. </a:t>
            </a:r>
          </a:p>
          <a:p>
            <a:r>
              <a:rPr lang="en-US" altLang="en-US"/>
              <a:t>If you do not supply your own version of `yywrap()', then </a:t>
            </a:r>
          </a:p>
          <a:p>
            <a:pPr lvl="1"/>
            <a:r>
              <a:rPr lang="en-US" altLang="en-US"/>
              <a:t>use `%option noyywrap'</a:t>
            </a:r>
          </a:p>
          <a:p>
            <a:pPr lvl="1"/>
            <a:r>
              <a:rPr lang="en-US" altLang="en-US"/>
              <a:t>or link with `-lfl' to obtain the default version of the routine, which always returns 1.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7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716963" cy="590550"/>
          </a:xfrm>
        </p:spPr>
        <p:txBody>
          <a:bodyPr/>
          <a:lstStyle/>
          <a:p>
            <a:r>
              <a:rPr lang="en-US" altLang="en-US"/>
              <a:t>Lex Library - /usr/lib/libl.a</a:t>
            </a:r>
          </a:p>
        </p:txBody>
      </p:sp>
      <p:sp>
        <p:nvSpPr>
          <p:cNvPr id="2487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205287" cy="53324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Libraries are typically stored away in directories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On common place is in 		/usr/lib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When you compile and use the –l option it looks for a library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gcc lex.yy.c –lfl –o lexer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The loader takes the option ‘fl’ and builds the library name by inserting it after “/usr/lib/lib” and then adding “.a”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/usr/lib/lib .a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			fl </a:t>
            </a:r>
          </a:p>
        </p:txBody>
      </p:sp>
      <p:sp>
        <p:nvSpPr>
          <p:cNvPr id="2487300" name="Rectangle 4"/>
          <p:cNvSpPr>
            <a:spLocks noChangeArrowheads="1"/>
          </p:cNvSpPr>
          <p:nvPr/>
        </p:nvSpPr>
        <p:spPr bwMode="auto">
          <a:xfrm>
            <a:off x="4481513" y="990600"/>
            <a:ext cx="4662487" cy="556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/>
              <a:t>deneb&gt; ar t /usr/lib/libfl.a</a:t>
            </a:r>
          </a:p>
          <a:p>
            <a:pPr eaLnBrk="1" hangingPunct="1"/>
            <a:r>
              <a:rPr lang="en-US" altLang="en-US" sz="2000"/>
              <a:t>ar: /usr/lib/libfl.a: No such file or ...</a:t>
            </a:r>
          </a:p>
          <a:p>
            <a:pPr eaLnBrk="1" hangingPunct="1"/>
            <a:r>
              <a:rPr lang="en-US" altLang="en-US" sz="2000"/>
              <a:t>deneb&gt; ar t /usr/lib/libl.a</a:t>
            </a:r>
          </a:p>
          <a:p>
            <a:pPr eaLnBrk="1" hangingPunct="1"/>
            <a:r>
              <a:rPr lang="en-US" altLang="en-US" sz="2000"/>
              <a:t>allprint.o</a:t>
            </a:r>
          </a:p>
          <a:p>
            <a:pPr eaLnBrk="1" hangingPunct="1"/>
            <a:r>
              <a:rPr lang="en-US" altLang="en-US" sz="2000"/>
              <a:t>libmain.o</a:t>
            </a:r>
          </a:p>
          <a:p>
            <a:pPr eaLnBrk="1" hangingPunct="1"/>
            <a:r>
              <a:rPr lang="en-US" altLang="en-US" sz="2000"/>
              <a:t>reject.o</a:t>
            </a:r>
          </a:p>
          <a:p>
            <a:pPr eaLnBrk="1" hangingPunct="1"/>
            <a:r>
              <a:rPr lang="en-US" altLang="en-US" sz="2000"/>
              <a:t>yyless.o</a:t>
            </a:r>
          </a:p>
          <a:p>
            <a:pPr eaLnBrk="1" hangingPunct="1"/>
            <a:r>
              <a:rPr lang="en-US" altLang="en-US" sz="2000"/>
              <a:t>yywrap.o</a:t>
            </a:r>
          </a:p>
          <a:p>
            <a:pPr eaLnBrk="1" hangingPunct="1"/>
            <a:r>
              <a:rPr lang="en-US" altLang="en-US" sz="2000"/>
              <a:t>allprint_w.o</a:t>
            </a:r>
          </a:p>
          <a:p>
            <a:pPr eaLnBrk="1" hangingPunct="1"/>
            <a:r>
              <a:rPr lang="en-US" altLang="en-US" sz="2000"/>
              <a:t>reject_w.o</a:t>
            </a:r>
          </a:p>
          <a:p>
            <a:pPr eaLnBrk="1" hangingPunct="1"/>
            <a:r>
              <a:rPr lang="en-US" altLang="en-US" sz="2000"/>
              <a:t>yyless_w.o</a:t>
            </a:r>
          </a:p>
          <a:p>
            <a:pPr eaLnBrk="1" hangingPunct="1"/>
            <a:r>
              <a:rPr lang="en-US" altLang="en-US" sz="2000"/>
              <a:t>reject_e.o</a:t>
            </a:r>
          </a:p>
          <a:p>
            <a:pPr eaLnBrk="1" hangingPunct="1"/>
            <a:r>
              <a:rPr lang="en-US" altLang="en-US" sz="2000"/>
              <a:t>yyless_e.o</a:t>
            </a:r>
          </a:p>
          <a:p>
            <a:pPr eaLnBrk="1" hangingPunct="1"/>
            <a:endParaRPr lang="en-US" altLang="en-US" sz="2000"/>
          </a:p>
        </p:txBody>
      </p:sp>
      <p:sp>
        <p:nvSpPr>
          <p:cNvPr id="2487302" name="Line 6"/>
          <p:cNvSpPr>
            <a:spLocks noChangeShapeType="1"/>
          </p:cNvSpPr>
          <p:nvPr/>
        </p:nvSpPr>
        <p:spPr bwMode="auto">
          <a:xfrm flipH="1">
            <a:off x="1752600" y="6096000"/>
            <a:ext cx="457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487303" name="Line 7"/>
          <p:cNvSpPr>
            <a:spLocks noChangeShapeType="1"/>
          </p:cNvSpPr>
          <p:nvPr/>
        </p:nvSpPr>
        <p:spPr bwMode="auto">
          <a:xfrm flipH="1" flipV="1">
            <a:off x="1600200" y="5791200"/>
            <a:ext cx="1524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The Flex Library yywrap (linux version)</a:t>
            </a:r>
          </a:p>
        </p:txBody>
      </p:sp>
      <p:sp>
        <p:nvSpPr>
          <p:cNvPr id="249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$ ar t /usr/lib/libfl.a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libmain.o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libyywrap.o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$ ar x /usr/lib/libfl.a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libyywrap.o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$ objdump -d libyywrap.o | less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libyywrap.o:     file format elf32-i386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Disassembly of section .text: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00000000 &lt;yywrap&gt;: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0:   55                      	push   %ebp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1:   89 e5                   	mov    %esp,%ebp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3:   b8 01 00 00 00          mov    $0x1,%eax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8:   5d                      	pop    %ebp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9:   c3                      	ret    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yywrap define your own</a:t>
            </a:r>
          </a:p>
        </p:txBody>
      </p:sp>
      <p:sp>
        <p:nvSpPr>
          <p:cNvPr id="249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yywrap</a:t>
            </a:r>
            <a:r>
              <a:rPr lang="en-US" altLang="en-US" dirty="0"/>
              <a:t>(){ } </a:t>
            </a:r>
            <a:r>
              <a:rPr lang="en-US" altLang="en-US" dirty="0" smtClean="0"/>
              <a:t>		// is </a:t>
            </a:r>
            <a:r>
              <a:rPr lang="en-US" altLang="en-US" dirty="0"/>
              <a:t>just wrong! </a:t>
            </a:r>
            <a:endParaRPr lang="en-US" altLang="en-US" dirty="0" smtClean="0"/>
          </a:p>
          <a:p>
            <a:endParaRPr lang="en-US" altLang="en-US" dirty="0"/>
          </a:p>
          <a:p>
            <a:r>
              <a:rPr lang="en-US" altLang="en-US" dirty="0" err="1" smtClean="0"/>
              <a:t>yywrap</a:t>
            </a:r>
            <a:r>
              <a:rPr lang="en-US" altLang="en-US" dirty="0"/>
              <a:t>() {   	/* the default version in the library */</a:t>
            </a:r>
          </a:p>
          <a:p>
            <a:r>
              <a:rPr lang="en-US" altLang="en-US" dirty="0"/>
              <a:t>     return (1);</a:t>
            </a:r>
          </a:p>
          <a:p>
            <a:r>
              <a:rPr lang="en-US" altLang="en-US" dirty="0"/>
              <a:t>}</a:t>
            </a:r>
          </a:p>
          <a:p>
            <a:endParaRPr lang="en-US" alt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yyproblems</a:t>
            </a:r>
          </a:p>
        </p:txBody>
      </p:sp>
      <p:sp>
        <p:nvSpPr>
          <p:cNvPr id="246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yylineno</a:t>
            </a:r>
          </a:p>
          <a:p>
            <a:pPr lvl="1"/>
            <a:r>
              <a:rPr lang="en-US" altLang="en-US"/>
              <a:t>Without yacc – int yylineno=1; in definitions section  in %{  … %}</a:t>
            </a:r>
          </a:p>
          <a:p>
            <a:pPr lvl="1"/>
            <a:r>
              <a:rPr lang="en-US" altLang="en-US"/>
              <a:t>With Yacc - %{ extern int yylineno; %} in yacc file and above in lex should work</a:t>
            </a:r>
          </a:p>
          <a:p>
            <a:r>
              <a:rPr lang="en-US" altLang="en-US"/>
              <a:t>yylval</a:t>
            </a:r>
          </a:p>
          <a:p>
            <a:pPr lvl="1"/>
            <a:r>
              <a:rPr lang="en-US" altLang="en-US"/>
              <a:t>Without yacc – %{ int yylval; %} in definitions section </a:t>
            </a:r>
          </a:p>
          <a:p>
            <a:pPr lvl="1"/>
            <a:r>
              <a:rPr lang="en-US" altLang="en-US"/>
              <a:t>YYSTYPE – yystype  stack type</a:t>
            </a:r>
          </a:p>
          <a:p>
            <a:pPr lvl="1"/>
            <a:r>
              <a:rPr lang="en-US" altLang="en-US"/>
              <a:t>%union specification in Yacc</a:t>
            </a:r>
          </a:p>
          <a:p>
            <a:pPr lvl="2"/>
            <a:r>
              <a:rPr lang="en-US" altLang="en-US"/>
              <a:t>%union {</a:t>
            </a:r>
          </a:p>
          <a:p>
            <a:pPr lvl="3"/>
            <a:r>
              <a:rPr lang="en-US" altLang="en-US"/>
              <a:t>int ival;</a:t>
            </a:r>
          </a:p>
          <a:p>
            <a:pPr lvl="3"/>
            <a:r>
              <a:rPr lang="en-US" altLang="en-US"/>
              <a:t>double dval;</a:t>
            </a:r>
          </a:p>
          <a:p>
            <a:pPr lvl="3"/>
            <a:r>
              <a:rPr lang="en-US" altLang="en-US"/>
              <a:t>Symrec *tptr;</a:t>
            </a:r>
          </a:p>
          <a:p>
            <a:pPr lvl="3"/>
            <a:r>
              <a:rPr lang="en-US" altLang="en-US"/>
              <a:t>}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y.tab.h</a:t>
            </a:r>
          </a:p>
        </p:txBody>
      </p:sp>
      <p:sp>
        <p:nvSpPr>
          <p:cNvPr id="249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29087" cy="5256212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Handout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deneb&gt; more postfix.tab.h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#ifndef BISON_POSTFIX_TAB_H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BISON_POSTFIX_TAB_H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#ifndef YYSTYPE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typedef union{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char *place;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int  ival;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} yystype;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YYSTYPE yystype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YYSTYPE_IS_TRIVIAL 1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#endif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       INT     257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       ID      258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extern YYSTYPE yylval;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#endif 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  <p:sp>
        <p:nvSpPr>
          <p:cNvPr id="2493444" name="Rectangle 4"/>
          <p:cNvSpPr>
            <a:spLocks noChangeArrowheads="1"/>
          </p:cNvSpPr>
          <p:nvPr/>
        </p:nvSpPr>
        <p:spPr bwMode="auto">
          <a:xfrm>
            <a:off x="4786313" y="1219200"/>
            <a:ext cx="4357687" cy="525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r>
              <a:rPr lang="en-US" altLang="en-US" sz="1800"/>
              <a:t>Other Notes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YYDEBUG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YYTNAME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#define YYMAXDEPTH 10000 pg 7/19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Yystrlen</a:t>
            </a:r>
          </a:p>
          <a:p>
            <a:pPr eaLnBrk="1" hangingPunct="1">
              <a:lnSpc>
                <a:spcPct val="75000"/>
              </a:lnSpc>
            </a:pPr>
            <a:endParaRPr lang="en-US" altLang="en-US" sz="1800"/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Yybackup</a:t>
            </a:r>
          </a:p>
          <a:p>
            <a:pPr eaLnBrk="1" hangingPunct="1">
              <a:lnSpc>
                <a:spcPct val="75000"/>
              </a:lnSpc>
            </a:pPr>
            <a:endParaRPr lang="en-US" altLang="en-US" sz="1800"/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Yydefault page 13/19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Yyreduce: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…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If YYDEBUG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    if(yydebug) …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…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Switch (yyn)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Synthesized and Inherited Attributes</a:t>
            </a:r>
          </a:p>
        </p:txBody>
      </p:sp>
      <p:sp>
        <p:nvSpPr>
          <p:cNvPr id="249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Precedence of operators</a:t>
            </a:r>
          </a:p>
        </p:txBody>
      </p:sp>
      <p:sp>
        <p:nvSpPr>
          <p:cNvPr id="246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Yacc Specifications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%prec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%left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%right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%nonassoc</a:t>
            </a:r>
          </a:p>
          <a:p>
            <a:pPr>
              <a:lnSpc>
                <a:spcPct val="85000"/>
              </a:lnSpc>
            </a:pPr>
            <a:r>
              <a:rPr lang="en-US" altLang="en-US"/>
              <a:t>Choosing between shift and reduce</a:t>
            </a:r>
          </a:p>
          <a:p>
            <a:pPr>
              <a:lnSpc>
                <a:spcPct val="85000"/>
              </a:lnSpc>
            </a:pPr>
            <a:r>
              <a:rPr lang="en-US" altLang="en-US"/>
              <a:t>Parse: x+y*z</a:t>
            </a:r>
          </a:p>
          <a:p>
            <a:pPr>
              <a:lnSpc>
                <a:spcPct val="85000"/>
              </a:lnSpc>
            </a:pPr>
            <a:r>
              <a:rPr lang="en-US" altLang="en-US"/>
              <a:t>Stack:			INPUT</a:t>
            </a:r>
          </a:p>
          <a:p>
            <a:pPr>
              <a:lnSpc>
                <a:spcPct val="70000"/>
              </a:lnSpc>
            </a:pPr>
            <a:r>
              <a:rPr lang="en-US" altLang="en-US" sz="2000"/>
              <a:t>ID					+y*z</a:t>
            </a:r>
          </a:p>
          <a:p>
            <a:pPr>
              <a:lnSpc>
                <a:spcPct val="70000"/>
              </a:lnSpc>
            </a:pPr>
            <a:r>
              <a:rPr lang="en-US" altLang="en-US" sz="2000"/>
              <a:t>E					+y*z</a:t>
            </a:r>
          </a:p>
          <a:p>
            <a:pPr>
              <a:lnSpc>
                <a:spcPct val="70000"/>
              </a:lnSpc>
            </a:pPr>
            <a:r>
              <a:rPr lang="en-US" altLang="en-US" sz="2000"/>
              <a:t>E +				  y*z</a:t>
            </a:r>
          </a:p>
          <a:p>
            <a:pPr>
              <a:lnSpc>
                <a:spcPct val="70000"/>
              </a:lnSpc>
            </a:pPr>
            <a:r>
              <a:rPr lang="en-US" altLang="en-US" sz="2000"/>
              <a:t>E + ID				    *z				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E + E				    *z		//Shift or reduce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Attrbutes</a:t>
            </a:r>
          </a:p>
        </p:txBody>
      </p:sp>
      <p:sp>
        <p:nvSpPr>
          <p:cNvPr id="246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Lexical Analysis</a:t>
            </a:r>
          </a:p>
          <a:p>
            <a:pPr lvl="2">
              <a:lnSpc>
                <a:spcPct val="97000"/>
              </a:lnSpc>
            </a:pPr>
            <a:r>
              <a:rPr lang="en-US" altLang="en-US" dirty="0"/>
              <a:t>Hash table</a:t>
            </a:r>
          </a:p>
          <a:p>
            <a:pPr lvl="2">
              <a:lnSpc>
                <a:spcPct val="97000"/>
              </a:lnSpc>
            </a:pPr>
            <a:r>
              <a:rPr lang="en-US" altLang="en-US" dirty="0"/>
              <a:t>Token / Lexeme / Token Code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Review of LR Parsing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Backup for an instance: </a:t>
            </a:r>
            <a:r>
              <a:rPr lang="en-US" altLang="en-US" dirty="0" smtClean="0"/>
              <a:t>LR(1) </a:t>
            </a:r>
            <a:r>
              <a:rPr lang="en-US" altLang="en-US" dirty="0"/>
              <a:t>sets of items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Attributes	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Project 1 -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Semantic Attributes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Examples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References:  Sections 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Homework: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2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14350"/>
          </a:xfrm>
        </p:spPr>
        <p:txBody>
          <a:bodyPr/>
          <a:lstStyle/>
          <a:p>
            <a:r>
              <a:rPr lang="en-US" altLang="en-US"/>
              <a:t>Postfix.y – definitions section</a:t>
            </a:r>
          </a:p>
        </p:txBody>
      </p:sp>
      <p:sp>
        <p:nvSpPr>
          <p:cNvPr id="245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307387" cy="5683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%{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#include &lt;ctype.h&gt;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#include &lt;stdio.h&gt;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#define ADDOP  301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#define MULTOP 302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/* $Header: gram,v 1.1 84/12/07 12:01:01 matthews Exp $ 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extern char *yytext;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char *newtemp();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%union{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char *place;    /* symbol table pointer  - attribute for ID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int  ival; 	/*  arribute value for integer constants 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%type &lt;place&gt; expr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%token &lt;ival&gt; INT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%token &lt;place&gt; ID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%left '+' '-'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%left '*' '/'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r>
              <a:rPr lang="en-US" altLang="en-US"/>
              <a:t>Postfix.y - Rules section</a:t>
            </a:r>
          </a:p>
        </p:txBody>
      </p:sp>
      <p:sp>
        <p:nvSpPr>
          <p:cNvPr id="245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200"/>
              <a:t>%%</a:t>
            </a:r>
          </a:p>
          <a:p>
            <a:pPr>
              <a:lnSpc>
                <a:spcPct val="75000"/>
              </a:lnSpc>
            </a:pPr>
            <a:r>
              <a:rPr lang="en-US" altLang="en-US" sz="1400"/>
              <a:t>task: …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expr: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expr '+' expr           { $$ = newtemp();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                        	     gen(ADDOP,$1, $3, $$);}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expr '*' expr           {$$ = newtemp();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                        	    gen(MULTOP,$1, $3, $$);  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ID                      { $&lt;place&gt;$ = yylval.place;  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;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Postfix.y - Rules section</a:t>
            </a:r>
          </a:p>
        </p:txBody>
      </p:sp>
      <p:sp>
        <p:nvSpPr>
          <p:cNvPr id="247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200" dirty="0"/>
              <a:t>%%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task: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task expr '\n'          {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 </a:t>
            </a:r>
            <a:r>
              <a:rPr lang="en-US" altLang="en-US" sz="1200" dirty="0" err="1"/>
              <a:t>printf</a:t>
            </a:r>
            <a:r>
              <a:rPr lang="en-US" altLang="en-US" sz="1200" dirty="0"/>
              <a:t>("\</a:t>
            </a:r>
            <a:r>
              <a:rPr lang="en-US" altLang="en-US" sz="1200" dirty="0" err="1"/>
              <a:t>nEND</a:t>
            </a:r>
            <a:r>
              <a:rPr lang="en-US" altLang="en-US" sz="1200" dirty="0"/>
              <a:t> \n");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|   task '\n'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|    /* epsilon */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expr: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expr '+' expr           {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$$ = </a:t>
            </a:r>
            <a:r>
              <a:rPr lang="en-US" altLang="en-US" sz="1200" dirty="0" err="1"/>
              <a:t>newtemp</a:t>
            </a:r>
            <a:r>
              <a:rPr lang="en-US" altLang="en-US" sz="1200" dirty="0"/>
              <a:t>();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gen(ADDOP,$1, $3, $$);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expr '*' expr           {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$$ = </a:t>
            </a:r>
            <a:r>
              <a:rPr lang="en-US" altLang="en-US" sz="1200" dirty="0" err="1"/>
              <a:t>newtemp</a:t>
            </a:r>
            <a:r>
              <a:rPr lang="en-US" altLang="en-US" sz="1200" dirty="0"/>
              <a:t>();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gen(MULTOP,$1, $3, $$);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ID                      {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$&lt;place&gt;$ = </a:t>
            </a:r>
            <a:r>
              <a:rPr lang="en-US" altLang="en-US" sz="1200" dirty="0" err="1"/>
              <a:t>yylval.place</a:t>
            </a:r>
            <a:r>
              <a:rPr lang="en-US" altLang="en-US" sz="1200" dirty="0"/>
              <a:t>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;</a:t>
            </a:r>
          </a:p>
          <a:p>
            <a:pPr>
              <a:lnSpc>
                <a:spcPct val="75000"/>
              </a:lnSpc>
            </a:pPr>
            <a:endParaRPr lang="en-US" altLang="en-US" sz="1000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Postfix.y – Routines section</a:t>
            </a:r>
          </a:p>
        </p:txBody>
      </p:sp>
      <p:sp>
        <p:nvSpPr>
          <p:cNvPr id="246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%%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char *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newtemp(){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static int number = 0;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char s[32];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char *retval, *strsave();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sprintf(s,"T%d",number);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/*   printf("\nNEWTEMP  %s",s);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number = number + 1;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retval = strsave(s);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return(retval);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gen(op,p1,p2,r)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int op;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char *p1, *p2, *r;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3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716963" cy="666750"/>
          </a:xfrm>
        </p:spPr>
        <p:txBody>
          <a:bodyPr/>
          <a:lstStyle/>
          <a:p>
            <a:r>
              <a:rPr lang="en-US" altLang="en-US"/>
              <a:t>Gen – generate quadruples</a:t>
            </a:r>
          </a:p>
        </p:txBody>
      </p:sp>
      <p:sp>
        <p:nvSpPr>
          <p:cNvPr id="246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gen(int op, char *p1, char *p2, char *r)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static int quadnumber = 0;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  <a:p>
            <a:pPr>
              <a:lnSpc>
                <a:spcPct val="75000"/>
              </a:lnSpc>
            </a:pPr>
            <a:r>
              <a:rPr lang="en-US" altLang="en-US" sz="2000"/>
              <a:t>    quadnumber = quadnumber + 1;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putchar('\n');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printf("%d\t", quadnumber);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switch (op){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case ADDOP:   printf("ADD\t"); break;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case MULTOP: printf("MULT\t"); break;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default:   printf("Error in OPcode Field");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printf("%s\t", p1);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printf("%s\t", p2);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printf("%s\t", r);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Postfix Code Generation</a:t>
            </a:r>
          </a:p>
        </p:txBody>
      </p:sp>
      <p:sp>
        <p:nvSpPr>
          <p:cNvPr id="245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altLang="en-US"/>
              <a:t>deneb&gt; ./postfix</a:t>
            </a:r>
          </a:p>
          <a:p>
            <a:r>
              <a:rPr lang="fr-FR" altLang="en-US"/>
              <a:t>z*y + q*r +foo</a:t>
            </a:r>
          </a:p>
          <a:p>
            <a:endParaRPr lang="fr-FR" altLang="en-US"/>
          </a:p>
          <a:p>
            <a:r>
              <a:rPr lang="fr-FR" altLang="en-US"/>
              <a:t>1       MULT    z       y       T0      </a:t>
            </a:r>
          </a:p>
          <a:p>
            <a:r>
              <a:rPr lang="fr-FR" altLang="en-US"/>
              <a:t>2       MULT    q       r       T1      </a:t>
            </a:r>
          </a:p>
          <a:p>
            <a:r>
              <a:rPr lang="fr-FR" altLang="en-US"/>
              <a:t>3       ADD     T0      T1      T2      </a:t>
            </a:r>
          </a:p>
          <a:p>
            <a:r>
              <a:rPr lang="fr-FR" altLang="en-US"/>
              <a:t>4       ADD     T2      foo     T3      </a:t>
            </a:r>
          </a:p>
          <a:p>
            <a:r>
              <a:rPr lang="fr-FR" altLang="en-US"/>
              <a:t>END 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Tree.y</a:t>
            </a:r>
          </a:p>
        </p:txBody>
      </p:sp>
      <p:sp>
        <p:nvSpPr>
          <p:cNvPr id="246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8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16963" cy="666750"/>
          </a:xfrm>
        </p:spPr>
        <p:txBody>
          <a:bodyPr/>
          <a:lstStyle/>
          <a:p>
            <a:r>
              <a:rPr lang="en-US" altLang="en-US"/>
              <a:t>Tree.y – definitions section</a:t>
            </a:r>
          </a:p>
        </p:txBody>
      </p:sp>
      <p:sp>
        <p:nvSpPr>
          <p:cNvPr id="246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85800"/>
            <a:ext cx="3900487" cy="57594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%{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&lt;ctype.h&gt;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typedef struct  TNODE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char    *info;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int     tag;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  TNODE   *left;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  TNODE   *right;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}TREENODE, *TREEPTR;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extern char *yytext;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extern TREEPTR talloc();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TREEPTR tmp;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%}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endParaRPr lang="en-US" altLang="en-US" sz="140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16963" cy="666750"/>
          </a:xfrm>
        </p:spPr>
        <p:txBody>
          <a:bodyPr/>
          <a:lstStyle/>
          <a:p>
            <a:r>
              <a:rPr lang="en-US" altLang="en-US"/>
              <a:t>Tree.y – definitions section continued</a:t>
            </a:r>
          </a:p>
        </p:txBody>
      </p:sp>
      <p:sp>
        <p:nvSpPr>
          <p:cNvPr id="248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85800"/>
            <a:ext cx="3900487" cy="57594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/>
              <a:t>%union {</a:t>
            </a:r>
          </a:p>
          <a:p>
            <a:pPr>
              <a:lnSpc>
                <a:spcPct val="75000"/>
              </a:lnSpc>
            </a:pPr>
            <a:r>
              <a:rPr lang="en-US" altLang="en-US"/>
              <a:t>     TREEPTR  pval;</a:t>
            </a:r>
          </a:p>
          <a:p>
            <a:pPr>
              <a:lnSpc>
                <a:spcPct val="75000"/>
              </a:lnSpc>
            </a:pPr>
            <a:r>
              <a:rPr lang="en-US" altLang="en-US"/>
              <a:t>     char    *cval;</a:t>
            </a:r>
          </a:p>
          <a:p>
            <a:pPr>
              <a:lnSpc>
                <a:spcPct val="75000"/>
              </a:lnSpc>
            </a:pPr>
            <a:r>
              <a:rPr lang="en-US" altLang="en-US"/>
              <a:t>     int      ival;</a:t>
            </a:r>
          </a:p>
          <a:p>
            <a:pPr>
              <a:lnSpc>
                <a:spcPct val="75000"/>
              </a:lnSpc>
            </a:pPr>
            <a:r>
              <a:rPr lang="en-US" altLang="en-US"/>
              <a:t>     }</a:t>
            </a:r>
          </a:p>
          <a:p>
            <a:pPr>
              <a:lnSpc>
                <a:spcPct val="75000"/>
              </a:lnSpc>
            </a:pPr>
            <a:r>
              <a:rPr lang="en-US" altLang="en-US"/>
              <a:t>%type &lt;pval&gt; expr</a:t>
            </a:r>
          </a:p>
          <a:p>
            <a:pPr>
              <a:lnSpc>
                <a:spcPct val="75000"/>
              </a:lnSpc>
            </a:pPr>
            <a:r>
              <a:rPr lang="en-US" altLang="en-US"/>
              <a:t>%token &lt;ival&gt; INT</a:t>
            </a:r>
          </a:p>
          <a:p>
            <a:pPr>
              <a:lnSpc>
                <a:spcPct val="75000"/>
              </a:lnSpc>
            </a:pPr>
            <a:r>
              <a:rPr lang="en-US" altLang="en-US"/>
              <a:t>%token &lt;cval&gt; ID</a:t>
            </a:r>
          </a:p>
          <a:p>
            <a:pPr>
              <a:lnSpc>
                <a:spcPct val="75000"/>
              </a:lnSpc>
            </a:pPr>
            <a:r>
              <a:rPr lang="en-US" altLang="en-US"/>
              <a:t>%left '+' '-'</a:t>
            </a:r>
          </a:p>
          <a:p>
            <a:pPr>
              <a:lnSpc>
                <a:spcPct val="75000"/>
              </a:lnSpc>
            </a:pPr>
            <a:r>
              <a:rPr lang="en-US" altLang="en-US"/>
              <a:t>%left '*' '/'</a:t>
            </a:r>
          </a:p>
          <a:p>
            <a:pPr>
              <a:lnSpc>
                <a:spcPct val="75000"/>
              </a:lnSpc>
            </a:pPr>
            <a:r>
              <a:rPr lang="en-US" altLang="en-US"/>
              <a:t>%%</a:t>
            </a:r>
          </a:p>
          <a:p>
            <a:pPr>
              <a:lnSpc>
                <a:spcPct val="75000"/>
              </a:lnSpc>
            </a:pPr>
            <a:endParaRPr lang="en-US" altLang="en-US"/>
          </a:p>
        </p:txBody>
      </p:sp>
      <p:sp>
        <p:nvSpPr>
          <p:cNvPr id="2486276" name="Rectangle 4"/>
          <p:cNvSpPr>
            <a:spLocks noChangeArrowheads="1"/>
          </p:cNvSpPr>
          <p:nvPr/>
        </p:nvSpPr>
        <p:spPr bwMode="auto">
          <a:xfrm>
            <a:off x="5091113" y="685800"/>
            <a:ext cx="3900487" cy="575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endParaRPr lang="en-US" altLang="en-US" sz="140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9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16962" cy="666750"/>
          </a:xfrm>
        </p:spPr>
        <p:txBody>
          <a:bodyPr/>
          <a:lstStyle/>
          <a:p>
            <a:r>
              <a:rPr lang="en-US" altLang="en-US"/>
              <a:t>Tree.y – Rules section</a:t>
            </a:r>
          </a:p>
        </p:txBody>
      </p:sp>
      <p:sp>
        <p:nvSpPr>
          <p:cNvPr id="246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task: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task expr '\n'       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 printf("\nDumping tree\n");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 treeprint($2);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 printf("\n");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|   expr '\n'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expr: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expr '+' expr           {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talloc();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-&gt; tag = '+';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-&gt; left = $1;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-&gt; right = $3;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|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0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853487" cy="6324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000" dirty="0" err="1" smtClean="0"/>
              <a:t>Lec</a:t>
            </a:r>
            <a:r>
              <a:rPr lang="en-US" altLang="en-US" sz="2000" dirty="0" smtClean="0"/>
              <a:t> 13 --- Last </a:t>
            </a:r>
            <a:r>
              <a:rPr lang="en-US" altLang="en-US" sz="2000" dirty="0" smtClean="0"/>
              <a:t>Time</a:t>
            </a:r>
          </a:p>
          <a:p>
            <a:pPr lvl="1" eaLnBrk="1" hangingPunct="1">
              <a:defRPr/>
            </a:pPr>
            <a:r>
              <a:rPr lang="en-US" altLang="en-US" dirty="0" smtClean="0"/>
              <a:t>LR(1) Sets of Items Construction Example</a:t>
            </a:r>
          </a:p>
          <a:p>
            <a:pPr lvl="1" eaLnBrk="1" hangingPunct="1">
              <a:defRPr/>
            </a:pPr>
            <a:r>
              <a:rPr lang="en-US" altLang="en-US" dirty="0" smtClean="0"/>
              <a:t>LR(1) Parse Table construction</a:t>
            </a:r>
          </a:p>
          <a:p>
            <a:pPr lvl="1" eaLnBrk="1" hangingPunct="1">
              <a:defRPr/>
            </a:pPr>
            <a:r>
              <a:rPr lang="en-US" altLang="en-US" dirty="0" smtClean="0"/>
              <a:t>Useless symbols (new slides added to web)</a:t>
            </a:r>
          </a:p>
          <a:p>
            <a:pPr lvl="1" eaLnBrk="1" hangingPunct="1">
              <a:defRPr/>
            </a:pPr>
            <a:r>
              <a:rPr lang="en-US" altLang="en-US" dirty="0" smtClean="0"/>
              <a:t>Why prefer Left recursion with LR parsing (more new slides)</a:t>
            </a:r>
            <a:endParaRPr lang="el-GR" altLang="en-US" dirty="0" smtClean="0"/>
          </a:p>
          <a:p>
            <a:pPr eaLnBrk="1" hangingPunct="1">
              <a:defRPr/>
            </a:pPr>
            <a:r>
              <a:rPr lang="en-US" altLang="en-US" sz="2000" dirty="0" smtClean="0"/>
              <a:t>Today’s Lecture </a:t>
            </a:r>
          </a:p>
          <a:p>
            <a:pPr lvl="1" eaLnBrk="1" hangingPunct="1">
              <a:defRPr/>
            </a:pPr>
            <a:r>
              <a:rPr lang="en-US" altLang="en-US" dirty="0" smtClean="0"/>
              <a:t>Common cores – Items without </a:t>
            </a:r>
            <a:r>
              <a:rPr lang="en-US" altLang="en-US" dirty="0" err="1" smtClean="0"/>
              <a:t>lookaheads</a:t>
            </a:r>
            <a:endParaRPr lang="en-US" altLang="en-US" dirty="0" smtClean="0"/>
          </a:p>
          <a:p>
            <a:pPr lvl="1" eaLnBrk="1" hangingPunct="1">
              <a:defRPr/>
            </a:pPr>
            <a:r>
              <a:rPr lang="en-US" altLang="en-US" dirty="0" smtClean="0"/>
              <a:t>LALR(1) Parse Table construction</a:t>
            </a:r>
          </a:p>
          <a:p>
            <a:pPr lvl="1" eaLnBrk="1" hangingPunct="1">
              <a:defRPr/>
            </a:pPr>
            <a:r>
              <a:rPr lang="en-US" altLang="en-US" dirty="0" smtClean="0"/>
              <a:t>Handling Ambiguous </a:t>
            </a:r>
            <a:r>
              <a:rPr lang="en-US" altLang="en-US" sz="1800" dirty="0" smtClean="0"/>
              <a:t>Programming Language Constructs</a:t>
            </a:r>
          </a:p>
          <a:p>
            <a:pPr lvl="2" eaLnBrk="1" hangingPunct="1">
              <a:defRPr/>
            </a:pPr>
            <a:r>
              <a:rPr lang="en-US" altLang="en-US" sz="1600" dirty="0" smtClean="0"/>
              <a:t>Precedence and associativity</a:t>
            </a:r>
          </a:p>
          <a:p>
            <a:pPr lvl="2" eaLnBrk="1" hangingPunct="1">
              <a:defRPr/>
            </a:pPr>
            <a:r>
              <a:rPr lang="en-US" altLang="en-US" sz="1600" dirty="0" smtClean="0"/>
              <a:t>Dangling-Else</a:t>
            </a:r>
          </a:p>
          <a:p>
            <a:pPr lvl="1" eaLnBrk="1" hangingPunct="1">
              <a:defRPr/>
            </a:pPr>
            <a:r>
              <a:rPr lang="en-US" altLang="en-US" dirty="0" smtClean="0"/>
              <a:t>An Expression Interpreter</a:t>
            </a:r>
          </a:p>
          <a:p>
            <a:pPr lvl="1" eaLnBrk="1" hangingPunct="1">
              <a:defRPr/>
            </a:pPr>
            <a:r>
              <a:rPr lang="en-US" altLang="en-US" dirty="0" smtClean="0"/>
              <a:t>Generating Postfix code</a:t>
            </a:r>
          </a:p>
          <a:p>
            <a:pPr eaLnBrk="1" hangingPunct="1">
              <a:defRPr/>
            </a:pPr>
            <a:r>
              <a:rPr lang="en-US" altLang="en-US" sz="2000" dirty="0" smtClean="0"/>
              <a:t>Homework: </a:t>
            </a:r>
            <a:endParaRPr lang="en-US" altLang="en-US" dirty="0" smtClean="0"/>
          </a:p>
          <a:p>
            <a:pPr lvl="1" eaLnBrk="1" hangingPunct="1">
              <a:defRPr/>
            </a:pPr>
            <a:r>
              <a:rPr lang="en-US" altLang="en-US" dirty="0" smtClean="0">
                <a:solidFill>
                  <a:srgbClr val="FF0000"/>
                </a:solidFill>
              </a:rPr>
              <a:t>For the grammar in Example 4.40 construct LR(1</a:t>
            </a:r>
            <a:r>
              <a:rPr lang="en-US" altLang="en-US" dirty="0" smtClean="0">
                <a:solidFill>
                  <a:srgbClr val="FF0000"/>
                </a:solidFill>
              </a:rPr>
              <a:t>) sets of items, LR(1) parse table </a:t>
            </a:r>
            <a:r>
              <a:rPr lang="en-US" altLang="en-US" dirty="0" smtClean="0">
                <a:solidFill>
                  <a:srgbClr val="FF0000"/>
                </a:solidFill>
              </a:rPr>
              <a:t>Due</a:t>
            </a:r>
          </a:p>
          <a:p>
            <a:pPr lvl="1" eaLnBrk="1" hangingPunct="1">
              <a:defRPr/>
            </a:pPr>
            <a:r>
              <a:rPr lang="en-US" altLang="en-US" dirty="0" smtClean="0">
                <a:solidFill>
                  <a:srgbClr val="FF0000"/>
                </a:solidFill>
              </a:rPr>
              <a:t>Project </a:t>
            </a:r>
            <a:r>
              <a:rPr lang="en-US" altLang="en-US" dirty="0">
                <a:solidFill>
                  <a:srgbClr val="FF0000"/>
                </a:solidFill>
              </a:rPr>
              <a:t>1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Due March </a:t>
            </a:r>
            <a:r>
              <a:rPr lang="en-US" altLang="en-US" dirty="0" smtClean="0">
                <a:solidFill>
                  <a:srgbClr val="FF0000"/>
                </a:solidFill>
              </a:rPr>
              <a:t>21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44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307387" cy="62928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600"/>
              <a:t> expr '*' expr           { 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= talloc();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tag = '*';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left = $1;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right = $3;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ID                      {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= talloc();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tag = ID;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info = yylval.cval;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/*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printf("reducing E -&gt; ID: yylval.cval %s",yylval.cval);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*/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left = NULL;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right = NULL;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%%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307387" cy="65532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600"/>
              <a:t>/*recursive tree print routine p133 K&amp;R */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treeprint(TREENODE *p)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if(p == NULL) return;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switch(p -&gt;tag){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ID: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printf("\n ID ");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printf(" %s ", p -&gt; info);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break;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'+':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'*':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'-':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'/':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printf("\n %c ", p -&gt; tag);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treeprint(p -&gt; left);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treeprint(p -&gt; right);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break;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default: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printf("error in tree: tag is %d", p -&gt; tag);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}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…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Output of Tree</a:t>
            </a:r>
          </a:p>
        </p:txBody>
      </p:sp>
      <p:sp>
        <p:nvSpPr>
          <p:cNvPr id="2476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1800"/>
              <a:t>deneb&gt; ./tree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x*y+z*u+f</a:t>
            </a:r>
          </a:p>
          <a:p>
            <a:pPr>
              <a:lnSpc>
                <a:spcPct val="85000"/>
              </a:lnSpc>
            </a:pPr>
            <a:endParaRPr lang="en-US" altLang="en-US" sz="1800"/>
          </a:p>
          <a:p>
            <a:pPr>
              <a:lnSpc>
                <a:spcPct val="85000"/>
              </a:lnSpc>
            </a:pPr>
            <a:r>
              <a:rPr lang="en-US" altLang="en-US" sz="1800"/>
              <a:t>Dumping tree</a:t>
            </a:r>
          </a:p>
          <a:p>
            <a:pPr>
              <a:lnSpc>
                <a:spcPct val="85000"/>
              </a:lnSpc>
            </a:pPr>
            <a:endParaRPr lang="en-US" altLang="en-US" sz="1800"/>
          </a:p>
          <a:p>
            <a:pPr>
              <a:lnSpc>
                <a:spcPct val="85000"/>
              </a:lnSpc>
            </a:pPr>
            <a:r>
              <a:rPr lang="en-US" altLang="en-US" sz="1800"/>
              <a:t> +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+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*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x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y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*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z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u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f </a:t>
            </a:r>
          </a:p>
          <a:p>
            <a:pPr>
              <a:lnSpc>
                <a:spcPct val="8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2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76200"/>
            <a:ext cx="8716962" cy="590550"/>
          </a:xfrm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3400">
                <a:sym typeface="Symbol" pitchFamily="18" charset="2"/>
              </a:rPr>
              <a:t>YACC Generated LALR(1)</a:t>
            </a:r>
            <a:r>
              <a:rPr lang="en-US">
                <a:sym typeface="Symbol" pitchFamily="18" charset="2"/>
              </a:rPr>
              <a:t> Parsers</a:t>
            </a:r>
          </a:p>
        </p:txBody>
      </p:sp>
      <p:sp>
        <p:nvSpPr>
          <p:cNvPr id="2382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00"/>
            <a:ext cx="5334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>
                <a:sym typeface="Symbol" pitchFamily="18" charset="2"/>
              </a:rPr>
              <a:t>% flex lang.l		// lex.yy.c</a:t>
            </a:r>
          </a:p>
          <a:p>
            <a:pPr eaLnBrk="1" hangingPunct="1">
              <a:defRPr/>
            </a:pPr>
            <a:r>
              <a:rPr lang="en-US" sz="2000">
                <a:sym typeface="Symbol" pitchFamily="18" charset="2"/>
              </a:rPr>
              <a:t>% bison lang.y        	// lang.c</a:t>
            </a:r>
          </a:p>
          <a:p>
            <a:pPr eaLnBrk="1" hangingPunct="1">
              <a:defRPr/>
            </a:pPr>
            <a:r>
              <a:rPr lang="en-US" sz="2000">
                <a:sym typeface="Symbol" pitchFamily="18" charset="2"/>
              </a:rPr>
              <a:t>% gcc lex.yy.c  lang.c –o  parse</a:t>
            </a:r>
          </a:p>
          <a:p>
            <a:pPr eaLnBrk="1" hangingPunct="1">
              <a:defRPr/>
            </a:pPr>
            <a:r>
              <a:rPr lang="en-US" sz="2000">
                <a:sym typeface="Symbol" pitchFamily="18" charset="2"/>
              </a:rPr>
              <a:t>% parse input</a:t>
            </a:r>
          </a:p>
          <a:p>
            <a:pPr eaLnBrk="1" hangingPunct="1">
              <a:defRPr/>
            </a:pPr>
            <a:endParaRPr lang="en-US" sz="2000">
              <a:sym typeface="Symbol" pitchFamily="18" charset="2"/>
            </a:endParaRPr>
          </a:p>
        </p:txBody>
      </p:sp>
      <p:sp>
        <p:nvSpPr>
          <p:cNvPr id="5124" name="Rectangle 19"/>
          <p:cNvSpPr>
            <a:spLocks noChangeArrowheads="1"/>
          </p:cNvSpPr>
          <p:nvPr/>
        </p:nvSpPr>
        <p:spPr bwMode="auto">
          <a:xfrm>
            <a:off x="5867400" y="2667000"/>
            <a:ext cx="1447800" cy="11430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5" name="Rectangle 21"/>
          <p:cNvSpPr>
            <a:spLocks noChangeArrowheads="1"/>
          </p:cNvSpPr>
          <p:nvPr/>
        </p:nvSpPr>
        <p:spPr bwMode="auto">
          <a:xfrm>
            <a:off x="5867400" y="4267200"/>
            <a:ext cx="1447800" cy="11430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6" name="Rectangle 22"/>
          <p:cNvSpPr>
            <a:spLocks noChangeArrowheads="1"/>
          </p:cNvSpPr>
          <p:nvPr/>
        </p:nvSpPr>
        <p:spPr bwMode="auto">
          <a:xfrm>
            <a:off x="3043238" y="4267200"/>
            <a:ext cx="1447800" cy="11430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7" name="Rectangle 23"/>
          <p:cNvSpPr>
            <a:spLocks noChangeArrowheads="1"/>
          </p:cNvSpPr>
          <p:nvPr/>
        </p:nvSpPr>
        <p:spPr bwMode="auto">
          <a:xfrm>
            <a:off x="3043238" y="2667000"/>
            <a:ext cx="1447800" cy="11430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8" name="Text Box 26"/>
          <p:cNvSpPr txBox="1">
            <a:spLocks noChangeArrowheads="1"/>
          </p:cNvSpPr>
          <p:nvPr/>
        </p:nvSpPr>
        <p:spPr bwMode="auto">
          <a:xfrm>
            <a:off x="838200" y="4630738"/>
            <a:ext cx="7524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lang.y</a:t>
            </a:r>
          </a:p>
        </p:txBody>
      </p:sp>
      <p:sp>
        <p:nvSpPr>
          <p:cNvPr id="5129" name="Text Box 28"/>
          <p:cNvSpPr txBox="1">
            <a:spLocks noChangeArrowheads="1"/>
          </p:cNvSpPr>
          <p:nvPr/>
        </p:nvSpPr>
        <p:spPr bwMode="auto">
          <a:xfrm>
            <a:off x="874713" y="3048000"/>
            <a:ext cx="6889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lang.l</a:t>
            </a:r>
          </a:p>
        </p:txBody>
      </p:sp>
      <p:sp>
        <p:nvSpPr>
          <p:cNvPr id="5130" name="Text Box 29"/>
          <p:cNvSpPr txBox="1">
            <a:spLocks noChangeArrowheads="1"/>
          </p:cNvSpPr>
          <p:nvPr/>
        </p:nvSpPr>
        <p:spPr bwMode="auto">
          <a:xfrm>
            <a:off x="3395663" y="3048000"/>
            <a:ext cx="6762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FLEX</a:t>
            </a:r>
          </a:p>
        </p:txBody>
      </p:sp>
      <p:sp>
        <p:nvSpPr>
          <p:cNvPr id="5131" name="Text Box 30"/>
          <p:cNvSpPr txBox="1">
            <a:spLocks noChangeArrowheads="1"/>
          </p:cNvSpPr>
          <p:nvPr/>
        </p:nvSpPr>
        <p:spPr bwMode="auto">
          <a:xfrm>
            <a:off x="6096000" y="2895600"/>
            <a:ext cx="91757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lex.yy.c</a:t>
            </a:r>
          </a:p>
          <a:p>
            <a:r>
              <a:rPr lang="en-US" altLang="en-US"/>
              <a:t>yylex()</a:t>
            </a:r>
          </a:p>
        </p:txBody>
      </p:sp>
      <p:sp>
        <p:nvSpPr>
          <p:cNvPr id="5132" name="Text Box 31"/>
          <p:cNvSpPr txBox="1">
            <a:spLocks noChangeArrowheads="1"/>
          </p:cNvSpPr>
          <p:nvPr/>
        </p:nvSpPr>
        <p:spPr bwMode="auto">
          <a:xfrm>
            <a:off x="6070600" y="4648200"/>
            <a:ext cx="110807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lang.c</a:t>
            </a:r>
          </a:p>
          <a:p>
            <a:r>
              <a:rPr lang="en-US" altLang="en-US"/>
              <a:t>yyparse()</a:t>
            </a:r>
          </a:p>
        </p:txBody>
      </p:sp>
      <p:sp>
        <p:nvSpPr>
          <p:cNvPr id="5133" name="Text Box 32"/>
          <p:cNvSpPr txBox="1">
            <a:spLocks noChangeArrowheads="1"/>
          </p:cNvSpPr>
          <p:nvPr/>
        </p:nvSpPr>
        <p:spPr bwMode="auto">
          <a:xfrm>
            <a:off x="3325813" y="4648200"/>
            <a:ext cx="8159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BISON</a:t>
            </a:r>
          </a:p>
        </p:txBody>
      </p:sp>
      <p:sp>
        <p:nvSpPr>
          <p:cNvPr id="5134" name="Text Box 33"/>
          <p:cNvSpPr txBox="1">
            <a:spLocks noChangeArrowheads="1"/>
          </p:cNvSpPr>
          <p:nvPr/>
        </p:nvSpPr>
        <p:spPr bwMode="auto">
          <a:xfrm>
            <a:off x="5870575" y="1219200"/>
            <a:ext cx="152717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Input source </a:t>
            </a:r>
          </a:p>
          <a:p>
            <a:r>
              <a:rPr lang="en-US" altLang="en-US"/>
              <a:t>program</a:t>
            </a:r>
          </a:p>
        </p:txBody>
      </p:sp>
      <p:sp>
        <p:nvSpPr>
          <p:cNvPr id="5135" name="Line 34"/>
          <p:cNvSpPr>
            <a:spLocks noChangeShapeType="1"/>
          </p:cNvSpPr>
          <p:nvPr/>
        </p:nvSpPr>
        <p:spPr bwMode="auto">
          <a:xfrm>
            <a:off x="1671638" y="3200400"/>
            <a:ext cx="1371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6" name="Line 35"/>
          <p:cNvSpPr>
            <a:spLocks noChangeShapeType="1"/>
          </p:cNvSpPr>
          <p:nvPr/>
        </p:nvSpPr>
        <p:spPr bwMode="auto">
          <a:xfrm>
            <a:off x="1671638" y="4800600"/>
            <a:ext cx="1371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7" name="Line 36"/>
          <p:cNvSpPr>
            <a:spLocks noChangeShapeType="1"/>
          </p:cNvSpPr>
          <p:nvPr/>
        </p:nvSpPr>
        <p:spPr bwMode="auto">
          <a:xfrm>
            <a:off x="4491038" y="3200400"/>
            <a:ext cx="1371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8" name="Line 37"/>
          <p:cNvSpPr>
            <a:spLocks noChangeShapeType="1"/>
          </p:cNvSpPr>
          <p:nvPr/>
        </p:nvSpPr>
        <p:spPr bwMode="auto">
          <a:xfrm>
            <a:off x="4495800" y="4800600"/>
            <a:ext cx="1371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9" name="Line 38"/>
          <p:cNvSpPr>
            <a:spLocks noChangeShapeType="1"/>
          </p:cNvSpPr>
          <p:nvPr/>
        </p:nvSpPr>
        <p:spPr bwMode="auto">
          <a:xfrm>
            <a:off x="6553200" y="1828800"/>
            <a:ext cx="0" cy="838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5140" name="Line 39"/>
          <p:cNvSpPr>
            <a:spLocks noChangeShapeType="1"/>
          </p:cNvSpPr>
          <p:nvPr/>
        </p:nvSpPr>
        <p:spPr bwMode="auto">
          <a:xfrm>
            <a:off x="6553200" y="5410200"/>
            <a:ext cx="0" cy="5334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5141" name="Line 40"/>
          <p:cNvSpPr>
            <a:spLocks noChangeShapeType="1"/>
          </p:cNvSpPr>
          <p:nvPr/>
        </p:nvSpPr>
        <p:spPr bwMode="auto">
          <a:xfrm>
            <a:off x="6553200" y="3810000"/>
            <a:ext cx="0" cy="457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5142" name="Text Box 41"/>
          <p:cNvSpPr txBox="1">
            <a:spLocks noChangeArrowheads="1"/>
          </p:cNvSpPr>
          <p:nvPr/>
        </p:nvSpPr>
        <p:spPr bwMode="auto">
          <a:xfrm>
            <a:off x="5402263" y="6002338"/>
            <a:ext cx="23018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Executable Program</a:t>
            </a:r>
          </a:p>
        </p:txBody>
      </p:sp>
    </p:spTree>
    <p:extLst>
      <p:ext uri="{BB962C8B-B14F-4D97-AF65-F5344CB8AC3E}">
        <p14:creationId xmlns:p14="http://schemas.microsoft.com/office/powerpoint/2010/main" val="2011209453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Project </a:t>
            </a:r>
            <a:r>
              <a:rPr lang="en-US" altLang="en-US" dirty="0" smtClean="0"/>
              <a:t>Hints</a:t>
            </a:r>
            <a:endParaRPr lang="en-US" altLang="en-US" dirty="0" smtClean="0"/>
          </a:p>
        </p:txBody>
      </p:sp>
      <p:sp>
        <p:nvSpPr>
          <p:cNvPr id="2516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/</a:t>
            </a:r>
            <a:r>
              <a:rPr lang="en-US" altLang="en-US" dirty="0" smtClean="0"/>
              <a:t>class/csce531/Table  &amp; </a:t>
            </a:r>
            <a:r>
              <a:rPr lang="en-US" altLang="en-US" dirty="0"/>
              <a:t>/</a:t>
            </a:r>
            <a:r>
              <a:rPr lang="en-US" altLang="en-US" dirty="0" smtClean="0"/>
              <a:t>class/csce531/</a:t>
            </a:r>
            <a:r>
              <a:rPr lang="en-US" altLang="en-US" dirty="0" err="1" smtClean="0"/>
              <a:t>SimpleYacc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/>
              <a:t>Contrived example to illustrate returning a pointer to symbol table and then using it as an attribute</a:t>
            </a:r>
          </a:p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#define YYSTYPE   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*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/>
              <a:t>This defines the type for </a:t>
            </a:r>
            <a:r>
              <a:rPr lang="en-US" altLang="en-US" dirty="0" err="1" smtClean="0"/>
              <a:t>yylval</a:t>
            </a:r>
            <a:r>
              <a:rPr lang="en-US" altLang="en-US" dirty="0" smtClean="0"/>
              <a:t> and all attributes on the stack (usually this is a union)</a:t>
            </a:r>
          </a:p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In </a:t>
            </a:r>
            <a:r>
              <a:rPr lang="en-US" altLang="en-US" dirty="0" err="1" smtClean="0"/>
              <a:t>symtab.h</a:t>
            </a:r>
            <a:endParaRPr lang="en-US" altLang="en-US" dirty="0" smtClean="0"/>
          </a:p>
          <a:p>
            <a:pPr eaLnBrk="1" hangingPunct="1">
              <a:lnSpc>
                <a:spcPct val="85000"/>
              </a:lnSpc>
              <a:defRPr/>
            </a:pP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{ /* basic table entry */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char *name;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*next;     /*next entry in chain */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</a:t>
            </a:r>
            <a:r>
              <a:rPr lang="en-US" altLang="en-US" dirty="0" err="1" smtClean="0"/>
              <a:t>int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val</a:t>
            </a:r>
            <a:r>
              <a:rPr lang="en-US" altLang="en-US" dirty="0" smtClean="0"/>
              <a:t>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};</a:t>
            </a:r>
          </a:p>
          <a:p>
            <a:pPr eaLnBrk="1" hangingPunct="1">
              <a:lnSpc>
                <a:spcPct val="50000"/>
              </a:lnSpc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In </a:t>
            </a:r>
            <a:r>
              <a:rPr lang="en-US" altLang="en-US" dirty="0" err="1" smtClean="0"/>
              <a:t>symtab.c</a:t>
            </a:r>
            <a:endParaRPr lang="en-US" altLang="en-US" dirty="0" smtClean="0"/>
          </a:p>
          <a:p>
            <a:pPr lvl="1" eaLnBrk="1" hangingPunct="1">
              <a:lnSpc>
                <a:spcPct val="50000"/>
              </a:lnSpc>
              <a:defRPr/>
            </a:pPr>
            <a:r>
              <a:rPr lang="en-US" altLang="en-US" dirty="0" smtClean="0"/>
              <a:t>static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*</a:t>
            </a:r>
            <a:r>
              <a:rPr lang="en-US" altLang="en-US" dirty="0" err="1" smtClean="0"/>
              <a:t>hashtab</a:t>
            </a:r>
            <a:r>
              <a:rPr lang="en-US" altLang="en-US" dirty="0" smtClean="0"/>
              <a:t>[HASHSIZE]; /* pointer table */</a:t>
            </a:r>
          </a:p>
          <a:p>
            <a:pPr eaLnBrk="1" hangingPunct="1">
              <a:lnSpc>
                <a:spcPct val="50000"/>
              </a:lnSpc>
              <a:buFont typeface="Wingdings" panose="05000000000000000000" pitchFamily="2" charset="2"/>
              <a:buChar char="l"/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525350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6607175" cy="781050"/>
          </a:xfrm>
        </p:spPr>
        <p:txBody>
          <a:bodyPr/>
          <a:lstStyle/>
          <a:p>
            <a:pPr eaLnBrk="1" hangingPunct="1"/>
            <a:r>
              <a:rPr lang="en-US" altLang="en-US" smtClean="0"/>
              <a:t>Hashtable Slide 4 Lecture 4</a:t>
            </a:r>
          </a:p>
        </p:txBody>
      </p:sp>
      <p:graphicFrame>
        <p:nvGraphicFramePr>
          <p:cNvPr id="2524163" name="Group 3"/>
          <p:cNvGraphicFramePr>
            <a:graphicFrameLocks noGrp="1"/>
          </p:cNvGraphicFramePr>
          <p:nvPr>
            <p:ph sz="half" idx="1"/>
          </p:nvPr>
        </p:nvGraphicFramePr>
        <p:xfrm>
          <a:off x="290513" y="152400"/>
          <a:ext cx="623887" cy="6705600"/>
        </p:xfrm>
        <a:graphic>
          <a:graphicData uri="http://schemas.openxmlformats.org/drawingml/2006/table">
            <a:tbl>
              <a:tblPr/>
              <a:tblGrid>
                <a:gridCol w="623887"/>
              </a:tblGrid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1524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2286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3048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9144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38100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4419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5181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5943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67056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7372350" y="3313113"/>
            <a:ext cx="346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/>
              <a:t>…</a:t>
            </a:r>
          </a:p>
        </p:txBody>
      </p:sp>
      <p:sp>
        <p:nvSpPr>
          <p:cNvPr id="8231" name="Rectangle 39"/>
          <p:cNvSpPr>
            <a:spLocks noChangeArrowheads="1"/>
          </p:cNvSpPr>
          <p:nvPr/>
        </p:nvSpPr>
        <p:spPr bwMode="auto">
          <a:xfrm>
            <a:off x="1524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2286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3" name="Rectangle 41"/>
          <p:cNvSpPr>
            <a:spLocks noChangeArrowheads="1"/>
          </p:cNvSpPr>
          <p:nvPr/>
        </p:nvSpPr>
        <p:spPr bwMode="auto">
          <a:xfrm>
            <a:off x="3048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9144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38100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36" name="Rectangle 44"/>
          <p:cNvSpPr>
            <a:spLocks noChangeArrowheads="1"/>
          </p:cNvSpPr>
          <p:nvPr/>
        </p:nvSpPr>
        <p:spPr bwMode="auto">
          <a:xfrm>
            <a:off x="4419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7" name="Rectangle 45"/>
          <p:cNvSpPr>
            <a:spLocks noChangeArrowheads="1"/>
          </p:cNvSpPr>
          <p:nvPr/>
        </p:nvSpPr>
        <p:spPr bwMode="auto">
          <a:xfrm>
            <a:off x="5181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8" name="Rectangle 46"/>
          <p:cNvSpPr>
            <a:spLocks noChangeArrowheads="1"/>
          </p:cNvSpPr>
          <p:nvPr/>
        </p:nvSpPr>
        <p:spPr bwMode="auto">
          <a:xfrm>
            <a:off x="5943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>
            <a:off x="67056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40" name="Text Box 48"/>
          <p:cNvSpPr txBox="1">
            <a:spLocks noChangeArrowheads="1"/>
          </p:cNvSpPr>
          <p:nvPr/>
        </p:nvSpPr>
        <p:spPr bwMode="auto">
          <a:xfrm>
            <a:off x="7372350" y="5141913"/>
            <a:ext cx="346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/>
              <a:t>…</a:t>
            </a:r>
          </a:p>
        </p:txBody>
      </p:sp>
      <p:sp>
        <p:nvSpPr>
          <p:cNvPr id="8241" name="Text Box 49"/>
          <p:cNvSpPr txBox="1">
            <a:spLocks noChangeArrowheads="1"/>
          </p:cNvSpPr>
          <p:nvPr/>
        </p:nvSpPr>
        <p:spPr bwMode="auto">
          <a:xfrm>
            <a:off x="1143000" y="4021138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</p:txBody>
      </p:sp>
      <p:sp>
        <p:nvSpPr>
          <p:cNvPr id="8242" name="Text Box 50"/>
          <p:cNvSpPr txBox="1">
            <a:spLocks noChangeArrowheads="1"/>
          </p:cNvSpPr>
          <p:nvPr/>
        </p:nvSpPr>
        <p:spPr bwMode="auto">
          <a:xfrm>
            <a:off x="1787525" y="4003675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xbar</a:t>
            </a:r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>
            <a:off x="1905000" y="37338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4746625" y="40036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foo</a:t>
            </a:r>
          </a:p>
        </p:txBody>
      </p:sp>
      <p:sp>
        <p:nvSpPr>
          <p:cNvPr id="8245" name="Line 53"/>
          <p:cNvSpPr>
            <a:spLocks noChangeShapeType="1"/>
          </p:cNvSpPr>
          <p:nvPr/>
        </p:nvSpPr>
        <p:spPr bwMode="auto">
          <a:xfrm>
            <a:off x="4800600" y="37338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4648200" y="5832475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boat</a:t>
            </a:r>
          </a:p>
        </p:txBody>
      </p:sp>
      <p:sp>
        <p:nvSpPr>
          <p:cNvPr id="8247" name="Line 55"/>
          <p:cNvSpPr>
            <a:spLocks noChangeShapeType="1"/>
          </p:cNvSpPr>
          <p:nvPr/>
        </p:nvSpPr>
        <p:spPr bwMode="auto">
          <a:xfrm>
            <a:off x="4765675" y="5562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1876425" y="5832475"/>
            <a:ext cx="7143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count</a:t>
            </a:r>
          </a:p>
        </p:txBody>
      </p:sp>
      <p:sp>
        <p:nvSpPr>
          <p:cNvPr id="8249" name="Line 57"/>
          <p:cNvSpPr>
            <a:spLocks noChangeShapeType="1"/>
          </p:cNvSpPr>
          <p:nvPr/>
        </p:nvSpPr>
        <p:spPr bwMode="auto">
          <a:xfrm>
            <a:off x="1946275" y="5562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50" name="Rectangle 58"/>
          <p:cNvSpPr>
            <a:spLocks noChangeArrowheads="1"/>
          </p:cNvSpPr>
          <p:nvPr/>
        </p:nvSpPr>
        <p:spPr bwMode="auto">
          <a:xfrm>
            <a:off x="1524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51" name="Rectangle 59"/>
          <p:cNvSpPr>
            <a:spLocks noChangeArrowheads="1"/>
          </p:cNvSpPr>
          <p:nvPr/>
        </p:nvSpPr>
        <p:spPr bwMode="auto">
          <a:xfrm>
            <a:off x="2286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52" name="Rectangle 60"/>
          <p:cNvSpPr>
            <a:spLocks noChangeArrowheads="1"/>
          </p:cNvSpPr>
          <p:nvPr/>
        </p:nvSpPr>
        <p:spPr bwMode="auto">
          <a:xfrm>
            <a:off x="3048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53" name="Line 61"/>
          <p:cNvSpPr>
            <a:spLocks noChangeShapeType="1"/>
          </p:cNvSpPr>
          <p:nvPr/>
        </p:nvSpPr>
        <p:spPr bwMode="auto">
          <a:xfrm>
            <a:off x="914400" y="2286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54" name="Line 62"/>
          <p:cNvSpPr>
            <a:spLocks noChangeShapeType="1"/>
          </p:cNvSpPr>
          <p:nvPr/>
        </p:nvSpPr>
        <p:spPr bwMode="auto">
          <a:xfrm>
            <a:off x="3810000" y="2286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1828800" y="2784475"/>
            <a:ext cx="2190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8256" name="Line 64"/>
          <p:cNvSpPr>
            <a:spLocks noChangeShapeType="1"/>
          </p:cNvSpPr>
          <p:nvPr/>
        </p:nvSpPr>
        <p:spPr bwMode="auto">
          <a:xfrm>
            <a:off x="1946275" y="2514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2476500" y="3352800"/>
            <a:ext cx="371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int</a:t>
            </a:r>
          </a:p>
        </p:txBody>
      </p:sp>
      <p:sp>
        <p:nvSpPr>
          <p:cNvPr id="8258" name="Text Box 66"/>
          <p:cNvSpPr txBox="1">
            <a:spLocks noChangeArrowheads="1"/>
          </p:cNvSpPr>
          <p:nvPr/>
        </p:nvSpPr>
        <p:spPr bwMode="auto">
          <a:xfrm>
            <a:off x="2514600" y="5146675"/>
            <a:ext cx="371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int</a:t>
            </a:r>
          </a:p>
        </p:txBody>
      </p:sp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5318125" y="5181600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float</a:t>
            </a:r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5257800" y="3352800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func</a:t>
            </a:r>
          </a:p>
        </p:txBody>
      </p:sp>
      <p:sp>
        <p:nvSpPr>
          <p:cNvPr id="8261" name="Text Box 69"/>
          <p:cNvSpPr txBox="1">
            <a:spLocks noChangeArrowheads="1"/>
          </p:cNvSpPr>
          <p:nvPr/>
        </p:nvSpPr>
        <p:spPr bwMode="auto">
          <a:xfrm>
            <a:off x="2178050" y="2133600"/>
            <a:ext cx="904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 double</a:t>
            </a:r>
          </a:p>
        </p:txBody>
      </p:sp>
      <p:sp>
        <p:nvSpPr>
          <p:cNvPr id="8262" name="Text Box 70"/>
          <p:cNvSpPr txBox="1">
            <a:spLocks noChangeArrowheads="1"/>
          </p:cNvSpPr>
          <p:nvPr/>
        </p:nvSpPr>
        <p:spPr bwMode="auto">
          <a:xfrm>
            <a:off x="4478338" y="2098675"/>
            <a:ext cx="498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null</a:t>
            </a:r>
          </a:p>
        </p:txBody>
      </p:sp>
      <p:sp>
        <p:nvSpPr>
          <p:cNvPr id="8263" name="Text Box 71"/>
          <p:cNvSpPr txBox="1">
            <a:spLocks noChangeArrowheads="1"/>
          </p:cNvSpPr>
          <p:nvPr/>
        </p:nvSpPr>
        <p:spPr bwMode="auto">
          <a:xfrm>
            <a:off x="1219200" y="1143000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</p:txBody>
      </p:sp>
      <p:sp>
        <p:nvSpPr>
          <p:cNvPr id="8264" name="Text Box 72"/>
          <p:cNvSpPr txBox="1">
            <a:spLocks noChangeArrowheads="1"/>
          </p:cNvSpPr>
          <p:nvPr/>
        </p:nvSpPr>
        <p:spPr bwMode="auto">
          <a:xfrm>
            <a:off x="1143000" y="5718175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480985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 Flex/Lex Specification</a:t>
            </a:r>
          </a:p>
        </p:txBody>
      </p:sp>
      <p:sp>
        <p:nvSpPr>
          <p:cNvPr id="252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%{</a:t>
            </a:r>
          </a:p>
          <a:p>
            <a:pPr eaLnBrk="1" hangingPunct="1">
              <a:defRPr/>
            </a:pPr>
            <a:r>
              <a:rPr lang="en-US" altLang="en-US" dirty="0" smtClean="0"/>
              <a:t>	   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*</a:t>
            </a:r>
            <a:r>
              <a:rPr lang="en-US" altLang="en-US" dirty="0" err="1" smtClean="0"/>
              <a:t>tmp</a:t>
            </a:r>
            <a:r>
              <a:rPr lang="en-US" altLang="en-US" dirty="0" smtClean="0"/>
              <a:t>;</a:t>
            </a:r>
          </a:p>
          <a:p>
            <a:pPr eaLnBrk="1" hangingPunct="1">
              <a:defRPr/>
            </a:pPr>
            <a:r>
              <a:rPr lang="en-US" altLang="en-US" dirty="0" smtClean="0"/>
              <a:t>	%}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%%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[a-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-Z_][a-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-Z_]*    	{if((</a:t>
            </a:r>
            <a:r>
              <a:rPr lang="en-US" altLang="en-US" dirty="0" err="1" smtClean="0"/>
              <a:t>tmp</a:t>
            </a:r>
            <a:r>
              <a:rPr lang="en-US" altLang="en-US" dirty="0" smtClean="0"/>
              <a:t>=lookup(</a:t>
            </a:r>
            <a:r>
              <a:rPr lang="en-US" altLang="en-US" dirty="0" err="1" smtClean="0"/>
              <a:t>yytext</a:t>
            </a:r>
            <a:r>
              <a:rPr lang="en-US" altLang="en-US" dirty="0" smtClean="0"/>
              <a:t>)) 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						== NULL)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                     		</a:t>
            </a:r>
            <a:r>
              <a:rPr lang="en-US" altLang="en-US" dirty="0" err="1" smtClean="0"/>
              <a:t>tmp</a:t>
            </a:r>
            <a:r>
              <a:rPr lang="en-US" altLang="en-US" dirty="0" smtClean="0"/>
              <a:t>=install(</a:t>
            </a:r>
            <a:r>
              <a:rPr lang="en-US" altLang="en-US" dirty="0" err="1" smtClean="0"/>
              <a:t>yytext</a:t>
            </a:r>
            <a:r>
              <a:rPr lang="en-US" altLang="en-US" dirty="0" smtClean="0"/>
              <a:t>);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                 		</a:t>
            </a:r>
            <a:r>
              <a:rPr lang="en-US" altLang="en-US" dirty="0" err="1" smtClean="0"/>
              <a:t>yylval</a:t>
            </a:r>
            <a:r>
              <a:rPr lang="en-US" altLang="en-US" dirty="0" smtClean="0"/>
              <a:t> = </a:t>
            </a:r>
            <a:r>
              <a:rPr lang="en-US" altLang="en-US" dirty="0" err="1" smtClean="0"/>
              <a:t>tmp</a:t>
            </a:r>
            <a:r>
              <a:rPr lang="en-US" altLang="en-US" dirty="0" smtClean="0"/>
              <a:t>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                 		return(ID);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               		}</a:t>
            </a:r>
          </a:p>
          <a:p>
            <a:pPr eaLnBrk="1" hangingPunct="1"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471914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7"/>
          <p:cNvSpPr>
            <a:spLocks noGrp="1" noChangeArrowheads="1"/>
          </p:cNvSpPr>
          <p:nvPr>
            <p:ph type="title"/>
          </p:nvPr>
        </p:nvSpPr>
        <p:spPr>
          <a:xfrm>
            <a:off x="152400" y="247650"/>
            <a:ext cx="8716963" cy="781050"/>
          </a:xfrm>
        </p:spPr>
        <p:txBody>
          <a:bodyPr/>
          <a:lstStyle/>
          <a:p>
            <a:pPr eaLnBrk="1" hangingPunct="1"/>
            <a:r>
              <a:rPr lang="en-US" altLang="en-US" sz="3400" smtClean="0"/>
              <a:t>Then in the bison specification file, symt.y</a:t>
            </a:r>
          </a:p>
        </p:txBody>
      </p:sp>
      <p:sp>
        <p:nvSpPr>
          <p:cNvPr id="2518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8929687" cy="281781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Char char="l"/>
              <a:defRPr/>
            </a:pPr>
            <a:r>
              <a:rPr lang="en-US" altLang="en-US" sz="2000" smtClean="0"/>
              <a:t>expr:   expr '+' expr           {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strcpy(buffer, $1-&gt;name);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strcat(buffer, " ");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strcat(buffer, $3-&gt;name);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strcat(buffer, "+");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$$= install(strdup(buffer));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}</a:t>
            </a:r>
          </a:p>
          <a:p>
            <a:pPr marL="0" indent="0" eaLnBrk="1" hangingPunct="1">
              <a:defRPr/>
            </a:pPr>
            <a:endParaRPr lang="en-US" altLang="en-US" sz="2000" smtClean="0"/>
          </a:p>
        </p:txBody>
      </p:sp>
      <p:graphicFrame>
        <p:nvGraphicFramePr>
          <p:cNvPr id="2518172" name="Group 156"/>
          <p:cNvGraphicFramePr>
            <a:graphicFrameLocks noGrp="1"/>
          </p:cNvGraphicFramePr>
          <p:nvPr/>
        </p:nvGraphicFramePr>
        <p:xfrm>
          <a:off x="1765300" y="4038600"/>
          <a:ext cx="596900" cy="1847850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307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15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18135" name="Group 119"/>
          <p:cNvGraphicFramePr>
            <a:graphicFrameLocks noGrp="1"/>
          </p:cNvGraphicFramePr>
          <p:nvPr/>
        </p:nvGraphicFramePr>
        <p:xfrm>
          <a:off x="838200" y="4038600"/>
          <a:ext cx="596900" cy="1844674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+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15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2" name="Text Box 113"/>
          <p:cNvSpPr txBox="1">
            <a:spLocks noChangeArrowheads="1"/>
          </p:cNvSpPr>
          <p:nvPr/>
        </p:nvSpPr>
        <p:spPr bwMode="auto">
          <a:xfrm>
            <a:off x="762000" y="6002338"/>
            <a:ext cx="701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Stack</a:t>
            </a:r>
          </a:p>
        </p:txBody>
      </p:sp>
      <p:sp>
        <p:nvSpPr>
          <p:cNvPr id="10273" name="Text Box 114"/>
          <p:cNvSpPr txBox="1">
            <a:spLocks noChangeArrowheads="1"/>
          </p:cNvSpPr>
          <p:nvPr/>
        </p:nvSpPr>
        <p:spPr bwMode="auto">
          <a:xfrm>
            <a:off x="1568450" y="6019800"/>
            <a:ext cx="103822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Attribute</a:t>
            </a:r>
          </a:p>
          <a:p>
            <a:r>
              <a:rPr lang="en-US" altLang="en-US"/>
              <a:t>Stack</a:t>
            </a:r>
          </a:p>
        </p:txBody>
      </p:sp>
      <p:sp>
        <p:nvSpPr>
          <p:cNvPr id="10274" name="Line 115"/>
          <p:cNvSpPr>
            <a:spLocks noChangeShapeType="1"/>
          </p:cNvSpPr>
          <p:nvPr/>
        </p:nvSpPr>
        <p:spPr bwMode="auto">
          <a:xfrm>
            <a:off x="457200" y="4191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75" name="Text Box 116"/>
          <p:cNvSpPr txBox="1">
            <a:spLocks noChangeArrowheads="1"/>
          </p:cNvSpPr>
          <p:nvPr/>
        </p:nvSpPr>
        <p:spPr bwMode="auto">
          <a:xfrm>
            <a:off x="9525" y="40036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top</a:t>
            </a:r>
          </a:p>
        </p:txBody>
      </p:sp>
      <p:sp>
        <p:nvSpPr>
          <p:cNvPr id="10276" name="Line 120"/>
          <p:cNvSpPr>
            <a:spLocks noChangeShapeType="1"/>
          </p:cNvSpPr>
          <p:nvPr/>
        </p:nvSpPr>
        <p:spPr bwMode="auto">
          <a:xfrm>
            <a:off x="2362200" y="5029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aphicFrame>
        <p:nvGraphicFramePr>
          <p:cNvPr id="2518175" name="Group 159"/>
          <p:cNvGraphicFramePr>
            <a:graphicFrameLocks noGrp="1"/>
          </p:cNvGraphicFramePr>
          <p:nvPr/>
        </p:nvGraphicFramePr>
        <p:xfrm>
          <a:off x="6794500" y="4706938"/>
          <a:ext cx="596900" cy="1085850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384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227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22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18174" name="Group 158"/>
          <p:cNvGraphicFramePr>
            <a:graphicFrameLocks noGrp="1"/>
          </p:cNvGraphicFramePr>
          <p:nvPr/>
        </p:nvGraphicFramePr>
        <p:xfrm>
          <a:off x="5867400" y="4724400"/>
          <a:ext cx="596900" cy="1082676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381224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</a:t>
                      </a:r>
                      <a:endParaRPr kumimoji="0" lang="en-US" altLang="en-US" sz="20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22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224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97" name="Text Box 149"/>
          <p:cNvSpPr txBox="1">
            <a:spLocks noChangeArrowheads="1"/>
          </p:cNvSpPr>
          <p:nvPr/>
        </p:nvSpPr>
        <p:spPr bwMode="auto">
          <a:xfrm>
            <a:off x="5791200" y="6002338"/>
            <a:ext cx="701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Stack</a:t>
            </a:r>
          </a:p>
        </p:txBody>
      </p:sp>
      <p:sp>
        <p:nvSpPr>
          <p:cNvPr id="10298" name="Text Box 150"/>
          <p:cNvSpPr txBox="1">
            <a:spLocks noChangeArrowheads="1"/>
          </p:cNvSpPr>
          <p:nvPr/>
        </p:nvSpPr>
        <p:spPr bwMode="auto">
          <a:xfrm>
            <a:off x="6734175" y="6019800"/>
            <a:ext cx="103822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Attribute</a:t>
            </a:r>
          </a:p>
          <a:p>
            <a:r>
              <a:rPr lang="en-US" altLang="en-US"/>
              <a:t>Stack</a:t>
            </a:r>
          </a:p>
        </p:txBody>
      </p:sp>
      <p:sp>
        <p:nvSpPr>
          <p:cNvPr id="10299" name="Line 151"/>
          <p:cNvSpPr>
            <a:spLocks noChangeShapeType="1"/>
          </p:cNvSpPr>
          <p:nvPr/>
        </p:nvSpPr>
        <p:spPr bwMode="auto">
          <a:xfrm>
            <a:off x="5486400" y="48768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00" name="Line 152"/>
          <p:cNvSpPr>
            <a:spLocks noChangeShapeType="1"/>
          </p:cNvSpPr>
          <p:nvPr/>
        </p:nvSpPr>
        <p:spPr bwMode="auto">
          <a:xfrm>
            <a:off x="8382000" y="4953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01" name="Line 160"/>
          <p:cNvSpPr>
            <a:spLocks noChangeShapeType="1"/>
          </p:cNvSpPr>
          <p:nvPr/>
        </p:nvSpPr>
        <p:spPr bwMode="auto">
          <a:xfrm>
            <a:off x="2362200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02" name="Text Box 161"/>
          <p:cNvSpPr txBox="1">
            <a:spLocks noChangeArrowheads="1"/>
          </p:cNvSpPr>
          <p:nvPr/>
        </p:nvSpPr>
        <p:spPr bwMode="auto">
          <a:xfrm>
            <a:off x="3768725" y="4079875"/>
            <a:ext cx="8032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“xbar”</a:t>
            </a:r>
          </a:p>
        </p:txBody>
      </p:sp>
      <p:sp>
        <p:nvSpPr>
          <p:cNvPr id="10303" name="Text Box 162"/>
          <p:cNvSpPr txBox="1">
            <a:spLocks noChangeArrowheads="1"/>
          </p:cNvSpPr>
          <p:nvPr/>
        </p:nvSpPr>
        <p:spPr bwMode="auto">
          <a:xfrm>
            <a:off x="3743325" y="48418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“y”</a:t>
            </a:r>
          </a:p>
        </p:txBody>
      </p:sp>
      <p:graphicFrame>
        <p:nvGraphicFramePr>
          <p:cNvPr id="2518215" name="Group 199"/>
          <p:cNvGraphicFramePr>
            <a:graphicFrameLocks noGrp="1"/>
          </p:cNvGraphicFramePr>
          <p:nvPr/>
        </p:nvGraphicFramePr>
        <p:xfrm>
          <a:off x="7785100" y="4822825"/>
          <a:ext cx="596900" cy="588964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Name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link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12" name="Line 184"/>
          <p:cNvSpPr>
            <a:spLocks noChangeShapeType="1"/>
          </p:cNvSpPr>
          <p:nvPr/>
        </p:nvSpPr>
        <p:spPr bwMode="auto">
          <a:xfrm>
            <a:off x="7404100" y="49752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aphicFrame>
        <p:nvGraphicFramePr>
          <p:cNvPr id="2518226" name="Group 210"/>
          <p:cNvGraphicFramePr>
            <a:graphicFrameLocks noGrp="1"/>
          </p:cNvGraphicFramePr>
          <p:nvPr/>
        </p:nvGraphicFramePr>
        <p:xfrm>
          <a:off x="2743200" y="4137025"/>
          <a:ext cx="596900" cy="588964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name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link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21" name="Line 218"/>
          <p:cNvSpPr>
            <a:spLocks noChangeShapeType="1"/>
          </p:cNvSpPr>
          <p:nvPr/>
        </p:nvSpPr>
        <p:spPr bwMode="auto">
          <a:xfrm>
            <a:off x="2362200" y="42894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aphicFrame>
        <p:nvGraphicFramePr>
          <p:cNvPr id="2518235" name="Group 219"/>
          <p:cNvGraphicFramePr>
            <a:graphicFrameLocks noGrp="1"/>
          </p:cNvGraphicFramePr>
          <p:nvPr/>
        </p:nvGraphicFramePr>
        <p:xfrm>
          <a:off x="2743200" y="4899025"/>
          <a:ext cx="596900" cy="588964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name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link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30" name="Line 227"/>
          <p:cNvSpPr>
            <a:spLocks noChangeShapeType="1"/>
          </p:cNvSpPr>
          <p:nvPr/>
        </p:nvSpPr>
        <p:spPr bwMode="auto">
          <a:xfrm>
            <a:off x="2362200" y="50514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1" name="Line 228"/>
          <p:cNvSpPr>
            <a:spLocks noChangeShapeType="1"/>
          </p:cNvSpPr>
          <p:nvPr/>
        </p:nvSpPr>
        <p:spPr bwMode="auto">
          <a:xfrm>
            <a:off x="3352800" y="4572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2" name="Line 229"/>
          <p:cNvSpPr>
            <a:spLocks noChangeShapeType="1"/>
          </p:cNvSpPr>
          <p:nvPr/>
        </p:nvSpPr>
        <p:spPr bwMode="auto">
          <a:xfrm>
            <a:off x="3352800" y="5029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3" name="Line 230"/>
          <p:cNvSpPr>
            <a:spLocks noChangeShapeType="1"/>
          </p:cNvSpPr>
          <p:nvPr/>
        </p:nvSpPr>
        <p:spPr bwMode="auto">
          <a:xfrm>
            <a:off x="3352800" y="5334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4" name="Line 231"/>
          <p:cNvSpPr>
            <a:spLocks noChangeShapeType="1"/>
          </p:cNvSpPr>
          <p:nvPr/>
        </p:nvSpPr>
        <p:spPr bwMode="auto">
          <a:xfrm>
            <a:off x="3352800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5" name="Text Box 232"/>
          <p:cNvSpPr txBox="1">
            <a:spLocks noChangeArrowheads="1"/>
          </p:cNvSpPr>
          <p:nvPr/>
        </p:nvSpPr>
        <p:spPr bwMode="auto">
          <a:xfrm>
            <a:off x="5038725" y="46894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top</a:t>
            </a:r>
          </a:p>
        </p:txBody>
      </p:sp>
    </p:spTree>
    <p:extLst>
      <p:ext uri="{BB962C8B-B14F-4D97-AF65-F5344CB8AC3E}">
        <p14:creationId xmlns:p14="http://schemas.microsoft.com/office/powerpoint/2010/main" val="247688506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90513" y="1220788"/>
            <a:ext cx="8831262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dirty="0" smtClean="0"/>
              <a:t>%union { </a:t>
            </a:r>
          </a:p>
          <a:p>
            <a:pPr>
              <a:spcBef>
                <a:spcPts val="400"/>
              </a:spcBef>
            </a:pPr>
            <a:r>
              <a:rPr lang="en-US" dirty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ast</a:t>
            </a:r>
            <a:r>
              <a:rPr lang="en-US" dirty="0" smtClean="0"/>
              <a:t> *a; </a:t>
            </a:r>
          </a:p>
          <a:p>
            <a:pPr>
              <a:spcBef>
                <a:spcPts val="400"/>
              </a:spcBef>
            </a:pPr>
            <a:r>
              <a:rPr lang="en-US" dirty="0"/>
              <a:t>	</a:t>
            </a:r>
            <a:r>
              <a:rPr lang="en-US" dirty="0" smtClean="0"/>
              <a:t>double d; 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symbol *s; 	/* which symbol */ 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symlist</a:t>
            </a:r>
            <a:r>
              <a:rPr lang="en-US" dirty="0" smtClean="0"/>
              <a:t> *</a:t>
            </a:r>
            <a:r>
              <a:rPr lang="en-US" dirty="0" err="1" smtClean="0"/>
              <a:t>sl</a:t>
            </a:r>
            <a:r>
              <a:rPr lang="en-US" dirty="0" smtClean="0"/>
              <a:t>; 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fn</a:t>
            </a:r>
            <a:r>
              <a:rPr lang="en-US" dirty="0" smtClean="0"/>
              <a:t>; 			/* which function */ 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Levine, John. flex &amp; bison: Text Processing Tools (Kindle Locations 1449-1451). O'Reilly Media. Kindle Edition. </a:t>
            </a:r>
          </a:p>
          <a:p>
            <a:r>
              <a:rPr lang="en-US" altLang="en-US" dirty="0" smtClean="0"/>
              <a:t>#define YYSTYPE union …   // </a:t>
            </a:r>
            <a:r>
              <a:rPr lang="en-US" altLang="en-US" sz="2000" dirty="0" smtClean="0"/>
              <a:t>note the %union does this for us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012574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45922</TotalTime>
  <Pages>35</Pages>
  <Words>1648</Words>
  <Application>Microsoft Office PowerPoint</Application>
  <PresentationFormat>Letter Paper (8.5x11 in)</PresentationFormat>
  <Paragraphs>482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Times</vt:lpstr>
      <vt:lpstr>Helvetica</vt:lpstr>
      <vt:lpstr>Times New Roman</vt:lpstr>
      <vt:lpstr>Wingdings</vt:lpstr>
      <vt:lpstr>Century Gothic</vt:lpstr>
      <vt:lpstr>Courier New</vt:lpstr>
      <vt:lpstr>Symbol</vt:lpstr>
      <vt:lpstr>LucidaSansTypewriter</vt:lpstr>
      <vt:lpstr>Arial Narrow</vt:lpstr>
      <vt:lpstr>Arial Rounded MT Bold</vt:lpstr>
      <vt:lpstr>white212</vt:lpstr>
      <vt:lpstr>Lecture 14  Semantic Actions II</vt:lpstr>
      <vt:lpstr>Overview</vt:lpstr>
      <vt:lpstr>PowerPoint Presentation</vt:lpstr>
      <vt:lpstr>YACC Generated LALR(1) Parsers</vt:lpstr>
      <vt:lpstr>Project Hints</vt:lpstr>
      <vt:lpstr>Hashtable Slide 4 Lecture 4</vt:lpstr>
      <vt:lpstr>In Flex/Lex Specification</vt:lpstr>
      <vt:lpstr>Then in the bison specification file, symt.y</vt:lpstr>
      <vt:lpstr>Unions</vt:lpstr>
      <vt:lpstr>Beyond Syntax Slide from Authors</vt:lpstr>
      <vt:lpstr>YYwrap revisited</vt:lpstr>
      <vt:lpstr>Lex Library - /usr/lib/libl.a</vt:lpstr>
      <vt:lpstr>The Flex Library yywrap (linux version)</vt:lpstr>
      <vt:lpstr>yywrap define your own</vt:lpstr>
      <vt:lpstr>Other yyproblems</vt:lpstr>
      <vt:lpstr>y.tab.h</vt:lpstr>
      <vt:lpstr>Synthesized and Inherited Attributes</vt:lpstr>
      <vt:lpstr>Precedence of operators</vt:lpstr>
      <vt:lpstr>Attrbutes</vt:lpstr>
      <vt:lpstr>Postfix.y – definitions section</vt:lpstr>
      <vt:lpstr>Postfix.y - Rules section</vt:lpstr>
      <vt:lpstr>Postfix.y - Rules section</vt:lpstr>
      <vt:lpstr>Postfix.y – Routines section</vt:lpstr>
      <vt:lpstr>Gen – generate quadruples</vt:lpstr>
      <vt:lpstr>Postfix Code Generation</vt:lpstr>
      <vt:lpstr>Tree.y</vt:lpstr>
      <vt:lpstr>Tree.y – definitions section</vt:lpstr>
      <vt:lpstr>Tree.y – definitions section continued</vt:lpstr>
      <vt:lpstr>Tree.y – Rules section</vt:lpstr>
      <vt:lpstr>PowerPoint Presentation</vt:lpstr>
      <vt:lpstr>PowerPoint Presentation</vt:lpstr>
      <vt:lpstr>Output of Tree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subject/>
  <dc:creator>Manton Matthews</dc:creator>
  <cp:keywords/>
  <dc:description/>
  <cp:lastModifiedBy>MATTHEWS, MANTON M</cp:lastModifiedBy>
  <cp:revision>252</cp:revision>
  <cp:lastPrinted>1998-08-31T18:34:23Z</cp:lastPrinted>
  <dcterms:created xsi:type="dcterms:W3CDTF">1998-08-11T09:19:24Z</dcterms:created>
  <dcterms:modified xsi:type="dcterms:W3CDTF">2018-03-20T18:07:11Z</dcterms:modified>
</cp:coreProperties>
</file>