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25"/>
  </p:notesMasterIdLst>
  <p:handoutMasterIdLst>
    <p:handoutMasterId r:id="rId26"/>
  </p:handoutMasterIdLst>
  <p:sldIdLst>
    <p:sldId id="453" r:id="rId2"/>
    <p:sldId id="620" r:id="rId3"/>
    <p:sldId id="626" r:id="rId4"/>
    <p:sldId id="639" r:id="rId5"/>
    <p:sldId id="640" r:id="rId6"/>
    <p:sldId id="641" r:id="rId7"/>
    <p:sldId id="644" r:id="rId8"/>
    <p:sldId id="643" r:id="rId9"/>
    <p:sldId id="627" r:id="rId10"/>
    <p:sldId id="628" r:id="rId11"/>
    <p:sldId id="629" r:id="rId12"/>
    <p:sldId id="630" r:id="rId13"/>
    <p:sldId id="631" r:id="rId14"/>
    <p:sldId id="632" r:id="rId15"/>
    <p:sldId id="633" r:id="rId16"/>
    <p:sldId id="645" r:id="rId17"/>
    <p:sldId id="646" r:id="rId18"/>
    <p:sldId id="647" r:id="rId19"/>
    <p:sldId id="634" r:id="rId20"/>
    <p:sldId id="638" r:id="rId21"/>
    <p:sldId id="635" r:id="rId22"/>
    <p:sldId id="636" r:id="rId23"/>
    <p:sldId id="637" r:id="rId24"/>
  </p:sldIdLst>
  <p:sldSz cx="9144000" cy="6858000" type="letter"/>
  <p:notesSz cx="9296400" cy="7010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2" autoAdjust="0"/>
    <p:restoredTop sz="94635" autoAdjust="0"/>
  </p:normalViewPr>
  <p:slideViewPr>
    <p:cSldViewPr>
      <p:cViewPr varScale="1">
        <p:scale>
          <a:sx n="71" d="100"/>
          <a:sy n="71" d="100"/>
        </p:scale>
        <p:origin x="132" y="48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208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67472" y="6677731"/>
            <a:ext cx="764632" cy="255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Helvetica" panose="020B0604020202020204" pitchFamily="34" charset="0"/>
              </a:rPr>
              <a:t>Page </a:t>
            </a:r>
            <a:fld id="{96AF9B6E-BAFB-4E40-97CB-080D84C0FAA7}" type="slidenum">
              <a:rPr lang="en-US" altLang="en-US" sz="1200" b="0">
                <a:latin typeface="Helvetica" panose="020B0604020202020204" pitchFamily="34" charset="0"/>
              </a:rPr>
              <a:pPr algn="ctr"/>
              <a:t>‹#›</a:t>
            </a:fld>
            <a:endParaRPr lang="en-US" altLang="en-US" sz="1200" b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008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9" y="3331563"/>
            <a:ext cx="6816725" cy="3153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244244" y="6677732"/>
            <a:ext cx="807912" cy="255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Century Gothic" panose="020B0502020202020204" pitchFamily="34" charset="0"/>
              </a:rPr>
              <a:t>Page </a:t>
            </a:r>
            <a:fld id="{2AE466C7-A052-4B91-90A3-04FC6E218D0D}" type="slidenum">
              <a:rPr lang="en-US" altLang="en-US" sz="1200" b="0">
                <a:latin typeface="Century Gothic" panose="020B0502020202020204" pitchFamily="34" charset="0"/>
              </a:rPr>
              <a:pPr algn="ctr"/>
              <a:t>‹#›</a:t>
            </a:fld>
            <a:endParaRPr lang="en-US" altLang="en-US" sz="1200" b="0">
              <a:latin typeface="Century Gothic" panose="020B0502020202020204" pitchFamily="34" charset="0"/>
            </a:endParaRPr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2901950" y="530225"/>
            <a:ext cx="3492500" cy="2619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32010667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indent="41275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0805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17700" indent="30480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749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321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893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465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2232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38750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95569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631243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89974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58430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4859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614851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377901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979478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>
                <a:solidFill>
                  <a:schemeClr val="hlink"/>
                </a:solidFill>
              </a:rPr>
              <a:t>– </a:t>
            </a:r>
            <a:fld id="{20158F02-E2E6-41BC-8DDC-9B9183516094}" type="slidenum">
              <a:rPr lang="en-US" altLang="en-US" sz="1400" b="0">
                <a:solidFill>
                  <a:schemeClr val="hlink"/>
                </a:solidFill>
              </a:rPr>
              <a:pPr/>
              <a:t>‹#›</a:t>
            </a:fld>
            <a:r>
              <a:rPr lang="en-US" altLang="en-US" sz="1400" b="0">
                <a:solidFill>
                  <a:schemeClr val="hlink"/>
                </a:solidFill>
              </a:rPr>
              <a:t> –</a:t>
            </a:r>
            <a:endParaRPr lang="en-US" altLang="en-US" sz="1400" b="0"/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7135413" y="6390246"/>
            <a:ext cx="1955013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 dirty="0">
                <a:solidFill>
                  <a:schemeClr val="hlink"/>
                </a:solidFill>
              </a:rPr>
              <a:t>CSCE 531 </a:t>
            </a:r>
            <a:r>
              <a:rPr lang="en-US" altLang="en-US" sz="1400" b="0" dirty="0" smtClean="0">
                <a:solidFill>
                  <a:schemeClr val="hlink"/>
                </a:solidFill>
              </a:rPr>
              <a:t>Spring 2018</a:t>
            </a:r>
            <a:endParaRPr lang="en-US" alt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2pPr>
      <a:lvl3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3pPr>
      <a:lvl4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4pPr>
      <a:lvl5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9pPr>
    </p:titleStyle>
    <p:bodyStyle>
      <a:lvl1pPr marL="385763" indent="-385763" algn="l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400" b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146175" indent="-238125" algn="l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anose="05000000000000000000" pitchFamily="2" charset="2"/>
        <a:buChar char="l"/>
        <a:defRPr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»"/>
        <a:defRPr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4511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s/ref=dp_byline_sr_book_2?ie=UTF8&amp;text=Linda+Torczon&amp;search-alias=books&amp;field-author=Linda+Torczon&amp;sort=relevancerank" TargetMode="External"/><Relationship Id="rId2" Type="http://schemas.openxmlformats.org/officeDocument/2006/relationships/hyperlink" Target="https://www.amazon.com/s/ref=dp_byline_sr_book_1?ie=UTF8&amp;text=Keith+Cooper&amp;search-alias=books&amp;field-author=Keith+Cooper&amp;sort=relevancerank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s/ref=dp_byline_sr_book_2?ie=UTF8&amp;text=Linda+Torczon&amp;search-alias=books&amp;field-author=Linda+Torczon&amp;sort=relevancerank" TargetMode="External"/><Relationship Id="rId2" Type="http://schemas.openxmlformats.org/officeDocument/2006/relationships/hyperlink" Target="https://www.amazon.com/s/ref=dp_byline_sr_book_1?ie=UTF8&amp;text=Keith+Cooper&amp;search-alias=books&amp;field-author=Keith+Cooper&amp;sort=relevancerank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s/ref=dp_byline_sr_book_2?ie=UTF8&amp;text=Linda+Torczon&amp;search-alias=books&amp;field-author=Linda+Torczon&amp;sort=relevancerank" TargetMode="External"/><Relationship Id="rId2" Type="http://schemas.openxmlformats.org/officeDocument/2006/relationships/hyperlink" Target="https://www.amazon.com/s/ref=dp_byline_sr_book_1?ie=UTF8&amp;text=Keith+Cooper&amp;search-alias=books&amp;field-author=Keith+Cooper&amp;sort=relevancerank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hyperlink" Target="https://www.amazon.com/s/ref=dp_byline_sr_book_2?ie=UTF8&amp;text=Linda+Torczon&amp;search-alias=books&amp;field-author=Linda+Torczon&amp;sort=relevancerank" TargetMode="External"/><Relationship Id="rId5" Type="http://schemas.openxmlformats.org/officeDocument/2006/relationships/hyperlink" Target="https://www.amazon.com/s/ref=dp_byline_sr_book_1?ie=UTF8&amp;text=Keith+Cooper&amp;search-alias=books&amp;field-author=Keith+Cooper&amp;sort=relevancerank" TargetMode="External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s/ref=dp_byline_sr_book_2?ie=UTF8&amp;text=Linda+Torczon&amp;search-alias=books&amp;field-author=Linda+Torczon&amp;sort=relevancerank" TargetMode="External"/><Relationship Id="rId2" Type="http://schemas.openxmlformats.org/officeDocument/2006/relationships/hyperlink" Target="https://www.amazon.com/s/ref=dp_byline_sr_book_1?ie=UTF8&amp;text=Keith+Cooper&amp;search-alias=books&amp;field-author=Keith+Cooper&amp;sort=relevancerank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hyperlink" Target="https://www.amazon.com/s/ref=dp_byline_sr_book_2?ie=UTF8&amp;text=Linda+Torczon&amp;search-alias=books&amp;field-author=Linda+Torczon&amp;sort=relevancerank" TargetMode="External"/><Relationship Id="rId5" Type="http://schemas.openxmlformats.org/officeDocument/2006/relationships/hyperlink" Target="https://www.amazon.com/s/ref=dp_byline_sr_book_1?ie=UTF8&amp;text=Keith+Cooper&amp;search-alias=books&amp;field-author=Keith+Cooper&amp;sort=relevancerank" TargetMode="External"/><Relationship Id="rId4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s/ref=dp_byline_sr_book_2?ie=UTF8&amp;text=Linda+Torczon&amp;search-alias=books&amp;field-author=Linda+Torczon&amp;sort=relevancerank" TargetMode="External"/><Relationship Id="rId2" Type="http://schemas.openxmlformats.org/officeDocument/2006/relationships/hyperlink" Target="https://www.amazon.com/s/ref=dp_byline_sr_book_1?ie=UTF8&amp;text=Keith+Cooper&amp;search-alias=books&amp;field-author=Keith+Cooper&amp;sort=relevancerank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s/ref=dp_byline_sr_book_2?ie=UTF8&amp;text=Linda+Torczon&amp;search-alias=books&amp;field-author=Linda+Torczon&amp;sort=relevancerank" TargetMode="External"/><Relationship Id="rId2" Type="http://schemas.openxmlformats.org/officeDocument/2006/relationships/hyperlink" Target="https://www.amazon.com/s/ref=dp_byline_sr_book_1?ie=UTF8&amp;text=Keith+Cooper&amp;search-alias=books&amp;field-author=Keith+Cooper&amp;sort=relevancerank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76400"/>
            <a:ext cx="8458200" cy="1565275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400"/>
              <a:t>Lecture 11</a:t>
            </a:r>
            <a:br>
              <a:rPr lang="en-US" altLang="en-US" sz="3400"/>
            </a:br>
            <a:r>
              <a:rPr lang="en-US" altLang="en-US" sz="3400"/>
              <a:t> LR Parse Table Construction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352800"/>
            <a:ext cx="6403975" cy="3048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en-US"/>
              <a:t>Topics </a:t>
            </a:r>
          </a:p>
          <a:p>
            <a:pPr lvl="1"/>
            <a:r>
              <a:rPr lang="en-US" altLang="en-US"/>
              <a:t>Review of Shift-Reduce Parsing</a:t>
            </a:r>
          </a:p>
          <a:p>
            <a:pPr lvl="1"/>
            <a:r>
              <a:rPr lang="en-US" altLang="en-US"/>
              <a:t>LR parsing; handles</a:t>
            </a:r>
          </a:p>
          <a:p>
            <a:pPr lvl="1"/>
            <a:r>
              <a:rPr lang="en-US" altLang="en-US"/>
              <a:t>Sample Test Overview</a:t>
            </a:r>
          </a:p>
          <a:p>
            <a:r>
              <a:rPr lang="en-US" altLang="en-US"/>
              <a:t>Readings:</a:t>
            </a:r>
          </a:p>
        </p:txBody>
      </p:sp>
      <p:sp>
        <p:nvSpPr>
          <p:cNvPr id="418820" name="Rectangle 4"/>
          <p:cNvSpPr>
            <a:spLocks noChangeArrowheads="1"/>
          </p:cNvSpPr>
          <p:nvPr/>
        </p:nvSpPr>
        <p:spPr bwMode="auto">
          <a:xfrm>
            <a:off x="747713" y="6500813"/>
            <a:ext cx="1563687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anose="02070309020205020404" pitchFamily="49" charset="0"/>
              </a:rPr>
              <a:t>June 23, 2004</a:t>
            </a:r>
          </a:p>
        </p:txBody>
      </p:sp>
      <p:sp>
        <p:nvSpPr>
          <p:cNvPr id="418821" name="Rectangle 5"/>
          <p:cNvSpPr>
            <a:spLocks noChangeArrowheads="1"/>
          </p:cNvSpPr>
          <p:nvPr/>
        </p:nvSpPr>
        <p:spPr bwMode="auto">
          <a:xfrm>
            <a:off x="741363" y="762000"/>
            <a:ext cx="7902575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1pPr>
            <a:lvl2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2pPr>
            <a:lvl3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3pPr>
            <a:lvl4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4pPr>
            <a:lvl5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5pPr>
            <a:lvl6pPr marL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6pPr>
            <a:lvl7pPr marL="9144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7pPr>
            <a:lvl8pPr marL="13716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8pPr>
            <a:lvl9pPr marL="18288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tx1"/>
                </a:solidFill>
              </a:rPr>
              <a:t>CSCE 531  Compiler Construction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97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spcBef>
                <a:spcPct val="40000"/>
              </a:spcBef>
            </a:pPr>
            <a:r>
              <a:rPr lang="en-US" altLang="en-US"/>
              <a:t>Example (building the collection)</a:t>
            </a:r>
          </a:p>
        </p:txBody>
      </p:sp>
      <p:sp>
        <p:nvSpPr>
          <p:cNvPr id="24197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spcBef>
                <a:spcPct val="40000"/>
              </a:spcBef>
            </a:pPr>
            <a:r>
              <a:rPr lang="en-US" altLang="en-US"/>
              <a:t>Iteration 1</a:t>
            </a:r>
          </a:p>
          <a:p>
            <a:pPr lvl="1"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i="1"/>
              <a:t>s</a:t>
            </a:r>
            <a:r>
              <a:rPr lang="en-US" altLang="en-US" i="1" baseline="-25000"/>
              <a:t>1</a:t>
            </a:r>
            <a:r>
              <a:rPr lang="en-US" altLang="en-US" i="1"/>
              <a:t>  </a:t>
            </a:r>
            <a:r>
              <a:rPr lang="en-US" altLang="en-US" i="1">
                <a:sym typeface="Symbol" panose="05050102010706020507" pitchFamily="18" charset="2"/>
              </a:rPr>
              <a:t> goto(s</a:t>
            </a:r>
            <a:r>
              <a:rPr lang="en-US" altLang="en-US" i="1" baseline="-25000">
                <a:sym typeface="Symbol" panose="05050102010706020507" pitchFamily="18" charset="2"/>
              </a:rPr>
              <a:t>0</a:t>
            </a:r>
            <a:r>
              <a:rPr lang="en-US" altLang="en-US" i="1">
                <a:sym typeface="Symbol" panose="05050102010706020507" pitchFamily="18" charset="2"/>
              </a:rPr>
              <a:t> , Expr)</a:t>
            </a:r>
          </a:p>
          <a:p>
            <a:pPr lvl="1"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i="1">
                <a:sym typeface="Symbol" panose="05050102010706020507" pitchFamily="18" charset="2"/>
              </a:rPr>
              <a:t>s</a:t>
            </a:r>
            <a:r>
              <a:rPr lang="en-US" altLang="en-US" i="1" baseline="-25000">
                <a:sym typeface="Symbol" panose="05050102010706020507" pitchFamily="18" charset="2"/>
              </a:rPr>
              <a:t>2</a:t>
            </a:r>
            <a:r>
              <a:rPr lang="en-US" altLang="en-US" i="1">
                <a:sym typeface="Symbol" panose="05050102010706020507" pitchFamily="18" charset="2"/>
              </a:rPr>
              <a:t> </a:t>
            </a:r>
            <a:r>
              <a:rPr lang="en-US" altLang="en-US" i="1"/>
              <a:t> </a:t>
            </a:r>
            <a:r>
              <a:rPr lang="en-US" altLang="en-US" i="1">
                <a:sym typeface="Symbol" panose="05050102010706020507" pitchFamily="18" charset="2"/>
              </a:rPr>
              <a:t> goto(s</a:t>
            </a:r>
            <a:r>
              <a:rPr lang="en-US" altLang="en-US" i="1" baseline="-25000">
                <a:sym typeface="Symbol" panose="05050102010706020507" pitchFamily="18" charset="2"/>
              </a:rPr>
              <a:t>0</a:t>
            </a:r>
            <a:r>
              <a:rPr lang="en-US" altLang="en-US" i="1">
                <a:sym typeface="Symbol" panose="05050102010706020507" pitchFamily="18" charset="2"/>
              </a:rPr>
              <a:t> , Term)</a:t>
            </a:r>
            <a:endParaRPr lang="en-US" altLang="en-US"/>
          </a:p>
          <a:p>
            <a:pPr lvl="1"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i="1">
                <a:sym typeface="Symbol" panose="05050102010706020507" pitchFamily="18" charset="2"/>
              </a:rPr>
              <a:t>s</a:t>
            </a:r>
            <a:r>
              <a:rPr lang="en-US" altLang="en-US" i="1" baseline="-25000">
                <a:sym typeface="Symbol" panose="05050102010706020507" pitchFamily="18" charset="2"/>
              </a:rPr>
              <a:t>3</a:t>
            </a:r>
            <a:r>
              <a:rPr lang="en-US" altLang="en-US" i="1"/>
              <a:t> </a:t>
            </a:r>
            <a:r>
              <a:rPr lang="en-US" altLang="en-US" i="1">
                <a:sym typeface="Symbol" panose="05050102010706020507" pitchFamily="18" charset="2"/>
              </a:rPr>
              <a:t> goto(s</a:t>
            </a:r>
            <a:r>
              <a:rPr lang="en-US" altLang="en-US" i="1" baseline="-25000">
                <a:sym typeface="Symbol" panose="05050102010706020507" pitchFamily="18" charset="2"/>
              </a:rPr>
              <a:t>0</a:t>
            </a:r>
            <a:r>
              <a:rPr lang="en-US" altLang="en-US" i="1">
                <a:sym typeface="Symbol" panose="05050102010706020507" pitchFamily="18" charset="2"/>
              </a:rPr>
              <a:t> , Factor)</a:t>
            </a:r>
          </a:p>
          <a:p>
            <a:pPr lvl="1"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i="1">
                <a:sym typeface="Symbol" panose="05050102010706020507" pitchFamily="18" charset="2"/>
              </a:rPr>
              <a:t>s</a:t>
            </a:r>
            <a:r>
              <a:rPr lang="en-US" altLang="en-US" i="1" baseline="-25000">
                <a:sym typeface="Symbol" panose="05050102010706020507" pitchFamily="18" charset="2"/>
              </a:rPr>
              <a:t>4</a:t>
            </a:r>
            <a:r>
              <a:rPr lang="en-US" altLang="en-US" i="1">
                <a:sym typeface="Symbol" panose="05050102010706020507" pitchFamily="18" charset="2"/>
              </a:rPr>
              <a:t> </a:t>
            </a:r>
            <a:r>
              <a:rPr lang="en-US" altLang="en-US" i="1"/>
              <a:t> </a:t>
            </a:r>
            <a:r>
              <a:rPr lang="en-US" altLang="en-US" i="1">
                <a:sym typeface="Symbol" panose="05050102010706020507" pitchFamily="18" charset="2"/>
              </a:rPr>
              <a:t> goto(s</a:t>
            </a:r>
            <a:r>
              <a:rPr lang="en-US" altLang="en-US" i="1" baseline="-25000">
                <a:sym typeface="Symbol" panose="05050102010706020507" pitchFamily="18" charset="2"/>
              </a:rPr>
              <a:t>0</a:t>
            </a:r>
            <a:r>
              <a:rPr lang="en-US" altLang="en-US" i="1">
                <a:sym typeface="Symbol" panose="05050102010706020507" pitchFamily="18" charset="2"/>
              </a:rPr>
              <a:t> , </a:t>
            </a:r>
            <a:r>
              <a:rPr lang="en-US" altLang="en-US" u="sng">
                <a:sym typeface="Symbol" panose="05050102010706020507" pitchFamily="18" charset="2"/>
              </a:rPr>
              <a:t>ident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i="1">
                <a:sym typeface="Symbol" panose="05050102010706020507" pitchFamily="18" charset="2"/>
              </a:rPr>
              <a:t>)</a:t>
            </a:r>
          </a:p>
          <a:p>
            <a:pPr>
              <a:spcBef>
                <a:spcPct val="40000"/>
              </a:spcBef>
            </a:pPr>
            <a:r>
              <a:rPr lang="en-US" altLang="en-US"/>
              <a:t>Iteration 2</a:t>
            </a:r>
          </a:p>
          <a:p>
            <a:pPr lvl="1"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i="1"/>
              <a:t>s</a:t>
            </a:r>
            <a:r>
              <a:rPr lang="en-US" altLang="en-US" i="1" baseline="-25000"/>
              <a:t>5</a:t>
            </a:r>
            <a:r>
              <a:rPr lang="en-US" altLang="en-US" i="1"/>
              <a:t> </a:t>
            </a:r>
            <a:r>
              <a:rPr lang="en-US" altLang="en-US" i="1">
                <a:sym typeface="Symbol" panose="05050102010706020507" pitchFamily="18" charset="2"/>
              </a:rPr>
              <a:t> goto(s</a:t>
            </a:r>
            <a:r>
              <a:rPr lang="en-US" altLang="en-US" i="1" baseline="-25000">
                <a:sym typeface="Symbol" panose="05050102010706020507" pitchFamily="18" charset="2"/>
              </a:rPr>
              <a:t>2</a:t>
            </a:r>
            <a:r>
              <a:rPr lang="en-US" altLang="en-US" i="1">
                <a:sym typeface="Symbol" panose="05050102010706020507" pitchFamily="18" charset="2"/>
              </a:rPr>
              <a:t> , – )</a:t>
            </a:r>
          </a:p>
          <a:p>
            <a:pPr lvl="1"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i="1"/>
              <a:t>s</a:t>
            </a:r>
            <a:r>
              <a:rPr lang="en-US" altLang="en-US" i="1" baseline="-25000"/>
              <a:t>6</a:t>
            </a:r>
            <a:r>
              <a:rPr lang="en-US" altLang="en-US" i="1"/>
              <a:t> </a:t>
            </a:r>
            <a:r>
              <a:rPr lang="en-US" altLang="en-US" i="1">
                <a:sym typeface="Symbol" panose="05050102010706020507" pitchFamily="18" charset="2"/>
              </a:rPr>
              <a:t> goto(s</a:t>
            </a:r>
            <a:r>
              <a:rPr lang="en-US" altLang="en-US" i="1" baseline="-25000">
                <a:sym typeface="Symbol" panose="05050102010706020507" pitchFamily="18" charset="2"/>
              </a:rPr>
              <a:t>3</a:t>
            </a:r>
            <a:r>
              <a:rPr lang="en-US" altLang="en-US" i="1">
                <a:sym typeface="Symbol" panose="05050102010706020507" pitchFamily="18" charset="2"/>
              </a:rPr>
              <a:t> , * )</a:t>
            </a:r>
            <a:endParaRPr lang="en-US" altLang="en-US">
              <a:sym typeface="Symbol" panose="05050102010706020507" pitchFamily="18" charset="2"/>
            </a:endParaRPr>
          </a:p>
          <a:p>
            <a:pPr>
              <a:spcBef>
                <a:spcPct val="40000"/>
              </a:spcBef>
            </a:pPr>
            <a:r>
              <a:rPr lang="en-US" altLang="en-US">
                <a:sym typeface="Symbol" panose="05050102010706020507" pitchFamily="18" charset="2"/>
              </a:rPr>
              <a:t>Iteration 3</a:t>
            </a:r>
          </a:p>
          <a:p>
            <a:pPr lvl="1"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i="1"/>
              <a:t>s</a:t>
            </a:r>
            <a:r>
              <a:rPr lang="en-US" altLang="en-US" i="1" baseline="-25000"/>
              <a:t>7</a:t>
            </a:r>
            <a:r>
              <a:rPr lang="en-US" altLang="en-US" i="1"/>
              <a:t> </a:t>
            </a:r>
            <a:r>
              <a:rPr lang="en-US" altLang="en-US" i="1">
                <a:sym typeface="Symbol" panose="05050102010706020507" pitchFamily="18" charset="2"/>
              </a:rPr>
              <a:t> goto(s</a:t>
            </a:r>
            <a:r>
              <a:rPr lang="en-US" altLang="en-US" i="1" baseline="-25000">
                <a:sym typeface="Symbol" panose="05050102010706020507" pitchFamily="18" charset="2"/>
              </a:rPr>
              <a:t>5</a:t>
            </a:r>
            <a:r>
              <a:rPr lang="en-US" altLang="en-US" i="1">
                <a:sym typeface="Symbol" panose="05050102010706020507" pitchFamily="18" charset="2"/>
              </a:rPr>
              <a:t> , Expr )</a:t>
            </a:r>
          </a:p>
          <a:p>
            <a:pPr lvl="1"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i="1"/>
              <a:t>s</a:t>
            </a:r>
            <a:r>
              <a:rPr lang="en-US" altLang="en-US" i="1" baseline="-25000"/>
              <a:t>8</a:t>
            </a:r>
            <a:r>
              <a:rPr lang="en-US" altLang="en-US" i="1"/>
              <a:t> </a:t>
            </a:r>
            <a:r>
              <a:rPr lang="en-US" altLang="en-US" i="1">
                <a:sym typeface="Symbol" panose="05050102010706020507" pitchFamily="18" charset="2"/>
              </a:rPr>
              <a:t> goto(s</a:t>
            </a:r>
            <a:r>
              <a:rPr lang="en-US" altLang="en-US" i="1" baseline="-25000">
                <a:sym typeface="Symbol" panose="05050102010706020507" pitchFamily="18" charset="2"/>
              </a:rPr>
              <a:t>6 </a:t>
            </a:r>
            <a:r>
              <a:rPr lang="en-US" altLang="en-US" i="1">
                <a:sym typeface="Symbol" panose="05050102010706020507" pitchFamily="18" charset="2"/>
              </a:rPr>
              <a:t>, Term )</a:t>
            </a:r>
            <a:endParaRPr lang="en-US" altLang="en-US"/>
          </a:p>
        </p:txBody>
      </p:sp>
      <p:sp>
        <p:nvSpPr>
          <p:cNvPr id="4" name="TextBox 3"/>
          <p:cNvSpPr txBox="1"/>
          <p:nvPr/>
        </p:nvSpPr>
        <p:spPr>
          <a:xfrm>
            <a:off x="762000" y="6562534"/>
            <a:ext cx="658911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Engineering: A Compiler 2nd Edition </a:t>
            </a:r>
            <a:r>
              <a:rPr lang="en-US" sz="1400" dirty="0" smtClean="0"/>
              <a:t>by </a:t>
            </a:r>
            <a:r>
              <a:rPr lang="en-US" sz="1400" dirty="0" smtClean="0">
                <a:hlinkClick r:id="rId2"/>
              </a:rPr>
              <a:t>Cooper</a:t>
            </a:r>
            <a:r>
              <a:rPr lang="en-US" sz="1400" dirty="0" smtClean="0"/>
              <a:t> &amp; </a:t>
            </a:r>
            <a:r>
              <a:rPr lang="en-US" sz="1400" dirty="0" smtClean="0">
                <a:hlinkClick r:id="rId3"/>
              </a:rPr>
              <a:t> </a:t>
            </a:r>
            <a:r>
              <a:rPr lang="en-US" sz="1400" dirty="0" err="1" smtClean="0">
                <a:hlinkClick r:id="rId3"/>
              </a:rPr>
              <a:t>Torczon</a:t>
            </a:r>
            <a:endParaRPr lang="en-US" sz="1400" dirty="0" smtClean="0"/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0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LR(1) Sets of Items</a:t>
            </a:r>
          </a:p>
        </p:txBody>
      </p:sp>
      <p:sp>
        <p:nvSpPr>
          <p:cNvPr id="2420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n-US" altLang="en-US" sz="1800" b="0">
                <a:latin typeface="Arial Narrow" panose="020B0606020202030204" pitchFamily="34" charset="0"/>
              </a:rPr>
              <a:t>S</a:t>
            </a:r>
            <a:r>
              <a:rPr lang="en-US" altLang="en-US" sz="1800" b="0" baseline="-25000">
                <a:latin typeface="Arial Narrow" panose="020B0606020202030204" pitchFamily="34" charset="0"/>
              </a:rPr>
              <a:t>0</a:t>
            </a:r>
            <a:r>
              <a:rPr lang="en-US" altLang="en-US" sz="1800" b="0">
                <a:latin typeface="Arial Narrow" panose="020B0606020202030204" pitchFamily="34" charset="0"/>
              </a:rPr>
              <a:t> : { [</a:t>
            </a:r>
            <a:r>
              <a:rPr lang="en-US" altLang="en-US" sz="1800" b="0" i="1">
                <a:latin typeface="Arial Narrow" panose="020B0606020202030204" pitchFamily="34" charset="0"/>
              </a:rPr>
              <a:t>Goal </a:t>
            </a:r>
            <a:r>
              <a:rPr lang="en-US" altLang="en-US" sz="2000" b="0" i="1">
                <a:latin typeface="Arial Narrow" panose="020B0606020202030204" pitchFamily="34" charset="0"/>
              </a:rPr>
              <a:t>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000" b="0" i="1">
                <a:latin typeface="Arial Narrow" panose="020B0606020202030204" pitchFamily="34" charset="0"/>
                <a:sym typeface="Symbol" panose="05050102010706020507" pitchFamily="18" charset="2"/>
              </a:rPr>
              <a:t> • </a:t>
            </a:r>
            <a:r>
              <a:rPr lang="en-US" altLang="en-US" sz="1800" b="0" i="1">
                <a:latin typeface="Arial Narrow" panose="020B0606020202030204" pitchFamily="34" charset="0"/>
              </a:rPr>
              <a:t>Expr </a:t>
            </a:r>
            <a:r>
              <a:rPr lang="en-US" altLang="en-US" sz="1800" b="0">
                <a:latin typeface="Arial Narrow" panose="020B0606020202030204" pitchFamily="34" charset="0"/>
              </a:rPr>
              <a:t>, EOF], [</a:t>
            </a:r>
            <a:r>
              <a:rPr lang="en-US" altLang="en-US" sz="1800" b="0" i="1">
                <a:latin typeface="Arial Narrow" panose="020B0606020202030204" pitchFamily="34" charset="0"/>
              </a:rPr>
              <a:t>Expr</a:t>
            </a:r>
            <a:r>
              <a:rPr lang="en-US" altLang="en-US" sz="2000" b="0" i="1">
                <a:latin typeface="Arial Narrow" panose="020B0606020202030204" pitchFamily="34" charset="0"/>
              </a:rPr>
              <a:t>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000" b="0" i="1">
                <a:latin typeface="Arial Narrow" panose="020B0606020202030204" pitchFamily="34" charset="0"/>
                <a:sym typeface="Symbol" panose="05050102010706020507" pitchFamily="18" charset="2"/>
              </a:rPr>
              <a:t> • </a:t>
            </a:r>
            <a:r>
              <a:rPr lang="en-US" altLang="en-US" sz="1800" b="0" i="1">
                <a:latin typeface="Arial Narrow" panose="020B0606020202030204" pitchFamily="34" charset="0"/>
              </a:rPr>
              <a:t>Term – Expr</a:t>
            </a:r>
            <a:r>
              <a:rPr lang="en-US" altLang="en-US" sz="1800" b="0">
                <a:latin typeface="Arial Narrow" panose="020B0606020202030204" pitchFamily="34" charset="0"/>
              </a:rPr>
              <a:t> , EOF], [</a:t>
            </a:r>
            <a:r>
              <a:rPr lang="en-US" altLang="en-US" sz="1800" b="0" i="1">
                <a:latin typeface="Arial Narrow" panose="020B0606020202030204" pitchFamily="34" charset="0"/>
              </a:rPr>
              <a:t>Expr</a:t>
            </a:r>
            <a:r>
              <a:rPr lang="en-US" altLang="en-US" sz="2000" b="0" i="1">
                <a:latin typeface="Arial Narrow" panose="020B0606020202030204" pitchFamily="34" charset="0"/>
              </a:rPr>
              <a:t>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000" b="0" i="1">
                <a:latin typeface="Arial Narrow" panose="020B0606020202030204" pitchFamily="34" charset="0"/>
                <a:sym typeface="Symbol" panose="05050102010706020507" pitchFamily="18" charset="2"/>
              </a:rPr>
              <a:t> • </a:t>
            </a:r>
            <a:r>
              <a:rPr lang="en-US" altLang="en-US" sz="1800" b="0" i="1">
                <a:latin typeface="Arial Narrow" panose="020B0606020202030204" pitchFamily="34" charset="0"/>
              </a:rPr>
              <a:t>Term </a:t>
            </a:r>
            <a:r>
              <a:rPr lang="en-US" altLang="en-US" sz="1800" b="0">
                <a:latin typeface="Arial Narrow" panose="020B0606020202030204" pitchFamily="34" charset="0"/>
              </a:rPr>
              <a:t>, EOF],  </a:t>
            </a:r>
          </a:p>
          <a:p>
            <a:pPr marL="742950" lvl="1" indent="-285750">
              <a:spcBef>
                <a:spcPct val="5000"/>
              </a:spcBef>
              <a:buFont typeface="Wingdings" panose="05000000000000000000" pitchFamily="2" charset="2"/>
              <a:buNone/>
            </a:pPr>
            <a:r>
              <a:rPr lang="en-US" altLang="en-US" sz="1600" b="0">
                <a:latin typeface="Arial Narrow" panose="020B0606020202030204" pitchFamily="34" charset="0"/>
              </a:rPr>
              <a:t>[</a:t>
            </a:r>
            <a:r>
              <a:rPr lang="en-US" altLang="en-US" sz="1600" b="0" i="1">
                <a:latin typeface="Arial Narrow" panose="020B0606020202030204" pitchFamily="34" charset="0"/>
              </a:rPr>
              <a:t>Term </a:t>
            </a:r>
            <a:r>
              <a:rPr lang="en-US" altLang="en-US" sz="16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 • </a:t>
            </a:r>
            <a:r>
              <a:rPr lang="en-US" altLang="en-US" sz="1600" b="0" i="1">
                <a:latin typeface="Arial Narrow" panose="020B0606020202030204" pitchFamily="34" charset="0"/>
              </a:rPr>
              <a:t>Factor * Term</a:t>
            </a:r>
            <a:r>
              <a:rPr lang="en-US" altLang="en-US" sz="1600" b="0">
                <a:latin typeface="Arial Narrow" panose="020B0606020202030204" pitchFamily="34" charset="0"/>
              </a:rPr>
              <a:t> , EOF], [</a:t>
            </a:r>
            <a:r>
              <a:rPr lang="en-US" altLang="en-US" sz="1600" b="0" i="1">
                <a:latin typeface="Arial Narrow" panose="020B0606020202030204" pitchFamily="34" charset="0"/>
              </a:rPr>
              <a:t>Term</a:t>
            </a:r>
            <a:r>
              <a:rPr lang="en-US" altLang="en-US" sz="1800" b="0" i="1">
                <a:latin typeface="Arial Narrow" panose="020B0606020202030204" pitchFamily="34" charset="0"/>
              </a:rPr>
              <a:t> </a:t>
            </a:r>
            <a:r>
              <a:rPr lang="en-US" altLang="en-US" sz="16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 • </a:t>
            </a:r>
            <a:r>
              <a:rPr lang="en-US" altLang="en-US" sz="1600" b="0" i="1">
                <a:latin typeface="Arial Narrow" panose="020B0606020202030204" pitchFamily="34" charset="0"/>
              </a:rPr>
              <a:t>Factor * Term</a:t>
            </a:r>
            <a:r>
              <a:rPr lang="en-US" altLang="en-US" sz="1600" b="0">
                <a:latin typeface="Arial Narrow" panose="020B0606020202030204" pitchFamily="34" charset="0"/>
              </a:rPr>
              <a:t> , –], </a:t>
            </a:r>
          </a:p>
          <a:p>
            <a:pPr marL="742950" lvl="1" indent="-285750">
              <a:spcBef>
                <a:spcPct val="5000"/>
              </a:spcBef>
              <a:buFont typeface="Wingdings" panose="05000000000000000000" pitchFamily="2" charset="2"/>
              <a:buNone/>
            </a:pPr>
            <a:r>
              <a:rPr lang="en-US" altLang="en-US" sz="1600" b="0">
                <a:latin typeface="Arial Narrow" panose="020B0606020202030204" pitchFamily="34" charset="0"/>
              </a:rPr>
              <a:t>[</a:t>
            </a:r>
            <a:r>
              <a:rPr lang="en-US" altLang="en-US" sz="1600" b="0" i="1">
                <a:latin typeface="Arial Narrow" panose="020B0606020202030204" pitchFamily="34" charset="0"/>
              </a:rPr>
              <a:t>Term</a:t>
            </a:r>
            <a:r>
              <a:rPr lang="en-US" altLang="en-US" sz="1800" b="0" i="1">
                <a:latin typeface="Arial Narrow" panose="020B0606020202030204" pitchFamily="34" charset="0"/>
              </a:rPr>
              <a:t> </a:t>
            </a:r>
            <a:r>
              <a:rPr lang="en-US" altLang="en-US" sz="16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 • </a:t>
            </a:r>
            <a:r>
              <a:rPr lang="en-US" altLang="en-US" sz="1600" b="0" i="1">
                <a:latin typeface="Arial Narrow" panose="020B0606020202030204" pitchFamily="34" charset="0"/>
              </a:rPr>
              <a:t>Factor</a:t>
            </a:r>
            <a:r>
              <a:rPr lang="en-US" altLang="en-US" sz="1600" b="0">
                <a:latin typeface="Arial Narrow" panose="020B0606020202030204" pitchFamily="34" charset="0"/>
              </a:rPr>
              <a:t> , EOF],  [</a:t>
            </a:r>
            <a:r>
              <a:rPr lang="en-US" altLang="en-US" sz="1600" b="0" i="1">
                <a:latin typeface="Arial Narrow" panose="020B0606020202030204" pitchFamily="34" charset="0"/>
              </a:rPr>
              <a:t>Term</a:t>
            </a:r>
            <a:r>
              <a:rPr lang="en-US" altLang="en-US" sz="1800" b="0" i="1">
                <a:latin typeface="Arial Narrow" panose="020B0606020202030204" pitchFamily="34" charset="0"/>
              </a:rPr>
              <a:t> </a:t>
            </a:r>
            <a:r>
              <a:rPr lang="en-US" altLang="en-US" sz="16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 • </a:t>
            </a:r>
            <a:r>
              <a:rPr lang="en-US" altLang="en-US" sz="1600" b="0" i="1">
                <a:latin typeface="Arial Narrow" panose="020B0606020202030204" pitchFamily="34" charset="0"/>
              </a:rPr>
              <a:t>Factor </a:t>
            </a:r>
            <a:r>
              <a:rPr lang="en-US" altLang="en-US" sz="1600" b="0">
                <a:latin typeface="Arial Narrow" panose="020B0606020202030204" pitchFamily="34" charset="0"/>
              </a:rPr>
              <a:t>, –],  </a:t>
            </a:r>
          </a:p>
          <a:p>
            <a:pPr marL="742950" lvl="1" indent="-285750">
              <a:spcBef>
                <a:spcPct val="5000"/>
              </a:spcBef>
              <a:buFont typeface="Wingdings" panose="05000000000000000000" pitchFamily="2" charset="2"/>
              <a:buNone/>
            </a:pPr>
            <a:r>
              <a:rPr lang="en-US" altLang="en-US" sz="1600" b="0">
                <a:latin typeface="Arial Narrow" panose="020B0606020202030204" pitchFamily="34" charset="0"/>
              </a:rPr>
              <a:t>[</a:t>
            </a:r>
            <a:r>
              <a:rPr lang="en-US" altLang="en-US" sz="1600" b="0" i="1">
                <a:latin typeface="Arial Narrow" panose="020B0606020202030204" pitchFamily="34" charset="0"/>
              </a:rPr>
              <a:t>Factor</a:t>
            </a:r>
            <a:r>
              <a:rPr lang="en-US" altLang="en-US" sz="1800" b="0" i="1">
                <a:latin typeface="Arial Narrow" panose="020B0606020202030204" pitchFamily="34" charset="0"/>
              </a:rPr>
              <a:t> </a:t>
            </a:r>
            <a:r>
              <a:rPr lang="en-US" altLang="en-US" sz="16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 • </a:t>
            </a:r>
            <a:r>
              <a:rPr lang="en-US" altLang="en-US" sz="1600" b="0" u="sng">
                <a:latin typeface="Arial Narrow" panose="020B0606020202030204" pitchFamily="34" charset="0"/>
              </a:rPr>
              <a:t>ident</a:t>
            </a:r>
            <a:r>
              <a:rPr lang="en-US" altLang="en-US" sz="1600" b="0">
                <a:latin typeface="Arial Narrow" panose="020B0606020202030204" pitchFamily="34" charset="0"/>
              </a:rPr>
              <a:t> , EOF], [</a:t>
            </a:r>
            <a:r>
              <a:rPr lang="en-US" altLang="en-US" sz="1600" b="0" i="1">
                <a:latin typeface="Arial Narrow" panose="020B0606020202030204" pitchFamily="34" charset="0"/>
              </a:rPr>
              <a:t>Factor </a:t>
            </a:r>
            <a:r>
              <a:rPr lang="en-US" altLang="en-US" sz="1800" b="0" i="1">
                <a:latin typeface="Arial Narrow" panose="020B0606020202030204" pitchFamily="34" charset="0"/>
              </a:rPr>
              <a:t> </a:t>
            </a:r>
            <a:r>
              <a:rPr lang="en-US" altLang="en-US" sz="16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 • </a:t>
            </a:r>
            <a:r>
              <a:rPr lang="en-US" altLang="en-US" sz="1600" b="0" u="sng">
                <a:latin typeface="Arial Narrow" panose="020B0606020202030204" pitchFamily="34" charset="0"/>
              </a:rPr>
              <a:t>ident</a:t>
            </a:r>
            <a:r>
              <a:rPr lang="en-US" altLang="en-US" sz="1600" b="0">
                <a:latin typeface="Arial Narrow" panose="020B0606020202030204" pitchFamily="34" charset="0"/>
              </a:rPr>
              <a:t> , –], [</a:t>
            </a:r>
            <a:r>
              <a:rPr lang="en-US" altLang="en-US" sz="1600" b="0" i="1">
                <a:latin typeface="Arial Narrow" panose="020B0606020202030204" pitchFamily="34" charset="0"/>
              </a:rPr>
              <a:t>Factor</a:t>
            </a:r>
            <a:r>
              <a:rPr lang="en-US" altLang="en-US" sz="16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 • </a:t>
            </a:r>
            <a:r>
              <a:rPr lang="en-US" altLang="en-US" sz="1600" b="0" u="sng">
                <a:latin typeface="Arial Narrow" panose="020B0606020202030204" pitchFamily="34" charset="0"/>
              </a:rPr>
              <a:t>ident</a:t>
            </a:r>
            <a:r>
              <a:rPr lang="en-US" altLang="en-US" sz="1600" b="0">
                <a:latin typeface="Arial Narrow" panose="020B0606020202030204" pitchFamily="34" charset="0"/>
              </a:rPr>
              <a:t>, *] }</a:t>
            </a:r>
          </a:p>
          <a:p>
            <a:pPr marL="342900" indent="-342900">
              <a:spcBef>
                <a:spcPct val="100000"/>
              </a:spcBef>
            </a:pPr>
            <a:r>
              <a:rPr lang="en-US" altLang="en-US" sz="1800" b="0">
                <a:latin typeface="Arial Narrow" panose="020B0606020202030204" pitchFamily="34" charset="0"/>
              </a:rPr>
              <a:t>S</a:t>
            </a:r>
            <a:r>
              <a:rPr lang="en-US" altLang="en-US" sz="1800" b="0" baseline="-25000">
                <a:latin typeface="Arial Narrow" panose="020B0606020202030204" pitchFamily="34" charset="0"/>
              </a:rPr>
              <a:t>1</a:t>
            </a:r>
            <a:r>
              <a:rPr lang="en-US" altLang="en-US" sz="1800" b="0">
                <a:latin typeface="Arial Narrow" panose="020B0606020202030204" pitchFamily="34" charset="0"/>
              </a:rPr>
              <a:t> : { [</a:t>
            </a:r>
            <a:r>
              <a:rPr lang="en-US" altLang="en-US" sz="1800" b="0" i="1">
                <a:latin typeface="Arial Narrow" panose="020B0606020202030204" pitchFamily="34" charset="0"/>
              </a:rPr>
              <a:t>Goal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</a:rPr>
              <a:t> Expr</a:t>
            </a:r>
            <a:r>
              <a:rPr lang="en-US" altLang="en-US" sz="1800" b="0">
                <a:latin typeface="Arial Narrow" panose="020B0606020202030204" pitchFamily="34" charset="0"/>
              </a:rPr>
              <a:t> •, EOF] }</a:t>
            </a:r>
            <a:endParaRPr lang="en-US" altLang="en-US" sz="1800"/>
          </a:p>
          <a:p>
            <a:pPr marL="342900" indent="-342900">
              <a:spcBef>
                <a:spcPct val="100000"/>
              </a:spcBef>
            </a:pPr>
            <a:r>
              <a:rPr lang="en-US" altLang="en-US" sz="1800" b="0">
                <a:latin typeface="Arial Narrow" panose="020B0606020202030204" pitchFamily="34" charset="0"/>
              </a:rPr>
              <a:t>S</a:t>
            </a:r>
            <a:r>
              <a:rPr lang="en-US" altLang="en-US" sz="1800" b="0" baseline="-25000">
                <a:latin typeface="Arial Narrow" panose="020B0606020202030204" pitchFamily="34" charset="0"/>
              </a:rPr>
              <a:t>2 </a:t>
            </a:r>
            <a:r>
              <a:rPr lang="en-US" altLang="en-US" sz="1800" b="0">
                <a:latin typeface="Arial Narrow" panose="020B0606020202030204" pitchFamily="34" charset="0"/>
              </a:rPr>
              <a:t> : { [</a:t>
            </a:r>
            <a:r>
              <a:rPr lang="en-US" altLang="en-US" sz="1800" b="0" i="1">
                <a:latin typeface="Arial Narrow" panose="020B0606020202030204" pitchFamily="34" charset="0"/>
              </a:rPr>
              <a:t>Expr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</a:rPr>
              <a:t> Term </a:t>
            </a:r>
            <a:r>
              <a:rPr lang="en-US" altLang="en-US" sz="1800" b="0">
                <a:latin typeface="Arial Narrow" panose="020B0606020202030204" pitchFamily="34" charset="0"/>
              </a:rPr>
              <a:t>• </a:t>
            </a:r>
            <a:r>
              <a:rPr lang="en-US" altLang="en-US" sz="1800" b="0" i="1">
                <a:latin typeface="Arial Narrow" panose="020B0606020202030204" pitchFamily="34" charset="0"/>
              </a:rPr>
              <a:t>– Expr</a:t>
            </a:r>
            <a:r>
              <a:rPr lang="en-US" altLang="en-US" sz="1800" b="0">
                <a:latin typeface="Arial Narrow" panose="020B0606020202030204" pitchFamily="34" charset="0"/>
              </a:rPr>
              <a:t> , EOF], [</a:t>
            </a:r>
            <a:r>
              <a:rPr lang="en-US" altLang="en-US" sz="1800" b="0" i="1">
                <a:latin typeface="Arial Narrow" panose="020B0606020202030204" pitchFamily="34" charset="0"/>
              </a:rPr>
              <a:t>Expr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</a:rPr>
              <a:t> Term</a:t>
            </a:r>
            <a:r>
              <a:rPr lang="en-US" altLang="en-US" sz="1800" b="0">
                <a:latin typeface="Arial Narrow" panose="020B0606020202030204" pitchFamily="34" charset="0"/>
              </a:rPr>
              <a:t> •, EOF] }</a:t>
            </a:r>
            <a:endParaRPr lang="en-US" altLang="en-US" sz="1800"/>
          </a:p>
          <a:p>
            <a:pPr marL="342900" indent="-342900">
              <a:spcBef>
                <a:spcPct val="100000"/>
              </a:spcBef>
            </a:pPr>
            <a:r>
              <a:rPr lang="en-US" altLang="en-US" sz="1800" b="0">
                <a:latin typeface="Arial Narrow" panose="020B0606020202030204" pitchFamily="34" charset="0"/>
              </a:rPr>
              <a:t>S</a:t>
            </a:r>
            <a:r>
              <a:rPr lang="en-US" altLang="en-US" sz="1800" b="0" baseline="-25000">
                <a:latin typeface="Arial Narrow" panose="020B0606020202030204" pitchFamily="34" charset="0"/>
              </a:rPr>
              <a:t>3</a:t>
            </a:r>
            <a:r>
              <a:rPr lang="en-US" altLang="en-US" sz="1800" b="0">
                <a:latin typeface="Arial Narrow" panose="020B0606020202030204" pitchFamily="34" charset="0"/>
              </a:rPr>
              <a:t> : { [</a:t>
            </a:r>
            <a:r>
              <a:rPr lang="en-US" altLang="en-US" sz="1800" b="0" i="1">
                <a:latin typeface="Arial Narrow" panose="020B0606020202030204" pitchFamily="34" charset="0"/>
              </a:rPr>
              <a:t>Term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</a:rPr>
              <a:t> Factor </a:t>
            </a:r>
            <a:r>
              <a:rPr lang="en-US" altLang="en-US" sz="1800" b="0">
                <a:latin typeface="Arial Narrow" panose="020B0606020202030204" pitchFamily="34" charset="0"/>
              </a:rPr>
              <a:t>• </a:t>
            </a:r>
            <a:r>
              <a:rPr lang="en-US" altLang="en-US" sz="1800" b="0" i="1">
                <a:latin typeface="Arial Narrow" panose="020B0606020202030204" pitchFamily="34" charset="0"/>
              </a:rPr>
              <a:t>* Term </a:t>
            </a:r>
            <a:r>
              <a:rPr lang="en-US" altLang="en-US" sz="1800" b="0">
                <a:latin typeface="Arial Narrow" panose="020B0606020202030204" pitchFamily="34" charset="0"/>
              </a:rPr>
              <a:t>, EOF],[</a:t>
            </a:r>
            <a:r>
              <a:rPr lang="en-US" altLang="en-US" sz="1800" b="0" i="1">
                <a:latin typeface="Arial Narrow" panose="020B0606020202030204" pitchFamily="34" charset="0"/>
              </a:rPr>
              <a:t>Term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</a:rPr>
              <a:t> Factor</a:t>
            </a:r>
            <a:r>
              <a:rPr lang="en-US" altLang="en-US" sz="1800" b="0">
                <a:latin typeface="Arial Narrow" panose="020B0606020202030204" pitchFamily="34" charset="0"/>
              </a:rPr>
              <a:t> • </a:t>
            </a:r>
            <a:r>
              <a:rPr lang="en-US" altLang="en-US" sz="1800" b="0" i="1">
                <a:latin typeface="Arial Narrow" panose="020B0606020202030204" pitchFamily="34" charset="0"/>
              </a:rPr>
              <a:t>* Term</a:t>
            </a:r>
            <a:r>
              <a:rPr lang="en-US" altLang="en-US" sz="1800" b="0">
                <a:latin typeface="Arial Narrow" panose="020B0606020202030204" pitchFamily="34" charset="0"/>
              </a:rPr>
              <a:t> , –], [</a:t>
            </a:r>
            <a:r>
              <a:rPr lang="en-US" altLang="en-US" sz="1800" b="0" i="1">
                <a:latin typeface="Arial Narrow" panose="020B0606020202030204" pitchFamily="34" charset="0"/>
              </a:rPr>
              <a:t>Term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</a:rPr>
              <a:t> Factor</a:t>
            </a:r>
            <a:r>
              <a:rPr lang="en-US" altLang="en-US" sz="1800" b="0">
                <a:latin typeface="Arial Narrow" panose="020B0606020202030204" pitchFamily="34" charset="0"/>
              </a:rPr>
              <a:t> •, EOF], </a:t>
            </a:r>
          </a:p>
          <a:p>
            <a:pPr marL="342900" indent="-342900">
              <a:spcBef>
                <a:spcPct val="5000"/>
              </a:spcBef>
            </a:pPr>
            <a:r>
              <a:rPr lang="en-US" altLang="en-US" sz="1800" b="0">
                <a:latin typeface="Arial Narrow" panose="020B0606020202030204" pitchFamily="34" charset="0"/>
              </a:rPr>
              <a:t>	  [</a:t>
            </a:r>
            <a:r>
              <a:rPr lang="en-US" altLang="en-US" sz="1800" b="0" i="1">
                <a:latin typeface="Arial Narrow" panose="020B0606020202030204" pitchFamily="34" charset="0"/>
              </a:rPr>
              <a:t>Term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</a:rPr>
              <a:t> Factor</a:t>
            </a:r>
            <a:r>
              <a:rPr lang="en-US" altLang="en-US" sz="1800" b="0">
                <a:latin typeface="Arial Narrow" panose="020B0606020202030204" pitchFamily="34" charset="0"/>
              </a:rPr>
              <a:t> •, –] }</a:t>
            </a:r>
          </a:p>
          <a:p>
            <a:pPr marL="342900" indent="-342900">
              <a:spcBef>
                <a:spcPct val="100000"/>
              </a:spcBef>
            </a:pPr>
            <a:r>
              <a:rPr lang="en-US" altLang="en-US" sz="1800" b="0">
                <a:latin typeface="Arial Narrow" panose="020B0606020202030204" pitchFamily="34" charset="0"/>
              </a:rPr>
              <a:t>S</a:t>
            </a:r>
            <a:r>
              <a:rPr lang="en-US" altLang="en-US" sz="1800" b="0" baseline="-25000">
                <a:latin typeface="Arial Narrow" panose="020B0606020202030204" pitchFamily="34" charset="0"/>
              </a:rPr>
              <a:t>4</a:t>
            </a:r>
            <a:r>
              <a:rPr lang="en-US" altLang="en-US" sz="1800" b="0">
                <a:latin typeface="Arial Narrow" panose="020B0606020202030204" pitchFamily="34" charset="0"/>
              </a:rPr>
              <a:t> : { [</a:t>
            </a:r>
            <a:r>
              <a:rPr lang="en-US" altLang="en-US" sz="1800" b="0" i="1">
                <a:latin typeface="Arial Narrow" panose="020B0606020202030204" pitchFamily="34" charset="0"/>
              </a:rPr>
              <a:t>Factor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</a:rPr>
              <a:t> </a:t>
            </a:r>
            <a:r>
              <a:rPr lang="en-US" altLang="en-US" sz="1800" b="0" u="sng">
                <a:latin typeface="Arial Narrow" panose="020B0606020202030204" pitchFamily="34" charset="0"/>
              </a:rPr>
              <a:t>ident</a:t>
            </a:r>
            <a:r>
              <a:rPr lang="en-US" altLang="en-US" sz="1800" b="0">
                <a:latin typeface="Arial Narrow" panose="020B0606020202030204" pitchFamily="34" charset="0"/>
              </a:rPr>
              <a:t> •, EOF],[</a:t>
            </a:r>
            <a:r>
              <a:rPr lang="en-US" altLang="en-US" sz="1800" b="0" i="1">
                <a:latin typeface="Arial Narrow" panose="020B0606020202030204" pitchFamily="34" charset="0"/>
              </a:rPr>
              <a:t>Factor</a:t>
            </a:r>
            <a:r>
              <a:rPr lang="en-US" altLang="en-US" sz="1800" b="0">
                <a:latin typeface="Arial Narrow" panose="020B0606020202030204" pitchFamily="34" charset="0"/>
              </a:rPr>
              <a:t>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>
                <a:latin typeface="Arial Narrow" panose="020B0606020202030204" pitchFamily="34" charset="0"/>
              </a:rPr>
              <a:t> </a:t>
            </a:r>
            <a:r>
              <a:rPr lang="en-US" altLang="en-US" sz="1800" b="0" u="sng">
                <a:latin typeface="Arial Narrow" panose="020B0606020202030204" pitchFamily="34" charset="0"/>
              </a:rPr>
              <a:t>ident</a:t>
            </a:r>
            <a:r>
              <a:rPr lang="en-US" altLang="en-US" sz="1800" b="0">
                <a:latin typeface="Arial Narrow" panose="020B0606020202030204" pitchFamily="34" charset="0"/>
              </a:rPr>
              <a:t> •, –], [</a:t>
            </a:r>
            <a:r>
              <a:rPr lang="en-US" altLang="en-US" sz="1800" b="0" i="1">
                <a:latin typeface="Arial Narrow" panose="020B0606020202030204" pitchFamily="34" charset="0"/>
              </a:rPr>
              <a:t>Factor</a:t>
            </a:r>
            <a:r>
              <a:rPr lang="en-US" altLang="en-US" sz="1800" b="0">
                <a:latin typeface="Arial Narrow" panose="020B0606020202030204" pitchFamily="34" charset="0"/>
              </a:rPr>
              <a:t>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>
                <a:latin typeface="Arial Narrow" panose="020B0606020202030204" pitchFamily="34" charset="0"/>
              </a:rPr>
              <a:t> </a:t>
            </a:r>
            <a:r>
              <a:rPr lang="en-US" altLang="en-US" sz="1800" b="0" u="sng">
                <a:latin typeface="Arial Narrow" panose="020B0606020202030204" pitchFamily="34" charset="0"/>
              </a:rPr>
              <a:t>ident</a:t>
            </a:r>
            <a:r>
              <a:rPr lang="en-US" altLang="en-US" sz="1800" b="0">
                <a:latin typeface="Arial Narrow" panose="020B0606020202030204" pitchFamily="34" charset="0"/>
              </a:rPr>
              <a:t> •, *] }</a:t>
            </a:r>
          </a:p>
          <a:p>
            <a:pPr marL="342900" indent="-342900">
              <a:spcBef>
                <a:spcPct val="100000"/>
              </a:spcBef>
            </a:pPr>
            <a:r>
              <a:rPr lang="en-US" altLang="en-US" sz="1800" b="0">
                <a:latin typeface="Arial Narrow" panose="020B0606020202030204" pitchFamily="34" charset="0"/>
              </a:rPr>
              <a:t>S</a:t>
            </a:r>
            <a:r>
              <a:rPr lang="en-US" altLang="en-US" sz="1800" b="0" baseline="-25000">
                <a:latin typeface="Arial Narrow" panose="020B0606020202030204" pitchFamily="34" charset="0"/>
              </a:rPr>
              <a:t>5</a:t>
            </a:r>
            <a:r>
              <a:rPr lang="en-US" altLang="en-US" sz="1800" b="0">
                <a:latin typeface="Arial Narrow" panose="020B0606020202030204" pitchFamily="34" charset="0"/>
              </a:rPr>
              <a:t> : {  [</a:t>
            </a:r>
            <a:r>
              <a:rPr lang="en-US" altLang="en-US" sz="1800" b="0" i="1">
                <a:latin typeface="Arial Narrow" panose="020B0606020202030204" pitchFamily="34" charset="0"/>
              </a:rPr>
              <a:t>Expr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</a:rPr>
              <a:t> Term – </a:t>
            </a:r>
            <a:r>
              <a:rPr lang="en-US" altLang="en-US" sz="2000" b="0" i="1">
                <a:latin typeface="Arial Narrow" panose="020B0606020202030204" pitchFamily="34" charset="0"/>
                <a:sym typeface="Symbol" panose="05050102010706020507" pitchFamily="18" charset="2"/>
              </a:rPr>
              <a:t> • </a:t>
            </a:r>
            <a:r>
              <a:rPr lang="en-US" altLang="en-US" sz="1800" b="0" i="1">
                <a:latin typeface="Arial Narrow" panose="020B0606020202030204" pitchFamily="34" charset="0"/>
              </a:rPr>
              <a:t>Expr</a:t>
            </a:r>
            <a:r>
              <a:rPr lang="en-US" altLang="en-US" sz="1800" b="0">
                <a:latin typeface="Arial Narrow" panose="020B0606020202030204" pitchFamily="34" charset="0"/>
              </a:rPr>
              <a:t> , </a:t>
            </a:r>
            <a:r>
              <a:rPr lang="en-US" altLang="en-US" sz="1600" b="0">
                <a:latin typeface="Arial Narrow" panose="020B0606020202030204" pitchFamily="34" charset="0"/>
              </a:rPr>
              <a:t>EOF</a:t>
            </a:r>
            <a:r>
              <a:rPr lang="en-US" altLang="en-US" sz="1800" b="0">
                <a:latin typeface="Arial Narrow" panose="020B0606020202030204" pitchFamily="34" charset="0"/>
              </a:rPr>
              <a:t>], [</a:t>
            </a:r>
            <a:r>
              <a:rPr lang="en-US" altLang="en-US" sz="1800" b="0" i="1">
                <a:latin typeface="Arial Narrow" panose="020B0606020202030204" pitchFamily="34" charset="0"/>
              </a:rPr>
              <a:t>Expr </a:t>
            </a:r>
            <a:r>
              <a:rPr lang="en-US" altLang="en-US" sz="2000" b="0" i="1">
                <a:latin typeface="Arial Narrow" panose="020B0606020202030204" pitchFamily="34" charset="0"/>
              </a:rPr>
              <a:t>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000" b="0" i="1">
                <a:latin typeface="Arial Narrow" panose="020B0606020202030204" pitchFamily="34" charset="0"/>
                <a:sym typeface="Symbol" panose="05050102010706020507" pitchFamily="18" charset="2"/>
              </a:rPr>
              <a:t> • </a:t>
            </a:r>
            <a:r>
              <a:rPr lang="en-US" altLang="en-US" sz="1800" b="0" i="1">
                <a:latin typeface="Arial Narrow" panose="020B0606020202030204" pitchFamily="34" charset="0"/>
              </a:rPr>
              <a:t>Term – Expr</a:t>
            </a:r>
            <a:r>
              <a:rPr lang="en-US" altLang="en-US" sz="1800" b="0">
                <a:latin typeface="Arial Narrow" panose="020B0606020202030204" pitchFamily="34" charset="0"/>
              </a:rPr>
              <a:t> , </a:t>
            </a:r>
            <a:r>
              <a:rPr lang="en-US" altLang="en-US" sz="1600" b="0">
                <a:latin typeface="Arial Narrow" panose="020B0606020202030204" pitchFamily="34" charset="0"/>
              </a:rPr>
              <a:t>EOF</a:t>
            </a:r>
            <a:r>
              <a:rPr lang="en-US" altLang="en-US" sz="1800" b="0">
                <a:latin typeface="Arial Narrow" panose="020B0606020202030204" pitchFamily="34" charset="0"/>
              </a:rPr>
              <a:t>], [</a:t>
            </a:r>
            <a:r>
              <a:rPr lang="en-US" altLang="en-US" sz="1800" b="0" i="1">
                <a:latin typeface="Arial Narrow" panose="020B0606020202030204" pitchFamily="34" charset="0"/>
              </a:rPr>
              <a:t>Expr</a:t>
            </a:r>
            <a:r>
              <a:rPr lang="en-US" altLang="en-US" sz="2000" b="0" i="1">
                <a:latin typeface="Arial Narrow" panose="020B0606020202030204" pitchFamily="34" charset="0"/>
              </a:rPr>
              <a:t>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000" b="0" i="1">
                <a:latin typeface="Arial Narrow" panose="020B0606020202030204" pitchFamily="34" charset="0"/>
                <a:sym typeface="Symbol" panose="05050102010706020507" pitchFamily="18" charset="2"/>
              </a:rPr>
              <a:t> • </a:t>
            </a:r>
            <a:r>
              <a:rPr lang="en-US" altLang="en-US" sz="1800" b="0" i="1">
                <a:latin typeface="Arial Narrow" panose="020B0606020202030204" pitchFamily="34" charset="0"/>
              </a:rPr>
              <a:t>Term</a:t>
            </a:r>
            <a:r>
              <a:rPr lang="en-US" altLang="en-US" sz="1800" b="0">
                <a:latin typeface="Arial Narrow" panose="020B0606020202030204" pitchFamily="34" charset="0"/>
              </a:rPr>
              <a:t> , </a:t>
            </a:r>
            <a:r>
              <a:rPr lang="en-US" altLang="en-US" sz="1600" b="0">
                <a:latin typeface="Arial Narrow" panose="020B0606020202030204" pitchFamily="34" charset="0"/>
              </a:rPr>
              <a:t>EOF</a:t>
            </a:r>
            <a:r>
              <a:rPr lang="en-US" altLang="en-US" sz="1800" b="0">
                <a:latin typeface="Arial Narrow" panose="020B0606020202030204" pitchFamily="34" charset="0"/>
              </a:rPr>
              <a:t>], </a:t>
            </a:r>
          </a:p>
          <a:p>
            <a:pPr marL="742950" lvl="1" indent="-285750">
              <a:spcBef>
                <a:spcPct val="5000"/>
              </a:spcBef>
              <a:buFont typeface="Wingdings" panose="05000000000000000000" pitchFamily="2" charset="2"/>
              <a:buNone/>
            </a:pPr>
            <a:r>
              <a:rPr lang="en-US" altLang="en-US" sz="1600" b="0">
                <a:latin typeface="Arial Narrow" panose="020B0606020202030204" pitchFamily="34" charset="0"/>
              </a:rPr>
              <a:t>[</a:t>
            </a:r>
            <a:r>
              <a:rPr lang="en-US" altLang="en-US" sz="1600" b="0" i="1">
                <a:latin typeface="Arial Narrow" panose="020B0606020202030204" pitchFamily="34" charset="0"/>
              </a:rPr>
              <a:t>Term</a:t>
            </a:r>
            <a:r>
              <a:rPr lang="en-US" altLang="en-US" sz="1800" b="0" i="1">
                <a:latin typeface="Arial Narrow" panose="020B0606020202030204" pitchFamily="34" charset="0"/>
              </a:rPr>
              <a:t> </a:t>
            </a:r>
            <a:r>
              <a:rPr lang="en-US" altLang="en-US" sz="16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 • </a:t>
            </a:r>
            <a:r>
              <a:rPr lang="en-US" altLang="en-US" sz="1600" b="0" i="1">
                <a:latin typeface="Arial Narrow" panose="020B0606020202030204" pitchFamily="34" charset="0"/>
              </a:rPr>
              <a:t>Factor * Term</a:t>
            </a:r>
            <a:r>
              <a:rPr lang="en-US" altLang="en-US" sz="1600" b="0">
                <a:latin typeface="Arial Narrow" panose="020B0606020202030204" pitchFamily="34" charset="0"/>
              </a:rPr>
              <a:t> , –], [</a:t>
            </a:r>
            <a:r>
              <a:rPr lang="en-US" altLang="en-US" sz="1600" b="0" i="1">
                <a:latin typeface="Arial Narrow" panose="020B0606020202030204" pitchFamily="34" charset="0"/>
              </a:rPr>
              <a:t>Term </a:t>
            </a:r>
            <a:r>
              <a:rPr lang="en-US" altLang="en-US" sz="1800" b="0" i="1">
                <a:latin typeface="Arial Narrow" panose="020B0606020202030204" pitchFamily="34" charset="0"/>
              </a:rPr>
              <a:t> </a:t>
            </a:r>
            <a:r>
              <a:rPr lang="en-US" altLang="en-US" sz="16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 • </a:t>
            </a:r>
            <a:r>
              <a:rPr lang="en-US" altLang="en-US" sz="1600" b="0" i="1">
                <a:latin typeface="Arial Narrow" panose="020B0606020202030204" pitchFamily="34" charset="0"/>
              </a:rPr>
              <a:t>Factor </a:t>
            </a:r>
            <a:r>
              <a:rPr lang="en-US" altLang="en-US" sz="1600" b="0">
                <a:latin typeface="Arial Narrow" panose="020B0606020202030204" pitchFamily="34" charset="0"/>
              </a:rPr>
              <a:t>, –], </a:t>
            </a:r>
          </a:p>
          <a:p>
            <a:pPr marL="742950" lvl="1" indent="-285750">
              <a:spcBef>
                <a:spcPct val="5000"/>
              </a:spcBef>
              <a:buFont typeface="Wingdings" panose="05000000000000000000" pitchFamily="2" charset="2"/>
              <a:buNone/>
            </a:pPr>
            <a:r>
              <a:rPr lang="en-US" altLang="en-US" sz="1600" b="0">
                <a:latin typeface="Arial Narrow" panose="020B0606020202030204" pitchFamily="34" charset="0"/>
              </a:rPr>
              <a:t>[</a:t>
            </a:r>
            <a:r>
              <a:rPr lang="en-US" altLang="en-US" sz="1600" b="0" i="1">
                <a:latin typeface="Arial Narrow" panose="020B0606020202030204" pitchFamily="34" charset="0"/>
              </a:rPr>
              <a:t>Term </a:t>
            </a:r>
            <a:r>
              <a:rPr lang="en-US" altLang="en-US" sz="1800" b="0" i="1">
                <a:latin typeface="Arial Narrow" panose="020B0606020202030204" pitchFamily="34" charset="0"/>
              </a:rPr>
              <a:t> </a:t>
            </a:r>
            <a:r>
              <a:rPr lang="en-US" altLang="en-US" sz="16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 • </a:t>
            </a:r>
            <a:r>
              <a:rPr lang="en-US" altLang="en-US" sz="1600" b="0" i="1">
                <a:latin typeface="Arial Narrow" panose="020B0606020202030204" pitchFamily="34" charset="0"/>
              </a:rPr>
              <a:t>Factor * Term</a:t>
            </a:r>
            <a:r>
              <a:rPr lang="en-US" altLang="en-US" sz="1600" b="0">
                <a:latin typeface="Arial Narrow" panose="020B0606020202030204" pitchFamily="34" charset="0"/>
              </a:rPr>
              <a:t> , </a:t>
            </a:r>
            <a:r>
              <a:rPr lang="en-US" altLang="en-US" sz="1400" b="0">
                <a:latin typeface="Arial Narrow" panose="020B0606020202030204" pitchFamily="34" charset="0"/>
              </a:rPr>
              <a:t>EOF</a:t>
            </a:r>
            <a:r>
              <a:rPr lang="en-US" altLang="en-US" sz="1600" b="0">
                <a:latin typeface="Arial Narrow" panose="020B0606020202030204" pitchFamily="34" charset="0"/>
              </a:rPr>
              <a:t>], [</a:t>
            </a:r>
            <a:r>
              <a:rPr lang="en-US" altLang="en-US" sz="1600" b="0" i="1">
                <a:latin typeface="Arial Narrow" panose="020B0606020202030204" pitchFamily="34" charset="0"/>
              </a:rPr>
              <a:t>Term</a:t>
            </a:r>
            <a:r>
              <a:rPr lang="en-US" altLang="en-US" sz="1800" b="0" i="1">
                <a:latin typeface="Arial Narrow" panose="020B0606020202030204" pitchFamily="34" charset="0"/>
              </a:rPr>
              <a:t> </a:t>
            </a:r>
            <a:r>
              <a:rPr lang="en-US" altLang="en-US" sz="16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 • </a:t>
            </a:r>
            <a:r>
              <a:rPr lang="en-US" altLang="en-US" sz="1600" b="0" i="1">
                <a:latin typeface="Arial Narrow" panose="020B0606020202030204" pitchFamily="34" charset="0"/>
              </a:rPr>
              <a:t>Factor</a:t>
            </a:r>
            <a:r>
              <a:rPr lang="en-US" altLang="en-US" sz="1600" b="0">
                <a:latin typeface="Arial Narrow" panose="020B0606020202030204" pitchFamily="34" charset="0"/>
              </a:rPr>
              <a:t> , </a:t>
            </a:r>
            <a:r>
              <a:rPr lang="en-US" altLang="en-US" sz="1400" b="0">
                <a:latin typeface="Arial Narrow" panose="020B0606020202030204" pitchFamily="34" charset="0"/>
              </a:rPr>
              <a:t>EOF</a:t>
            </a:r>
            <a:r>
              <a:rPr lang="en-US" altLang="en-US" sz="1600" b="0">
                <a:latin typeface="Arial Narrow" panose="020B0606020202030204" pitchFamily="34" charset="0"/>
              </a:rPr>
              <a:t>], </a:t>
            </a:r>
          </a:p>
          <a:p>
            <a:pPr marL="742950" lvl="1" indent="-285750">
              <a:spcBef>
                <a:spcPct val="5000"/>
              </a:spcBef>
              <a:buFont typeface="Wingdings" panose="05000000000000000000" pitchFamily="2" charset="2"/>
              <a:buNone/>
            </a:pPr>
            <a:r>
              <a:rPr lang="en-US" altLang="en-US" sz="1600" b="0">
                <a:latin typeface="Arial Narrow" panose="020B0606020202030204" pitchFamily="34" charset="0"/>
              </a:rPr>
              <a:t>[</a:t>
            </a:r>
            <a:r>
              <a:rPr lang="en-US" altLang="en-US" sz="1600" b="0" i="1">
                <a:latin typeface="Arial Narrow" panose="020B0606020202030204" pitchFamily="34" charset="0"/>
              </a:rPr>
              <a:t>Factor</a:t>
            </a:r>
            <a:r>
              <a:rPr lang="en-US" altLang="en-US" sz="1800" b="0" i="1">
                <a:latin typeface="Arial Narrow" panose="020B0606020202030204" pitchFamily="34" charset="0"/>
              </a:rPr>
              <a:t> </a:t>
            </a:r>
            <a:r>
              <a:rPr lang="en-US" altLang="en-US" sz="16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 • </a:t>
            </a:r>
            <a:r>
              <a:rPr lang="en-US" altLang="en-US" sz="1600" b="0" u="sng">
                <a:latin typeface="Arial Narrow" panose="020B0606020202030204" pitchFamily="34" charset="0"/>
              </a:rPr>
              <a:t>ident</a:t>
            </a:r>
            <a:r>
              <a:rPr lang="en-US" altLang="en-US" sz="1600" b="0">
                <a:latin typeface="Arial Narrow" panose="020B0606020202030204" pitchFamily="34" charset="0"/>
              </a:rPr>
              <a:t> , *], [</a:t>
            </a:r>
            <a:r>
              <a:rPr lang="en-US" altLang="en-US" sz="1600" b="0" i="1">
                <a:latin typeface="Arial Narrow" panose="020B0606020202030204" pitchFamily="34" charset="0"/>
              </a:rPr>
              <a:t>Factor</a:t>
            </a:r>
            <a:r>
              <a:rPr lang="en-US" altLang="en-US" sz="1800" b="0" i="1">
                <a:latin typeface="Arial Narrow" panose="020B0606020202030204" pitchFamily="34" charset="0"/>
              </a:rPr>
              <a:t> </a:t>
            </a:r>
            <a:r>
              <a:rPr lang="en-US" altLang="en-US" sz="16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 • </a:t>
            </a:r>
            <a:r>
              <a:rPr lang="en-US" altLang="en-US" sz="1600" b="0" u="sng">
                <a:latin typeface="Arial Narrow" panose="020B0606020202030204" pitchFamily="34" charset="0"/>
              </a:rPr>
              <a:t>ident</a:t>
            </a:r>
            <a:r>
              <a:rPr lang="en-US" altLang="en-US" sz="1600" b="0">
                <a:latin typeface="Arial Narrow" panose="020B0606020202030204" pitchFamily="34" charset="0"/>
              </a:rPr>
              <a:t> , –], [</a:t>
            </a:r>
            <a:r>
              <a:rPr lang="en-US" altLang="en-US" sz="1600" b="0" i="1">
                <a:latin typeface="Arial Narrow" panose="020B0606020202030204" pitchFamily="34" charset="0"/>
              </a:rPr>
              <a:t>Factor</a:t>
            </a:r>
            <a:r>
              <a:rPr lang="en-US" altLang="en-US" sz="1800" b="0" i="1">
                <a:latin typeface="Arial Narrow" panose="020B0606020202030204" pitchFamily="34" charset="0"/>
              </a:rPr>
              <a:t> </a:t>
            </a:r>
            <a:r>
              <a:rPr lang="en-US" altLang="en-US" sz="16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 • </a:t>
            </a:r>
            <a:r>
              <a:rPr lang="en-US" altLang="en-US" sz="1600" b="0" u="sng">
                <a:latin typeface="Arial Narrow" panose="020B0606020202030204" pitchFamily="34" charset="0"/>
              </a:rPr>
              <a:t>ident</a:t>
            </a:r>
            <a:r>
              <a:rPr lang="en-US" altLang="en-US" sz="1600" b="0">
                <a:latin typeface="Arial Narrow" panose="020B0606020202030204" pitchFamily="34" charset="0"/>
              </a:rPr>
              <a:t> , </a:t>
            </a:r>
            <a:r>
              <a:rPr lang="en-US" altLang="en-US" sz="1400" b="0">
                <a:latin typeface="Arial Narrow" panose="020B0606020202030204" pitchFamily="34" charset="0"/>
              </a:rPr>
              <a:t>EOF</a:t>
            </a:r>
            <a:r>
              <a:rPr lang="en-US" altLang="en-US" sz="1600" b="0">
                <a:latin typeface="Arial Narrow" panose="020B0606020202030204" pitchFamily="34" charset="0"/>
              </a:rPr>
              <a:t>] 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6562534"/>
            <a:ext cx="658911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Engineering: A Compiler 2nd Edition </a:t>
            </a:r>
            <a:r>
              <a:rPr lang="en-US" sz="1400" dirty="0" smtClean="0"/>
              <a:t>by </a:t>
            </a:r>
            <a:r>
              <a:rPr lang="en-US" sz="1400" dirty="0" smtClean="0">
                <a:hlinkClick r:id="rId2"/>
              </a:rPr>
              <a:t>Cooper</a:t>
            </a:r>
            <a:r>
              <a:rPr lang="en-US" sz="1400" dirty="0" smtClean="0"/>
              <a:t> &amp; </a:t>
            </a:r>
            <a:r>
              <a:rPr lang="en-US" sz="1400" dirty="0" smtClean="0">
                <a:hlinkClick r:id="rId3"/>
              </a:rPr>
              <a:t> </a:t>
            </a:r>
            <a:r>
              <a:rPr lang="en-US" sz="1400" dirty="0" err="1" smtClean="0">
                <a:hlinkClick r:id="rId3"/>
              </a:rPr>
              <a:t>Torczon</a:t>
            </a:r>
            <a:endParaRPr lang="en-US" sz="1400" dirty="0" smtClean="0"/>
          </a:p>
        </p:txBody>
      </p:sp>
    </p:spTree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1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"/>
              </a:spcBef>
            </a:pPr>
            <a:endParaRPr lang="en-US" altLang="en-US" sz="3000"/>
          </a:p>
        </p:txBody>
      </p:sp>
      <p:sp>
        <p:nvSpPr>
          <p:cNvPr id="2421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spcBef>
                <a:spcPct val="100000"/>
              </a:spcBef>
            </a:pPr>
            <a:r>
              <a:rPr lang="en-US" altLang="en-US" sz="2000" b="0">
                <a:latin typeface="Arial Narrow" panose="020B0606020202030204" pitchFamily="34" charset="0"/>
              </a:rPr>
              <a:t>S</a:t>
            </a:r>
            <a:r>
              <a:rPr lang="en-US" altLang="en-US" sz="2000" b="0" baseline="-25000">
                <a:latin typeface="Arial Narrow" panose="020B0606020202030204" pitchFamily="34" charset="0"/>
              </a:rPr>
              <a:t>6</a:t>
            </a:r>
            <a:r>
              <a:rPr lang="en-US" altLang="en-US" sz="2000" b="0">
                <a:latin typeface="Arial Narrow" panose="020B0606020202030204" pitchFamily="34" charset="0"/>
              </a:rPr>
              <a:t> : { [</a:t>
            </a:r>
            <a:r>
              <a:rPr lang="en-US" altLang="en-US" sz="2000" b="0" i="1">
                <a:latin typeface="Arial Narrow" panose="020B0606020202030204" pitchFamily="34" charset="0"/>
              </a:rPr>
              <a:t>Term </a:t>
            </a:r>
            <a:r>
              <a:rPr lang="en-US" altLang="en-US" sz="20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000" b="0" i="1">
                <a:latin typeface="Arial Narrow" panose="020B0606020202030204" pitchFamily="34" charset="0"/>
              </a:rPr>
              <a:t> Factor * 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•</a:t>
            </a:r>
            <a:r>
              <a:rPr lang="en-US" altLang="en-US" sz="2000" b="0" i="1">
                <a:latin typeface="Arial Narrow" panose="020B0606020202030204" pitchFamily="34" charset="0"/>
              </a:rPr>
              <a:t> Term </a:t>
            </a:r>
            <a:r>
              <a:rPr lang="en-US" altLang="en-US" sz="2000" b="0">
                <a:latin typeface="Arial Narrow" panose="020B0606020202030204" pitchFamily="34" charset="0"/>
              </a:rPr>
              <a:t>, </a:t>
            </a:r>
            <a:r>
              <a:rPr lang="en-US" altLang="en-US" sz="1800" b="0">
                <a:latin typeface="Arial Narrow" panose="020B0606020202030204" pitchFamily="34" charset="0"/>
              </a:rPr>
              <a:t>EOF</a:t>
            </a:r>
            <a:r>
              <a:rPr lang="en-US" altLang="en-US" sz="2000" b="0">
                <a:latin typeface="Arial Narrow" panose="020B0606020202030204" pitchFamily="34" charset="0"/>
              </a:rPr>
              <a:t>], [</a:t>
            </a:r>
            <a:r>
              <a:rPr lang="en-US" altLang="en-US" sz="2000" b="0" i="1">
                <a:latin typeface="Arial Narrow" panose="020B0606020202030204" pitchFamily="34" charset="0"/>
              </a:rPr>
              <a:t>Term </a:t>
            </a:r>
            <a:r>
              <a:rPr lang="en-US" altLang="en-US" sz="20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000" b="0" i="1">
                <a:latin typeface="Arial Narrow" panose="020B0606020202030204" pitchFamily="34" charset="0"/>
              </a:rPr>
              <a:t> Factor * 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•</a:t>
            </a:r>
            <a:r>
              <a:rPr lang="en-US" altLang="en-US" sz="2000" b="0" i="1">
                <a:latin typeface="Arial Narrow" panose="020B0606020202030204" pitchFamily="34" charset="0"/>
              </a:rPr>
              <a:t> Term</a:t>
            </a:r>
            <a:r>
              <a:rPr lang="en-US" altLang="en-US" sz="2000" b="0">
                <a:latin typeface="Arial Narrow" panose="020B0606020202030204" pitchFamily="34" charset="0"/>
              </a:rPr>
              <a:t> , –], </a:t>
            </a:r>
          </a:p>
          <a:p>
            <a:pPr marL="342900" indent="-342900">
              <a:spcBef>
                <a:spcPct val="0"/>
              </a:spcBef>
            </a:pPr>
            <a:r>
              <a:rPr lang="en-US" altLang="en-US" sz="2000" b="0">
                <a:latin typeface="Arial Narrow" panose="020B0606020202030204" pitchFamily="34" charset="0"/>
              </a:rPr>
              <a:t>	 [</a:t>
            </a:r>
            <a:r>
              <a:rPr lang="en-US" altLang="en-US" sz="2000" b="0" i="1">
                <a:latin typeface="Arial Narrow" panose="020B0606020202030204" pitchFamily="34" charset="0"/>
              </a:rPr>
              <a:t>Term </a:t>
            </a:r>
            <a:r>
              <a:rPr lang="en-US" altLang="en-US" sz="20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000" b="0" i="1">
                <a:latin typeface="Arial Narrow" panose="020B0606020202030204" pitchFamily="34" charset="0"/>
              </a:rPr>
              <a:t>  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•</a:t>
            </a:r>
            <a:r>
              <a:rPr lang="en-US" altLang="en-US" sz="2000" b="0" i="1">
                <a:latin typeface="Arial Narrow" panose="020B0606020202030204" pitchFamily="34" charset="0"/>
              </a:rPr>
              <a:t> Factor * Term </a:t>
            </a:r>
            <a:r>
              <a:rPr lang="en-US" altLang="en-US" sz="2000" b="0">
                <a:latin typeface="Arial Narrow" panose="020B0606020202030204" pitchFamily="34" charset="0"/>
              </a:rPr>
              <a:t>, </a:t>
            </a:r>
            <a:r>
              <a:rPr lang="en-US" altLang="en-US" sz="1800" b="0">
                <a:latin typeface="Arial Narrow" panose="020B0606020202030204" pitchFamily="34" charset="0"/>
              </a:rPr>
              <a:t>EOF</a:t>
            </a:r>
            <a:r>
              <a:rPr lang="en-US" altLang="en-US" sz="2000" b="0">
                <a:latin typeface="Arial Narrow" panose="020B0606020202030204" pitchFamily="34" charset="0"/>
              </a:rPr>
              <a:t>], [</a:t>
            </a:r>
            <a:r>
              <a:rPr lang="en-US" altLang="en-US" sz="2000" b="0" i="1">
                <a:latin typeface="Arial Narrow" panose="020B0606020202030204" pitchFamily="34" charset="0"/>
              </a:rPr>
              <a:t>Term </a:t>
            </a:r>
            <a:r>
              <a:rPr lang="en-US" altLang="en-US" sz="20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000" b="0" i="1">
                <a:latin typeface="Arial Narrow" panose="020B0606020202030204" pitchFamily="34" charset="0"/>
              </a:rPr>
              <a:t>  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•</a:t>
            </a:r>
            <a:r>
              <a:rPr lang="en-US" altLang="en-US" sz="2000" b="0" i="1">
                <a:latin typeface="Arial Narrow" panose="020B0606020202030204" pitchFamily="34" charset="0"/>
              </a:rPr>
              <a:t> Factor * Term</a:t>
            </a:r>
            <a:r>
              <a:rPr lang="en-US" altLang="en-US" sz="2000" b="0">
                <a:latin typeface="Arial Narrow" panose="020B0606020202030204" pitchFamily="34" charset="0"/>
              </a:rPr>
              <a:t> , –], </a:t>
            </a:r>
          </a:p>
          <a:p>
            <a:pPr marL="342900" indent="-342900">
              <a:spcBef>
                <a:spcPct val="0"/>
              </a:spcBef>
            </a:pPr>
            <a:r>
              <a:rPr lang="en-US" altLang="en-US" sz="2000" b="0">
                <a:latin typeface="Arial Narrow" panose="020B0606020202030204" pitchFamily="34" charset="0"/>
              </a:rPr>
              <a:t>	  [</a:t>
            </a:r>
            <a:r>
              <a:rPr lang="en-US" altLang="en-US" sz="2000" b="0" i="1">
                <a:latin typeface="Arial Narrow" panose="020B0606020202030204" pitchFamily="34" charset="0"/>
              </a:rPr>
              <a:t>Term </a:t>
            </a:r>
            <a:r>
              <a:rPr lang="en-US" altLang="en-US" sz="2000" b="0" i="1">
                <a:latin typeface="Arial Narrow" panose="020B0606020202030204" pitchFamily="34" charset="0"/>
                <a:sym typeface="Symbol" panose="05050102010706020507" pitchFamily="18" charset="2"/>
              </a:rPr>
              <a:t>  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•</a:t>
            </a:r>
            <a:r>
              <a:rPr lang="en-US" altLang="en-US" sz="2000" b="0" i="1">
                <a:latin typeface="Arial Narrow" panose="020B0606020202030204" pitchFamily="34" charset="0"/>
              </a:rPr>
              <a:t> Factor </a:t>
            </a:r>
            <a:r>
              <a:rPr lang="en-US" altLang="en-US" sz="2000" b="0">
                <a:latin typeface="Arial Narrow" panose="020B0606020202030204" pitchFamily="34" charset="0"/>
              </a:rPr>
              <a:t>, </a:t>
            </a:r>
            <a:r>
              <a:rPr lang="en-US" altLang="en-US" sz="1800" b="0">
                <a:latin typeface="Arial Narrow" panose="020B0606020202030204" pitchFamily="34" charset="0"/>
              </a:rPr>
              <a:t>EOF</a:t>
            </a:r>
            <a:r>
              <a:rPr lang="en-US" altLang="en-US" sz="2000" b="0">
                <a:latin typeface="Arial Narrow" panose="020B0606020202030204" pitchFamily="34" charset="0"/>
              </a:rPr>
              <a:t>], [</a:t>
            </a:r>
            <a:r>
              <a:rPr lang="en-US" altLang="en-US" sz="2000" b="0" i="1">
                <a:latin typeface="Arial Narrow" panose="020B0606020202030204" pitchFamily="34" charset="0"/>
              </a:rPr>
              <a:t>Term </a:t>
            </a:r>
            <a:r>
              <a:rPr lang="en-US" altLang="en-US" sz="2000" b="0" i="1">
                <a:latin typeface="Arial Narrow" panose="020B0606020202030204" pitchFamily="34" charset="0"/>
                <a:sym typeface="Symbol" panose="05050102010706020507" pitchFamily="18" charset="2"/>
              </a:rPr>
              <a:t>  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•</a:t>
            </a:r>
            <a:r>
              <a:rPr lang="en-US" altLang="en-US" sz="2000" b="0" i="1">
                <a:latin typeface="Arial Narrow" panose="020B0606020202030204" pitchFamily="34" charset="0"/>
              </a:rPr>
              <a:t> Factor</a:t>
            </a:r>
            <a:r>
              <a:rPr lang="en-US" altLang="en-US" sz="2000" b="0">
                <a:latin typeface="Arial Narrow" panose="020B0606020202030204" pitchFamily="34" charset="0"/>
              </a:rPr>
              <a:t> , –], </a:t>
            </a:r>
          </a:p>
          <a:p>
            <a:pPr marL="342900" indent="-342900">
              <a:spcBef>
                <a:spcPct val="0"/>
              </a:spcBef>
            </a:pPr>
            <a:r>
              <a:rPr lang="en-US" altLang="en-US" sz="2000" b="0">
                <a:latin typeface="Arial Narrow" panose="020B0606020202030204" pitchFamily="34" charset="0"/>
              </a:rPr>
              <a:t>	  [</a:t>
            </a:r>
            <a:r>
              <a:rPr lang="en-US" altLang="en-US" sz="2000" b="0" i="1">
                <a:latin typeface="Arial Narrow" panose="020B0606020202030204" pitchFamily="34" charset="0"/>
              </a:rPr>
              <a:t>Factor</a:t>
            </a:r>
            <a:r>
              <a:rPr lang="en-US" altLang="en-US" sz="2000" b="0">
                <a:latin typeface="Arial Narrow" panose="020B0606020202030204" pitchFamily="34" charset="0"/>
              </a:rPr>
              <a:t> </a:t>
            </a:r>
            <a:r>
              <a:rPr lang="en-US" altLang="en-US" sz="2000" b="0" i="1">
                <a:latin typeface="Arial Narrow" panose="020B0606020202030204" pitchFamily="34" charset="0"/>
                <a:sym typeface="Symbol" panose="05050102010706020507" pitchFamily="18" charset="2"/>
              </a:rPr>
              <a:t> </a:t>
            </a:r>
            <a:r>
              <a:rPr lang="en-US" altLang="en-US" sz="2000" b="0">
                <a:latin typeface="Arial Narrow" panose="020B0606020202030204" pitchFamily="34" charset="0"/>
              </a:rPr>
              <a:t> 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•</a:t>
            </a:r>
            <a:r>
              <a:rPr lang="en-US" altLang="en-US" sz="2000" b="0">
                <a:latin typeface="Arial Narrow" panose="020B0606020202030204" pitchFamily="34" charset="0"/>
              </a:rPr>
              <a:t> </a:t>
            </a:r>
            <a:r>
              <a:rPr lang="en-US" altLang="en-US" sz="2000" b="0" u="sng">
                <a:latin typeface="Arial Narrow" panose="020B0606020202030204" pitchFamily="34" charset="0"/>
              </a:rPr>
              <a:t>ident</a:t>
            </a:r>
            <a:r>
              <a:rPr lang="en-US" altLang="en-US" sz="2000" b="0">
                <a:latin typeface="Arial Narrow" panose="020B0606020202030204" pitchFamily="34" charset="0"/>
              </a:rPr>
              <a:t> , </a:t>
            </a:r>
            <a:r>
              <a:rPr lang="en-US" altLang="en-US" sz="1800" b="0">
                <a:latin typeface="Arial Narrow" panose="020B0606020202030204" pitchFamily="34" charset="0"/>
              </a:rPr>
              <a:t>EOF</a:t>
            </a:r>
            <a:r>
              <a:rPr lang="en-US" altLang="en-US" sz="2000" b="0">
                <a:latin typeface="Arial Narrow" panose="020B0606020202030204" pitchFamily="34" charset="0"/>
              </a:rPr>
              <a:t>], [</a:t>
            </a:r>
            <a:r>
              <a:rPr lang="en-US" altLang="en-US" sz="2000" b="0" i="1">
                <a:latin typeface="Arial Narrow" panose="020B0606020202030204" pitchFamily="34" charset="0"/>
              </a:rPr>
              <a:t>Factor </a:t>
            </a:r>
            <a:r>
              <a:rPr lang="en-US" altLang="en-US" sz="2000" b="0" i="1">
                <a:latin typeface="Arial Narrow" panose="020B0606020202030204" pitchFamily="34" charset="0"/>
                <a:sym typeface="Symbol" panose="05050102010706020507" pitchFamily="18" charset="2"/>
              </a:rPr>
              <a:t>  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•</a:t>
            </a:r>
            <a:r>
              <a:rPr lang="en-US" altLang="en-US" sz="2000" b="0">
                <a:latin typeface="Arial Narrow" panose="020B0606020202030204" pitchFamily="34" charset="0"/>
              </a:rPr>
              <a:t> </a:t>
            </a:r>
            <a:r>
              <a:rPr lang="en-US" altLang="en-US" sz="2000" b="0" u="sng">
                <a:latin typeface="Arial Narrow" panose="020B0606020202030204" pitchFamily="34" charset="0"/>
              </a:rPr>
              <a:t>ident</a:t>
            </a:r>
            <a:r>
              <a:rPr lang="en-US" altLang="en-US" sz="2000" b="0">
                <a:latin typeface="Arial Narrow" panose="020B0606020202030204" pitchFamily="34" charset="0"/>
              </a:rPr>
              <a:t> , –], [</a:t>
            </a:r>
            <a:r>
              <a:rPr lang="en-US" altLang="en-US" sz="2000" b="0" i="1">
                <a:latin typeface="Arial Narrow" panose="020B0606020202030204" pitchFamily="34" charset="0"/>
              </a:rPr>
              <a:t>Factor </a:t>
            </a:r>
            <a:r>
              <a:rPr lang="en-US" altLang="en-US" sz="2000" b="0" i="1">
                <a:latin typeface="Arial Narrow" panose="020B0606020202030204" pitchFamily="34" charset="0"/>
                <a:sym typeface="Symbol" panose="05050102010706020507" pitchFamily="18" charset="2"/>
              </a:rPr>
              <a:t>  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•</a:t>
            </a:r>
            <a:r>
              <a:rPr lang="en-US" altLang="en-US" sz="2000" b="0">
                <a:latin typeface="Arial Narrow" panose="020B0606020202030204" pitchFamily="34" charset="0"/>
              </a:rPr>
              <a:t> </a:t>
            </a:r>
            <a:r>
              <a:rPr lang="en-US" altLang="en-US" sz="2000" b="0" u="sng">
                <a:latin typeface="Arial Narrow" panose="020B0606020202030204" pitchFamily="34" charset="0"/>
              </a:rPr>
              <a:t>ident</a:t>
            </a:r>
            <a:r>
              <a:rPr lang="en-US" altLang="en-US" sz="2000" b="0">
                <a:latin typeface="Arial Narrow" panose="020B0606020202030204" pitchFamily="34" charset="0"/>
              </a:rPr>
              <a:t> , *] }</a:t>
            </a:r>
            <a:endParaRPr lang="en-US" altLang="en-US" sz="2000"/>
          </a:p>
          <a:p>
            <a:pPr marL="342900" indent="-342900">
              <a:spcBef>
                <a:spcPct val="75000"/>
              </a:spcBef>
            </a:pPr>
            <a:r>
              <a:rPr lang="en-US" altLang="en-US" sz="2000" b="0">
                <a:latin typeface="Arial Narrow" panose="020B0606020202030204" pitchFamily="34" charset="0"/>
              </a:rPr>
              <a:t>S</a:t>
            </a:r>
            <a:r>
              <a:rPr lang="en-US" altLang="en-US" sz="2000" b="0" baseline="-25000">
                <a:latin typeface="Arial Narrow" panose="020B0606020202030204" pitchFamily="34" charset="0"/>
              </a:rPr>
              <a:t>7</a:t>
            </a:r>
            <a:r>
              <a:rPr lang="en-US" altLang="en-US" sz="2000" b="0">
                <a:latin typeface="Arial Narrow" panose="020B0606020202030204" pitchFamily="34" charset="0"/>
              </a:rPr>
              <a:t>: { [</a:t>
            </a:r>
            <a:r>
              <a:rPr lang="en-US" altLang="en-US" sz="2000" b="0" i="1">
                <a:latin typeface="Arial Narrow" panose="020B0606020202030204" pitchFamily="34" charset="0"/>
              </a:rPr>
              <a:t>Expr </a:t>
            </a:r>
            <a:r>
              <a:rPr lang="en-US" altLang="en-US" sz="20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000" b="0" i="1">
                <a:latin typeface="Arial Narrow" panose="020B0606020202030204" pitchFamily="34" charset="0"/>
              </a:rPr>
              <a:t> Term – Expr 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•</a:t>
            </a:r>
            <a:r>
              <a:rPr lang="en-US" altLang="en-US" sz="2000" b="0">
                <a:latin typeface="Arial Narrow" panose="020B0606020202030204" pitchFamily="34" charset="0"/>
              </a:rPr>
              <a:t>, </a:t>
            </a:r>
            <a:r>
              <a:rPr lang="en-US" altLang="en-US" sz="1800" b="0">
                <a:latin typeface="Arial Narrow" panose="020B0606020202030204" pitchFamily="34" charset="0"/>
              </a:rPr>
              <a:t>EOF</a:t>
            </a:r>
            <a:r>
              <a:rPr lang="en-US" altLang="en-US" sz="2000" b="0">
                <a:latin typeface="Arial Narrow" panose="020B0606020202030204" pitchFamily="34" charset="0"/>
              </a:rPr>
              <a:t>] }</a:t>
            </a:r>
            <a:endParaRPr lang="en-US" altLang="en-US" sz="2000"/>
          </a:p>
          <a:p>
            <a:pPr marL="342900" indent="-342900">
              <a:spcBef>
                <a:spcPct val="75000"/>
              </a:spcBef>
            </a:pPr>
            <a:r>
              <a:rPr lang="en-US" altLang="en-US" sz="2000" b="0">
                <a:latin typeface="Arial Narrow" panose="020B0606020202030204" pitchFamily="34" charset="0"/>
              </a:rPr>
              <a:t>S</a:t>
            </a:r>
            <a:r>
              <a:rPr lang="en-US" altLang="en-US" sz="2000" b="0" baseline="-25000">
                <a:latin typeface="Arial Narrow" panose="020B0606020202030204" pitchFamily="34" charset="0"/>
              </a:rPr>
              <a:t>8</a:t>
            </a:r>
            <a:r>
              <a:rPr lang="en-US" altLang="en-US" sz="2000" b="0">
                <a:latin typeface="Arial Narrow" panose="020B0606020202030204" pitchFamily="34" charset="0"/>
              </a:rPr>
              <a:t> : { [</a:t>
            </a:r>
            <a:r>
              <a:rPr lang="en-US" altLang="en-US" sz="2000" b="0" i="1">
                <a:latin typeface="Arial Narrow" panose="020B0606020202030204" pitchFamily="34" charset="0"/>
              </a:rPr>
              <a:t>Term </a:t>
            </a:r>
            <a:r>
              <a:rPr lang="en-US" altLang="en-US" sz="20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000" b="0" i="1">
                <a:latin typeface="Arial Narrow" panose="020B0606020202030204" pitchFamily="34" charset="0"/>
              </a:rPr>
              <a:t> Factor * Term</a:t>
            </a:r>
            <a:r>
              <a:rPr lang="en-US" altLang="en-US" sz="2000" b="0">
                <a:latin typeface="Arial Narrow" panose="020B0606020202030204" pitchFamily="34" charset="0"/>
              </a:rPr>
              <a:t> 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•</a:t>
            </a:r>
            <a:r>
              <a:rPr lang="en-US" altLang="en-US" sz="2000" b="0">
                <a:latin typeface="Arial Narrow" panose="020B0606020202030204" pitchFamily="34" charset="0"/>
              </a:rPr>
              <a:t>, </a:t>
            </a:r>
            <a:r>
              <a:rPr lang="en-US" altLang="en-US" sz="1800" b="0">
                <a:latin typeface="Arial Narrow" panose="020B0606020202030204" pitchFamily="34" charset="0"/>
              </a:rPr>
              <a:t>EOF</a:t>
            </a:r>
            <a:r>
              <a:rPr lang="en-US" altLang="en-US" sz="2000" b="0">
                <a:latin typeface="Arial Narrow" panose="020B0606020202030204" pitchFamily="34" charset="0"/>
              </a:rPr>
              <a:t>], [</a:t>
            </a:r>
            <a:r>
              <a:rPr lang="en-US" altLang="en-US" sz="2000" b="0" i="1">
                <a:latin typeface="Arial Narrow" panose="020B0606020202030204" pitchFamily="34" charset="0"/>
              </a:rPr>
              <a:t>Term </a:t>
            </a:r>
            <a:r>
              <a:rPr lang="en-US" altLang="en-US" sz="20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000" b="0" i="1">
                <a:latin typeface="Arial Narrow" panose="020B0606020202030204" pitchFamily="34" charset="0"/>
              </a:rPr>
              <a:t> Factor * Term</a:t>
            </a:r>
            <a:r>
              <a:rPr lang="en-US" altLang="en-US" sz="2000" b="0">
                <a:latin typeface="Arial Narrow" panose="020B0606020202030204" pitchFamily="34" charset="0"/>
              </a:rPr>
              <a:t> 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•</a:t>
            </a:r>
            <a:r>
              <a:rPr lang="en-US" altLang="en-US" sz="2000" b="0">
                <a:latin typeface="Arial Narrow" panose="020B0606020202030204" pitchFamily="34" charset="0"/>
              </a:rPr>
              <a:t>, –] 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6562534"/>
            <a:ext cx="658911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Engineering: A Compiler 2nd Edition </a:t>
            </a:r>
            <a:r>
              <a:rPr lang="en-US" sz="1400" dirty="0" smtClean="0"/>
              <a:t>by </a:t>
            </a:r>
            <a:r>
              <a:rPr lang="en-US" sz="1400" dirty="0" smtClean="0">
                <a:hlinkClick r:id="rId2"/>
              </a:rPr>
              <a:t>Cooper</a:t>
            </a:r>
            <a:r>
              <a:rPr lang="en-US" sz="1400" dirty="0" smtClean="0"/>
              <a:t> &amp; </a:t>
            </a:r>
            <a:r>
              <a:rPr lang="en-US" sz="1400" dirty="0" smtClean="0">
                <a:hlinkClick r:id="rId3"/>
              </a:rPr>
              <a:t> </a:t>
            </a:r>
            <a:r>
              <a:rPr lang="en-US" sz="1400" dirty="0" err="1" smtClean="0">
                <a:hlinkClick r:id="rId3"/>
              </a:rPr>
              <a:t>Torczon</a:t>
            </a:r>
            <a:endParaRPr lang="en-US" sz="1400" dirty="0" smtClean="0"/>
          </a:p>
        </p:txBody>
      </p:sp>
    </p:spTree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2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75000"/>
              </a:spcBef>
            </a:pPr>
            <a:r>
              <a:rPr lang="en-US" altLang="en-US" b="0">
                <a:latin typeface="Arial Narrow" panose="020B0606020202030204" pitchFamily="34" charset="0"/>
              </a:rPr>
              <a:t>Example</a:t>
            </a:r>
            <a:endParaRPr lang="en-US" altLang="en-US" sz="3400" b="0">
              <a:latin typeface="Arial Narrow" panose="020B0606020202030204" pitchFamily="34" charset="0"/>
            </a:endParaRPr>
          </a:p>
        </p:txBody>
      </p:sp>
      <p:sp>
        <p:nvSpPr>
          <p:cNvPr id="2422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Goto Relationship </a:t>
            </a:r>
            <a:r>
              <a:rPr lang="en-US" altLang="en-US" i="1"/>
              <a:t>(from the construction) </a:t>
            </a:r>
            <a:endParaRPr lang="en-US" altLang="en-US"/>
          </a:p>
        </p:txBody>
      </p:sp>
      <p:graphicFrame>
        <p:nvGraphicFramePr>
          <p:cNvPr id="2422788" name="Object 4"/>
          <p:cNvGraphicFramePr>
            <a:graphicFrameLocks noChangeAspect="1"/>
          </p:cNvGraphicFramePr>
          <p:nvPr/>
        </p:nvGraphicFramePr>
        <p:xfrm>
          <a:off x="0" y="1905000"/>
          <a:ext cx="9144000" cy="491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2794" name="Document" r:id="rId3" imgW="6242304" imgH="3352800" progId="Word.Document.8">
                  <p:embed/>
                </p:oleObj>
              </mc:Choice>
              <mc:Fallback>
                <p:oleObj name="Document" r:id="rId3" imgW="6242304" imgH="335280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905000"/>
                        <a:ext cx="9144000" cy="4910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0" y="6562534"/>
            <a:ext cx="658911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Engineering: A Compiler 2nd Edition </a:t>
            </a:r>
            <a:r>
              <a:rPr lang="en-US" sz="1400" dirty="0" smtClean="0"/>
              <a:t>by </a:t>
            </a:r>
            <a:r>
              <a:rPr lang="en-US" sz="1400" dirty="0" smtClean="0">
                <a:hlinkClick r:id="rId5"/>
              </a:rPr>
              <a:t>Cooper</a:t>
            </a:r>
            <a:r>
              <a:rPr lang="en-US" sz="1400" dirty="0" smtClean="0"/>
              <a:t> &amp; </a:t>
            </a:r>
            <a:r>
              <a:rPr lang="en-US" sz="1400" dirty="0" smtClean="0">
                <a:hlinkClick r:id="rId6"/>
              </a:rPr>
              <a:t> </a:t>
            </a:r>
            <a:r>
              <a:rPr lang="en-US" sz="1400" dirty="0" err="1" smtClean="0">
                <a:hlinkClick r:id="rId6"/>
              </a:rPr>
              <a:t>Torczon</a:t>
            </a:r>
            <a:endParaRPr lang="en-US" sz="1400" dirty="0" smtClean="0"/>
          </a:p>
        </p:txBody>
      </p:sp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0"/>
              </a:spcBef>
            </a:pPr>
            <a:r>
              <a:rPr lang="en-US" altLang="en-US"/>
              <a:t>A</a:t>
            </a:r>
            <a:r>
              <a:rPr lang="en-US" altLang="en-US" sz="3400"/>
              <a:t>CTION</a:t>
            </a:r>
            <a:r>
              <a:rPr lang="en-US" altLang="en-US"/>
              <a:t> and G</a:t>
            </a:r>
            <a:r>
              <a:rPr lang="en-US" altLang="en-US" sz="3400"/>
              <a:t>OTO</a:t>
            </a:r>
            <a:r>
              <a:rPr lang="en-US" altLang="en-US"/>
              <a:t> Tables</a:t>
            </a:r>
          </a:p>
        </p:txBody>
      </p:sp>
      <p:sp>
        <p:nvSpPr>
          <p:cNvPr id="2423812" name="Text Box 4"/>
          <p:cNvSpPr txBox="1">
            <a:spLocks noChangeArrowheads="1"/>
          </p:cNvSpPr>
          <p:nvPr/>
        </p:nvSpPr>
        <p:spPr bwMode="auto">
          <a:xfrm>
            <a:off x="304800" y="1295400"/>
            <a:ext cx="8458200" cy="5607689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spcBef>
                <a:spcPct val="5000"/>
              </a:spcBef>
            </a:pP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 </a:t>
            </a: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set </a:t>
            </a:r>
            <a:r>
              <a:rPr lang="en-US" altLang="en-US" sz="2800" b="0" i="1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s</a:t>
            </a:r>
            <a:r>
              <a:rPr lang="en-US" altLang="en-US" sz="2800" b="0" i="1" baseline="-25000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x</a:t>
            </a: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4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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S </a:t>
            </a:r>
          </a:p>
          <a:p>
            <a:pPr algn="l">
              <a:lnSpc>
                <a:spcPct val="100000"/>
              </a:lnSpc>
              <a:spcBef>
                <a:spcPct val="5000"/>
              </a:spcBef>
            </a:pP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    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 </a:t>
            </a: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item i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4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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00" b="0" i="1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s</a:t>
            </a:r>
            <a:r>
              <a:rPr lang="en-US" altLang="en-US" sz="2800" b="0" i="1" baseline="-25000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x</a:t>
            </a:r>
            <a:endParaRPr lang="en-US" altLang="en-US" sz="2800" b="0" i="1" dirty="0">
              <a:latin typeface="Arial Rounded MT Bold" panose="020F0704030504030204" pitchFamily="34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  <a:spcBef>
                <a:spcPct val="5000"/>
              </a:spcBef>
            </a:pP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        if  i is 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[</a:t>
            </a: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4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 •</a:t>
            </a:r>
            <a:r>
              <a:rPr lang="en-US" altLang="en-US" sz="2800" b="0" u="sng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800" b="0" dirty="0" err="1">
                <a:latin typeface="Symbol" panose="05050102010706020507" pitchFamily="18" charset="2"/>
                <a:sym typeface="Symbol" panose="05050102010706020507" pitchFamily="18" charset="2"/>
              </a:rPr>
              <a:t>d</a:t>
            </a:r>
            <a:r>
              <a:rPr lang="en-US" altLang="en-US" sz="2800" b="0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,</a:t>
            </a:r>
            <a:r>
              <a:rPr lang="en-US" altLang="en-US" sz="2800" b="0" u="sng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b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] </a:t>
            </a: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and </a:t>
            </a:r>
            <a:r>
              <a:rPr lang="en-US" altLang="en-US" sz="2800" b="0" i="1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goto</a:t>
            </a: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(</a:t>
            </a:r>
            <a:r>
              <a:rPr lang="en-US" altLang="en-US" sz="2800" b="0" i="1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s</a:t>
            </a:r>
            <a:r>
              <a:rPr lang="en-US" altLang="en-US" sz="2800" b="0" i="1" baseline="-25000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x</a:t>
            </a:r>
            <a:r>
              <a:rPr lang="en-US" altLang="en-US" sz="2800" b="0" i="1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,</a:t>
            </a:r>
            <a:r>
              <a:rPr lang="en-US" altLang="en-US" sz="2800" b="0" u="sng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) = </a:t>
            </a:r>
            <a:r>
              <a:rPr lang="en-US" altLang="en-US" sz="2800" b="0" i="1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s</a:t>
            </a:r>
            <a:r>
              <a:rPr lang="en-US" altLang="en-US" sz="2800" b="0" i="1" baseline="-25000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k</a:t>
            </a: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 , </a:t>
            </a:r>
            <a:r>
              <a:rPr lang="en-US" altLang="en-US" sz="2800" b="0" u="sng" dirty="0">
                <a:latin typeface="Arial Rounded MT Bold" panose="020F070403050403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4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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T</a:t>
            </a:r>
          </a:p>
          <a:p>
            <a:pPr algn="l">
              <a:lnSpc>
                <a:spcPct val="100000"/>
              </a:lnSpc>
              <a:spcBef>
                <a:spcPct val="5000"/>
              </a:spcBef>
            </a:pP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             then 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4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CTION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[</a:t>
            </a:r>
            <a:r>
              <a:rPr lang="en-US" altLang="en-US" sz="2800" b="0" i="1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x,</a:t>
            </a:r>
            <a:r>
              <a:rPr lang="en-US" altLang="en-US" sz="2800" b="0" u="sng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]  “</a:t>
            </a:r>
            <a:r>
              <a:rPr lang="en-US" altLang="en-US" sz="2800" b="0" i="1" dirty="0">
                <a:solidFill>
                  <a:srgbClr val="FF0000"/>
                </a:solidFill>
                <a:latin typeface="Arial Rounded MT Bold" panose="020F0704030504030204" pitchFamily="34" charset="0"/>
                <a:sym typeface="Symbol" panose="05050102010706020507" pitchFamily="18" charset="2"/>
              </a:rPr>
              <a:t>shift k</a:t>
            </a: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”</a:t>
            </a:r>
          </a:p>
          <a:p>
            <a:pPr algn="l">
              <a:lnSpc>
                <a:spcPct val="100000"/>
              </a:lnSpc>
              <a:spcBef>
                <a:spcPct val="5000"/>
              </a:spcBef>
            </a:pP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        else if  i is 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[</a:t>
            </a: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S’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S 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•,</a:t>
            </a:r>
            <a:r>
              <a:rPr lang="en-US" altLang="en-US" sz="24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EOF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]</a:t>
            </a:r>
          </a:p>
          <a:p>
            <a:pPr algn="l">
              <a:lnSpc>
                <a:spcPct val="100000"/>
              </a:lnSpc>
              <a:spcBef>
                <a:spcPct val="5000"/>
              </a:spcBef>
            </a:pP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             then 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4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CTION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[</a:t>
            </a: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x ,</a:t>
            </a:r>
            <a:r>
              <a:rPr lang="en-US" altLang="en-US" sz="2800" b="0" u="sng" dirty="0">
                <a:latin typeface="Arial Rounded MT Bold" panose="020F070403050403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]  “</a:t>
            </a:r>
            <a:r>
              <a:rPr lang="en-US" altLang="en-US" sz="2800" b="0" i="1" dirty="0">
                <a:solidFill>
                  <a:srgbClr val="FF0000"/>
                </a:solidFill>
                <a:latin typeface="Arial Rounded MT Bold" panose="020F0704030504030204" pitchFamily="34" charset="0"/>
                <a:sym typeface="Symbol" panose="05050102010706020507" pitchFamily="18" charset="2"/>
              </a:rPr>
              <a:t>accept</a:t>
            </a: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”</a:t>
            </a:r>
          </a:p>
          <a:p>
            <a:pPr algn="l">
              <a:lnSpc>
                <a:spcPct val="100000"/>
              </a:lnSpc>
              <a:spcBef>
                <a:spcPct val="5000"/>
              </a:spcBef>
            </a:pP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        else if  i is 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[</a:t>
            </a: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4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 •,</a:t>
            </a:r>
            <a:r>
              <a:rPr lang="en-US" altLang="en-US" sz="2800" b="0" u="sng" dirty="0">
                <a:latin typeface="Arial Rounded MT Bold" panose="020F070403050403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]</a:t>
            </a:r>
          </a:p>
          <a:p>
            <a:pPr algn="l">
              <a:lnSpc>
                <a:spcPct val="100000"/>
              </a:lnSpc>
              <a:spcBef>
                <a:spcPct val="5000"/>
              </a:spcBef>
            </a:pP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              </a:t>
            </a: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then 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4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CTION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[</a:t>
            </a:r>
            <a:r>
              <a:rPr lang="en-US" altLang="en-US" sz="2800" b="0" i="1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x,</a:t>
            </a:r>
            <a:r>
              <a:rPr lang="en-US" altLang="en-US" sz="2800" b="0" u="sng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]  “</a:t>
            </a:r>
            <a:r>
              <a:rPr lang="en-US" altLang="en-US" sz="2800" b="0" i="1" dirty="0">
                <a:solidFill>
                  <a:srgbClr val="FF0000"/>
                </a:solidFill>
                <a:latin typeface="Arial Rounded MT Bold" panose="020F0704030504030204" pitchFamily="34" charset="0"/>
                <a:sym typeface="Symbol" panose="05050102010706020507" pitchFamily="18" charset="2"/>
              </a:rPr>
              <a:t>reduce A</a:t>
            </a:r>
            <a:r>
              <a:rPr lang="en-US" altLang="en-US" sz="2400" b="0" dirty="0">
                <a:solidFill>
                  <a:srgbClr val="FF0000"/>
                </a:solidFill>
                <a:latin typeface="Arial Rounded MT Bold" panose="020F0704030504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800" b="0" dirty="0">
                <a:solidFill>
                  <a:srgbClr val="FF0000"/>
                </a:solidFill>
                <a:latin typeface="Arial Rounded MT Bold" panose="020F0704030504030204" pitchFamily="34" charset="0"/>
                <a:sym typeface="Symbol" panose="05050102010706020507" pitchFamily="18" charset="2"/>
              </a:rPr>
              <a:t>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”</a:t>
            </a:r>
          </a:p>
          <a:p>
            <a:pPr algn="l">
              <a:lnSpc>
                <a:spcPct val="100000"/>
              </a:lnSpc>
              <a:spcBef>
                <a:spcPct val="30000"/>
              </a:spcBef>
            </a:pP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     </a:t>
            </a: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n </a:t>
            </a:r>
            <a:r>
              <a:rPr lang="en-US" altLang="en-US" sz="24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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NT</a:t>
            </a:r>
          </a:p>
          <a:p>
            <a:pPr algn="l">
              <a:lnSpc>
                <a:spcPct val="100000"/>
              </a:lnSpc>
              <a:spcBef>
                <a:spcPct val="5000"/>
              </a:spcBef>
            </a:pP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        if 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00" b="0" i="1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goto</a:t>
            </a: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(</a:t>
            </a:r>
            <a:r>
              <a:rPr lang="en-US" altLang="en-US" sz="2800" b="0" i="1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s</a:t>
            </a:r>
            <a:r>
              <a:rPr lang="en-US" altLang="en-US" sz="2800" b="0" i="1" baseline="-25000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x</a:t>
            </a: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 ,n) = </a:t>
            </a:r>
            <a:r>
              <a:rPr lang="en-US" altLang="en-US" sz="2800" b="0" i="1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s</a:t>
            </a:r>
            <a:r>
              <a:rPr lang="en-US" altLang="en-US" sz="2800" b="0" i="1" baseline="-25000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k</a:t>
            </a:r>
            <a:endParaRPr lang="en-US" altLang="en-US" sz="2800" b="0" i="1" dirty="0">
              <a:latin typeface="Arial Rounded MT Bold" panose="020F0704030504030204" pitchFamily="34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  <a:spcBef>
                <a:spcPct val="5000"/>
              </a:spcBef>
            </a:pP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            then 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G</a:t>
            </a:r>
            <a:r>
              <a:rPr lang="en-US" altLang="en-US" sz="24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OTO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[</a:t>
            </a:r>
            <a:r>
              <a:rPr lang="en-US" altLang="en-US" sz="2800" b="0" i="1" dirty="0" err="1">
                <a:latin typeface="Arial Rounded MT Bold" panose="020F0704030504030204" pitchFamily="34" charset="0"/>
                <a:sym typeface="Symbol" panose="05050102010706020507" pitchFamily="18" charset="2"/>
              </a:rPr>
              <a:t>x,n</a:t>
            </a:r>
            <a:r>
              <a:rPr lang="en-US" altLang="en-US" sz="2800" b="0" dirty="0">
                <a:latin typeface="Arial Rounded MT Bold" panose="020F0704030504030204" pitchFamily="34" charset="0"/>
                <a:sym typeface="Symbol" panose="05050102010706020507" pitchFamily="18" charset="2"/>
              </a:rPr>
              <a:t>]  </a:t>
            </a:r>
            <a:r>
              <a:rPr lang="en-US" altLang="en-US" sz="2800" b="0" i="1" dirty="0">
                <a:latin typeface="Arial Rounded MT Bold" panose="020F0704030504030204" pitchFamily="34" charset="0"/>
                <a:sym typeface="Symbol" panose="05050102010706020507" pitchFamily="18" charset="2"/>
              </a:rPr>
              <a:t>k</a:t>
            </a:r>
            <a:endParaRPr lang="en-US" altLang="en-US" sz="2800" b="0" dirty="0">
              <a:latin typeface="Arial Rounded MT Bold" panose="020F0704030504030204" pitchFamily="34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  <a:spcBef>
                <a:spcPct val="5000"/>
              </a:spcBef>
            </a:pPr>
            <a:endParaRPr lang="en-US" altLang="en-US" sz="2800" b="0" dirty="0">
              <a:latin typeface="Arial Rounded MT Bold" panose="020F0704030504030204" pitchFamily="34" charset="0"/>
              <a:sym typeface="Symbol" panose="05050102010706020507" pitchFamily="18" charset="2"/>
            </a:endParaRPr>
          </a:p>
        </p:txBody>
      </p:sp>
      <p:sp>
        <p:nvSpPr>
          <p:cNvPr id="2423813" name="AutoShape 5"/>
          <p:cNvSpPr>
            <a:spLocks/>
          </p:cNvSpPr>
          <p:nvPr/>
        </p:nvSpPr>
        <p:spPr bwMode="auto">
          <a:xfrm>
            <a:off x="6324600" y="1600200"/>
            <a:ext cx="2252663" cy="346075"/>
          </a:xfrm>
          <a:prstGeom prst="accentBorderCallout1">
            <a:avLst>
              <a:gd name="adj1" fmla="val 33028"/>
              <a:gd name="adj2" fmla="val -3384"/>
              <a:gd name="adj3" fmla="val 32111"/>
              <a:gd name="adj4" fmla="val -201269"/>
            </a:avLst>
          </a:prstGeom>
          <a:noFill/>
          <a:ln w="9525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600" b="0" i="1">
                <a:latin typeface="Arial Rounded MT Bold" panose="020F0704030504030204" pitchFamily="34" charset="0"/>
              </a:rPr>
              <a:t>x</a:t>
            </a:r>
            <a:r>
              <a:rPr lang="en-US" altLang="en-US" sz="1600" b="0">
                <a:latin typeface="Arial Rounded MT Bold" panose="020F0704030504030204" pitchFamily="34" charset="0"/>
              </a:rPr>
              <a:t> is the state number</a:t>
            </a:r>
            <a:endParaRPr lang="en-US" altLang="en-US" sz="1600" b="0" i="1">
              <a:latin typeface="Arial Rounded MT Bold" panose="020F07040305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0" y="6562534"/>
            <a:ext cx="658911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Engineering: A Compiler 2nd Edition </a:t>
            </a:r>
            <a:r>
              <a:rPr lang="en-US" sz="1400" dirty="0" smtClean="0"/>
              <a:t>by </a:t>
            </a:r>
            <a:r>
              <a:rPr lang="en-US" sz="1400" dirty="0" smtClean="0">
                <a:hlinkClick r:id="rId2"/>
              </a:rPr>
              <a:t>Cooper</a:t>
            </a:r>
            <a:r>
              <a:rPr lang="en-US" sz="1400" dirty="0" smtClean="0"/>
              <a:t> &amp; </a:t>
            </a:r>
            <a:r>
              <a:rPr lang="en-US" sz="1400" dirty="0" smtClean="0">
                <a:hlinkClick r:id="rId3"/>
              </a:rPr>
              <a:t> </a:t>
            </a:r>
            <a:r>
              <a:rPr lang="en-US" sz="1400" dirty="0" err="1" smtClean="0">
                <a:hlinkClick r:id="rId3"/>
              </a:rPr>
              <a:t>Torczon</a:t>
            </a:r>
            <a:endParaRPr lang="en-US" sz="1400" dirty="0" smtClean="0"/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30000"/>
              </a:spcBef>
            </a:pPr>
            <a:r>
              <a:rPr lang="en-US" altLang="en-US">
                <a:sym typeface="Symbol" panose="05050102010706020507" pitchFamily="18" charset="2"/>
              </a:rPr>
              <a:t>Expr Grammar: Filling in the tables</a:t>
            </a:r>
          </a:p>
        </p:txBody>
      </p:sp>
      <p:sp>
        <p:nvSpPr>
          <p:cNvPr id="242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algorithm produces the following table</a:t>
            </a:r>
          </a:p>
        </p:txBody>
      </p:sp>
      <p:graphicFrame>
        <p:nvGraphicFramePr>
          <p:cNvPr id="2424836" name="Object 4"/>
          <p:cNvGraphicFramePr>
            <a:graphicFrameLocks noChangeAspect="1"/>
          </p:cNvGraphicFramePr>
          <p:nvPr/>
        </p:nvGraphicFramePr>
        <p:xfrm>
          <a:off x="1066800" y="1828800"/>
          <a:ext cx="6243638" cy="381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4842" name="Document" r:id="rId3" imgW="6242304" imgH="3819144" progId="Word.Document.8">
                  <p:embed/>
                </p:oleObj>
              </mc:Choice>
              <mc:Fallback>
                <p:oleObj name="Document" r:id="rId3" imgW="6242304" imgH="3819144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828800"/>
                        <a:ext cx="6243638" cy="3819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0" y="6562534"/>
            <a:ext cx="658911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Engineering: A Compiler 2nd Edition </a:t>
            </a:r>
            <a:r>
              <a:rPr lang="en-US" sz="1400" dirty="0" smtClean="0"/>
              <a:t>by </a:t>
            </a:r>
            <a:r>
              <a:rPr lang="en-US" sz="1400" dirty="0" smtClean="0">
                <a:hlinkClick r:id="rId5"/>
              </a:rPr>
              <a:t>Cooper</a:t>
            </a:r>
            <a:r>
              <a:rPr lang="en-US" sz="1400" dirty="0" smtClean="0"/>
              <a:t> &amp; </a:t>
            </a:r>
            <a:r>
              <a:rPr lang="en-US" sz="1400" dirty="0" smtClean="0">
                <a:hlinkClick r:id="rId6"/>
              </a:rPr>
              <a:t> </a:t>
            </a:r>
            <a:r>
              <a:rPr lang="en-US" sz="1400" dirty="0" err="1" smtClean="0">
                <a:hlinkClick r:id="rId6"/>
              </a:rPr>
              <a:t>Torczon</a:t>
            </a:r>
            <a:endParaRPr lang="en-US" sz="1400" dirty="0" smtClean="0"/>
          </a:p>
        </p:txBody>
      </p:sp>
    </p:spTree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636" y="125997"/>
            <a:ext cx="8716962" cy="781050"/>
          </a:xfrm>
        </p:spPr>
        <p:txBody>
          <a:bodyPr/>
          <a:lstStyle/>
          <a:p>
            <a:r>
              <a:rPr lang="en-US" dirty="0" smtClean="0"/>
              <a:t>Example 4.54 G</a:t>
            </a:r>
            <a:r>
              <a:rPr lang="en-US" dirty="0" smtClean="0">
                <a:sym typeface="Wingdings" panose="05000000000000000000" pitchFamily="2" charset="2"/>
              </a:rPr>
              <a:t>LR(1) sets of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235869"/>
            <a:ext cx="8305800" cy="1309877"/>
          </a:xfrm>
        </p:spPr>
        <p:txBody>
          <a:bodyPr/>
          <a:lstStyle/>
          <a:p>
            <a:r>
              <a:rPr lang="en-US" dirty="0" smtClean="0"/>
              <a:t>Consider the following augmented grammar. </a:t>
            </a:r>
          </a:p>
          <a:p>
            <a:r>
              <a:rPr lang="en-US" dirty="0" smtClean="0"/>
              <a:t>S’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S </a:t>
            </a:r>
          </a:p>
          <a:p>
            <a:r>
              <a:rPr lang="en-US" dirty="0" smtClean="0"/>
              <a:t>S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C </a:t>
            </a:r>
            <a:r>
              <a:rPr lang="en-US" dirty="0" err="1" smtClean="0"/>
              <a:t>C</a:t>
            </a:r>
            <a:r>
              <a:rPr lang="en-US" dirty="0" smtClean="0"/>
              <a:t> </a:t>
            </a:r>
          </a:p>
          <a:p>
            <a:r>
              <a:rPr lang="en-US" dirty="0" smtClean="0"/>
              <a:t>C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c </a:t>
            </a:r>
            <a:r>
              <a:rPr lang="en-US" dirty="0" err="1" smtClean="0"/>
              <a:t>C</a:t>
            </a:r>
            <a:r>
              <a:rPr lang="en-US" dirty="0" smtClean="0"/>
              <a:t> | d</a:t>
            </a:r>
          </a:p>
          <a:p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2112359"/>
            <a:ext cx="1676400" cy="9525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2140734"/>
            <a:ext cx="1447800" cy="4191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8099" y="3522058"/>
            <a:ext cx="1419225" cy="7239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6150" y="3522058"/>
            <a:ext cx="1714500" cy="7810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53162" y="2933803"/>
            <a:ext cx="1590675" cy="4286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7499" y="5257800"/>
            <a:ext cx="1438275" cy="4191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86175" y="5227530"/>
            <a:ext cx="1514475" cy="8286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81391" y="6233319"/>
            <a:ext cx="1485900" cy="3714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10300" y="4076429"/>
            <a:ext cx="1752600" cy="3714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415928" y="5223950"/>
            <a:ext cx="1533525" cy="342900"/>
          </a:xfrm>
          <a:prstGeom prst="rect">
            <a:avLst/>
          </a:prstGeom>
        </p:spPr>
      </p:pic>
      <p:sp>
        <p:nvSpPr>
          <p:cNvPr id="18" name="Rounded Rectangle 17"/>
          <p:cNvSpPr/>
          <p:nvPr/>
        </p:nvSpPr>
        <p:spPr bwMode="auto">
          <a:xfrm>
            <a:off x="3486150" y="2126437"/>
            <a:ext cx="1695450" cy="938422"/>
          </a:xfrm>
          <a:prstGeom prst="roundRect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3505200" y="3436124"/>
            <a:ext cx="1695450" cy="938422"/>
          </a:xfrm>
          <a:prstGeom prst="roundRect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3505200" y="5103496"/>
            <a:ext cx="1695450" cy="938422"/>
          </a:xfrm>
          <a:prstGeom prst="roundRect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152400" y="4928978"/>
            <a:ext cx="1695450" cy="938422"/>
          </a:xfrm>
          <a:prstGeom prst="roundRect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1143000" y="3460146"/>
            <a:ext cx="1695450" cy="938422"/>
          </a:xfrm>
          <a:prstGeom prst="roundRect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4" name="Rounded Rectangle 23"/>
          <p:cNvSpPr/>
          <p:nvPr/>
        </p:nvSpPr>
        <p:spPr bwMode="auto">
          <a:xfrm>
            <a:off x="6324600" y="5223950"/>
            <a:ext cx="1752600" cy="342900"/>
          </a:xfrm>
          <a:prstGeom prst="roundRect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6210300" y="4090717"/>
            <a:ext cx="1752600" cy="342900"/>
          </a:xfrm>
          <a:prstGeom prst="roundRect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1205192" y="6248400"/>
            <a:ext cx="1752600" cy="342900"/>
          </a:xfrm>
          <a:prstGeom prst="roundRect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7" name="Rounded Rectangle 26"/>
          <p:cNvSpPr/>
          <p:nvPr/>
        </p:nvSpPr>
        <p:spPr bwMode="auto">
          <a:xfrm>
            <a:off x="6172200" y="2933700"/>
            <a:ext cx="1752600" cy="342900"/>
          </a:xfrm>
          <a:prstGeom prst="roundRect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6131859" y="2154329"/>
            <a:ext cx="1752600" cy="342900"/>
          </a:xfrm>
          <a:prstGeom prst="roundRect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cxnSp>
        <p:nvCxnSpPr>
          <p:cNvPr id="30" name="Straight Arrow Connector 29"/>
          <p:cNvCxnSpPr>
            <a:stCxn id="18" idx="3"/>
            <a:endCxn id="28" idx="1"/>
          </p:cNvCxnSpPr>
          <p:nvPr/>
        </p:nvCxnSpPr>
        <p:spPr bwMode="auto">
          <a:xfrm flipV="1">
            <a:off x="5181600" y="2325779"/>
            <a:ext cx="950259" cy="269869"/>
          </a:xfrm>
          <a:prstGeom prst="straightConnector1">
            <a:avLst/>
          </a:prstGeom>
          <a:noFill/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  <p:cxnSp>
        <p:nvCxnSpPr>
          <p:cNvPr id="32" name="Straight Arrow Connector 31"/>
          <p:cNvCxnSpPr/>
          <p:nvPr/>
        </p:nvCxnSpPr>
        <p:spPr bwMode="auto">
          <a:xfrm>
            <a:off x="4343400" y="3103168"/>
            <a:ext cx="9525" cy="356978"/>
          </a:xfrm>
          <a:prstGeom prst="straightConnector1">
            <a:avLst/>
          </a:prstGeom>
          <a:noFill/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  <p:cxnSp>
        <p:nvCxnSpPr>
          <p:cNvPr id="33" name="Straight Arrow Connector 32"/>
          <p:cNvCxnSpPr/>
          <p:nvPr/>
        </p:nvCxnSpPr>
        <p:spPr bwMode="auto">
          <a:xfrm flipH="1">
            <a:off x="2727324" y="3002946"/>
            <a:ext cx="777876" cy="504825"/>
          </a:xfrm>
          <a:prstGeom prst="straightConnector1">
            <a:avLst/>
          </a:prstGeom>
          <a:noFill/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  <p:cxnSp>
        <p:nvCxnSpPr>
          <p:cNvPr id="36" name="Straight Arrow Connector 35"/>
          <p:cNvCxnSpPr>
            <a:stCxn id="22" idx="2"/>
          </p:cNvCxnSpPr>
          <p:nvPr/>
        </p:nvCxnSpPr>
        <p:spPr bwMode="auto">
          <a:xfrm flipH="1">
            <a:off x="1000125" y="4398568"/>
            <a:ext cx="990600" cy="530410"/>
          </a:xfrm>
          <a:prstGeom prst="straightConnector1">
            <a:avLst/>
          </a:prstGeom>
          <a:noFill/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  <p:cxnSp>
        <p:nvCxnSpPr>
          <p:cNvPr id="37" name="Straight Arrow Connector 36"/>
          <p:cNvCxnSpPr/>
          <p:nvPr/>
        </p:nvCxnSpPr>
        <p:spPr bwMode="auto">
          <a:xfrm>
            <a:off x="2809875" y="4298346"/>
            <a:ext cx="876300" cy="805150"/>
          </a:xfrm>
          <a:prstGeom prst="straightConnector1">
            <a:avLst/>
          </a:prstGeom>
          <a:noFill/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  <p:cxnSp>
        <p:nvCxnSpPr>
          <p:cNvPr id="39" name="Straight Arrow Connector 38"/>
          <p:cNvCxnSpPr>
            <a:stCxn id="11" idx="3"/>
          </p:cNvCxnSpPr>
          <p:nvPr/>
        </p:nvCxnSpPr>
        <p:spPr bwMode="auto">
          <a:xfrm flipV="1">
            <a:off x="5200650" y="5448490"/>
            <a:ext cx="1123950" cy="193378"/>
          </a:xfrm>
          <a:prstGeom prst="straightConnector1">
            <a:avLst/>
          </a:prstGeom>
          <a:noFill/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  <p:cxnSp>
        <p:nvCxnSpPr>
          <p:cNvPr id="41" name="Straight Arrow Connector 40"/>
          <p:cNvCxnSpPr>
            <a:stCxn id="19" idx="3"/>
            <a:endCxn id="25" idx="1"/>
          </p:cNvCxnSpPr>
          <p:nvPr/>
        </p:nvCxnSpPr>
        <p:spPr bwMode="auto">
          <a:xfrm>
            <a:off x="5200650" y="3905335"/>
            <a:ext cx="1009650" cy="356832"/>
          </a:xfrm>
          <a:prstGeom prst="straightConnector1">
            <a:avLst/>
          </a:prstGeom>
          <a:noFill/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  <p:cxnSp>
        <p:nvCxnSpPr>
          <p:cNvPr id="43" name="Straight Arrow Connector 42"/>
          <p:cNvCxnSpPr/>
          <p:nvPr/>
        </p:nvCxnSpPr>
        <p:spPr bwMode="auto">
          <a:xfrm flipH="1">
            <a:off x="2957792" y="6019800"/>
            <a:ext cx="566458" cy="367956"/>
          </a:xfrm>
          <a:prstGeom prst="straightConnector1">
            <a:avLst/>
          </a:prstGeom>
          <a:noFill/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  <p:cxnSp>
        <p:nvCxnSpPr>
          <p:cNvPr id="45" name="Straight Arrow Connector 44"/>
          <p:cNvCxnSpPr>
            <a:stCxn id="19" idx="3"/>
          </p:cNvCxnSpPr>
          <p:nvPr/>
        </p:nvCxnSpPr>
        <p:spPr bwMode="auto">
          <a:xfrm flipV="1">
            <a:off x="5200650" y="3271240"/>
            <a:ext cx="1009650" cy="634095"/>
          </a:xfrm>
          <a:prstGeom prst="straightConnector1">
            <a:avLst/>
          </a:prstGeom>
          <a:noFill/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  <p:sp>
        <p:nvSpPr>
          <p:cNvPr id="47" name="TextBox 46"/>
          <p:cNvSpPr txBox="1"/>
          <p:nvPr/>
        </p:nvSpPr>
        <p:spPr>
          <a:xfrm>
            <a:off x="5448300" y="2125411"/>
            <a:ext cx="389851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</a:t>
            </a:r>
            <a:endParaRPr lang="en-US" sz="2400" dirty="0"/>
          </a:p>
        </p:txBody>
      </p:sp>
      <p:sp>
        <p:nvSpPr>
          <p:cNvPr id="49" name="TextBox 48"/>
          <p:cNvSpPr txBox="1"/>
          <p:nvPr/>
        </p:nvSpPr>
        <p:spPr>
          <a:xfrm>
            <a:off x="3027069" y="5906768"/>
            <a:ext cx="325731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4328881" y="3079146"/>
            <a:ext cx="312907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5448300" y="3276600"/>
            <a:ext cx="325731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2869116" y="2926746"/>
            <a:ext cx="407484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</a:t>
            </a:r>
            <a:endParaRPr lang="en-US" sz="2400" dirty="0"/>
          </a:p>
        </p:txBody>
      </p:sp>
      <p:sp>
        <p:nvSpPr>
          <p:cNvPr id="56" name="TextBox 55"/>
          <p:cNvSpPr txBox="1"/>
          <p:nvPr/>
        </p:nvSpPr>
        <p:spPr>
          <a:xfrm>
            <a:off x="1043853" y="4419600"/>
            <a:ext cx="403947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</a:t>
            </a:r>
            <a:endParaRPr lang="en-US" sz="2400" dirty="0"/>
          </a:p>
        </p:txBody>
      </p:sp>
      <p:sp>
        <p:nvSpPr>
          <p:cNvPr id="57" name="TextBox 56"/>
          <p:cNvSpPr txBox="1"/>
          <p:nvPr/>
        </p:nvSpPr>
        <p:spPr>
          <a:xfrm>
            <a:off x="3048000" y="4222146"/>
            <a:ext cx="312907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5536116" y="5181600"/>
            <a:ext cx="407484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</a:t>
            </a:r>
            <a:endParaRPr lang="en-US" sz="2400" dirty="0"/>
          </a:p>
        </p:txBody>
      </p:sp>
      <p:sp>
        <p:nvSpPr>
          <p:cNvPr id="62" name="TextBox 61"/>
          <p:cNvSpPr txBox="1"/>
          <p:nvPr/>
        </p:nvSpPr>
        <p:spPr>
          <a:xfrm>
            <a:off x="5459916" y="3721214"/>
            <a:ext cx="407484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</a:t>
            </a:r>
            <a:endParaRPr lang="en-US" sz="2400" dirty="0"/>
          </a:p>
        </p:txBody>
      </p:sp>
      <p:cxnSp>
        <p:nvCxnSpPr>
          <p:cNvPr id="76" name="Straight Arrow Connector 75"/>
          <p:cNvCxnSpPr/>
          <p:nvPr/>
        </p:nvCxnSpPr>
        <p:spPr bwMode="auto">
          <a:xfrm flipH="1">
            <a:off x="2381250" y="4398568"/>
            <a:ext cx="9525" cy="1834751"/>
          </a:xfrm>
          <a:prstGeom prst="straightConnector1">
            <a:avLst/>
          </a:prstGeom>
          <a:noFill/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  <p:sp>
        <p:nvSpPr>
          <p:cNvPr id="77" name="TextBox 76"/>
          <p:cNvSpPr txBox="1"/>
          <p:nvPr/>
        </p:nvSpPr>
        <p:spPr>
          <a:xfrm>
            <a:off x="2341269" y="4953000"/>
            <a:ext cx="325731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4191000" y="4458968"/>
            <a:ext cx="312907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endParaRPr lang="en-US" dirty="0"/>
          </a:p>
        </p:txBody>
      </p:sp>
      <p:cxnSp>
        <p:nvCxnSpPr>
          <p:cNvPr id="89" name="Straight Arrow Connector 88"/>
          <p:cNvCxnSpPr/>
          <p:nvPr/>
        </p:nvCxnSpPr>
        <p:spPr bwMode="auto">
          <a:xfrm>
            <a:off x="5181600" y="2895600"/>
            <a:ext cx="990600" cy="207568"/>
          </a:xfrm>
          <a:prstGeom prst="straightConnector1">
            <a:avLst/>
          </a:prstGeom>
          <a:noFill/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  <p:sp>
        <p:nvSpPr>
          <p:cNvPr id="91" name="TextBox 90"/>
          <p:cNvSpPr txBox="1"/>
          <p:nvPr/>
        </p:nvSpPr>
        <p:spPr>
          <a:xfrm>
            <a:off x="5486400" y="2706368"/>
            <a:ext cx="325731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01" name="Arc 100"/>
          <p:cNvSpPr/>
          <p:nvPr/>
        </p:nvSpPr>
        <p:spPr bwMode="auto">
          <a:xfrm>
            <a:off x="4038600" y="4343400"/>
            <a:ext cx="657225" cy="440009"/>
          </a:xfrm>
          <a:prstGeom prst="arc">
            <a:avLst>
              <a:gd name="adj1" fmla="val 18066650"/>
              <a:gd name="adj2" fmla="val 14379316"/>
            </a:avLst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2759772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57150"/>
            <a:ext cx="8716962" cy="781050"/>
          </a:xfrm>
        </p:spPr>
        <p:txBody>
          <a:bodyPr/>
          <a:lstStyle/>
          <a:p>
            <a:r>
              <a:rPr lang="en-US" sz="3600" dirty="0" smtClean="0"/>
              <a:t>Algorithm 4.56 : Construction of canonical-LR parsing tables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896938"/>
            <a:ext cx="8624887" cy="5224462"/>
          </a:xfrm>
        </p:spPr>
        <p:txBody>
          <a:bodyPr/>
          <a:lstStyle/>
          <a:p>
            <a:r>
              <a:rPr lang="en-US" sz="2000" dirty="0" smtClean="0"/>
              <a:t>INPUT: An augmented grammar G’ . </a:t>
            </a:r>
          </a:p>
          <a:p>
            <a:r>
              <a:rPr lang="en-US" sz="2000" dirty="0" smtClean="0"/>
              <a:t>OUTPUT: The canonical-LR parsing table ACTION and GOTO for G’. 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Construct C = {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,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…</a:t>
            </a:r>
            <a:r>
              <a:rPr lang="en-US" sz="2000" i="1" dirty="0" smtClean="0"/>
              <a:t>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, …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aseline="-25000" dirty="0" smtClean="0"/>
              <a:t>n</a:t>
            </a:r>
            <a:r>
              <a:rPr lang="en-US" sz="2000" dirty="0" smtClean="0"/>
              <a:t> }, the sets of LR(1) items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smtClean="0"/>
              <a:t>If state i =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 the parsing action for state i is determined as follows</a:t>
            </a:r>
          </a:p>
          <a:p>
            <a:pPr marL="815975" lvl="1" indent="-457200">
              <a:buFont typeface="+mj-lt"/>
              <a:buAutoNum type="alphaLcParenR"/>
            </a:pPr>
            <a:r>
              <a:rPr lang="en-US" dirty="0" smtClean="0"/>
              <a:t>If [A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a ; b] is in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aseline="-25000" dirty="0"/>
              <a:t>i</a:t>
            </a:r>
            <a:r>
              <a:rPr lang="en-US" dirty="0" smtClean="0"/>
              <a:t> and GOTO(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aseline="-25000" dirty="0" smtClean="0"/>
              <a:t>i</a:t>
            </a:r>
            <a:r>
              <a:rPr lang="en-US" dirty="0" smtClean="0"/>
              <a:t> ; a) =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aseline="-25000" dirty="0" err="1" smtClean="0"/>
              <a:t>j</a:t>
            </a:r>
            <a:r>
              <a:rPr lang="en-US" dirty="0" smtClean="0"/>
              <a:t> , then set			           ACTION[i; a] = “shift j” 	</a:t>
            </a:r>
          </a:p>
          <a:p>
            <a:pPr marL="815975" lvl="1" indent="-457200">
              <a:buFont typeface="+mj-lt"/>
              <a:buAutoNum type="alphaLcParenR"/>
            </a:pPr>
            <a:r>
              <a:rPr lang="en-US" dirty="0" smtClean="0"/>
              <a:t>If [A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dirty="0" smtClean="0"/>
              <a:t>; a] is in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aseline="-25000" dirty="0" smtClean="0"/>
              <a:t>i</a:t>
            </a:r>
            <a:r>
              <a:rPr lang="en-US" dirty="0" smtClean="0"/>
              <a:t> and A != S’ , then set 					ACTION[i; a] to “reduce A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dirty="0" smtClean="0"/>
              <a:t>" </a:t>
            </a:r>
          </a:p>
          <a:p>
            <a:pPr marL="815975" lvl="1" indent="-457200">
              <a:buFont typeface="+mj-lt"/>
              <a:buAutoNum type="alphaLcParenR"/>
            </a:pPr>
            <a:r>
              <a:rPr lang="en-US" dirty="0" smtClean="0"/>
              <a:t>If [S’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S. ; $] is in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aseline="-25000" dirty="0" smtClean="0"/>
              <a:t>i</a:t>
            </a:r>
            <a:r>
              <a:rPr lang="en-US" dirty="0" smtClean="0"/>
              <a:t> , then set ACTION[i; $] to “accept.” </a:t>
            </a:r>
          </a:p>
          <a:p>
            <a:pPr marL="815975" lvl="1" indent="-457200">
              <a:buFont typeface="+mj-lt"/>
              <a:buAutoNum type="alphaLcParenR"/>
            </a:pPr>
            <a:r>
              <a:rPr lang="en-US" dirty="0" smtClean="0"/>
              <a:t>If any conflicting actions result from the above rules, we say the grammar is not LR(1). The algorithm fails to produce a parser in this case.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/>
              <a:t>goto</a:t>
            </a:r>
            <a:r>
              <a:rPr lang="en-US" sz="2000" dirty="0" smtClean="0"/>
              <a:t> transitions for state i are read from the diagram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 All other entries are “error.”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The initial state of the parser is closure([S’</a:t>
            </a:r>
            <a:r>
              <a:rPr lang="en-US" sz="2000" dirty="0" smtClean="0">
                <a:sym typeface="Wingdings" panose="05000000000000000000" pitchFamily="2" charset="2"/>
              </a:rPr>
              <a:t>.</a:t>
            </a:r>
            <a:r>
              <a:rPr lang="en-US" sz="2000" dirty="0" smtClean="0"/>
              <a:t>S; $])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340285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Example 4.54 and Figure 4.42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Sets of Items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LR(1) parse table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1752600"/>
            <a:ext cx="2847975" cy="29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930458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58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spcBef>
                <a:spcPct val="30000"/>
              </a:spcBef>
            </a:pPr>
            <a:r>
              <a:rPr lang="en-US" altLang="en-US"/>
              <a:t>Shift / Reduce Conflicts</a:t>
            </a:r>
          </a:p>
        </p:txBody>
      </p:sp>
      <p:sp>
        <p:nvSpPr>
          <p:cNvPr id="24258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90513" y="1220788"/>
            <a:ext cx="8853487" cy="5637212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r>
              <a:rPr lang="en-US" altLang="en-US"/>
              <a:t>What if set </a:t>
            </a:r>
            <a:r>
              <a:rPr lang="en-US" altLang="en-US" i="1"/>
              <a:t>s</a:t>
            </a:r>
            <a:r>
              <a:rPr lang="en-US" altLang="en-US"/>
              <a:t> contains [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•</a:t>
            </a:r>
            <a:r>
              <a:rPr lang="en-US" altLang="en-US" u="sng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,</a:t>
            </a:r>
            <a:r>
              <a:rPr lang="en-US" altLang="en-US" u="sng">
                <a:sym typeface="Symbol" panose="05050102010706020507" pitchFamily="18" charset="2"/>
              </a:rPr>
              <a:t>b</a:t>
            </a:r>
            <a:r>
              <a:rPr lang="en-US" altLang="en-US">
                <a:sym typeface="Symbol" panose="05050102010706020507" pitchFamily="18" charset="2"/>
              </a:rPr>
              <a:t>] and [</a:t>
            </a:r>
            <a:r>
              <a:rPr lang="en-US" altLang="en-US" i="1">
                <a:sym typeface="Symbol" panose="05050102010706020507" pitchFamily="18" charset="2"/>
              </a:rPr>
              <a:t>B</a:t>
            </a:r>
            <a:r>
              <a:rPr lang="en-US" altLang="en-US">
                <a:sym typeface="Symbol" panose="05050102010706020507" pitchFamily="18" charset="2"/>
              </a:rPr>
              <a:t>•,</a:t>
            </a:r>
            <a:r>
              <a:rPr lang="en-US" altLang="en-US" u="sng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] ?</a:t>
            </a:r>
          </a:p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r>
              <a:rPr lang="en-US" altLang="en-US"/>
              <a:t>	First item generates “shift”, </a:t>
            </a:r>
          </a:p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r>
              <a:rPr lang="en-US" altLang="en-US"/>
              <a:t>	second generates “reduce” </a:t>
            </a:r>
          </a:p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endParaRPr lang="en-US" altLang="en-US"/>
          </a:p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r>
              <a:rPr lang="en-US" altLang="en-US"/>
              <a:t>Both define ACTION[s,</a:t>
            </a:r>
            <a:r>
              <a:rPr lang="en-US" altLang="en-US" u="sng"/>
              <a:t>a</a:t>
            </a:r>
            <a:r>
              <a:rPr lang="en-US" altLang="en-US"/>
              <a:t>]  </a:t>
            </a:r>
            <a:r>
              <a:rPr lang="en-US" altLang="en-US">
                <a:sym typeface="Wingdings" panose="05000000000000000000" pitchFamily="2" charset="2"/>
              </a:rPr>
              <a:t></a:t>
            </a:r>
            <a:r>
              <a:rPr lang="en-US" altLang="en-US"/>
              <a:t>  cannot do both actions</a:t>
            </a:r>
          </a:p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endParaRPr lang="en-US" altLang="en-US"/>
          </a:p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r>
              <a:rPr lang="en-US" altLang="en-US"/>
              <a:t>This is a </a:t>
            </a:r>
            <a:r>
              <a:rPr lang="en-US" altLang="en-US" i="1"/>
              <a:t>shift/reduce error or conflict</a:t>
            </a:r>
          </a:p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r>
              <a:rPr lang="en-US" altLang="en-US"/>
              <a:t>Example  if-then-else, expression grammar</a:t>
            </a:r>
          </a:p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r>
              <a:rPr lang="en-US" altLang="en-US"/>
              <a:t>Solution</a:t>
            </a:r>
          </a:p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r>
              <a:rPr lang="en-US" altLang="en-US"/>
              <a:t>	Modify the grammar to eliminate it	                   	</a:t>
            </a:r>
          </a:p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r>
              <a:rPr lang="en-US" altLang="en-US"/>
              <a:t>	Let Shifting have priority will often resolve it correctly	</a:t>
            </a:r>
          </a:p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r>
              <a:rPr lang="en-US" altLang="en-US"/>
              <a:t>		Yacc defaults to “shift” </a:t>
            </a:r>
            <a:endParaRPr lang="en-US" altLang="en-US" sz="2000" i="1"/>
          </a:p>
        </p:txBody>
      </p:sp>
      <p:sp>
        <p:nvSpPr>
          <p:cNvPr id="4" name="TextBox 3"/>
          <p:cNvSpPr txBox="1"/>
          <p:nvPr/>
        </p:nvSpPr>
        <p:spPr>
          <a:xfrm>
            <a:off x="762000" y="6562534"/>
            <a:ext cx="658911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Engineering: A Compiler 2nd Edition </a:t>
            </a:r>
            <a:r>
              <a:rPr lang="en-US" sz="1400" dirty="0" smtClean="0"/>
              <a:t>by </a:t>
            </a:r>
            <a:r>
              <a:rPr lang="en-US" sz="1400" dirty="0" smtClean="0">
                <a:hlinkClick r:id="rId2"/>
              </a:rPr>
              <a:t>Cooper</a:t>
            </a:r>
            <a:r>
              <a:rPr lang="en-US" sz="1400" dirty="0" smtClean="0"/>
              <a:t> &amp; </a:t>
            </a:r>
            <a:r>
              <a:rPr lang="en-US" sz="1400" dirty="0" smtClean="0">
                <a:hlinkClick r:id="rId3"/>
              </a:rPr>
              <a:t> </a:t>
            </a:r>
            <a:r>
              <a:rPr lang="en-US" sz="1400" dirty="0" err="1" smtClean="0">
                <a:hlinkClick r:id="rId3"/>
              </a:rPr>
              <a:t>Torczon</a:t>
            </a:r>
            <a:endParaRPr lang="en-US" sz="1400" dirty="0" smtClean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716963" cy="590550"/>
          </a:xfrm>
        </p:spPr>
        <p:txBody>
          <a:bodyPr/>
          <a:lstStyle/>
          <a:p>
            <a:pPr>
              <a:spcBef>
                <a:spcPct val="30000"/>
              </a:spcBef>
            </a:pPr>
            <a:r>
              <a:rPr lang="en-US" altLang="en-US"/>
              <a:t>Building the Canonical Collection</a:t>
            </a:r>
          </a:p>
        </p:txBody>
      </p:sp>
      <p:sp>
        <p:nvSpPr>
          <p:cNvPr id="2411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5454650"/>
          </a:xfrm>
        </p:spPr>
        <p:txBody>
          <a:bodyPr/>
          <a:lstStyle/>
          <a:p>
            <a:pPr>
              <a:spcBef>
                <a:spcPct val="30000"/>
              </a:spcBef>
            </a:pPr>
            <a:r>
              <a:rPr lang="en-US" altLang="en-US"/>
              <a:t>Start from </a:t>
            </a:r>
            <a:r>
              <a:rPr lang="en-US" altLang="en-US" i="1"/>
              <a:t>s</a:t>
            </a:r>
            <a:r>
              <a:rPr lang="en-US" altLang="en-US" i="1" baseline="-25000"/>
              <a:t>0</a:t>
            </a:r>
            <a:r>
              <a:rPr lang="en-US" altLang="en-US" i="1"/>
              <a:t> </a:t>
            </a:r>
            <a:r>
              <a:rPr lang="en-US" altLang="en-US"/>
              <a:t>= </a:t>
            </a:r>
            <a:r>
              <a:rPr lang="en-US" altLang="en-US" i="1"/>
              <a:t>closure( </a:t>
            </a:r>
            <a:r>
              <a:rPr lang="en-US" altLang="en-US"/>
              <a:t>[</a:t>
            </a:r>
            <a:r>
              <a:rPr lang="en-US" altLang="en-US" i="1"/>
              <a:t>S’</a:t>
            </a:r>
            <a:r>
              <a:rPr lang="en-US" altLang="en-US" i="1">
                <a:sym typeface="Symbol" panose="05050102010706020507" pitchFamily="18" charset="2"/>
              </a:rPr>
              <a:t>S</a:t>
            </a:r>
            <a:r>
              <a:rPr lang="en-US" altLang="en-US">
                <a:sym typeface="Symbol" panose="05050102010706020507" pitchFamily="18" charset="2"/>
              </a:rPr>
              <a:t>,</a:t>
            </a:r>
            <a:r>
              <a:rPr lang="en-US" altLang="en-US" sz="2000" u="sng">
                <a:sym typeface="Symbol" panose="05050102010706020507" pitchFamily="18" charset="2"/>
              </a:rPr>
              <a:t>EOF</a:t>
            </a:r>
            <a:r>
              <a:rPr lang="en-US" altLang="en-US" sz="1200">
                <a:sym typeface="Symbol" panose="05050102010706020507" pitchFamily="18" charset="2"/>
              </a:rPr>
              <a:t> </a:t>
            </a:r>
            <a:r>
              <a:rPr lang="en-US" altLang="en-US"/>
              <a:t>] </a:t>
            </a:r>
            <a:r>
              <a:rPr lang="en-US" altLang="en-US" i="1"/>
              <a:t>)</a:t>
            </a:r>
          </a:p>
          <a:p>
            <a:pPr>
              <a:spcBef>
                <a:spcPct val="30000"/>
              </a:spcBef>
            </a:pPr>
            <a:r>
              <a:rPr lang="en-US" altLang="en-US"/>
              <a:t>Repeatedly construct new states, until all are found</a:t>
            </a:r>
          </a:p>
          <a:p>
            <a:pPr>
              <a:spcBef>
                <a:spcPct val="80000"/>
              </a:spcBef>
            </a:pPr>
            <a:r>
              <a:rPr lang="en-US" altLang="en-US"/>
              <a:t>The algorithm</a:t>
            </a:r>
          </a:p>
        </p:txBody>
      </p:sp>
      <p:sp>
        <p:nvSpPr>
          <p:cNvPr id="2411524" name="Text Box 4"/>
          <p:cNvSpPr txBox="1">
            <a:spLocks noChangeArrowheads="1"/>
          </p:cNvSpPr>
          <p:nvPr/>
        </p:nvSpPr>
        <p:spPr bwMode="auto">
          <a:xfrm>
            <a:off x="762000" y="2667000"/>
            <a:ext cx="3429000" cy="3387725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defTabSz="4572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algn="l" defTabSz="4572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algn="l" defTabSz="4572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algn="l" defTabSz="4572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algn="l" defTabSz="4572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 b="0" i="1">
                <a:latin typeface="Comic Sans MS" panose="030F0702030302020204" pitchFamily="66" charset="0"/>
              </a:rPr>
              <a:t>s</a:t>
            </a:r>
            <a:r>
              <a:rPr lang="en-US" altLang="en-US" sz="1800" b="0" i="1" baseline="-25000">
                <a:latin typeface="Comic Sans MS" panose="030F0702030302020204" pitchFamily="66" charset="0"/>
              </a:rPr>
              <a:t>0</a:t>
            </a:r>
            <a:r>
              <a:rPr lang="en-US" altLang="en-US" sz="1800" b="0" i="1">
                <a:latin typeface="Comic Sans MS" panose="030F0702030302020204" pitchFamily="66" charset="0"/>
              </a:rPr>
              <a:t> </a:t>
            </a: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  </a:t>
            </a:r>
            <a:r>
              <a:rPr lang="en-US" altLang="en-US" sz="1800" b="0" i="1">
                <a:latin typeface="Comic Sans MS" panose="030F0702030302020204" pitchFamily="66" charset="0"/>
              </a:rPr>
              <a:t>closure</a:t>
            </a:r>
            <a:r>
              <a:rPr lang="en-US" altLang="en-US" sz="1000" b="0" i="1">
                <a:latin typeface="Comic Sans MS" panose="030F0702030302020204" pitchFamily="66" charset="0"/>
              </a:rPr>
              <a:t> </a:t>
            </a:r>
            <a:r>
              <a:rPr lang="en-US" altLang="en-US" sz="1800" b="0">
                <a:latin typeface="Comic Sans MS" panose="030F0702030302020204" pitchFamily="66" charset="0"/>
              </a:rPr>
              <a:t>(</a:t>
            </a:r>
            <a:r>
              <a:rPr lang="en-US" altLang="en-US" sz="1800" b="0" i="1">
                <a:latin typeface="Comic Sans MS" panose="030F0702030302020204" pitchFamily="66" charset="0"/>
              </a:rPr>
              <a:t> </a:t>
            </a:r>
            <a:r>
              <a:rPr lang="en-US" altLang="en-US" sz="1800" b="0">
                <a:latin typeface="Comic Sans MS" panose="030F0702030302020204" pitchFamily="66" charset="0"/>
              </a:rPr>
              <a:t>[</a:t>
            </a:r>
            <a:r>
              <a:rPr lang="en-US" altLang="en-US" sz="1800" b="0" i="1">
                <a:latin typeface="Comic Sans MS" panose="030F0702030302020204" pitchFamily="66" charset="0"/>
              </a:rPr>
              <a:t>S’</a:t>
            </a: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S</a:t>
            </a:r>
            <a:r>
              <a:rPr lang="en-US" altLang="en-US" sz="1800" b="0">
                <a:latin typeface="Comic Sans MS" panose="030F0702030302020204" pitchFamily="66" charset="0"/>
                <a:sym typeface="Symbol" panose="05050102010706020507" pitchFamily="18" charset="2"/>
              </a:rPr>
              <a:t>,</a:t>
            </a:r>
            <a:r>
              <a:rPr lang="en-US" altLang="en-US" sz="1800" b="0" u="sng">
                <a:latin typeface="Comic Sans MS" panose="030F0702030302020204" pitchFamily="66" charset="0"/>
                <a:sym typeface="Symbol" panose="05050102010706020507" pitchFamily="18" charset="2"/>
              </a:rPr>
              <a:t>EOF</a:t>
            </a:r>
            <a:r>
              <a:rPr lang="en-US" altLang="en-US" sz="1800" b="0">
                <a:latin typeface="Comic Sans MS" panose="030F0702030302020204" pitchFamily="66" charset="0"/>
              </a:rPr>
              <a:t>]</a:t>
            </a:r>
            <a:r>
              <a:rPr lang="en-US" altLang="en-US" sz="1000" b="0">
                <a:latin typeface="Comic Sans MS" panose="030F0702030302020204" pitchFamily="66" charset="0"/>
              </a:rPr>
              <a:t> </a:t>
            </a:r>
            <a:r>
              <a:rPr lang="en-US" altLang="en-US" sz="1800" b="0">
                <a:latin typeface="Comic Sans MS" panose="030F0702030302020204" pitchFamily="66" charset="0"/>
              </a:rPr>
              <a:t>)</a:t>
            </a:r>
          </a:p>
          <a:p>
            <a:pPr>
              <a:lnSpc>
                <a:spcPct val="100000"/>
              </a:lnSpc>
            </a:pPr>
            <a:r>
              <a:rPr lang="en-US" altLang="en-US" sz="1800" b="0" i="1">
                <a:latin typeface="Comic Sans MS" panose="030F0702030302020204" pitchFamily="66" charset="0"/>
              </a:rPr>
              <a:t>S  </a:t>
            </a: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  </a:t>
            </a:r>
            <a:r>
              <a:rPr lang="en-US" altLang="en-US" sz="1800" b="0">
                <a:latin typeface="Comic Sans MS" panose="030F0702030302020204" pitchFamily="66" charset="0"/>
                <a:sym typeface="Symbol" panose="05050102010706020507" pitchFamily="18" charset="2"/>
              </a:rPr>
              <a:t>{</a:t>
            </a: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 s</a:t>
            </a:r>
            <a:r>
              <a:rPr lang="en-US" altLang="en-US" sz="1800" b="0" i="1" baseline="-25000">
                <a:latin typeface="Comic Sans MS" panose="030F0702030302020204" pitchFamily="66" charset="0"/>
                <a:sym typeface="Symbol" panose="05050102010706020507" pitchFamily="18" charset="2"/>
              </a:rPr>
              <a:t>0</a:t>
            </a: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en-US" sz="1800" b="0">
                <a:latin typeface="Comic Sans MS" panose="030F0702030302020204" pitchFamily="66" charset="0"/>
                <a:sym typeface="Symbol" panose="05050102010706020507" pitchFamily="18" charset="2"/>
              </a:rPr>
              <a:t> }</a:t>
            </a:r>
          </a:p>
          <a:p>
            <a:pPr>
              <a:lnSpc>
                <a:spcPct val="100000"/>
              </a:lnSpc>
            </a:pP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k    </a:t>
            </a:r>
            <a:r>
              <a:rPr lang="en-US" altLang="en-US" sz="1800" b="0">
                <a:latin typeface="Comic Sans MS" panose="030F0702030302020204" pitchFamily="66" charset="0"/>
                <a:sym typeface="Symbol" panose="05050102010706020507" pitchFamily="18" charset="2"/>
              </a:rPr>
              <a:t>1</a:t>
            </a:r>
            <a:endParaRPr lang="en-US" altLang="en-US" sz="1800" b="0" i="1">
              <a:latin typeface="Comic Sans MS" panose="030F0702030302020204" pitchFamily="66" charset="0"/>
              <a:sym typeface="Symbol" panose="05050102010706020507" pitchFamily="18" charset="2"/>
            </a:endParaRPr>
          </a:p>
          <a:p>
            <a:pPr>
              <a:lnSpc>
                <a:spcPct val="100000"/>
              </a:lnSpc>
              <a:spcBef>
                <a:spcPct val="30000"/>
              </a:spcBef>
            </a:pP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while </a:t>
            </a:r>
            <a:r>
              <a:rPr lang="en-US" altLang="en-US" sz="1800" b="0">
                <a:latin typeface="Comic Sans MS" panose="030F0702030302020204" pitchFamily="66" charset="0"/>
                <a:sym typeface="Symbol" panose="05050102010706020507" pitchFamily="18" charset="2"/>
              </a:rPr>
              <a:t>(</a:t>
            </a:r>
            <a:r>
              <a:rPr lang="en-US" altLang="en-US" sz="1000" b="0"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S is still changing</a:t>
            </a:r>
            <a:r>
              <a:rPr lang="en-US" altLang="en-US" sz="1000" b="0"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en-US" sz="1800" b="0">
                <a:latin typeface="Comic Sans MS" panose="030F0702030302020204" pitchFamily="66" charset="0"/>
                <a:sym typeface="Symbol" panose="05050102010706020507" pitchFamily="18" charset="2"/>
              </a:rPr>
              <a:t>)</a:t>
            </a:r>
            <a:endParaRPr lang="en-US" altLang="en-US" sz="1800" b="0" i="1">
              <a:latin typeface="Comic Sans MS" panose="030F0702030302020204" pitchFamily="66" charset="0"/>
              <a:sym typeface="Symbol" panose="05050102010706020507" pitchFamily="18" charset="2"/>
            </a:endParaRPr>
          </a:p>
          <a:p>
            <a:pPr>
              <a:lnSpc>
                <a:spcPct val="100000"/>
              </a:lnSpc>
            </a:pP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   </a:t>
            </a:r>
            <a:r>
              <a:rPr lang="en-US" altLang="en-US" sz="1400" b="0" i="1"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s</a:t>
            </a:r>
            <a:r>
              <a:rPr lang="en-US" altLang="en-US" sz="1800" b="0" i="1" baseline="-25000">
                <a:latin typeface="Comic Sans MS" panose="030F0702030302020204" pitchFamily="66" charset="0"/>
                <a:sym typeface="Symbol" panose="05050102010706020507" pitchFamily="18" charset="2"/>
              </a:rPr>
              <a:t>j</a:t>
            </a:r>
            <a:r>
              <a:rPr lang="en-US" altLang="en-US" sz="1400" b="0" i="1"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en-US" sz="1800" b="0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altLang="en-US" sz="1400" b="0"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S and </a:t>
            </a:r>
            <a:r>
              <a:rPr lang="en-US" altLang="en-US" sz="1400" b="0" i="1"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x</a:t>
            </a:r>
            <a:r>
              <a:rPr lang="en-US" altLang="en-US" sz="1600" b="0" i="1"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en-US" sz="1800" b="0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altLang="en-US" sz="1400" b="0"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en-US" sz="1800" b="0">
                <a:latin typeface="Comic Sans MS" panose="030F0702030302020204" pitchFamily="66" charset="0"/>
                <a:sym typeface="Symbol" panose="05050102010706020507" pitchFamily="18" charset="2"/>
              </a:rPr>
              <a:t>(</a:t>
            </a:r>
            <a:r>
              <a:rPr lang="en-US" altLang="en-US" sz="1000" b="0" i="1"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T </a:t>
            </a:r>
            <a:r>
              <a:rPr lang="en-US" altLang="en-US" sz="1800" b="0">
                <a:latin typeface="Comic Sans MS" panose="030F0702030302020204" pitchFamily="66" charset="0"/>
                <a:sym typeface="Symbol" panose="05050102010706020507" pitchFamily="18" charset="2"/>
              </a:rPr>
              <a:t></a:t>
            </a:r>
            <a:r>
              <a:rPr lang="en-US" altLang="en-US" sz="1200" b="0" i="1"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NT</a:t>
            </a:r>
            <a:r>
              <a:rPr lang="en-US" altLang="en-US" sz="1400" b="0" i="1"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en-US" sz="1800" b="0">
                <a:latin typeface="Comic Sans MS" panose="030F0702030302020204" pitchFamily="66" charset="0"/>
                <a:sym typeface="Symbol" panose="05050102010706020507" pitchFamily="18" charset="2"/>
              </a:rPr>
              <a:t>)</a:t>
            </a:r>
          </a:p>
          <a:p>
            <a:pPr>
              <a:lnSpc>
                <a:spcPct val="100000"/>
              </a:lnSpc>
            </a:pP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         s</a:t>
            </a:r>
            <a:r>
              <a:rPr lang="en-US" altLang="en-US" sz="1800" b="0" i="1" baseline="-25000">
                <a:latin typeface="Comic Sans MS" panose="030F0702030302020204" pitchFamily="66" charset="0"/>
                <a:sym typeface="Symbol" panose="05050102010706020507" pitchFamily="18" charset="2"/>
              </a:rPr>
              <a:t>k</a:t>
            </a: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  </a:t>
            </a:r>
            <a:r>
              <a:rPr lang="en-US" altLang="en-US" sz="1800" b="0"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goto(s</a:t>
            </a:r>
            <a:r>
              <a:rPr lang="en-US" altLang="en-US" sz="1800" b="0" i="1" baseline="-25000">
                <a:latin typeface="Comic Sans MS" panose="030F0702030302020204" pitchFamily="66" charset="0"/>
                <a:sym typeface="Symbol" panose="05050102010706020507" pitchFamily="18" charset="2"/>
              </a:rPr>
              <a:t>j</a:t>
            </a: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,x)</a:t>
            </a:r>
          </a:p>
          <a:p>
            <a:pPr>
              <a:lnSpc>
                <a:spcPct val="100000"/>
              </a:lnSpc>
            </a:pP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         record s</a:t>
            </a:r>
            <a:r>
              <a:rPr lang="en-US" altLang="en-US" sz="1800" b="0" i="1" baseline="-25000">
                <a:latin typeface="Comic Sans MS" panose="030F0702030302020204" pitchFamily="66" charset="0"/>
                <a:sym typeface="Symbol" panose="05050102010706020507" pitchFamily="18" charset="2"/>
              </a:rPr>
              <a:t>j </a:t>
            </a: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 s</a:t>
            </a:r>
            <a:r>
              <a:rPr lang="en-US" altLang="en-US" sz="1800" b="0" i="1" baseline="-25000">
                <a:latin typeface="Comic Sans MS" panose="030F0702030302020204" pitchFamily="66" charset="0"/>
                <a:sym typeface="Symbol" panose="05050102010706020507" pitchFamily="18" charset="2"/>
              </a:rPr>
              <a:t>k</a:t>
            </a: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 on x</a:t>
            </a:r>
          </a:p>
          <a:p>
            <a:pPr>
              <a:lnSpc>
                <a:spcPct val="100000"/>
              </a:lnSpc>
            </a:pP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    if  s</a:t>
            </a:r>
            <a:r>
              <a:rPr lang="en-US" altLang="en-US" sz="1800" b="0" i="1" baseline="-25000">
                <a:latin typeface="Comic Sans MS" panose="030F0702030302020204" pitchFamily="66" charset="0"/>
                <a:sym typeface="Symbol" panose="05050102010706020507" pitchFamily="18" charset="2"/>
              </a:rPr>
              <a:t>k</a:t>
            </a:r>
            <a:r>
              <a:rPr lang="en-US" altLang="en-US" sz="1800" b="0">
                <a:latin typeface="Comic Sans MS" panose="030F0702030302020204" pitchFamily="66" charset="0"/>
                <a:sym typeface="Symbol" panose="05050102010706020507" pitchFamily="18" charset="2"/>
              </a:rPr>
              <a:t>  </a:t>
            </a: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S then </a:t>
            </a:r>
          </a:p>
          <a:p>
            <a:pPr>
              <a:lnSpc>
                <a:spcPct val="100000"/>
              </a:lnSpc>
            </a:pP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	  S  S </a:t>
            </a:r>
            <a:r>
              <a:rPr lang="en-US" altLang="en-US" sz="1800" b="0">
                <a:latin typeface="Comic Sans MS" panose="030F0702030302020204" pitchFamily="66" charset="0"/>
                <a:sym typeface="Symbol" panose="05050102010706020507" pitchFamily="18" charset="2"/>
              </a:rPr>
              <a:t> </a:t>
            </a: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s</a:t>
            </a:r>
            <a:r>
              <a:rPr lang="en-US" altLang="en-US" sz="1800" b="0" i="1" baseline="-25000">
                <a:latin typeface="Comic Sans MS" panose="030F0702030302020204" pitchFamily="66" charset="0"/>
                <a:sym typeface="Symbol" panose="05050102010706020507" pitchFamily="18" charset="2"/>
              </a:rPr>
              <a:t>k</a:t>
            </a:r>
          </a:p>
          <a:p>
            <a:pPr>
              <a:lnSpc>
                <a:spcPct val="100000"/>
              </a:lnSpc>
            </a:pPr>
            <a:r>
              <a:rPr lang="en-US" altLang="en-US" sz="1800" b="0" i="1" baseline="-25000">
                <a:latin typeface="Comic Sans MS" panose="030F0702030302020204" pitchFamily="66" charset="0"/>
                <a:sym typeface="Symbol" panose="05050102010706020507" pitchFamily="18" charset="2"/>
              </a:rPr>
              <a:t>	    </a:t>
            </a:r>
            <a:r>
              <a:rPr lang="en-US" altLang="en-US" sz="1800" b="0" i="1">
                <a:latin typeface="Comic Sans MS" panose="030F0702030302020204" pitchFamily="66" charset="0"/>
                <a:sym typeface="Symbol" panose="05050102010706020507" pitchFamily="18" charset="2"/>
              </a:rPr>
              <a:t>k  k + 1</a:t>
            </a:r>
          </a:p>
        </p:txBody>
      </p:sp>
      <p:sp>
        <p:nvSpPr>
          <p:cNvPr id="2411525" name="Text Box 5"/>
          <p:cNvSpPr txBox="1">
            <a:spLocks noChangeArrowheads="1"/>
          </p:cNvSpPr>
          <p:nvPr/>
        </p:nvSpPr>
        <p:spPr bwMode="auto">
          <a:xfrm>
            <a:off x="4953000" y="2743200"/>
            <a:ext cx="3352800" cy="1776413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25000"/>
              </a:spcBef>
              <a:buClr>
                <a:srgbClr val="0000CC"/>
              </a:buClr>
              <a:buSzPct val="90000"/>
              <a:buFont typeface="Wingdings" panose="05000000000000000000" pitchFamily="2" charset="2"/>
              <a:buChar char="Ø"/>
            </a:pPr>
            <a:r>
              <a:rPr lang="en-US" altLang="en-US" b="0">
                <a:latin typeface="Comic Sans MS" panose="030F0702030302020204" pitchFamily="66" charset="0"/>
              </a:rPr>
              <a:t> Fixed-point computation</a:t>
            </a:r>
          </a:p>
          <a:p>
            <a:pPr algn="l">
              <a:lnSpc>
                <a:spcPct val="100000"/>
              </a:lnSpc>
              <a:spcBef>
                <a:spcPct val="25000"/>
              </a:spcBef>
              <a:buClr>
                <a:srgbClr val="0000CC"/>
              </a:buClr>
              <a:buSzPct val="90000"/>
              <a:buFont typeface="Wingdings" panose="05000000000000000000" pitchFamily="2" charset="2"/>
              <a:buChar char="Ø"/>
            </a:pPr>
            <a:r>
              <a:rPr lang="en-US" altLang="en-US" b="0">
                <a:latin typeface="Comic Sans MS" panose="030F0702030302020204" pitchFamily="66" charset="0"/>
              </a:rPr>
              <a:t> Loop adds to</a:t>
            </a:r>
            <a:r>
              <a:rPr lang="en-US" altLang="en-US" sz="1200" b="0">
                <a:latin typeface="Comic Sans MS" panose="030F0702030302020204" pitchFamily="66" charset="0"/>
              </a:rPr>
              <a:t> </a:t>
            </a:r>
            <a:r>
              <a:rPr lang="en-US" altLang="en-US" b="0" i="1">
                <a:latin typeface="Comic Sans MS" panose="030F0702030302020204" pitchFamily="66" charset="0"/>
              </a:rPr>
              <a:t>S</a:t>
            </a:r>
            <a:endParaRPr lang="en-US" altLang="en-US" b="0">
              <a:latin typeface="Comic Sans MS" panose="030F0702030302020204" pitchFamily="66" charset="0"/>
            </a:endParaRPr>
          </a:p>
          <a:p>
            <a:pPr algn="l">
              <a:lnSpc>
                <a:spcPct val="100000"/>
              </a:lnSpc>
              <a:spcBef>
                <a:spcPct val="25000"/>
              </a:spcBef>
              <a:buClr>
                <a:srgbClr val="0000CC"/>
              </a:buClr>
              <a:buSzPct val="90000"/>
              <a:buFont typeface="Wingdings" panose="05000000000000000000" pitchFamily="2" charset="2"/>
              <a:buChar char="Ø"/>
            </a:pPr>
            <a:r>
              <a:rPr lang="en-US" altLang="en-US" b="0">
                <a:latin typeface="Comic Sans MS" panose="030F0702030302020204" pitchFamily="66" charset="0"/>
              </a:rPr>
              <a:t> </a:t>
            </a:r>
            <a:r>
              <a:rPr lang="en-US" altLang="en-US" b="0" i="1">
                <a:latin typeface="Comic Sans MS" panose="030F0702030302020204" pitchFamily="66" charset="0"/>
              </a:rPr>
              <a:t>S </a:t>
            </a:r>
            <a:r>
              <a:rPr lang="en-US" altLang="en-US" b="0">
                <a:latin typeface="Comic Sans MS" panose="030F0702030302020204" pitchFamily="66" charset="0"/>
                <a:sym typeface="Symbol" panose="05050102010706020507" pitchFamily="18" charset="2"/>
              </a:rPr>
              <a:t> 2</a:t>
            </a:r>
            <a:r>
              <a:rPr lang="en-US" altLang="en-US" b="0" baseline="30000">
                <a:latin typeface="Comic Sans MS" panose="030F0702030302020204" pitchFamily="66" charset="0"/>
                <a:sym typeface="Symbol" panose="05050102010706020507" pitchFamily="18" charset="2"/>
              </a:rPr>
              <a:t>ITEMS</a:t>
            </a:r>
            <a:r>
              <a:rPr lang="en-US" altLang="en-US" b="0">
                <a:latin typeface="Comic Sans MS" panose="030F0702030302020204" pitchFamily="66" charset="0"/>
                <a:sym typeface="Symbol" panose="05050102010706020507" pitchFamily="18" charset="2"/>
              </a:rPr>
              <a:t>, so </a:t>
            </a:r>
            <a:r>
              <a:rPr lang="en-US" altLang="en-US" b="0" i="1">
                <a:latin typeface="Comic Sans MS" panose="030F0702030302020204" pitchFamily="66" charset="0"/>
                <a:sym typeface="Symbol" panose="05050102010706020507" pitchFamily="18" charset="2"/>
              </a:rPr>
              <a:t>S</a:t>
            </a:r>
            <a:r>
              <a:rPr lang="en-US" altLang="en-US" b="0">
                <a:latin typeface="Comic Sans MS" panose="030F0702030302020204" pitchFamily="66" charset="0"/>
                <a:sym typeface="Symbol" panose="05050102010706020507" pitchFamily="18" charset="2"/>
              </a:rPr>
              <a:t> is finite</a:t>
            </a:r>
          </a:p>
          <a:p>
            <a:pPr algn="l">
              <a:lnSpc>
                <a:spcPct val="100000"/>
              </a:lnSpc>
              <a:spcBef>
                <a:spcPct val="75000"/>
              </a:spcBef>
              <a:buClr>
                <a:srgbClr val="0000CC"/>
              </a:buClr>
              <a:buSzPct val="90000"/>
              <a:buFont typeface="Wingdings" panose="05000000000000000000" pitchFamily="2" charset="2"/>
              <a:buNone/>
            </a:pPr>
            <a:r>
              <a:rPr lang="en-US" altLang="en-US" b="0">
                <a:latin typeface="Comic Sans MS" panose="030F0702030302020204" pitchFamily="66" charset="0"/>
                <a:sym typeface="Symbol" panose="05050102010706020507" pitchFamily="18" charset="2"/>
              </a:rPr>
              <a:t>  </a:t>
            </a:r>
            <a:r>
              <a:rPr lang="en-US" altLang="en-US" b="0" i="1">
                <a:latin typeface="Comic Sans MS" panose="030F0702030302020204" pitchFamily="66" charset="0"/>
                <a:sym typeface="Symbol" panose="05050102010706020507" pitchFamily="18" charset="2"/>
              </a:rPr>
              <a:t>Worklist version is faster</a:t>
            </a:r>
            <a:endParaRPr lang="en-US" altLang="en-US" sz="1600" b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99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spcBef>
                <a:spcPct val="30000"/>
              </a:spcBef>
            </a:pPr>
            <a:r>
              <a:rPr lang="en-US" altLang="en-US"/>
              <a:t>Reduce / Reduce Conflicts</a:t>
            </a:r>
          </a:p>
        </p:txBody>
      </p:sp>
      <p:sp>
        <p:nvSpPr>
          <p:cNvPr id="24299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100000"/>
              </a:spcBef>
            </a:pPr>
            <a:r>
              <a:rPr lang="en-US" altLang="en-US"/>
              <a:t>What is set </a:t>
            </a:r>
            <a:r>
              <a:rPr lang="en-US" altLang="en-US" i="1"/>
              <a:t>s</a:t>
            </a:r>
            <a:r>
              <a:rPr lang="en-US" altLang="en-US"/>
              <a:t> contains [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•, </a:t>
            </a:r>
            <a:r>
              <a:rPr lang="en-US" altLang="en-US" u="sng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] and [</a:t>
            </a:r>
            <a:r>
              <a:rPr lang="en-US" altLang="en-US" i="1">
                <a:sym typeface="Symbol" panose="05050102010706020507" pitchFamily="18" charset="2"/>
              </a:rPr>
              <a:t>B</a:t>
            </a:r>
            <a:r>
              <a:rPr lang="en-US" altLang="en-US">
                <a:sym typeface="Symbol" panose="05050102010706020507" pitchFamily="18" charset="2"/>
              </a:rPr>
              <a:t>•, </a:t>
            </a:r>
            <a:r>
              <a:rPr lang="en-US" altLang="en-US" u="sng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] ?</a:t>
            </a:r>
          </a:p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r>
              <a:rPr lang="en-US" altLang="en-US">
                <a:sym typeface="Symbol" panose="05050102010706020507" pitchFamily="18" charset="2"/>
              </a:rPr>
              <a:t> 	</a:t>
            </a:r>
            <a:r>
              <a:rPr lang="en-US" altLang="en-US"/>
              <a:t>[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•, </a:t>
            </a:r>
            <a:r>
              <a:rPr lang="en-US" altLang="en-US" u="sng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]  </a:t>
            </a:r>
            <a:r>
              <a:rPr lang="en-US" altLang="en-US">
                <a:sym typeface="Wingdings" panose="05000000000000000000" pitchFamily="2" charset="2"/>
              </a:rPr>
              <a:t> reduce by</a:t>
            </a:r>
            <a:endParaRPr lang="en-US" altLang="en-US">
              <a:sym typeface="Symbol" panose="05050102010706020507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r>
              <a:rPr lang="en-US" altLang="en-US">
                <a:sym typeface="Symbol" panose="05050102010706020507" pitchFamily="18" charset="2"/>
              </a:rPr>
              <a:t>	[</a:t>
            </a:r>
            <a:r>
              <a:rPr lang="en-US" altLang="en-US" i="1">
                <a:sym typeface="Symbol" panose="05050102010706020507" pitchFamily="18" charset="2"/>
              </a:rPr>
              <a:t>B</a:t>
            </a:r>
            <a:r>
              <a:rPr lang="en-US" altLang="en-US">
                <a:sym typeface="Symbol" panose="05050102010706020507" pitchFamily="18" charset="2"/>
              </a:rPr>
              <a:t>•, </a:t>
            </a:r>
            <a:r>
              <a:rPr lang="en-US" altLang="en-US" u="sng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]  </a:t>
            </a:r>
            <a:r>
              <a:rPr lang="en-US" altLang="en-US">
                <a:sym typeface="Wingdings" panose="05000000000000000000" pitchFamily="2" charset="2"/>
              </a:rPr>
              <a:t> reduce by</a:t>
            </a:r>
            <a:endParaRPr lang="en-US" altLang="en-US">
              <a:sym typeface="Symbol" panose="05050102010706020507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r>
              <a:rPr lang="en-US" altLang="en-US">
                <a:sym typeface="Symbol" panose="05050102010706020507" pitchFamily="18" charset="2"/>
              </a:rPr>
              <a:t>Each generates “reduce”, but with a different production</a:t>
            </a:r>
          </a:p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r>
              <a:rPr lang="en-US" altLang="en-US">
                <a:sym typeface="Symbol" panose="05050102010706020507" pitchFamily="18" charset="2"/>
              </a:rPr>
              <a:t>Both define ACTION[s,</a:t>
            </a:r>
            <a:r>
              <a:rPr lang="en-US" altLang="en-US" u="sng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] </a:t>
            </a:r>
            <a:r>
              <a:rPr lang="en-US" altLang="en-US"/>
              <a:t>— cannot do both reductions</a:t>
            </a:r>
          </a:p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endParaRPr lang="en-US" altLang="en-US"/>
          </a:p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r>
              <a:rPr lang="en-US" altLang="en-US"/>
              <a:t>This is called a </a:t>
            </a:r>
            <a:r>
              <a:rPr lang="en-US" altLang="en-US" i="1"/>
              <a:t>reduce/reduce conflict</a:t>
            </a:r>
          </a:p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r>
              <a:rPr lang="en-US" altLang="en-US"/>
              <a:t>Solutions</a:t>
            </a:r>
          </a:p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r>
              <a:rPr lang="en-US" altLang="en-US"/>
              <a:t>	Modify the grammar to eliminate it      </a:t>
            </a:r>
          </a:p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endParaRPr lang="en-US" altLang="en-US" i="1"/>
          </a:p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r>
              <a:rPr lang="en-US" altLang="en-US" i="1"/>
              <a:t>In  either case shift/reduce or reduce/reduce, the grammar is not LR(1)</a:t>
            </a:r>
          </a:p>
        </p:txBody>
      </p:sp>
    </p:spTree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8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spcBef>
                <a:spcPct val="100000"/>
              </a:spcBef>
            </a:pPr>
            <a:r>
              <a:rPr lang="en-US" altLang="en-US"/>
              <a:t>Shrinking the Tables</a:t>
            </a:r>
          </a:p>
        </p:txBody>
      </p:sp>
      <p:sp>
        <p:nvSpPr>
          <p:cNvPr id="24268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r>
              <a:rPr lang="en-US" altLang="en-US"/>
              <a:t>Three options:</a:t>
            </a:r>
          </a:p>
          <a:p>
            <a:pPr marL="342900" indent="-342900">
              <a:lnSpc>
                <a:spcPct val="90000"/>
              </a:lnSpc>
              <a:spcBef>
                <a:spcPct val="75000"/>
              </a:spcBef>
            </a:pPr>
            <a:r>
              <a:rPr lang="en-US" altLang="en-US"/>
              <a:t>Combine terminals such as </a:t>
            </a:r>
            <a:r>
              <a:rPr lang="en-US" altLang="en-US" u="sng"/>
              <a:t>number</a:t>
            </a:r>
            <a:r>
              <a:rPr lang="en-US" altLang="en-US"/>
              <a:t> &amp; </a:t>
            </a:r>
            <a:r>
              <a:rPr lang="en-US" altLang="en-US" u="sng"/>
              <a:t>identifier</a:t>
            </a:r>
            <a:r>
              <a:rPr lang="en-US" altLang="en-US"/>
              <a:t>, </a:t>
            </a:r>
            <a:r>
              <a:rPr lang="en-US" altLang="en-US" u="sng"/>
              <a:t>+</a:t>
            </a:r>
            <a:r>
              <a:rPr lang="en-US" altLang="en-US"/>
              <a:t> &amp; </a:t>
            </a:r>
            <a:r>
              <a:rPr lang="en-US" altLang="en-US" u="sng"/>
              <a:t>-</a:t>
            </a:r>
            <a:r>
              <a:rPr lang="en-US" altLang="en-US"/>
              <a:t>, </a:t>
            </a:r>
            <a:r>
              <a:rPr lang="en-US" altLang="en-US" u="sng"/>
              <a:t>*</a:t>
            </a:r>
            <a:r>
              <a:rPr lang="en-US" altLang="en-US"/>
              <a:t> &amp; </a:t>
            </a:r>
            <a:r>
              <a:rPr lang="en-US" altLang="en-US" u="sng"/>
              <a:t>/</a:t>
            </a:r>
            <a:endParaRPr lang="en-US" altLang="en-US"/>
          </a:p>
          <a:p>
            <a:pPr marL="742950" lvl="1" indent="-285750"/>
            <a:r>
              <a:rPr lang="en-US" altLang="en-US"/>
              <a:t>Directly removes a column, may remove a row</a:t>
            </a:r>
          </a:p>
          <a:p>
            <a:pPr marL="742950" lvl="1" indent="-285750"/>
            <a:r>
              <a:rPr lang="en-US" altLang="en-US"/>
              <a:t>For expression grammar, 198 (vs. 384) table entries  </a:t>
            </a:r>
          </a:p>
          <a:p>
            <a:pPr marL="342900" indent="-342900">
              <a:lnSpc>
                <a:spcPct val="90000"/>
              </a:lnSpc>
              <a:spcBef>
                <a:spcPct val="100000"/>
              </a:spcBef>
            </a:pPr>
            <a:r>
              <a:rPr lang="en-US" altLang="en-US"/>
              <a:t>Combine rows or columns</a:t>
            </a:r>
          </a:p>
          <a:p>
            <a:pPr marL="742950" lvl="1" indent="-285750"/>
            <a:r>
              <a:rPr lang="en-US" altLang="en-US"/>
              <a:t>Implement identical rows once &amp; remap states</a:t>
            </a:r>
          </a:p>
          <a:p>
            <a:pPr marL="742950" lvl="1" indent="-285750"/>
            <a:r>
              <a:rPr lang="en-US" altLang="en-US"/>
              <a:t>Requires extra indirection on each lookup</a:t>
            </a:r>
          </a:p>
          <a:p>
            <a:pPr marL="742950" lvl="1" indent="-285750"/>
            <a:r>
              <a:rPr lang="en-US" altLang="en-US"/>
              <a:t>Use separate mapping for A</a:t>
            </a:r>
            <a:r>
              <a:rPr lang="en-US" altLang="en-US" sz="1800"/>
              <a:t>CTION</a:t>
            </a:r>
            <a:r>
              <a:rPr lang="en-US" altLang="en-US"/>
              <a:t> &amp; for G</a:t>
            </a:r>
            <a:r>
              <a:rPr lang="en-US" altLang="en-US" sz="1800"/>
              <a:t>OTO</a:t>
            </a:r>
            <a:endParaRPr lang="en-US" altLang="en-US" i="1"/>
          </a:p>
          <a:p>
            <a:pPr marL="342900" indent="-342900">
              <a:lnSpc>
                <a:spcPct val="90000"/>
              </a:lnSpc>
              <a:spcBef>
                <a:spcPct val="100000"/>
              </a:spcBef>
            </a:pPr>
            <a:r>
              <a:rPr lang="en-US" altLang="en-US"/>
              <a:t>Use another construction algorithm</a:t>
            </a:r>
          </a:p>
          <a:p>
            <a:pPr marL="742950" lvl="1" indent="-285750"/>
            <a:r>
              <a:rPr lang="en-US" altLang="en-US"/>
              <a:t>Both L</a:t>
            </a:r>
            <a:r>
              <a:rPr lang="en-US" altLang="en-US" sz="1800"/>
              <a:t>ALR(1)</a:t>
            </a:r>
            <a:r>
              <a:rPr lang="en-US" altLang="en-US"/>
              <a:t> and S</a:t>
            </a:r>
            <a:r>
              <a:rPr lang="en-US" altLang="en-US" sz="1800"/>
              <a:t>LR(1)</a:t>
            </a:r>
            <a:r>
              <a:rPr lang="en-US" altLang="en-US"/>
              <a:t> produce smaller tables</a:t>
            </a:r>
          </a:p>
          <a:p>
            <a:pPr marL="742950" lvl="1" indent="-285750"/>
            <a:r>
              <a:rPr lang="en-US" altLang="en-US"/>
              <a:t>Implementations are readily available</a:t>
            </a:r>
          </a:p>
        </p:txBody>
      </p:sp>
    </p:spTree>
  </p:cSld>
  <p:clrMapOvr>
    <a:masterClrMapping/>
  </p:clrMapOvr>
  <p:transition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79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85750"/>
            <a:ext cx="9121775" cy="781050"/>
          </a:xfrm>
        </p:spPr>
        <p:txBody>
          <a:bodyPr/>
          <a:lstStyle/>
          <a:p>
            <a:pPr>
              <a:spcBef>
                <a:spcPct val="300000"/>
              </a:spcBef>
            </a:pPr>
            <a:r>
              <a:rPr lang="en-US" altLang="en-US"/>
              <a:t>LR(k) versus LL(k)</a:t>
            </a:r>
            <a:r>
              <a:rPr lang="en-US" altLang="en-US" sz="3400"/>
              <a:t>(Top-down Rec. Desc.)</a:t>
            </a:r>
          </a:p>
        </p:txBody>
      </p:sp>
      <p:sp>
        <p:nvSpPr>
          <p:cNvPr id="242790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342900" indent="-342900">
              <a:lnSpc>
                <a:spcPct val="90000"/>
              </a:lnSpc>
              <a:spcBef>
                <a:spcPct val="30000"/>
              </a:spcBef>
            </a:pPr>
            <a:r>
              <a:rPr lang="en-US" altLang="en-US" sz="2000"/>
              <a:t>Finding Reductions</a:t>
            </a:r>
          </a:p>
          <a:p>
            <a:pPr marL="342900" indent="-342900">
              <a:lnSpc>
                <a:spcPct val="90000"/>
              </a:lnSpc>
            </a:pPr>
            <a:r>
              <a:rPr lang="en-US" altLang="en-US" sz="2000"/>
              <a:t>LR(</a:t>
            </a:r>
            <a:r>
              <a:rPr lang="en-US" altLang="en-US" sz="2000" i="1"/>
              <a:t>k</a:t>
            </a:r>
            <a:r>
              <a:rPr lang="en-US" altLang="en-US" sz="2000"/>
              <a:t>) </a:t>
            </a:r>
            <a:r>
              <a:rPr lang="en-US" altLang="en-US" sz="2000">
                <a:sym typeface="Symbol" panose="05050102010706020507" pitchFamily="18" charset="2"/>
              </a:rPr>
              <a:t> Each reduction in the parse is detectable with </a:t>
            </a:r>
          </a:p>
          <a:p>
            <a:pPr marL="742950" lvl="1" indent="-285750">
              <a:lnSpc>
                <a:spcPct val="90000"/>
              </a:lnSpc>
              <a:buSzPct val="90000"/>
              <a:buFont typeface="Symbol" panose="05050102010706020507" pitchFamily="18" charset="2"/>
              <a:buChar char="1"/>
            </a:pPr>
            <a:r>
              <a:rPr lang="en-US" altLang="en-US"/>
              <a:t>the complete left context,</a:t>
            </a:r>
          </a:p>
          <a:p>
            <a:pPr marL="742950" lvl="1" indent="-285750">
              <a:lnSpc>
                <a:spcPct val="90000"/>
              </a:lnSpc>
              <a:buSzPct val="90000"/>
              <a:buFont typeface="Symbol" panose="05050102010706020507" pitchFamily="18" charset="2"/>
              <a:buChar char="2"/>
            </a:pPr>
            <a:r>
              <a:rPr lang="en-US" altLang="en-US"/>
              <a:t>the reducible phrase, itself, and</a:t>
            </a:r>
          </a:p>
          <a:p>
            <a:pPr marL="742950" lvl="1" indent="-285750">
              <a:lnSpc>
                <a:spcPct val="90000"/>
              </a:lnSpc>
              <a:buSzPct val="90000"/>
              <a:buFont typeface="Symbol" panose="05050102010706020507" pitchFamily="18" charset="2"/>
              <a:buChar char="3"/>
            </a:pPr>
            <a:r>
              <a:rPr lang="en-US" altLang="en-US"/>
              <a:t>the </a:t>
            </a:r>
            <a:r>
              <a:rPr lang="en-US" altLang="en-US" i="1"/>
              <a:t>k</a:t>
            </a:r>
            <a:r>
              <a:rPr lang="en-US" altLang="en-US"/>
              <a:t> terminal symbols to its right</a:t>
            </a:r>
          </a:p>
          <a:p>
            <a:pPr marL="342900" indent="-342900">
              <a:lnSpc>
                <a:spcPct val="90000"/>
              </a:lnSpc>
              <a:spcBef>
                <a:spcPct val="100000"/>
              </a:spcBef>
            </a:pPr>
            <a:r>
              <a:rPr lang="en-US" altLang="en-US" sz="2000"/>
              <a:t>LL(</a:t>
            </a:r>
            <a:r>
              <a:rPr lang="en-US" altLang="en-US" sz="2000" i="1"/>
              <a:t>k</a:t>
            </a:r>
            <a:r>
              <a:rPr lang="en-US" altLang="en-US" sz="2000"/>
              <a:t>) </a:t>
            </a:r>
            <a:r>
              <a:rPr lang="en-US" altLang="en-US" sz="2000">
                <a:sym typeface="Symbol" panose="05050102010706020507" pitchFamily="18" charset="2"/>
              </a:rPr>
              <a:t> Parser must select the reduction based on</a:t>
            </a:r>
          </a:p>
          <a:p>
            <a:pPr marL="742950" lvl="1" indent="-285750">
              <a:lnSpc>
                <a:spcPct val="90000"/>
              </a:lnSpc>
              <a:buSzPct val="90000"/>
              <a:buFont typeface="Symbol" panose="05050102010706020507" pitchFamily="18" charset="2"/>
              <a:buChar char="1"/>
            </a:pPr>
            <a:r>
              <a:rPr lang="en-US" altLang="en-US">
                <a:sym typeface="Symbol" panose="05050102010706020507" pitchFamily="18" charset="2"/>
              </a:rPr>
              <a:t>The complete left context</a:t>
            </a:r>
          </a:p>
          <a:p>
            <a:pPr marL="742950" lvl="1" indent="-285750">
              <a:lnSpc>
                <a:spcPct val="90000"/>
              </a:lnSpc>
              <a:buSzPct val="90000"/>
              <a:buFont typeface="Symbol" panose="05050102010706020507" pitchFamily="18" charset="2"/>
              <a:buChar char="2"/>
            </a:pPr>
            <a:r>
              <a:rPr lang="en-US" altLang="en-US">
                <a:sym typeface="Symbol" panose="05050102010706020507" pitchFamily="18" charset="2"/>
              </a:rPr>
              <a:t>The next </a:t>
            </a:r>
            <a:r>
              <a:rPr lang="en-US" altLang="en-US" i="1">
                <a:sym typeface="Symbol" panose="05050102010706020507" pitchFamily="18" charset="2"/>
              </a:rPr>
              <a:t>k</a:t>
            </a:r>
            <a:r>
              <a:rPr lang="en-US" altLang="en-US">
                <a:sym typeface="Symbol" panose="05050102010706020507" pitchFamily="18" charset="2"/>
              </a:rPr>
              <a:t> terminals</a:t>
            </a:r>
          </a:p>
          <a:p>
            <a:pPr marL="742950" lvl="1" indent="-285750">
              <a:lnSpc>
                <a:spcPct val="90000"/>
              </a:lnSpc>
              <a:buSzPct val="90000"/>
              <a:buFontTx/>
              <a:buNone/>
            </a:pPr>
            <a:r>
              <a:rPr lang="en-US" altLang="en-US" sz="1800">
                <a:sym typeface="Symbol" panose="05050102010706020507" pitchFamily="18" charset="2"/>
              </a:rPr>
              <a:t>Thus, LR(</a:t>
            </a:r>
            <a:r>
              <a:rPr lang="en-US" altLang="en-US" sz="1800" i="1">
                <a:sym typeface="Symbol" panose="05050102010706020507" pitchFamily="18" charset="2"/>
              </a:rPr>
              <a:t>k</a:t>
            </a:r>
            <a:r>
              <a:rPr lang="en-US" altLang="en-US" sz="1800">
                <a:sym typeface="Symbol" panose="05050102010706020507" pitchFamily="18" charset="2"/>
              </a:rPr>
              <a:t>) examines more context </a:t>
            </a:r>
          </a:p>
          <a:p>
            <a:pPr marL="342900" indent="-342900">
              <a:lnSpc>
                <a:spcPct val="90000"/>
              </a:lnSpc>
              <a:spcBef>
                <a:spcPct val="80000"/>
              </a:spcBef>
              <a:buSzPct val="90000"/>
              <a:buFont typeface="Symbol" panose="05050102010706020507" pitchFamily="18" charset="2"/>
              <a:buNone/>
            </a:pPr>
            <a:r>
              <a:rPr lang="en-US" altLang="en-US" sz="2000">
                <a:sym typeface="Symbol" panose="05050102010706020507" pitchFamily="18" charset="2"/>
              </a:rPr>
              <a:t>“</a:t>
            </a:r>
            <a:r>
              <a:rPr lang="en-US" altLang="en-US" sz="2000" i="1">
                <a:sym typeface="Symbol" panose="05050102010706020507" pitchFamily="18" charset="2"/>
              </a:rPr>
              <a:t>… in practice, programming languages do not actually seem to fall in the gap between LL(1) languages and deterministic languages”       J.J. Horning, “LR Grammars and Analysers”, in Compiler Construction, An Advanced Course, Springer-Verlag, 1976</a:t>
            </a:r>
            <a:r>
              <a:rPr lang="en-US" altLang="en-US" i="1">
                <a:sym typeface="Symbol" panose="05050102010706020507" pitchFamily="18" charset="2"/>
              </a:rPr>
              <a:t> </a:t>
            </a:r>
            <a:endParaRPr lang="en-US" altLang="en-US"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89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spcBef>
                <a:spcPct val="30000"/>
              </a:spcBef>
            </a:pPr>
            <a:r>
              <a:rPr lang="en-US" altLang="en-US">
                <a:sym typeface="Symbol" panose="05050102010706020507" pitchFamily="18" charset="2"/>
              </a:rPr>
              <a:t>Summary</a:t>
            </a:r>
          </a:p>
        </p:txBody>
      </p:sp>
      <p:grpSp>
        <p:nvGrpSpPr>
          <p:cNvPr id="2428931" name="Group 3"/>
          <p:cNvGrpSpPr>
            <a:grpSpLocks/>
          </p:cNvGrpSpPr>
          <p:nvPr/>
        </p:nvGrpSpPr>
        <p:grpSpPr bwMode="auto">
          <a:xfrm>
            <a:off x="838200" y="1600200"/>
            <a:ext cx="6477000" cy="3810000"/>
            <a:chOff x="528" y="1008"/>
            <a:chExt cx="4080" cy="2400"/>
          </a:xfrm>
        </p:grpSpPr>
        <p:grpSp>
          <p:nvGrpSpPr>
            <p:cNvPr id="2428932" name="Group 4"/>
            <p:cNvGrpSpPr>
              <a:grpSpLocks/>
            </p:cNvGrpSpPr>
            <p:nvPr/>
          </p:nvGrpSpPr>
          <p:grpSpPr bwMode="auto">
            <a:xfrm>
              <a:off x="1584" y="1056"/>
              <a:ext cx="3024" cy="2306"/>
              <a:chOff x="1632" y="1848"/>
              <a:chExt cx="3024" cy="2306"/>
            </a:xfrm>
          </p:grpSpPr>
          <p:sp>
            <p:nvSpPr>
              <p:cNvPr id="2428933" name="Text Box 5"/>
              <p:cNvSpPr txBox="1">
                <a:spLocks noChangeArrowheads="1"/>
              </p:cNvSpPr>
              <p:nvPr/>
            </p:nvSpPr>
            <p:spPr bwMode="auto">
              <a:xfrm>
                <a:off x="1632" y="1848"/>
                <a:ext cx="1488" cy="230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>
                  <a:lnSpc>
                    <a:spcPct val="100000"/>
                  </a:lnSpc>
                  <a:spcBef>
                    <a:spcPct val="50000"/>
                  </a:spcBef>
                </a:pPr>
                <a:r>
                  <a:rPr lang="en-US" altLang="en-US" sz="1600" b="0" i="1">
                    <a:latin typeface="Arial Rounded MT Bold" panose="020F0704030504030204" pitchFamily="34" charset="0"/>
                  </a:rPr>
                  <a:t>Advantages</a:t>
                </a:r>
              </a:p>
              <a:p>
                <a:pPr algn="l">
                  <a:lnSpc>
                    <a:spcPct val="100000"/>
                  </a:lnSpc>
                  <a:spcBef>
                    <a:spcPct val="60000"/>
                  </a:spcBef>
                </a:pPr>
                <a:r>
                  <a:rPr lang="en-US" altLang="en-US" sz="1600" b="0">
                    <a:latin typeface="Arial Rounded MT Bold" panose="020F0704030504030204" pitchFamily="34" charset="0"/>
                  </a:rPr>
                  <a:t>Fast</a:t>
                </a:r>
                <a:endParaRPr lang="en-US" altLang="en-US" sz="1600" b="0" i="1">
                  <a:latin typeface="Arial Rounded MT Bold" panose="020F0704030504030204" pitchFamily="34" charset="0"/>
                </a:endParaRPr>
              </a:p>
              <a:p>
                <a:pPr algn="l">
                  <a:lnSpc>
                    <a:spcPct val="100000"/>
                  </a:lnSpc>
                  <a:spcBef>
                    <a:spcPct val="50000"/>
                  </a:spcBef>
                </a:pPr>
                <a:r>
                  <a:rPr lang="en-US" altLang="en-US" sz="1600" b="0">
                    <a:latin typeface="Arial Rounded MT Bold" panose="020F0704030504030204" pitchFamily="34" charset="0"/>
                  </a:rPr>
                  <a:t>Good locality</a:t>
                </a:r>
              </a:p>
              <a:p>
                <a:pPr algn="l">
                  <a:lnSpc>
                    <a:spcPct val="100000"/>
                  </a:lnSpc>
                  <a:spcBef>
                    <a:spcPct val="50000"/>
                  </a:spcBef>
                </a:pPr>
                <a:r>
                  <a:rPr lang="en-US" altLang="en-US" sz="1600" b="0">
                    <a:latin typeface="Arial Rounded MT Bold" panose="020F0704030504030204" pitchFamily="34" charset="0"/>
                  </a:rPr>
                  <a:t>Simplicity</a:t>
                </a:r>
              </a:p>
              <a:p>
                <a:pPr algn="l">
                  <a:lnSpc>
                    <a:spcPct val="100000"/>
                  </a:lnSpc>
                  <a:spcBef>
                    <a:spcPct val="50000"/>
                  </a:spcBef>
                </a:pPr>
                <a:r>
                  <a:rPr lang="en-US" altLang="en-US" sz="1600" b="0">
                    <a:latin typeface="Arial Rounded MT Bold" panose="020F0704030504030204" pitchFamily="34" charset="0"/>
                  </a:rPr>
                  <a:t>Good error detection</a:t>
                </a:r>
              </a:p>
              <a:p>
                <a:pPr algn="l">
                  <a:lnSpc>
                    <a:spcPct val="100000"/>
                  </a:lnSpc>
                  <a:spcBef>
                    <a:spcPct val="50000"/>
                  </a:spcBef>
                </a:pPr>
                <a:endParaRPr lang="en-US" altLang="en-US" sz="1600" b="0">
                  <a:latin typeface="Arial Rounded MT Bold" panose="020F0704030504030204" pitchFamily="34" charset="0"/>
                </a:endParaRPr>
              </a:p>
              <a:p>
                <a:pPr algn="l">
                  <a:lnSpc>
                    <a:spcPct val="100000"/>
                  </a:lnSpc>
                  <a:spcBef>
                    <a:spcPct val="50000"/>
                  </a:spcBef>
                </a:pPr>
                <a:r>
                  <a:rPr lang="en-US" altLang="en-US" sz="1600" b="0">
                    <a:latin typeface="Arial Rounded MT Bold" panose="020F0704030504030204" pitchFamily="34" charset="0"/>
                  </a:rPr>
                  <a:t>Fast </a:t>
                </a:r>
              </a:p>
              <a:p>
                <a:pPr algn="l">
                  <a:lnSpc>
                    <a:spcPct val="100000"/>
                  </a:lnSpc>
                  <a:spcBef>
                    <a:spcPct val="50000"/>
                  </a:spcBef>
                </a:pPr>
                <a:r>
                  <a:rPr lang="en-US" altLang="en-US" sz="1600" b="0">
                    <a:latin typeface="Arial Rounded MT Bold" panose="020F0704030504030204" pitchFamily="34" charset="0"/>
                  </a:rPr>
                  <a:t>Deterministic langs.</a:t>
                </a:r>
              </a:p>
              <a:p>
                <a:pPr algn="l">
                  <a:lnSpc>
                    <a:spcPct val="100000"/>
                  </a:lnSpc>
                  <a:spcBef>
                    <a:spcPct val="50000"/>
                  </a:spcBef>
                </a:pPr>
                <a:r>
                  <a:rPr lang="en-US" altLang="en-US" sz="1600" b="0">
                    <a:latin typeface="Arial Rounded MT Bold" panose="020F0704030504030204" pitchFamily="34" charset="0"/>
                  </a:rPr>
                  <a:t>Automatable</a:t>
                </a:r>
              </a:p>
              <a:p>
                <a:pPr algn="l">
                  <a:lnSpc>
                    <a:spcPct val="100000"/>
                  </a:lnSpc>
                  <a:spcBef>
                    <a:spcPct val="50000"/>
                  </a:spcBef>
                </a:pPr>
                <a:r>
                  <a:rPr lang="en-US" altLang="en-US" sz="1600" b="0">
                    <a:latin typeface="Arial Rounded MT Bold" panose="020F0704030504030204" pitchFamily="34" charset="0"/>
                  </a:rPr>
                  <a:t>Left associativity</a:t>
                </a:r>
              </a:p>
            </p:txBody>
          </p:sp>
          <p:sp>
            <p:nvSpPr>
              <p:cNvPr id="2428934" name="Text Box 6"/>
              <p:cNvSpPr txBox="1">
                <a:spLocks noChangeArrowheads="1"/>
              </p:cNvSpPr>
              <p:nvPr/>
            </p:nvSpPr>
            <p:spPr bwMode="auto">
              <a:xfrm>
                <a:off x="3168" y="1848"/>
                <a:ext cx="1488" cy="20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>
                  <a:lnSpc>
                    <a:spcPct val="100000"/>
                  </a:lnSpc>
                  <a:spcBef>
                    <a:spcPct val="50000"/>
                  </a:spcBef>
                </a:pPr>
                <a:r>
                  <a:rPr lang="en-US" altLang="en-US" sz="1600" b="0" i="1">
                    <a:latin typeface="Arial Rounded MT Bold" panose="020F0704030504030204" pitchFamily="34" charset="0"/>
                  </a:rPr>
                  <a:t>Disadvantages</a:t>
                </a:r>
              </a:p>
              <a:p>
                <a:pPr algn="l">
                  <a:lnSpc>
                    <a:spcPct val="100000"/>
                  </a:lnSpc>
                  <a:spcBef>
                    <a:spcPct val="60000"/>
                  </a:spcBef>
                </a:pPr>
                <a:r>
                  <a:rPr lang="en-US" altLang="en-US" sz="1600" b="0">
                    <a:latin typeface="Arial Rounded MT Bold" panose="020F0704030504030204" pitchFamily="34" charset="0"/>
                  </a:rPr>
                  <a:t>Hand-coded</a:t>
                </a:r>
              </a:p>
              <a:p>
                <a:pPr algn="l">
                  <a:lnSpc>
                    <a:spcPct val="100000"/>
                  </a:lnSpc>
                  <a:spcBef>
                    <a:spcPct val="50000"/>
                  </a:spcBef>
                </a:pPr>
                <a:r>
                  <a:rPr lang="en-US" altLang="en-US" sz="1600" b="0">
                    <a:latin typeface="Arial Rounded MT Bold" panose="020F0704030504030204" pitchFamily="34" charset="0"/>
                  </a:rPr>
                  <a:t>High maintenance</a:t>
                </a:r>
              </a:p>
              <a:p>
                <a:pPr algn="l">
                  <a:lnSpc>
                    <a:spcPct val="100000"/>
                  </a:lnSpc>
                  <a:spcBef>
                    <a:spcPct val="50000"/>
                  </a:spcBef>
                </a:pPr>
                <a:r>
                  <a:rPr lang="en-US" altLang="en-US" sz="1600" b="0">
                    <a:latin typeface="Arial Rounded MT Bold" panose="020F0704030504030204" pitchFamily="34" charset="0"/>
                  </a:rPr>
                  <a:t>Right associativity</a:t>
                </a:r>
              </a:p>
              <a:p>
                <a:pPr algn="l">
                  <a:lnSpc>
                    <a:spcPct val="100000"/>
                  </a:lnSpc>
                  <a:spcBef>
                    <a:spcPct val="50000"/>
                  </a:spcBef>
                </a:pPr>
                <a:endParaRPr lang="en-US" altLang="en-US" sz="1600" b="0">
                  <a:latin typeface="Arial Rounded MT Bold" panose="020F0704030504030204" pitchFamily="34" charset="0"/>
                </a:endParaRPr>
              </a:p>
              <a:p>
                <a:pPr algn="l">
                  <a:lnSpc>
                    <a:spcPct val="100000"/>
                  </a:lnSpc>
                  <a:spcBef>
                    <a:spcPct val="50000"/>
                  </a:spcBef>
                </a:pPr>
                <a:endParaRPr lang="en-US" altLang="en-US" sz="1600" b="0">
                  <a:latin typeface="Arial Rounded MT Bold" panose="020F0704030504030204" pitchFamily="34" charset="0"/>
                </a:endParaRPr>
              </a:p>
              <a:p>
                <a:pPr algn="l">
                  <a:lnSpc>
                    <a:spcPct val="100000"/>
                  </a:lnSpc>
                  <a:spcBef>
                    <a:spcPct val="50000"/>
                  </a:spcBef>
                </a:pPr>
                <a:r>
                  <a:rPr lang="en-US" altLang="en-US" sz="1600" b="0">
                    <a:latin typeface="Arial Rounded MT Bold" panose="020F0704030504030204" pitchFamily="34" charset="0"/>
                  </a:rPr>
                  <a:t>Large working sets</a:t>
                </a:r>
              </a:p>
              <a:p>
                <a:pPr algn="l">
                  <a:lnSpc>
                    <a:spcPct val="100000"/>
                  </a:lnSpc>
                  <a:spcBef>
                    <a:spcPct val="50000"/>
                  </a:spcBef>
                </a:pPr>
                <a:r>
                  <a:rPr lang="en-US" altLang="en-US" sz="1600" b="0">
                    <a:latin typeface="Arial Rounded MT Bold" panose="020F0704030504030204" pitchFamily="34" charset="0"/>
                  </a:rPr>
                  <a:t>Poor error messages</a:t>
                </a:r>
              </a:p>
              <a:p>
                <a:pPr algn="l">
                  <a:lnSpc>
                    <a:spcPct val="100000"/>
                  </a:lnSpc>
                  <a:spcBef>
                    <a:spcPct val="50000"/>
                  </a:spcBef>
                </a:pPr>
                <a:r>
                  <a:rPr lang="en-US" altLang="en-US" sz="1600" b="0">
                    <a:latin typeface="Arial Rounded MT Bold" panose="020F0704030504030204" pitchFamily="34" charset="0"/>
                  </a:rPr>
                  <a:t>Large table sizes</a:t>
                </a:r>
              </a:p>
            </p:txBody>
          </p:sp>
        </p:grpSp>
        <p:sp>
          <p:nvSpPr>
            <p:cNvPr id="2428935" name="Text Box 7"/>
            <p:cNvSpPr txBox="1">
              <a:spLocks noChangeArrowheads="1"/>
            </p:cNvSpPr>
            <p:nvPr/>
          </p:nvSpPr>
          <p:spPr bwMode="auto">
            <a:xfrm>
              <a:off x="528" y="1418"/>
              <a:ext cx="912" cy="6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Top-down</a:t>
              </a:r>
            </a:p>
            <a:p>
              <a:pPr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recursive</a:t>
              </a:r>
            </a:p>
            <a:p>
              <a:pPr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descent</a:t>
              </a:r>
            </a:p>
          </p:txBody>
        </p:sp>
        <p:sp>
          <p:nvSpPr>
            <p:cNvPr id="2428936" name="Text Box 8"/>
            <p:cNvSpPr txBox="1">
              <a:spLocks noChangeArrowheads="1"/>
            </p:cNvSpPr>
            <p:nvPr/>
          </p:nvSpPr>
          <p:spPr bwMode="auto">
            <a:xfrm>
              <a:off x="528" y="2784"/>
              <a:ext cx="91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en-US" sz="1600" b="0">
                  <a:latin typeface="Arial Rounded MT Bold" panose="020F0704030504030204" pitchFamily="34" charset="0"/>
                </a:rPr>
                <a:t>LR(1)</a:t>
              </a:r>
            </a:p>
          </p:txBody>
        </p:sp>
        <p:sp>
          <p:nvSpPr>
            <p:cNvPr id="2428937" name="Line 9"/>
            <p:cNvSpPr>
              <a:spLocks noChangeShapeType="1"/>
            </p:cNvSpPr>
            <p:nvPr/>
          </p:nvSpPr>
          <p:spPr bwMode="auto">
            <a:xfrm>
              <a:off x="576" y="1248"/>
              <a:ext cx="3984" cy="0"/>
            </a:xfrm>
            <a:prstGeom prst="line">
              <a:avLst/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8938" name="Line 10"/>
            <p:cNvSpPr>
              <a:spLocks noChangeShapeType="1"/>
            </p:cNvSpPr>
            <p:nvPr/>
          </p:nvSpPr>
          <p:spPr bwMode="auto">
            <a:xfrm>
              <a:off x="576" y="2352"/>
              <a:ext cx="3984" cy="0"/>
            </a:xfrm>
            <a:prstGeom prst="line">
              <a:avLst/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8939" name="Line 11"/>
            <p:cNvSpPr>
              <a:spLocks noChangeShapeType="1"/>
            </p:cNvSpPr>
            <p:nvPr/>
          </p:nvSpPr>
          <p:spPr bwMode="auto">
            <a:xfrm>
              <a:off x="1536" y="1008"/>
              <a:ext cx="0" cy="2400"/>
            </a:xfrm>
            <a:prstGeom prst="line">
              <a:avLst/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8940" name="Line 12"/>
            <p:cNvSpPr>
              <a:spLocks noChangeShapeType="1"/>
            </p:cNvSpPr>
            <p:nvPr/>
          </p:nvSpPr>
          <p:spPr bwMode="auto">
            <a:xfrm>
              <a:off x="3024" y="1008"/>
              <a:ext cx="0" cy="2400"/>
            </a:xfrm>
            <a:prstGeom prst="line">
              <a:avLst/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7666" name="Rectangle 2"/>
          <p:cNvSpPr>
            <a:spLocks noGrp="1" noChangeArrowheads="1"/>
          </p:cNvSpPr>
          <p:nvPr>
            <p:ph type="title" idx="4294967295"/>
          </p:nvPr>
        </p:nvSpPr>
        <p:spPr>
          <a:ln/>
        </p:spPr>
        <p:txBody>
          <a:bodyPr/>
          <a:lstStyle/>
          <a:p>
            <a:r>
              <a:rPr lang="en-US" altLang="en-US"/>
              <a:t>Example  (grammar &amp; sets)</a:t>
            </a:r>
          </a:p>
        </p:txBody>
      </p:sp>
      <p:sp>
        <p:nvSpPr>
          <p:cNvPr id="241766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/>
              <a:t>Simplified, </a:t>
            </a:r>
            <a:r>
              <a:rPr lang="en-US" altLang="en-US" u="sng"/>
              <a:t>right</a:t>
            </a:r>
            <a:r>
              <a:rPr lang="en-US" altLang="en-US"/>
              <a:t> recursive expression grammar</a:t>
            </a:r>
          </a:p>
        </p:txBody>
      </p:sp>
      <p:sp>
        <p:nvSpPr>
          <p:cNvPr id="2417668" name="Text Box 4"/>
          <p:cNvSpPr txBox="1">
            <a:spLocks noChangeArrowheads="1"/>
          </p:cNvSpPr>
          <p:nvPr/>
        </p:nvSpPr>
        <p:spPr bwMode="auto">
          <a:xfrm>
            <a:off x="1143000" y="2133600"/>
            <a:ext cx="2743200" cy="1955800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15000"/>
              </a:spcBef>
            </a:pPr>
            <a:r>
              <a:rPr lang="en-US" altLang="en-US" b="0" i="1">
                <a:latin typeface="Arial Rounded MT Bold" panose="020F0704030504030204" pitchFamily="34" charset="0"/>
              </a:rPr>
              <a:t>Goal </a:t>
            </a:r>
            <a:r>
              <a:rPr lang="en-US" altLang="en-US" b="0" i="1">
                <a:latin typeface="Arial Rounded MT Bold" panose="020F0704030504030204" pitchFamily="34" charset="0"/>
                <a:sym typeface="Symbol" panose="05050102010706020507" pitchFamily="18" charset="2"/>
              </a:rPr>
              <a:t> Expr</a:t>
            </a:r>
          </a:p>
          <a:p>
            <a:pPr algn="l">
              <a:lnSpc>
                <a:spcPct val="100000"/>
              </a:lnSpc>
              <a:spcBef>
                <a:spcPct val="15000"/>
              </a:spcBef>
            </a:pPr>
            <a:r>
              <a:rPr lang="en-US" altLang="en-US" b="0" i="1">
                <a:latin typeface="Arial Rounded MT Bold" panose="020F0704030504030204" pitchFamily="34" charset="0"/>
              </a:rPr>
              <a:t>Expr </a:t>
            </a:r>
            <a:r>
              <a:rPr lang="en-US" altLang="en-US" b="0" i="1">
                <a:latin typeface="Arial Rounded MT Bold" panose="020F0704030504030204" pitchFamily="34" charset="0"/>
                <a:sym typeface="Symbol" panose="05050102010706020507" pitchFamily="18" charset="2"/>
              </a:rPr>
              <a:t> Term – Expr</a:t>
            </a:r>
          </a:p>
          <a:p>
            <a:pPr algn="l">
              <a:lnSpc>
                <a:spcPct val="100000"/>
              </a:lnSpc>
              <a:spcBef>
                <a:spcPct val="15000"/>
              </a:spcBef>
            </a:pPr>
            <a:r>
              <a:rPr lang="en-US" altLang="en-US" b="0" i="1">
                <a:latin typeface="Arial Rounded MT Bold" panose="020F0704030504030204" pitchFamily="34" charset="0"/>
              </a:rPr>
              <a:t>Expr </a:t>
            </a:r>
            <a:r>
              <a:rPr lang="en-US" altLang="en-US" b="0" i="1">
                <a:latin typeface="Arial Rounded MT Bold" panose="020F0704030504030204" pitchFamily="34" charset="0"/>
                <a:sym typeface="Symbol" panose="05050102010706020507" pitchFamily="18" charset="2"/>
              </a:rPr>
              <a:t> Term</a:t>
            </a:r>
          </a:p>
          <a:p>
            <a:pPr algn="l">
              <a:lnSpc>
                <a:spcPct val="100000"/>
              </a:lnSpc>
              <a:spcBef>
                <a:spcPct val="15000"/>
              </a:spcBef>
            </a:pPr>
            <a:r>
              <a:rPr lang="en-US" altLang="en-US" b="0" i="1">
                <a:latin typeface="Arial Rounded MT Bold" panose="020F0704030504030204" pitchFamily="34" charset="0"/>
                <a:sym typeface="Symbol" panose="05050102010706020507" pitchFamily="18" charset="2"/>
              </a:rPr>
              <a:t>Term  Factor * Term </a:t>
            </a:r>
          </a:p>
          <a:p>
            <a:pPr algn="l">
              <a:lnSpc>
                <a:spcPct val="100000"/>
              </a:lnSpc>
              <a:spcBef>
                <a:spcPct val="15000"/>
              </a:spcBef>
            </a:pPr>
            <a:r>
              <a:rPr lang="en-US" altLang="en-US" b="0" i="1">
                <a:latin typeface="Arial Rounded MT Bold" panose="020F0704030504030204" pitchFamily="34" charset="0"/>
                <a:sym typeface="Symbol" panose="05050102010706020507" pitchFamily="18" charset="2"/>
              </a:rPr>
              <a:t>Term  Factor</a:t>
            </a:r>
          </a:p>
          <a:p>
            <a:pPr algn="l">
              <a:lnSpc>
                <a:spcPct val="100000"/>
              </a:lnSpc>
              <a:spcBef>
                <a:spcPct val="15000"/>
              </a:spcBef>
            </a:pPr>
            <a:r>
              <a:rPr lang="en-US" altLang="en-US" b="0" i="1">
                <a:latin typeface="Arial Rounded MT Bold" panose="020F0704030504030204" pitchFamily="34" charset="0"/>
                <a:sym typeface="Symbol" panose="05050102010706020507" pitchFamily="18" charset="2"/>
              </a:rPr>
              <a:t>Factor  </a:t>
            </a:r>
            <a:r>
              <a:rPr lang="en-US" altLang="en-US" b="0" i="1" u="sng">
                <a:latin typeface="Arial Rounded MT Bold" panose="020F0704030504030204" pitchFamily="34" charset="0"/>
                <a:sym typeface="Symbol" panose="05050102010706020507" pitchFamily="18" charset="2"/>
              </a:rPr>
              <a:t>ident</a:t>
            </a:r>
            <a:endParaRPr lang="en-US" altLang="en-US" sz="2400" b="0" i="1" u="sng">
              <a:latin typeface="Arial Rounded MT Bold" panose="020F0704030504030204" pitchFamily="34" charset="0"/>
              <a:sym typeface="Symbol" panose="05050102010706020507" pitchFamily="18" charset="2"/>
            </a:endParaRPr>
          </a:p>
        </p:txBody>
      </p:sp>
      <p:graphicFrame>
        <p:nvGraphicFramePr>
          <p:cNvPr id="2417669" name="Object 5"/>
          <p:cNvGraphicFramePr>
            <a:graphicFrameLocks noChangeAspect="1"/>
          </p:cNvGraphicFramePr>
          <p:nvPr/>
        </p:nvGraphicFramePr>
        <p:xfrm>
          <a:off x="5257800" y="2133600"/>
          <a:ext cx="3041650" cy="245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7674" name="Document" r:id="rId3" imgW="6242304" imgH="2453640" progId="Word.Document.8">
                  <p:embed/>
                </p:oleObj>
              </mc:Choice>
              <mc:Fallback>
                <p:oleObj name="Document" r:id="rId3" imgW="6242304" imgH="2453640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51294"/>
                      <a:stretch>
                        <a:fillRect/>
                      </a:stretch>
                    </p:blipFill>
                    <p:spPr bwMode="auto">
                      <a:xfrm>
                        <a:off x="5257800" y="2133600"/>
                        <a:ext cx="3041650" cy="2454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 LR(1) items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448" y="2438400"/>
            <a:ext cx="9092552" cy="2128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69648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4.40  -- </a:t>
            </a:r>
            <a:r>
              <a:rPr lang="en-US" dirty="0" smtClean="0"/>
              <a:t>LR(1)    closure(I)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309" y="1015380"/>
            <a:ext cx="8744466" cy="3494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4789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LR(1)    -- GOTO(I, X)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972" y="1405526"/>
            <a:ext cx="8251228" cy="3160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40683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4.53 -- LR(1) Sets of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 Augmented Grammar G’</a:t>
            </a: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6469" y="2577306"/>
            <a:ext cx="9173731" cy="3290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510744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7650"/>
            <a:ext cx="8716962" cy="781050"/>
          </a:xfrm>
        </p:spPr>
        <p:txBody>
          <a:bodyPr/>
          <a:lstStyle/>
          <a:p>
            <a:r>
              <a:rPr lang="en-US" dirty="0" smtClean="0"/>
              <a:t>Fig 4.41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9602" y="-32303"/>
            <a:ext cx="7268357" cy="6737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47196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8690" name="Rectangle 2"/>
          <p:cNvSpPr>
            <a:spLocks noGrp="1" noChangeArrowheads="1"/>
          </p:cNvSpPr>
          <p:nvPr>
            <p:ph type="title" idx="4294967295"/>
          </p:nvPr>
        </p:nvSpPr>
        <p:spPr>
          <a:ln/>
        </p:spPr>
        <p:txBody>
          <a:bodyPr/>
          <a:lstStyle/>
          <a:p>
            <a:pPr>
              <a:spcBef>
                <a:spcPct val="40000"/>
              </a:spcBef>
            </a:pPr>
            <a:r>
              <a:rPr lang="en-US" altLang="en-US"/>
              <a:t>Example (building the collection)</a:t>
            </a:r>
          </a:p>
        </p:txBody>
      </p:sp>
      <p:sp>
        <p:nvSpPr>
          <p:cNvPr id="241869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spcBef>
                <a:spcPct val="40000"/>
              </a:spcBef>
            </a:pPr>
            <a:r>
              <a:rPr lang="en-US" altLang="en-US"/>
              <a:t>Initialization Step</a:t>
            </a:r>
            <a:endParaRPr lang="en-US" altLang="en-US" i="1"/>
          </a:p>
          <a:p>
            <a:pPr>
              <a:spcBef>
                <a:spcPct val="100000"/>
              </a:spcBef>
            </a:pPr>
            <a:r>
              <a:rPr lang="en-US" altLang="en-US" i="1"/>
              <a:t>s</a:t>
            </a:r>
            <a:r>
              <a:rPr lang="en-US" altLang="en-US" i="1" baseline="-25000"/>
              <a:t>0 </a:t>
            </a:r>
            <a:r>
              <a:rPr lang="en-US" altLang="en-US" i="1">
                <a:sym typeface="Symbol" panose="05050102010706020507" pitchFamily="18" charset="2"/>
              </a:rPr>
              <a:t> closure( </a:t>
            </a:r>
            <a:r>
              <a:rPr lang="en-US" altLang="en-US">
                <a:sym typeface="Symbol" panose="05050102010706020507" pitchFamily="18" charset="2"/>
              </a:rPr>
              <a:t>{</a:t>
            </a:r>
            <a:r>
              <a:rPr lang="en-US" altLang="en-US" i="1">
                <a:sym typeface="Symbol" panose="05050102010706020507" pitchFamily="18" charset="2"/>
              </a:rPr>
              <a:t> </a:t>
            </a:r>
            <a:r>
              <a:rPr lang="en-US" altLang="en-US" b="0">
                <a:latin typeface="Arial Narrow" panose="020B0606020202030204" pitchFamily="34" charset="0"/>
              </a:rPr>
              <a:t>[</a:t>
            </a:r>
            <a:r>
              <a:rPr lang="en-US" altLang="en-US" b="0" i="1">
                <a:latin typeface="Arial Narrow" panose="020B0606020202030204" pitchFamily="34" charset="0"/>
              </a:rPr>
              <a:t>Goal </a:t>
            </a:r>
            <a:r>
              <a:rPr lang="en-US" altLang="en-US" sz="2000" b="0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b="0">
                <a:latin typeface="Arial Narrow" panose="020B0606020202030204" pitchFamily="34" charset="0"/>
                <a:sym typeface="Symbol" panose="05050102010706020507" pitchFamily="18" charset="2"/>
              </a:rPr>
              <a:t> •</a:t>
            </a:r>
            <a:r>
              <a:rPr lang="en-US" altLang="en-US" b="0" i="1">
                <a:latin typeface="Arial Narrow" panose="020B0606020202030204" pitchFamily="34" charset="0"/>
              </a:rPr>
              <a:t>Expr</a:t>
            </a:r>
            <a:r>
              <a:rPr lang="en-US" altLang="en-US" b="0">
                <a:latin typeface="Arial Narrow" panose="020B0606020202030204" pitchFamily="34" charset="0"/>
              </a:rPr>
              <a:t> , </a:t>
            </a:r>
            <a:r>
              <a:rPr lang="en-US" altLang="en-US" sz="2000" b="0">
                <a:latin typeface="Arial Narrow" panose="020B0606020202030204" pitchFamily="34" charset="0"/>
              </a:rPr>
              <a:t>EOF</a:t>
            </a:r>
            <a:r>
              <a:rPr lang="en-US" altLang="en-US" b="0">
                <a:latin typeface="Arial Narrow" panose="020B0606020202030204" pitchFamily="34" charset="0"/>
              </a:rPr>
              <a:t>] }</a:t>
            </a:r>
            <a:r>
              <a:rPr lang="en-US" altLang="en-US" b="0" i="1">
                <a:latin typeface="Arial Narrow" panose="020B0606020202030204" pitchFamily="34" charset="0"/>
              </a:rPr>
              <a:t> )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sz="1800" b="0">
                <a:latin typeface="Arial Narrow" panose="020B0606020202030204" pitchFamily="34" charset="0"/>
              </a:rPr>
              <a:t>{  </a:t>
            </a:r>
            <a:r>
              <a:rPr lang="en-US" altLang="en-US" b="0">
                <a:latin typeface="Arial Narrow" panose="020B0606020202030204" pitchFamily="34" charset="0"/>
              </a:rPr>
              <a:t>[</a:t>
            </a:r>
            <a:r>
              <a:rPr lang="en-US" altLang="en-US" b="0" i="1">
                <a:latin typeface="Arial Narrow" panose="020B0606020202030204" pitchFamily="34" charset="0"/>
              </a:rPr>
              <a:t>Goal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  • </a:t>
            </a:r>
            <a:r>
              <a:rPr lang="en-US" altLang="en-US" b="0" i="1">
                <a:latin typeface="Arial Narrow" panose="020B0606020202030204" pitchFamily="34" charset="0"/>
              </a:rPr>
              <a:t>Expr</a:t>
            </a:r>
            <a:r>
              <a:rPr lang="en-US" altLang="en-US" b="0">
                <a:latin typeface="Arial Narrow" panose="020B0606020202030204" pitchFamily="34" charset="0"/>
              </a:rPr>
              <a:t> , EOF], [</a:t>
            </a:r>
            <a:r>
              <a:rPr lang="en-US" altLang="en-US" b="0" i="1">
                <a:latin typeface="Arial Narrow" panose="020B0606020202030204" pitchFamily="34" charset="0"/>
              </a:rPr>
              <a:t>Expr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  • </a:t>
            </a:r>
            <a:r>
              <a:rPr lang="en-US" altLang="en-US" b="0" i="1">
                <a:latin typeface="Arial Narrow" panose="020B0606020202030204" pitchFamily="34" charset="0"/>
              </a:rPr>
              <a:t>Term – Expr</a:t>
            </a:r>
            <a:r>
              <a:rPr lang="en-US" altLang="en-US" b="0">
                <a:latin typeface="Arial Narrow" panose="020B0606020202030204" pitchFamily="34" charset="0"/>
              </a:rPr>
              <a:t> , EOF], [</a:t>
            </a:r>
            <a:r>
              <a:rPr lang="en-US" altLang="en-US" b="0" i="1">
                <a:latin typeface="Arial Narrow" panose="020B0606020202030204" pitchFamily="34" charset="0"/>
              </a:rPr>
              <a:t>Expr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  • </a:t>
            </a:r>
            <a:r>
              <a:rPr lang="en-US" altLang="en-US" b="0" i="1">
                <a:latin typeface="Arial Narrow" panose="020B0606020202030204" pitchFamily="34" charset="0"/>
              </a:rPr>
              <a:t>Term</a:t>
            </a:r>
            <a:r>
              <a:rPr lang="en-US" altLang="en-US" b="0">
                <a:latin typeface="Arial Narrow" panose="020B0606020202030204" pitchFamily="34" charset="0"/>
              </a:rPr>
              <a:t> , EOF], 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b="0">
                <a:latin typeface="Arial Narrow" panose="020B0606020202030204" pitchFamily="34" charset="0"/>
              </a:rPr>
              <a:t>   [</a:t>
            </a:r>
            <a:r>
              <a:rPr lang="en-US" altLang="en-US" b="0" i="1">
                <a:latin typeface="Arial Narrow" panose="020B0606020202030204" pitchFamily="34" charset="0"/>
              </a:rPr>
              <a:t>Term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  • </a:t>
            </a:r>
            <a:r>
              <a:rPr lang="en-US" altLang="en-US" b="0" i="1">
                <a:latin typeface="Arial Narrow" panose="020B0606020202030204" pitchFamily="34" charset="0"/>
              </a:rPr>
              <a:t>Factor</a:t>
            </a:r>
            <a:r>
              <a:rPr lang="en-US" altLang="en-US" b="0">
                <a:latin typeface="Arial Narrow" panose="020B0606020202030204" pitchFamily="34" charset="0"/>
              </a:rPr>
              <a:t> * Term , EOF], [</a:t>
            </a:r>
            <a:r>
              <a:rPr lang="en-US" altLang="en-US" b="0" i="1">
                <a:latin typeface="Arial Narrow" panose="020B0606020202030204" pitchFamily="34" charset="0"/>
              </a:rPr>
              <a:t>Term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  • </a:t>
            </a:r>
            <a:r>
              <a:rPr lang="en-US" altLang="en-US" b="0" i="1">
                <a:latin typeface="Arial Narrow" panose="020B0606020202030204" pitchFamily="34" charset="0"/>
              </a:rPr>
              <a:t>Factor * Term</a:t>
            </a:r>
            <a:r>
              <a:rPr lang="en-US" altLang="en-US" b="0">
                <a:latin typeface="Arial Narrow" panose="020B0606020202030204" pitchFamily="34" charset="0"/>
              </a:rPr>
              <a:t> , –], 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b="0">
                <a:latin typeface="Arial Narrow" panose="020B0606020202030204" pitchFamily="34" charset="0"/>
              </a:rPr>
              <a:t>   [</a:t>
            </a:r>
            <a:r>
              <a:rPr lang="en-US" altLang="en-US" b="0" i="1">
                <a:latin typeface="Arial Narrow" panose="020B0606020202030204" pitchFamily="34" charset="0"/>
              </a:rPr>
              <a:t>Term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  • </a:t>
            </a:r>
            <a:r>
              <a:rPr lang="en-US" altLang="en-US" b="0" i="1">
                <a:latin typeface="Arial Narrow" panose="020B0606020202030204" pitchFamily="34" charset="0"/>
              </a:rPr>
              <a:t>Factor</a:t>
            </a:r>
            <a:r>
              <a:rPr lang="en-US" altLang="en-US" b="0">
                <a:latin typeface="Arial Narrow" panose="020B0606020202030204" pitchFamily="34" charset="0"/>
              </a:rPr>
              <a:t> , EOF], [</a:t>
            </a:r>
            <a:r>
              <a:rPr lang="en-US" altLang="en-US" b="0" i="1">
                <a:latin typeface="Arial Narrow" panose="020B0606020202030204" pitchFamily="34" charset="0"/>
              </a:rPr>
              <a:t>Term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  • </a:t>
            </a:r>
            <a:r>
              <a:rPr lang="en-US" altLang="en-US" b="0" i="1">
                <a:latin typeface="Arial Narrow" panose="020B0606020202030204" pitchFamily="34" charset="0"/>
              </a:rPr>
              <a:t>Factor</a:t>
            </a:r>
            <a:r>
              <a:rPr lang="en-US" altLang="en-US" b="0">
                <a:latin typeface="Arial Narrow" panose="020B0606020202030204" pitchFamily="34" charset="0"/>
              </a:rPr>
              <a:t> , –],  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b="0">
                <a:latin typeface="Arial Narrow" panose="020B0606020202030204" pitchFamily="34" charset="0"/>
              </a:rPr>
              <a:t>   [</a:t>
            </a:r>
            <a:r>
              <a:rPr lang="en-US" altLang="en-US" b="0" i="1">
                <a:latin typeface="Arial Narrow" panose="020B0606020202030204" pitchFamily="34" charset="0"/>
              </a:rPr>
              <a:t>Factor </a:t>
            </a:r>
            <a:r>
              <a:rPr lang="en-US" altLang="en-US" sz="1800" b="0" i="1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b="0" i="1">
                <a:latin typeface="Arial Narrow" panose="020B0606020202030204" pitchFamily="34" charset="0"/>
                <a:sym typeface="Symbol" panose="05050102010706020507" pitchFamily="18" charset="2"/>
              </a:rPr>
              <a:t>  • </a:t>
            </a:r>
            <a:r>
              <a:rPr lang="en-US" altLang="en-US" b="0" u="sng">
                <a:latin typeface="Arial Narrow" panose="020B0606020202030204" pitchFamily="34" charset="0"/>
              </a:rPr>
              <a:t>ident</a:t>
            </a:r>
            <a:r>
              <a:rPr lang="en-US" altLang="en-US" b="0">
                <a:latin typeface="Arial Narrow" panose="020B0606020202030204" pitchFamily="34" charset="0"/>
              </a:rPr>
              <a:t> , EOF],   [</a:t>
            </a:r>
            <a:r>
              <a:rPr lang="en-US" altLang="en-US" b="0" i="1">
                <a:latin typeface="Arial Narrow" panose="020B0606020202030204" pitchFamily="34" charset="0"/>
              </a:rPr>
              <a:t>Factor </a:t>
            </a:r>
            <a:r>
              <a:rPr lang="en-US" altLang="en-US" sz="1800" b="0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b="0">
                <a:latin typeface="Arial Narrow" panose="020B0606020202030204" pitchFamily="34" charset="0"/>
                <a:sym typeface="Symbol" panose="05050102010706020507" pitchFamily="18" charset="2"/>
              </a:rPr>
              <a:t>  • </a:t>
            </a:r>
            <a:r>
              <a:rPr lang="en-US" altLang="en-US" b="0" u="sng">
                <a:latin typeface="Arial Narrow" panose="020B0606020202030204" pitchFamily="34" charset="0"/>
              </a:rPr>
              <a:t>ident</a:t>
            </a:r>
            <a:r>
              <a:rPr lang="en-US" altLang="en-US" b="0">
                <a:latin typeface="Arial Narrow" panose="020B0606020202030204" pitchFamily="34" charset="0"/>
              </a:rPr>
              <a:t> , –], [</a:t>
            </a:r>
            <a:r>
              <a:rPr lang="en-US" altLang="en-US" b="0" i="1">
                <a:latin typeface="Arial Narrow" panose="020B0606020202030204" pitchFamily="34" charset="0"/>
              </a:rPr>
              <a:t>Factor </a:t>
            </a:r>
            <a:r>
              <a:rPr lang="en-US" altLang="en-US" sz="1800" b="0">
                <a:latin typeface="Arial Narrow" panose="020B0606020202030204" pitchFamily="34" charset="0"/>
                <a:sym typeface="Symbol" panose="05050102010706020507" pitchFamily="18" charset="2"/>
              </a:rPr>
              <a:t></a:t>
            </a:r>
            <a:r>
              <a:rPr lang="en-US" altLang="en-US" b="0">
                <a:latin typeface="Arial Narrow" panose="020B0606020202030204" pitchFamily="34" charset="0"/>
                <a:sym typeface="Symbol" panose="05050102010706020507" pitchFamily="18" charset="2"/>
              </a:rPr>
              <a:t>  • </a:t>
            </a:r>
            <a:r>
              <a:rPr lang="en-US" altLang="en-US" b="0" u="sng">
                <a:latin typeface="Arial Narrow" panose="020B0606020202030204" pitchFamily="34" charset="0"/>
              </a:rPr>
              <a:t>ident</a:t>
            </a:r>
            <a:r>
              <a:rPr lang="en-US" altLang="en-US" b="0">
                <a:latin typeface="Arial Narrow" panose="020B0606020202030204" pitchFamily="34" charset="0"/>
              </a:rPr>
              <a:t> , *]  }</a:t>
            </a:r>
            <a:endParaRPr lang="en-US" altLang="en-US" b="0" i="1">
              <a:latin typeface="Arial Narrow" panose="020B0606020202030204" pitchFamily="34" charset="0"/>
            </a:endParaRPr>
          </a:p>
          <a:p>
            <a:pPr>
              <a:spcBef>
                <a:spcPct val="40000"/>
              </a:spcBef>
            </a:pPr>
            <a:r>
              <a:rPr lang="en-US" altLang="en-US" b="0" i="1">
                <a:latin typeface="Arial Narrow" panose="020B0606020202030204" pitchFamily="34" charset="0"/>
              </a:rPr>
              <a:t>S </a:t>
            </a:r>
            <a:r>
              <a:rPr lang="en-US" altLang="en-US" i="1">
                <a:sym typeface="Symbol" panose="05050102010706020507" pitchFamily="18" charset="2"/>
              </a:rPr>
              <a:t> </a:t>
            </a:r>
            <a:r>
              <a:rPr lang="en-US" altLang="en-US">
                <a:sym typeface="Symbol" panose="05050102010706020507" pitchFamily="18" charset="2"/>
              </a:rPr>
              <a:t>{</a:t>
            </a:r>
            <a:r>
              <a:rPr lang="en-US" altLang="en-US" i="1"/>
              <a:t>s</a:t>
            </a:r>
            <a:r>
              <a:rPr lang="en-US" altLang="en-US" i="1" baseline="-25000"/>
              <a:t>0 </a:t>
            </a:r>
            <a:r>
              <a:rPr lang="en-US" altLang="en-US"/>
              <a:t> 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6562534"/>
            <a:ext cx="658911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Engineering: A Compiler 2nd Edition </a:t>
            </a:r>
            <a:r>
              <a:rPr lang="en-US" sz="1400" dirty="0" smtClean="0"/>
              <a:t>by </a:t>
            </a:r>
            <a:r>
              <a:rPr lang="en-US" sz="1400" dirty="0" smtClean="0">
                <a:hlinkClick r:id="rId2"/>
              </a:rPr>
              <a:t>Cooper</a:t>
            </a:r>
            <a:r>
              <a:rPr lang="en-US" sz="1400" dirty="0" smtClean="0"/>
              <a:t> &amp; </a:t>
            </a:r>
            <a:r>
              <a:rPr lang="en-US" sz="1400" dirty="0" smtClean="0">
                <a:hlinkClick r:id="rId3"/>
              </a:rPr>
              <a:t> </a:t>
            </a:r>
            <a:r>
              <a:rPr lang="en-US" sz="1400" dirty="0" err="1" smtClean="0">
                <a:hlinkClick r:id="rId3"/>
              </a:rPr>
              <a:t>Torczon</a:t>
            </a:r>
            <a:endParaRPr lang="en-US" sz="1400" dirty="0" smtClean="0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47225</TotalTime>
  <Pages>35</Pages>
  <Words>1181</Words>
  <Application>Microsoft Office PowerPoint</Application>
  <PresentationFormat>Letter Paper (8.5x11 in)</PresentationFormat>
  <Paragraphs>209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6" baseType="lpstr">
      <vt:lpstr>Times</vt:lpstr>
      <vt:lpstr>Helvetica</vt:lpstr>
      <vt:lpstr>Times New Roman</vt:lpstr>
      <vt:lpstr>Wingdings</vt:lpstr>
      <vt:lpstr>Century Gothic</vt:lpstr>
      <vt:lpstr>Courier New</vt:lpstr>
      <vt:lpstr>Symbol</vt:lpstr>
      <vt:lpstr>Comic Sans MS</vt:lpstr>
      <vt:lpstr>Arial Rounded MT Bold</vt:lpstr>
      <vt:lpstr>Arial Narrow</vt:lpstr>
      <vt:lpstr>white212</vt:lpstr>
      <vt:lpstr>Microsoft Word 2001 Document</vt:lpstr>
      <vt:lpstr>Microsoft Word Document</vt:lpstr>
      <vt:lpstr>Lecture 11  LR Parse Table Construction</vt:lpstr>
      <vt:lpstr>Building the Canonical Collection</vt:lpstr>
      <vt:lpstr>Example  (grammar &amp; sets)</vt:lpstr>
      <vt:lpstr>Valid LR(1) items</vt:lpstr>
      <vt:lpstr>Figure 4.40  -- LR(1)    closure(I)</vt:lpstr>
      <vt:lpstr>LR(1)    -- GOTO(I, X)</vt:lpstr>
      <vt:lpstr>Algorithm 4.53 -- LR(1) Sets of Items</vt:lpstr>
      <vt:lpstr>Fig 4.41</vt:lpstr>
      <vt:lpstr>Example (building the collection)</vt:lpstr>
      <vt:lpstr>Example (building the collection)</vt:lpstr>
      <vt:lpstr>Example: LR(1) Sets of Items</vt:lpstr>
      <vt:lpstr>PowerPoint Presentation</vt:lpstr>
      <vt:lpstr>Example</vt:lpstr>
      <vt:lpstr>ACTION and GOTO Tables</vt:lpstr>
      <vt:lpstr>Expr Grammar: Filling in the tables</vt:lpstr>
      <vt:lpstr>Example 4.54 GLR(1) sets of items</vt:lpstr>
      <vt:lpstr>Algorithm 4.56 : Construction of canonical-LR parsing tables.</vt:lpstr>
      <vt:lpstr> Example 4.54 and Figure 4.42</vt:lpstr>
      <vt:lpstr>Shift / Reduce Conflicts</vt:lpstr>
      <vt:lpstr>Reduce / Reduce Conflicts</vt:lpstr>
      <vt:lpstr>Shrinking the Tables</vt:lpstr>
      <vt:lpstr>LR(k) versus LL(k)(Top-down Rec. Desc.)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531 Summer04 Lec8 Bottom Up Parsing</dc:title>
  <dc:subject/>
  <dc:creator>Manton Matthews</dc:creator>
  <cp:keywords/>
  <dc:description/>
  <cp:lastModifiedBy>MATTHEWS, MANTON M</cp:lastModifiedBy>
  <cp:revision>256</cp:revision>
  <cp:lastPrinted>2018-02-24T14:57:03Z</cp:lastPrinted>
  <dcterms:created xsi:type="dcterms:W3CDTF">1998-08-11T09:19:24Z</dcterms:created>
  <dcterms:modified xsi:type="dcterms:W3CDTF">2018-02-24T17:58:54Z</dcterms:modified>
</cp:coreProperties>
</file>