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46"/>
  </p:notesMasterIdLst>
  <p:handoutMasterIdLst>
    <p:handoutMasterId r:id="rId47"/>
  </p:handoutMasterIdLst>
  <p:sldIdLst>
    <p:sldId id="453" r:id="rId2"/>
    <p:sldId id="458" r:id="rId3"/>
    <p:sldId id="594" r:id="rId4"/>
    <p:sldId id="595" r:id="rId5"/>
    <p:sldId id="554" r:id="rId6"/>
    <p:sldId id="560" r:id="rId7"/>
    <p:sldId id="572" r:id="rId8"/>
    <p:sldId id="561" r:id="rId9"/>
    <p:sldId id="559" r:id="rId10"/>
    <p:sldId id="562" r:id="rId11"/>
    <p:sldId id="558" r:id="rId12"/>
    <p:sldId id="563" r:id="rId13"/>
    <p:sldId id="564" r:id="rId14"/>
    <p:sldId id="565" r:id="rId15"/>
    <p:sldId id="574" r:id="rId16"/>
    <p:sldId id="575" r:id="rId17"/>
    <p:sldId id="576" r:id="rId18"/>
    <p:sldId id="596" r:id="rId19"/>
    <p:sldId id="577" r:id="rId20"/>
    <p:sldId id="597" r:id="rId21"/>
    <p:sldId id="579" r:id="rId22"/>
    <p:sldId id="599" r:id="rId23"/>
    <p:sldId id="598" r:id="rId24"/>
    <p:sldId id="600" r:id="rId25"/>
    <p:sldId id="590" r:id="rId26"/>
    <p:sldId id="591" r:id="rId27"/>
    <p:sldId id="566" r:id="rId28"/>
    <p:sldId id="567" r:id="rId29"/>
    <p:sldId id="568" r:id="rId30"/>
    <p:sldId id="569" r:id="rId31"/>
    <p:sldId id="570" r:id="rId32"/>
    <p:sldId id="571" r:id="rId33"/>
    <p:sldId id="602" r:id="rId34"/>
    <p:sldId id="604" r:id="rId35"/>
    <p:sldId id="606" r:id="rId36"/>
    <p:sldId id="605" r:id="rId37"/>
    <p:sldId id="608" r:id="rId38"/>
    <p:sldId id="603" r:id="rId39"/>
    <p:sldId id="607" r:id="rId40"/>
    <p:sldId id="609" r:id="rId41"/>
    <p:sldId id="610" r:id="rId42"/>
    <p:sldId id="601" r:id="rId43"/>
    <p:sldId id="611" r:id="rId44"/>
    <p:sldId id="612" r:id="rId45"/>
  </p:sldIdLst>
  <p:sldSz cx="9144000" cy="6858000" type="letter"/>
  <p:notesSz cx="9296400" cy="6858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2" autoAdjust="0"/>
    <p:restoredTop sz="94635" autoAdjust="0"/>
  </p:normalViewPr>
  <p:slideViewPr>
    <p:cSldViewPr>
      <p:cViewPr varScale="1">
        <p:scale>
          <a:sx n="62" d="100"/>
          <a:sy n="62" d="100"/>
        </p:scale>
        <p:origin x="92" y="28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160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75138" y="6532563"/>
            <a:ext cx="749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Helvetica" panose="020B0604020202020204" pitchFamily="34" charset="0"/>
              </a:rPr>
              <a:t>Page </a:t>
            </a:r>
            <a:fld id="{A93808B8-CED8-4A0F-802D-A55ADFDA7F15}" type="slidenum">
              <a:rPr lang="en-US" altLang="en-US" sz="1200" b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628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59138"/>
            <a:ext cx="6816725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5275" y="6532563"/>
            <a:ext cx="10858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A53A4851-B129-4F1B-B7C7-6CFE5AEAC478}" type="slidenum">
              <a:rPr lang="en-US" altLang="en-US" sz="1200" b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2940050" y="519113"/>
            <a:ext cx="34163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727689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883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05330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2826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03780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112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81086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15845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932759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995041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324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6A8B2FC1-5D5D-4A55-B961-DB1373950FF8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086600" y="6495578"/>
            <a:ext cx="195501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dirty="0">
                <a:solidFill>
                  <a:schemeClr val="hlink"/>
                </a:solidFill>
              </a:rPr>
              <a:t>CSCE 531 </a:t>
            </a:r>
            <a:r>
              <a:rPr lang="en-US" altLang="en-US" sz="1400" b="0" dirty="0" smtClean="0">
                <a:solidFill>
                  <a:schemeClr val="hlink"/>
                </a:solidFill>
              </a:rPr>
              <a:t>Spring 2018</a:t>
            </a:r>
            <a:endParaRPr lang="en-US" alt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/>
              <a:t>Lecture 8 </a:t>
            </a:r>
            <a:br>
              <a:rPr lang="en-US" altLang="en-US" sz="3400"/>
            </a:br>
            <a:r>
              <a:rPr lang="en-US" altLang="en-US" sz="3400"/>
              <a:t> Bottom Up Parsing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/>
              <a:t>Topics </a:t>
            </a:r>
          </a:p>
          <a:p>
            <a:pPr lvl="1"/>
            <a:r>
              <a:rPr lang="en-US" altLang="en-US"/>
              <a:t>Nullable,  First, Follow</a:t>
            </a:r>
          </a:p>
          <a:p>
            <a:pPr lvl="1"/>
            <a:r>
              <a:rPr lang="en-US" altLang="en-US"/>
              <a:t>LL (1) Table construction</a:t>
            </a:r>
          </a:p>
          <a:p>
            <a:pPr lvl="1"/>
            <a:r>
              <a:rPr lang="en-US" altLang="en-US"/>
              <a:t>Bottom-up parsing</a:t>
            </a:r>
          </a:p>
          <a:p>
            <a:pPr lvl="1"/>
            <a:r>
              <a:rPr lang="en-US" altLang="en-US"/>
              <a:t>handles</a:t>
            </a:r>
          </a:p>
          <a:p>
            <a:r>
              <a:rPr lang="en-US" altLang="en-US"/>
              <a:t>Readings: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2008562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dirty="0" smtClean="0">
                <a:latin typeface="Courier New" panose="02070309020205020404" pitchFamily="49" charset="0"/>
              </a:rPr>
              <a:t>February 13,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tx1"/>
                </a:solidFill>
              </a:rPr>
              <a:t>CSCE 531  Compiler Construction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LL(1) Table</a:t>
            </a:r>
          </a:p>
        </p:txBody>
      </p:sp>
      <p:sp>
        <p:nvSpPr>
          <p:cNvPr id="232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700" i="1"/>
              <a:t>LL(1)</a:t>
            </a:r>
            <a:r>
              <a:rPr lang="en-US" altLang="en-US"/>
              <a:t> Skeleton Parser</a:t>
            </a:r>
          </a:p>
        </p:txBody>
      </p:sp>
      <p:grpSp>
        <p:nvGrpSpPr>
          <p:cNvPr id="2312195" name="Group 3"/>
          <p:cNvGrpSpPr>
            <a:grpSpLocks/>
          </p:cNvGrpSpPr>
          <p:nvPr/>
        </p:nvGrpSpPr>
        <p:grpSpPr bwMode="auto">
          <a:xfrm>
            <a:off x="990600" y="990600"/>
            <a:ext cx="7848600" cy="4511675"/>
            <a:chOff x="432" y="624"/>
            <a:chExt cx="4080" cy="2842"/>
          </a:xfrm>
        </p:grpSpPr>
        <p:sp>
          <p:nvSpPr>
            <p:cNvPr id="2312196" name="Text Box 4"/>
            <p:cNvSpPr txBox="1">
              <a:spLocks noChangeArrowheads="1"/>
            </p:cNvSpPr>
            <p:nvPr/>
          </p:nvSpPr>
          <p:spPr bwMode="auto">
            <a:xfrm>
              <a:off x="432" y="624"/>
              <a:ext cx="4080" cy="28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</a:rPr>
                <a:t>token </a:t>
              </a: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 next_token()</a:t>
              </a: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</a:rPr>
                <a:t>push EOF onto Stack</a:t>
              </a: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</a:rPr>
                <a:t>push the start symbol, </a:t>
              </a:r>
              <a:r>
                <a:rPr lang="en-US" altLang="en-US" sz="1600" b="0" i="1">
                  <a:latin typeface="Comic Sans MS" panose="030F0702030302020204" pitchFamily="66" charset="0"/>
                </a:rPr>
                <a:t>S</a:t>
              </a:r>
              <a:r>
                <a:rPr lang="en-US" altLang="en-US" sz="1600" b="0">
                  <a:latin typeface="Comic Sans MS" panose="030F0702030302020204" pitchFamily="66" charset="0"/>
                </a:rPr>
                <a:t>, onto Stack</a:t>
              </a: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</a:rPr>
                <a:t>TOS </a:t>
              </a: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 top of Stack</a:t>
              </a:r>
            </a:p>
            <a:p>
              <a:pPr algn="l">
                <a:lnSpc>
                  <a:spcPct val="95000"/>
                </a:lnSpc>
                <a:spcBef>
                  <a:spcPct val="25000"/>
                </a:spcBef>
              </a:pPr>
              <a:r>
                <a:rPr lang="en-US" altLang="en-US" sz="1600" b="0" i="1">
                  <a:latin typeface="Comic Sans MS" panose="030F0702030302020204" pitchFamily="66" charset="0"/>
                  <a:sym typeface="Symbol" panose="05050102010706020507" pitchFamily="18" charset="2"/>
                </a:rPr>
                <a:t>loop forever</a:t>
              </a:r>
              <a:endParaRPr lang="en-US" altLang="en-US" sz="1600" b="0">
                <a:latin typeface="Comic Sans MS" panose="030F0702030302020204" pitchFamily="66" charset="0"/>
                <a:sym typeface="Symbol" panose="05050102010706020507" pitchFamily="18" charset="2"/>
              </a:endParaRP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if TOS = EOF and token = EOF then</a:t>
              </a: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break &amp; report success</a:t>
              </a:r>
            </a:p>
            <a:p>
              <a:pPr algn="l">
                <a:lnSpc>
                  <a:spcPct val="95000"/>
                </a:lnSpc>
                <a:spcBef>
                  <a:spcPct val="25000"/>
                </a:spcBef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else if TOS is a terminal then</a:t>
              </a: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if TOS matches token then</a:t>
              </a: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    pop Stack			</a:t>
              </a:r>
              <a:r>
                <a:rPr lang="en-US" altLang="en-US" sz="1600" b="0">
                  <a:solidFill>
                    <a:srgbClr val="ED181E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// recognized TOS</a:t>
              </a:r>
              <a:endParaRPr lang="en-US" altLang="en-US" sz="1600" b="0">
                <a:latin typeface="Comic Sans MS" panose="030F0702030302020204" pitchFamily="66" charset="0"/>
                <a:sym typeface="Symbol" panose="05050102010706020507" pitchFamily="18" charset="2"/>
              </a:endParaRP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    token  next_token()</a:t>
              </a: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else report error looking for TOS</a:t>
              </a:r>
            </a:p>
            <a:p>
              <a:pPr algn="l">
                <a:lnSpc>
                  <a:spcPct val="95000"/>
                </a:lnSpc>
                <a:spcBef>
                  <a:spcPct val="25000"/>
                </a:spcBef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else   				</a:t>
              </a:r>
              <a:r>
                <a:rPr lang="en-US" altLang="en-US" sz="1600" b="0">
                  <a:solidFill>
                    <a:srgbClr val="ED181E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// TOS is a non-terminal</a:t>
              </a:r>
              <a:endParaRPr lang="en-US" altLang="en-US" sz="1600" b="0">
                <a:latin typeface="Comic Sans MS" panose="030F0702030302020204" pitchFamily="66" charset="0"/>
                <a:sym typeface="Symbol" panose="05050102010706020507" pitchFamily="18" charset="2"/>
              </a:endParaRP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if TABLE[TOS,token] is A B</a:t>
              </a:r>
              <a:r>
                <a:rPr lang="en-US" altLang="en-US" sz="1600" b="0" baseline="-25000">
                  <a:latin typeface="Comic Sans MS" panose="030F0702030302020204" pitchFamily="66" charset="0"/>
                  <a:sym typeface="Symbol" panose="05050102010706020507" pitchFamily="18" charset="2"/>
                </a:rPr>
                <a:t>1</a:t>
              </a: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B</a:t>
              </a:r>
              <a:r>
                <a:rPr lang="en-US" altLang="en-US" sz="1600" b="0" baseline="-25000">
                  <a:latin typeface="Comic Sans MS" panose="030F0702030302020204" pitchFamily="66" charset="0"/>
                  <a:sym typeface="Symbol" panose="05050102010706020507" pitchFamily="18" charset="2"/>
                </a:rPr>
                <a:t>2</a:t>
              </a: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…B</a:t>
              </a:r>
              <a:r>
                <a:rPr lang="en-US" altLang="en-US" sz="1600" b="0" baseline="-25000">
                  <a:latin typeface="Comic Sans MS" panose="030F0702030302020204" pitchFamily="66" charset="0"/>
                  <a:sym typeface="Symbol" panose="05050102010706020507" pitchFamily="18" charset="2"/>
                </a:rPr>
                <a:t>k</a:t>
              </a: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then</a:t>
              </a: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    pop Stack	           		</a:t>
              </a:r>
              <a:r>
                <a:rPr lang="en-US" altLang="en-US" sz="1600" b="0">
                  <a:solidFill>
                    <a:srgbClr val="ED181E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// get rid of A</a:t>
              </a:r>
              <a:endParaRPr lang="en-US" altLang="en-US" sz="1600" b="0">
                <a:latin typeface="Comic Sans MS" panose="030F0702030302020204" pitchFamily="66" charset="0"/>
                <a:sym typeface="Symbol" panose="05050102010706020507" pitchFamily="18" charset="2"/>
              </a:endParaRP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    push B</a:t>
              </a:r>
              <a:r>
                <a:rPr lang="en-US" altLang="en-US" sz="1600" b="0" baseline="-25000">
                  <a:latin typeface="Comic Sans MS" panose="030F0702030302020204" pitchFamily="66" charset="0"/>
                  <a:sym typeface="Symbol" panose="05050102010706020507" pitchFamily="18" charset="2"/>
                </a:rPr>
                <a:t>k</a:t>
              </a: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, B</a:t>
              </a:r>
              <a:r>
                <a:rPr lang="en-US" altLang="en-US" sz="1600" b="0" baseline="-25000">
                  <a:latin typeface="Comic Sans MS" panose="030F0702030302020204" pitchFamily="66" charset="0"/>
                  <a:sym typeface="Symbol" panose="05050102010706020507" pitchFamily="18" charset="2"/>
                </a:rPr>
                <a:t>k-1</a:t>
              </a: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, …, B</a:t>
              </a:r>
              <a:r>
                <a:rPr lang="en-US" altLang="en-US" sz="1600" b="0" baseline="-25000">
                  <a:latin typeface="Comic Sans MS" panose="030F0702030302020204" pitchFamily="66" charset="0"/>
                  <a:sym typeface="Symbol" panose="05050102010706020507" pitchFamily="18" charset="2"/>
                </a:rPr>
                <a:t>1 </a:t>
              </a: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		</a:t>
              </a:r>
              <a:r>
                <a:rPr lang="en-US" altLang="en-US" sz="1600" b="0">
                  <a:solidFill>
                    <a:srgbClr val="ED181E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// in that order</a:t>
              </a:r>
              <a:endParaRPr lang="en-US" altLang="en-US" sz="1600" b="0">
                <a:latin typeface="Comic Sans MS" panose="030F0702030302020204" pitchFamily="66" charset="0"/>
                <a:sym typeface="Symbol" panose="05050102010706020507" pitchFamily="18" charset="2"/>
              </a:endParaRPr>
            </a:p>
            <a:p>
              <a:pPr algn="l">
                <a:lnSpc>
                  <a:spcPct val="95000"/>
                </a:lnSpc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    else report error expanding TOS</a:t>
              </a:r>
            </a:p>
            <a:p>
              <a:pPr algn="l">
                <a:lnSpc>
                  <a:spcPct val="95000"/>
                </a:lnSpc>
                <a:spcBef>
                  <a:spcPct val="25000"/>
                </a:spcBef>
              </a:pPr>
              <a:r>
                <a:rPr lang="en-US" altLang="en-US" sz="1600" b="0">
                  <a:latin typeface="Comic Sans MS" panose="030F0702030302020204" pitchFamily="66" charset="0"/>
                  <a:sym typeface="Symbol" panose="05050102010706020507" pitchFamily="18" charset="2"/>
                </a:rPr>
                <a:t>   TOS  top of Stack</a:t>
              </a:r>
            </a:p>
          </p:txBody>
        </p:sp>
        <p:sp>
          <p:nvSpPr>
            <p:cNvPr id="2312197" name="AutoShape 5"/>
            <p:cNvSpPr>
              <a:spLocks/>
            </p:cNvSpPr>
            <p:nvPr/>
          </p:nvSpPr>
          <p:spPr bwMode="auto">
            <a:xfrm>
              <a:off x="3216" y="1745"/>
              <a:ext cx="1192" cy="243"/>
            </a:xfrm>
            <a:prstGeom prst="accentBorderCallout1">
              <a:avLst>
                <a:gd name="adj1" fmla="val 26569"/>
                <a:gd name="adj2" fmla="val -4028"/>
                <a:gd name="adj3" fmla="val 25093"/>
                <a:gd name="adj4" fmla="val -88593"/>
              </a:avLst>
            </a:prstGeom>
            <a:noFill/>
            <a:ln w="19050">
              <a:solidFill>
                <a:srgbClr val="ED181E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altLang="en-US" b="0">
                  <a:solidFill>
                    <a:srgbClr val="ED181E"/>
                  </a:solidFill>
                  <a:latin typeface="Comic Sans MS" panose="030F0702030302020204" pitchFamily="66" charset="0"/>
                </a:rPr>
                <a:t>exit on success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Parse Trace</a:t>
            </a:r>
          </a:p>
        </p:txBody>
      </p:sp>
      <p:sp>
        <p:nvSpPr>
          <p:cNvPr id="2327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32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32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8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21775" cy="66675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3400">
                <a:sym typeface="Symbol" panose="05050102010706020507" pitchFamily="18" charset="2"/>
              </a:rPr>
              <a:t>Recall Two Classes of Parsing Techniques</a:t>
            </a:r>
          </a:p>
        </p:txBody>
      </p:sp>
      <p:sp>
        <p:nvSpPr>
          <p:cNvPr id="2338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0513" y="838200"/>
            <a:ext cx="8307387" cy="5607050"/>
          </a:xfrm>
        </p:spPr>
        <p:txBody>
          <a:bodyPr/>
          <a:lstStyle/>
          <a:p>
            <a:r>
              <a:rPr lang="en-US" altLang="en-US" sz="2000" i="1">
                <a:sym typeface="Symbol" panose="05050102010706020507" pitchFamily="18" charset="2"/>
              </a:rPr>
              <a:t>Top-down parsers     </a:t>
            </a:r>
            <a:r>
              <a:rPr lang="en-US" altLang="en-US" sz="1800" i="1">
                <a:solidFill>
                  <a:srgbClr val="0000CC"/>
                </a:solidFill>
                <a:sym typeface="Symbol" panose="05050102010706020507" pitchFamily="18" charset="2"/>
              </a:rPr>
              <a:t>(LL(1), recursive descent)</a:t>
            </a:r>
            <a:endParaRPr lang="en-US" altLang="en-US" sz="2000">
              <a:solidFill>
                <a:srgbClr val="0000CC"/>
              </a:solidFill>
              <a:sym typeface="Symbol" panose="05050102010706020507" pitchFamily="18" charset="2"/>
            </a:endParaRPr>
          </a:p>
          <a:p>
            <a:r>
              <a:rPr lang="en-US" altLang="en-US" sz="2000">
                <a:sym typeface="Symbol" panose="05050102010706020507" pitchFamily="18" charset="2"/>
              </a:rPr>
              <a:t>Start at the root of the parse tree and grow toward leaves</a:t>
            </a:r>
          </a:p>
          <a:p>
            <a:r>
              <a:rPr lang="en-US" altLang="en-US" sz="2000">
                <a:sym typeface="Symbol" panose="05050102010706020507" pitchFamily="18" charset="2"/>
              </a:rPr>
              <a:t>Pick a production &amp; try to match the input</a:t>
            </a:r>
          </a:p>
          <a:p>
            <a:r>
              <a:rPr lang="en-US" altLang="en-US" sz="2000">
                <a:sym typeface="Symbol" panose="05050102010706020507" pitchFamily="18" charset="2"/>
              </a:rPr>
              <a:t>Bad “pick”  may need to backtrack</a:t>
            </a:r>
          </a:p>
          <a:p>
            <a:r>
              <a:rPr lang="en-US" altLang="en-US" sz="2000">
                <a:sym typeface="Symbol" panose="05050102010706020507" pitchFamily="18" charset="2"/>
              </a:rPr>
              <a:t>Some grammars are backtrack-free           </a:t>
            </a:r>
            <a:r>
              <a:rPr lang="en-US" altLang="en-US" sz="1800" i="1">
                <a:solidFill>
                  <a:srgbClr val="FF0000"/>
                </a:solidFill>
                <a:sym typeface="Symbol" panose="05050102010706020507" pitchFamily="18" charset="2"/>
              </a:rPr>
              <a:t>(predictive parsing)</a:t>
            </a:r>
            <a:endParaRPr lang="en-US" altLang="en-US" sz="2000">
              <a:sym typeface="Symbol" panose="05050102010706020507" pitchFamily="18" charset="2"/>
            </a:endParaRPr>
          </a:p>
          <a:p>
            <a:pPr>
              <a:spcBef>
                <a:spcPct val="150000"/>
              </a:spcBef>
            </a:pPr>
            <a:r>
              <a:rPr lang="en-US" altLang="en-US" sz="2000" i="1">
                <a:sym typeface="Symbol" panose="05050102010706020507" pitchFamily="18" charset="2"/>
              </a:rPr>
              <a:t>Bottom-up parsers     </a:t>
            </a:r>
            <a:r>
              <a:rPr lang="en-US" altLang="en-US" sz="1800" i="1">
                <a:solidFill>
                  <a:srgbClr val="0000CC"/>
                </a:solidFill>
                <a:sym typeface="Symbol" panose="05050102010706020507" pitchFamily="18" charset="2"/>
              </a:rPr>
              <a:t>(LR(1), operator precedence)</a:t>
            </a:r>
            <a:endParaRPr lang="en-US" altLang="en-US" sz="2000" i="1">
              <a:sym typeface="Symbol" panose="05050102010706020507" pitchFamily="18" charset="2"/>
            </a:endParaRPr>
          </a:p>
          <a:p>
            <a:r>
              <a:rPr lang="en-US" altLang="en-US" sz="2000">
                <a:sym typeface="Symbol" panose="05050102010706020507" pitchFamily="18" charset="2"/>
              </a:rPr>
              <a:t>Start at the leaves and grow toward root</a:t>
            </a:r>
          </a:p>
          <a:p>
            <a:r>
              <a:rPr lang="en-US" altLang="en-US" sz="2000">
                <a:sym typeface="Symbol" panose="05050102010706020507" pitchFamily="18" charset="2"/>
              </a:rPr>
              <a:t>As input is consumed, encode possibilities in an internal state</a:t>
            </a:r>
          </a:p>
          <a:p>
            <a:r>
              <a:rPr lang="en-US" altLang="en-US" sz="2000">
                <a:sym typeface="Symbol" panose="05050102010706020507" pitchFamily="18" charset="2"/>
              </a:rPr>
              <a:t>Start in a state valid for legal first tokens</a:t>
            </a:r>
          </a:p>
          <a:p>
            <a:r>
              <a:rPr lang="en-US" altLang="en-US" sz="2000">
                <a:sym typeface="Symbol" panose="05050102010706020507" pitchFamily="18" charset="2"/>
              </a:rPr>
              <a:t>Bottom-up parsers handle a large class of grammars</a:t>
            </a:r>
          </a:p>
        </p:txBody>
      </p:sp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/>
              <a:t>Bottom-up Parsing</a:t>
            </a:r>
            <a:r>
              <a:rPr lang="en-US" altLang="en-US" sz="3400" i="1"/>
              <a:t>                                </a:t>
            </a:r>
            <a:r>
              <a:rPr lang="en-US" altLang="en-US" sz="3400"/>
              <a:t>(definitions)</a:t>
            </a:r>
            <a:endParaRPr lang="en-US" altLang="en-US" sz="3400" i="1"/>
          </a:p>
        </p:txBody>
      </p:sp>
      <p:sp>
        <p:nvSpPr>
          <p:cNvPr id="233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altLang="en-US" i="1">
                <a:sym typeface="Symbol" panose="05050102010706020507" pitchFamily="18" charset="2"/>
              </a:rPr>
              <a:t>The point of parsing is to construct a </a:t>
            </a:r>
            <a:r>
              <a:rPr lang="en-US" altLang="en-US" i="1" u="sng">
                <a:sym typeface="Symbol" panose="05050102010706020507" pitchFamily="18" charset="2"/>
              </a:rPr>
              <a:t>derivation</a:t>
            </a:r>
            <a:endParaRPr lang="en-US" altLang="en-US">
              <a:sym typeface="Symbol" panose="05050102010706020507" pitchFamily="18" charset="2"/>
            </a:endParaRPr>
          </a:p>
          <a:p>
            <a:r>
              <a:rPr lang="en-US" altLang="en-US">
                <a:sym typeface="Symbol" panose="05050102010706020507" pitchFamily="18" charset="2"/>
              </a:rPr>
              <a:t>A derivation consists of a series of rewrite steps</a:t>
            </a:r>
          </a:p>
          <a:p>
            <a:pPr algn="ctr">
              <a:spcBef>
                <a:spcPct val="15000"/>
              </a:spcBef>
            </a:pPr>
            <a:r>
              <a:rPr lang="en-US" altLang="en-US" i="1">
                <a:sym typeface="Symbol" panose="05050102010706020507" pitchFamily="18" charset="2"/>
              </a:rPr>
              <a:t>S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0</a:t>
            </a:r>
            <a:r>
              <a:rPr lang="en-US" altLang="en-US">
                <a:sym typeface="Symbol" panose="05050102010706020507" pitchFamily="18" charset="2"/>
              </a:rPr>
              <a:t> 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 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 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… 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n</a:t>
            </a:r>
            <a:r>
              <a:rPr lang="en-US" altLang="en-US" i="1" baseline="-25000">
                <a:sym typeface="Symbol" panose="05050102010706020507" pitchFamily="18" charset="2"/>
              </a:rPr>
              <a:t>–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n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000" i="1">
                <a:sym typeface="Symbol" panose="05050102010706020507" pitchFamily="18" charset="2"/>
              </a:rPr>
              <a:t>sentence</a:t>
            </a:r>
            <a:endParaRPr lang="en-US" altLang="en-US">
              <a:sym typeface="Symbol" panose="05050102010706020507" pitchFamily="18" charset="2"/>
            </a:endParaRPr>
          </a:p>
          <a:p>
            <a:r>
              <a:rPr lang="en-US" altLang="en-US">
                <a:sym typeface="Symbol" panose="05050102010706020507" pitchFamily="18" charset="2"/>
              </a:rPr>
              <a:t>Each </a:t>
            </a:r>
            <a:r>
              <a:rPr lang="en-US" altLang="en-US" i="1" baseline="-25000">
                <a:sym typeface="Symbol" panose="05050102010706020507" pitchFamily="18" charset="2"/>
              </a:rPr>
              <a:t>i</a:t>
            </a:r>
            <a:r>
              <a:rPr lang="en-US" altLang="en-US">
                <a:sym typeface="Symbol" panose="05050102010706020507" pitchFamily="18" charset="2"/>
              </a:rPr>
              <a:t> is a sentential form </a:t>
            </a:r>
          </a:p>
          <a:p>
            <a:pPr lvl="1">
              <a:spcBef>
                <a:spcPct val="15000"/>
              </a:spcBef>
            </a:pPr>
            <a:r>
              <a:rPr lang="en-US" altLang="en-US">
                <a:sym typeface="Symbol" panose="05050102010706020507" pitchFamily="18" charset="2"/>
              </a:rPr>
              <a:t>If  contains only terminal symbols,  is a </a:t>
            </a:r>
            <a:r>
              <a:rPr lang="en-US" altLang="en-US">
                <a:solidFill>
                  <a:srgbClr val="996600"/>
                </a:solidFill>
                <a:sym typeface="Symbol" panose="05050102010706020507" pitchFamily="18" charset="2"/>
              </a:rPr>
              <a:t>sentence</a:t>
            </a:r>
            <a:r>
              <a:rPr lang="en-US" altLang="en-US">
                <a:sym typeface="Symbol" panose="05050102010706020507" pitchFamily="18" charset="2"/>
              </a:rPr>
              <a:t> in </a:t>
            </a:r>
            <a:r>
              <a:rPr lang="en-US" altLang="en-US" i="1">
                <a:sym typeface="Symbol" panose="05050102010706020507" pitchFamily="18" charset="2"/>
              </a:rPr>
              <a:t>L(G)</a:t>
            </a:r>
            <a:r>
              <a:rPr lang="en-US" altLang="en-US">
                <a:sym typeface="Symbol" panose="05050102010706020507" pitchFamily="18" charset="2"/>
              </a:rPr>
              <a:t> </a:t>
            </a:r>
          </a:p>
          <a:p>
            <a:pPr lvl="1">
              <a:spcBef>
                <a:spcPct val="15000"/>
              </a:spcBef>
            </a:pPr>
            <a:r>
              <a:rPr lang="en-US" altLang="en-US">
                <a:sym typeface="Symbol" panose="05050102010706020507" pitchFamily="18" charset="2"/>
              </a:rPr>
              <a:t>If  contains ≥ 1 non-terminals,  is a </a:t>
            </a:r>
            <a:r>
              <a:rPr lang="en-US" altLang="en-US">
                <a:solidFill>
                  <a:srgbClr val="996600"/>
                </a:solidFill>
                <a:sym typeface="Symbol" panose="05050102010706020507" pitchFamily="18" charset="2"/>
              </a:rPr>
              <a:t>sentential form</a:t>
            </a:r>
            <a:endParaRPr lang="en-US" altLang="en-US">
              <a:sym typeface="Symbol" panose="05050102010706020507" pitchFamily="18" charset="2"/>
            </a:endParaRPr>
          </a:p>
          <a:p>
            <a:r>
              <a:rPr lang="en-US" altLang="en-US">
                <a:sym typeface="Symbol" panose="05050102010706020507" pitchFamily="18" charset="2"/>
              </a:rPr>
              <a:t>To get </a:t>
            </a:r>
            <a:r>
              <a:rPr lang="en-US" altLang="en-US" baseline="-25000">
                <a:sym typeface="Symbol" panose="05050102010706020507" pitchFamily="18" charset="2"/>
              </a:rPr>
              <a:t>i</a:t>
            </a:r>
            <a:r>
              <a:rPr lang="en-US" altLang="en-US">
                <a:sym typeface="Symbol" panose="05050102010706020507" pitchFamily="18" charset="2"/>
              </a:rPr>
              <a:t> from </a:t>
            </a:r>
            <a:r>
              <a:rPr lang="en-US" altLang="en-US" baseline="-25000">
                <a:sym typeface="Symbol" panose="05050102010706020507" pitchFamily="18" charset="2"/>
              </a:rPr>
              <a:t>i–1</a:t>
            </a:r>
            <a:r>
              <a:rPr lang="en-US" altLang="en-US">
                <a:sym typeface="Symbol" panose="05050102010706020507" pitchFamily="18" charset="2"/>
              </a:rPr>
              <a:t>, expand some NT </a:t>
            </a:r>
            <a:r>
              <a:rPr lang="en-US" altLang="en-US" sz="2800" i="1">
                <a:sym typeface="Symbol" panose="05050102010706020507" pitchFamily="18" charset="2"/>
              </a:rPr>
              <a:t>A </a:t>
            </a:r>
            <a:r>
              <a:rPr lang="en-US" altLang="en-US" sz="1800">
                <a:sym typeface="Symbol" panose="05050102010706020507" pitchFamily="18" charset="2"/>
              </a:rPr>
              <a:t></a:t>
            </a:r>
            <a:r>
              <a:rPr lang="en-US" altLang="en-US" sz="20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</a:t>
            </a:r>
            <a:r>
              <a:rPr lang="en-US" altLang="en-US" baseline="-25000">
                <a:sym typeface="Symbol" panose="05050102010706020507" pitchFamily="18" charset="2"/>
              </a:rPr>
              <a:t>i–1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by using </a:t>
            </a:r>
            <a:r>
              <a:rPr lang="en-US" altLang="en-US" sz="2800" i="1">
                <a:sym typeface="Symbol" panose="05050102010706020507" pitchFamily="18" charset="2"/>
              </a:rPr>
              <a:t>A</a:t>
            </a:r>
            <a:r>
              <a:rPr lang="en-US" altLang="en-US" sz="2800">
                <a:sym typeface="Symbol" panose="05050102010706020507" pitchFamily="18" charset="2"/>
              </a:rPr>
              <a:t> </a:t>
            </a:r>
            <a:r>
              <a:rPr lang="en-US" altLang="en-US" sz="2000">
                <a:sym typeface="Symbol" panose="05050102010706020507" pitchFamily="18" charset="2"/>
              </a:rPr>
              <a:t></a:t>
            </a:r>
            <a:r>
              <a:rPr lang="en-US" altLang="en-US">
                <a:sym typeface="Symbol" panose="05050102010706020507" pitchFamily="18" charset="2"/>
              </a:rPr>
              <a:t></a:t>
            </a:r>
          </a:p>
          <a:p>
            <a:pPr lvl="1">
              <a:spcBef>
                <a:spcPct val="15000"/>
              </a:spcBef>
            </a:pPr>
            <a:r>
              <a:rPr lang="en-US" altLang="en-US">
                <a:sym typeface="Symbol" panose="05050102010706020507" pitchFamily="18" charset="2"/>
              </a:rPr>
              <a:t>Replace the occurrence of </a:t>
            </a:r>
            <a:r>
              <a:rPr lang="en-US" altLang="en-US" i="1">
                <a:sym typeface="Symbol" panose="05050102010706020507" pitchFamily="18" charset="2"/>
              </a:rPr>
              <a:t>A </a:t>
            </a:r>
            <a:r>
              <a:rPr lang="en-US" altLang="en-US" sz="1600">
                <a:sym typeface="Symbol" panose="05050102010706020507" pitchFamily="18" charset="2"/>
              </a:rPr>
              <a:t></a:t>
            </a:r>
            <a:r>
              <a:rPr lang="en-US" altLang="en-US" sz="18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</a:t>
            </a:r>
            <a:r>
              <a:rPr lang="en-US" altLang="en-US" baseline="-25000">
                <a:sym typeface="Symbol" panose="05050102010706020507" pitchFamily="18" charset="2"/>
              </a:rPr>
              <a:t>i–1</a:t>
            </a:r>
            <a:r>
              <a:rPr lang="en-US" altLang="en-US" i="1" baseline="-250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with  to get </a:t>
            </a:r>
            <a:r>
              <a:rPr lang="en-US" altLang="en-US" baseline="-25000">
                <a:sym typeface="Symbol" panose="05050102010706020507" pitchFamily="18" charset="2"/>
              </a:rPr>
              <a:t>i</a:t>
            </a:r>
            <a:r>
              <a:rPr lang="en-US" altLang="en-US">
                <a:sym typeface="Symbol" panose="05050102010706020507" pitchFamily="18" charset="2"/>
              </a:rPr>
              <a:t> </a:t>
            </a:r>
          </a:p>
          <a:p>
            <a:pPr lvl="1">
              <a:spcBef>
                <a:spcPct val="15000"/>
              </a:spcBef>
            </a:pPr>
            <a:r>
              <a:rPr lang="en-US" altLang="en-US">
                <a:sym typeface="Symbol" panose="05050102010706020507" pitchFamily="18" charset="2"/>
              </a:rPr>
              <a:t>In a leftmost derivation, it would be the first </a:t>
            </a:r>
            <a:r>
              <a:rPr lang="en-US" altLang="en-US" sz="2400">
                <a:sym typeface="Symbol" panose="05050102010706020507" pitchFamily="18" charset="2"/>
              </a:rPr>
              <a:t>NT </a:t>
            </a:r>
            <a:r>
              <a:rPr lang="en-US" altLang="en-US" sz="2400" i="1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1600">
                <a:sym typeface="Symbol" panose="05050102010706020507" pitchFamily="18" charset="2"/>
              </a:rPr>
              <a:t></a:t>
            </a:r>
            <a:r>
              <a:rPr lang="en-US" altLang="en-US" sz="18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</a:t>
            </a:r>
            <a:r>
              <a:rPr lang="en-US" altLang="en-US" baseline="-25000">
                <a:sym typeface="Symbol" panose="05050102010706020507" pitchFamily="18" charset="2"/>
              </a:rPr>
              <a:t>i–1</a:t>
            </a:r>
            <a:r>
              <a:rPr lang="en-US" altLang="en-US" sz="2400" i="1" baseline="-25000">
                <a:sym typeface="Symbol" panose="05050102010706020507" pitchFamily="18" charset="2"/>
              </a:rPr>
              <a:t> </a:t>
            </a:r>
          </a:p>
          <a:p>
            <a:pPr>
              <a:spcBef>
                <a:spcPct val="75000"/>
              </a:spcBef>
            </a:pPr>
            <a:r>
              <a:rPr lang="en-US" altLang="en-US">
                <a:sym typeface="Symbol" panose="05050102010706020507" pitchFamily="18" charset="2"/>
              </a:rPr>
              <a:t>A </a:t>
            </a:r>
            <a:r>
              <a:rPr lang="en-US" altLang="en-US" i="1">
                <a:solidFill>
                  <a:srgbClr val="996600"/>
                </a:solidFill>
                <a:sym typeface="Symbol" panose="05050102010706020507" pitchFamily="18" charset="2"/>
              </a:rPr>
              <a:t>left-sentential form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occurs in a </a:t>
            </a:r>
            <a:r>
              <a:rPr lang="en-US" altLang="en-US" i="1" u="sng">
                <a:sym typeface="Symbol" panose="05050102010706020507" pitchFamily="18" charset="2"/>
              </a:rPr>
              <a:t>leftmost</a:t>
            </a:r>
            <a:r>
              <a:rPr lang="en-US" altLang="en-US">
                <a:sym typeface="Symbol" panose="05050102010706020507" pitchFamily="18" charset="2"/>
              </a:rPr>
              <a:t> derivation</a:t>
            </a:r>
          </a:p>
          <a:p>
            <a:r>
              <a:rPr lang="en-US" altLang="en-US">
                <a:sym typeface="Symbol" panose="05050102010706020507" pitchFamily="18" charset="2"/>
              </a:rPr>
              <a:t>A </a:t>
            </a:r>
            <a:r>
              <a:rPr lang="en-US" altLang="en-US" i="1">
                <a:solidFill>
                  <a:srgbClr val="996600"/>
                </a:solidFill>
                <a:sym typeface="Symbol" panose="05050102010706020507" pitchFamily="18" charset="2"/>
              </a:rPr>
              <a:t>right-sentential form</a:t>
            </a:r>
            <a:r>
              <a:rPr lang="en-US" altLang="en-US">
                <a:sym typeface="Symbol" panose="05050102010706020507" pitchFamily="18" charset="2"/>
              </a:rPr>
              <a:t> occurs in a </a:t>
            </a:r>
            <a:r>
              <a:rPr lang="en-US" altLang="en-US" i="1" u="sng">
                <a:sym typeface="Symbol" panose="05050102010706020507" pitchFamily="18" charset="2"/>
              </a:rPr>
              <a:t>rightmost</a:t>
            </a:r>
            <a:r>
              <a:rPr lang="en-US" altLang="en-US">
                <a:sym typeface="Symbol" panose="05050102010706020507" pitchFamily="18" charset="2"/>
              </a:rPr>
              <a:t> derivation</a:t>
            </a:r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716962" cy="51435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>
                <a:sym typeface="Symbol" panose="05050102010706020507" pitchFamily="18" charset="2"/>
              </a:rPr>
              <a:t>Bottom-up Parsing</a:t>
            </a:r>
          </a:p>
        </p:txBody>
      </p:sp>
      <p:sp>
        <p:nvSpPr>
          <p:cNvPr id="2340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5454650"/>
          </a:xfrm>
        </p:spPr>
        <p:txBody>
          <a:bodyPr/>
          <a:lstStyle/>
          <a:p>
            <a:r>
              <a:rPr lang="en-US" altLang="en-US">
                <a:sym typeface="Symbol" panose="05050102010706020507" pitchFamily="18" charset="2"/>
              </a:rPr>
              <a:t>A bottom-up parser builds a derivation by working from</a:t>
            </a:r>
          </a:p>
          <a:p>
            <a:pPr>
              <a:spcBef>
                <a:spcPct val="0"/>
              </a:spcBef>
            </a:pPr>
            <a:r>
              <a:rPr lang="en-US" altLang="en-US">
                <a:sym typeface="Symbol" panose="05050102010706020507" pitchFamily="18" charset="2"/>
              </a:rPr>
              <a:t>the input sentence back toward the start symbol </a:t>
            </a:r>
            <a:r>
              <a:rPr lang="en-US" altLang="en-US" i="1">
                <a:sym typeface="Symbol" panose="05050102010706020507" pitchFamily="18" charset="2"/>
              </a:rPr>
              <a:t>S</a:t>
            </a:r>
            <a:r>
              <a:rPr lang="en-US" altLang="en-US">
                <a:sym typeface="Symbol" panose="05050102010706020507" pitchFamily="18" charset="2"/>
              </a:rPr>
              <a:t> </a:t>
            </a:r>
          </a:p>
          <a:p>
            <a:pPr algn="ctr"/>
            <a:r>
              <a:rPr lang="en-US" altLang="en-US" i="1">
                <a:sym typeface="Symbol" panose="05050102010706020507" pitchFamily="18" charset="2"/>
              </a:rPr>
              <a:t>S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0</a:t>
            </a:r>
            <a:r>
              <a:rPr lang="en-US" altLang="en-US">
                <a:sym typeface="Symbol" panose="05050102010706020507" pitchFamily="18" charset="2"/>
              </a:rPr>
              <a:t> 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 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 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… 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n–1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</a:t>
            </a:r>
            <a:r>
              <a:rPr lang="en-US" altLang="en-US" baseline="-25000">
                <a:sym typeface="Symbol" panose="05050102010706020507" pitchFamily="18" charset="2"/>
              </a:rPr>
              <a:t>n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000" i="1">
                <a:sym typeface="Symbol" panose="05050102010706020507" pitchFamily="18" charset="2"/>
              </a:rPr>
              <a:t>sentence</a:t>
            </a:r>
          </a:p>
          <a:p>
            <a:pPr>
              <a:spcBef>
                <a:spcPct val="70000"/>
              </a:spcBef>
            </a:pPr>
            <a:r>
              <a:rPr lang="en-US" altLang="en-US">
                <a:sym typeface="Symbol" panose="05050102010706020507" pitchFamily="18" charset="2"/>
              </a:rPr>
              <a:t>To reduce </a:t>
            </a:r>
            <a:r>
              <a:rPr lang="en-US" altLang="en-US" baseline="-25000">
                <a:sym typeface="Symbol" panose="05050102010706020507" pitchFamily="18" charset="2"/>
              </a:rPr>
              <a:t>i</a:t>
            </a:r>
            <a:r>
              <a:rPr lang="en-US" altLang="en-US">
                <a:sym typeface="Symbol" panose="05050102010706020507" pitchFamily="18" charset="2"/>
              </a:rPr>
              <a:t>  to </a:t>
            </a:r>
            <a:r>
              <a:rPr lang="en-US" altLang="en-US" baseline="-25000">
                <a:sym typeface="Symbol" panose="05050102010706020507" pitchFamily="18" charset="2"/>
              </a:rPr>
              <a:t>i–1</a:t>
            </a:r>
            <a:r>
              <a:rPr lang="en-US" altLang="en-US">
                <a:sym typeface="Symbol" panose="05050102010706020507" pitchFamily="18" charset="2"/>
              </a:rPr>
              <a:t> match some </a:t>
            </a:r>
            <a:r>
              <a:rPr lang="en-US" altLang="en-US" i="1">
                <a:sym typeface="Symbol" panose="05050102010706020507" pitchFamily="18" charset="2"/>
              </a:rPr>
              <a:t>rhs</a:t>
            </a:r>
            <a:r>
              <a:rPr lang="en-US" altLang="en-US">
                <a:sym typeface="Symbol" panose="05050102010706020507" pitchFamily="18" charset="2"/>
              </a:rPr>
              <a:t>  against </a:t>
            </a:r>
            <a:r>
              <a:rPr lang="en-US" altLang="en-US" baseline="-25000">
                <a:sym typeface="Symbol" panose="05050102010706020507" pitchFamily="18" charset="2"/>
              </a:rPr>
              <a:t>i</a:t>
            </a:r>
            <a:r>
              <a:rPr lang="en-US" altLang="en-US">
                <a:sym typeface="Symbol" panose="05050102010706020507" pitchFamily="18" charset="2"/>
              </a:rPr>
              <a:t> then  replace  with its corresponding </a:t>
            </a:r>
            <a:r>
              <a:rPr lang="en-US" altLang="en-US" i="1">
                <a:sym typeface="Symbol" panose="05050102010706020507" pitchFamily="18" charset="2"/>
              </a:rPr>
              <a:t>lhs, </a:t>
            </a:r>
            <a:r>
              <a:rPr lang="en-US" altLang="en-US" sz="2800" i="1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.    </a:t>
            </a:r>
            <a:r>
              <a:rPr lang="en-US" altLang="en-US" sz="2000" i="1">
                <a:solidFill>
                  <a:srgbClr val="FF0000"/>
                </a:solidFill>
                <a:sym typeface="Symbol" panose="05050102010706020507" pitchFamily="18" charset="2"/>
              </a:rPr>
              <a:t>(assuming the production </a:t>
            </a:r>
            <a:r>
              <a:rPr lang="en-US" altLang="en-US" i="1">
                <a:solidFill>
                  <a:srgbClr val="FF0000"/>
                </a:solidFill>
                <a:sym typeface="Symbol" panose="05050102010706020507" pitchFamily="18" charset="2"/>
              </a:rPr>
              <a:t>A</a:t>
            </a:r>
            <a:r>
              <a:rPr lang="en-US" altLang="en-US" sz="1800" i="1">
                <a:solidFill>
                  <a:srgbClr val="FF00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000" i="1">
                <a:solidFill>
                  <a:srgbClr val="FF0000"/>
                </a:solidFill>
                <a:sym typeface="Symbol" panose="05050102010706020507" pitchFamily="18" charset="2"/>
              </a:rPr>
              <a:t>)</a:t>
            </a:r>
            <a:r>
              <a:rPr lang="en-US" altLang="en-US">
                <a:sym typeface="Symbol" panose="05050102010706020507" pitchFamily="18" charset="2"/>
              </a:rPr>
              <a:t> </a:t>
            </a:r>
          </a:p>
          <a:p>
            <a:pPr>
              <a:spcBef>
                <a:spcPct val="70000"/>
              </a:spcBef>
            </a:pPr>
            <a:r>
              <a:rPr lang="en-US" altLang="en-US">
                <a:sym typeface="Symbol" panose="05050102010706020507" pitchFamily="18" charset="2"/>
              </a:rPr>
              <a:t>In terms of the parse tree, this is working from leaves to root</a:t>
            </a:r>
          </a:p>
          <a:p>
            <a:pPr>
              <a:spcBef>
                <a:spcPct val="15000"/>
              </a:spcBef>
            </a:pPr>
            <a:r>
              <a:rPr lang="en-US" altLang="en-US" sz="2000">
                <a:sym typeface="Symbol" panose="05050102010706020507" pitchFamily="18" charset="2"/>
              </a:rPr>
              <a:t>Nodes  with no parent in a partial tree form its </a:t>
            </a:r>
            <a:r>
              <a:rPr lang="en-US" altLang="en-US" sz="2000" i="1">
                <a:sym typeface="Symbol" panose="05050102010706020507" pitchFamily="18" charset="2"/>
              </a:rPr>
              <a:t>upper fringe</a:t>
            </a:r>
            <a:r>
              <a:rPr lang="en-US" altLang="en-US" sz="2000">
                <a:sym typeface="Symbol" panose="05050102010706020507" pitchFamily="18" charset="2"/>
              </a:rPr>
              <a:t> </a:t>
            </a:r>
          </a:p>
          <a:p>
            <a:pPr>
              <a:spcBef>
                <a:spcPct val="15000"/>
              </a:spcBef>
            </a:pPr>
            <a:r>
              <a:rPr lang="en-US" altLang="en-US" sz="2000">
                <a:sym typeface="Symbol" panose="05050102010706020507" pitchFamily="18" charset="2"/>
              </a:rPr>
              <a:t>Since each replacement of  with 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 sz="2000">
                <a:sym typeface="Symbol" panose="05050102010706020507" pitchFamily="18" charset="2"/>
              </a:rPr>
              <a:t> shrinks the upper fringe, </a:t>
            </a:r>
          </a:p>
          <a:p>
            <a:pPr>
              <a:spcBef>
                <a:spcPct val="0"/>
              </a:spcBef>
            </a:pPr>
            <a:r>
              <a:rPr lang="en-US" altLang="en-US" sz="2000">
                <a:sym typeface="Symbol" panose="05050102010706020507" pitchFamily="18" charset="2"/>
              </a:rPr>
              <a:t>      we call it a </a:t>
            </a:r>
            <a:r>
              <a:rPr lang="en-US" altLang="en-US" sz="2000" i="1">
                <a:solidFill>
                  <a:srgbClr val="996600"/>
                </a:solidFill>
                <a:sym typeface="Symbol" panose="05050102010706020507" pitchFamily="18" charset="2"/>
              </a:rPr>
              <a:t>reduction</a:t>
            </a:r>
            <a:r>
              <a:rPr lang="en-US" altLang="en-US" sz="2000">
                <a:sym typeface="Symbol" panose="05050102010706020507" pitchFamily="18" charset="2"/>
              </a:rPr>
              <a:t>.</a:t>
            </a:r>
            <a:endParaRPr lang="en-US" altLang="en-US" sz="2800">
              <a:sym typeface="Symbol" panose="05050102010706020507" pitchFamily="18" charset="2"/>
            </a:endParaRPr>
          </a:p>
          <a:p>
            <a:pPr>
              <a:spcBef>
                <a:spcPct val="70000"/>
              </a:spcBef>
            </a:pPr>
            <a:r>
              <a:rPr lang="en-US" altLang="en-US">
                <a:sym typeface="Symbol" panose="05050102010706020507" pitchFamily="18" charset="2"/>
              </a:rPr>
              <a:t>The parse tree need not be built, it can be simulated</a:t>
            </a:r>
          </a:p>
          <a:p>
            <a:pPr algn="ctr"/>
            <a:r>
              <a:rPr lang="en-US" altLang="en-US">
                <a:sym typeface="Symbol" panose="05050102010706020507" pitchFamily="18" charset="2"/>
              </a:rPr>
              <a:t>|</a:t>
            </a:r>
            <a:r>
              <a:rPr lang="en-US" altLang="en-US" i="1">
                <a:sym typeface="Symbol" panose="05050102010706020507" pitchFamily="18" charset="2"/>
              </a:rPr>
              <a:t>parse tree nodes</a:t>
            </a:r>
            <a:r>
              <a:rPr lang="en-US" altLang="en-US">
                <a:sym typeface="Symbol" panose="05050102010706020507" pitchFamily="18" charset="2"/>
              </a:rPr>
              <a:t>|  =  |</a:t>
            </a:r>
            <a:r>
              <a:rPr lang="en-US" altLang="en-US" i="1">
                <a:sym typeface="Symbol" panose="05050102010706020507" pitchFamily="18" charset="2"/>
              </a:rPr>
              <a:t>words</a:t>
            </a:r>
            <a:r>
              <a:rPr lang="en-US" altLang="en-US">
                <a:sym typeface="Symbol" panose="05050102010706020507" pitchFamily="18" charset="2"/>
              </a:rPr>
              <a:t>| + |</a:t>
            </a:r>
            <a:r>
              <a:rPr lang="en-US" altLang="en-US" i="1">
                <a:sym typeface="Symbol" panose="05050102010706020507" pitchFamily="18" charset="2"/>
              </a:rPr>
              <a:t>reductions</a:t>
            </a:r>
            <a:r>
              <a:rPr lang="en-US" altLang="en-US">
                <a:sym typeface="Symbol" panose="05050102010706020507" pitchFamily="18" charset="2"/>
              </a:rPr>
              <a:t>|</a:t>
            </a:r>
          </a:p>
        </p:txBody>
      </p:sp>
      <p:sp>
        <p:nvSpPr>
          <p:cNvPr id="2340871" name="Line 7"/>
          <p:cNvSpPr>
            <a:spLocks noChangeShapeType="1"/>
          </p:cNvSpPr>
          <p:nvPr/>
        </p:nvSpPr>
        <p:spPr bwMode="auto">
          <a:xfrm>
            <a:off x="3048000" y="1800225"/>
            <a:ext cx="609600" cy="0"/>
          </a:xfrm>
          <a:prstGeom prst="line">
            <a:avLst/>
          </a:prstGeom>
          <a:noFill/>
          <a:ln w="19050">
            <a:solidFill>
              <a:srgbClr val="1822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4.25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02509"/>
            <a:ext cx="9144000" cy="3252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764772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/>
              <a:t>Finding Reductions</a:t>
            </a:r>
          </a:p>
        </p:txBody>
      </p:sp>
      <p:sp>
        <p:nvSpPr>
          <p:cNvPr id="234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Consider the simple grammar</a:t>
            </a:r>
          </a:p>
          <a:p>
            <a:pPr>
              <a:spcBef>
                <a:spcPct val="600000"/>
              </a:spcBef>
            </a:pPr>
            <a:r>
              <a:rPr lang="en-US" altLang="en-US"/>
              <a:t>And the input string </a:t>
            </a:r>
            <a:r>
              <a:rPr lang="en-US" altLang="en-US" u="sng"/>
              <a:t>abbcde</a:t>
            </a:r>
          </a:p>
          <a:p>
            <a:pPr>
              <a:spcBef>
                <a:spcPct val="100000"/>
              </a:spcBef>
            </a:pPr>
            <a:r>
              <a:rPr lang="en-US" altLang="en-US" i="1"/>
              <a:t>The trick is scanning the input and finding the next reduction</a:t>
            </a:r>
          </a:p>
          <a:p>
            <a:r>
              <a:rPr lang="en-US" altLang="en-US" i="1"/>
              <a:t>The mechanism for doing this must be efficient</a:t>
            </a:r>
          </a:p>
        </p:txBody>
      </p:sp>
      <p:graphicFrame>
        <p:nvGraphicFramePr>
          <p:cNvPr id="2341892" name="Object 4"/>
          <p:cNvGraphicFramePr>
            <a:graphicFrameLocks noChangeAspect="1"/>
          </p:cNvGraphicFramePr>
          <p:nvPr/>
        </p:nvGraphicFramePr>
        <p:xfrm>
          <a:off x="990600" y="1916113"/>
          <a:ext cx="2678113" cy="1465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1902" name="Document" r:id="rId3" imgW="6242304" imgH="1466088" progId="Word.Document.8">
                  <p:embed/>
                </p:oleObj>
              </mc:Choice>
              <mc:Fallback>
                <p:oleObj name="Document" r:id="rId3" imgW="6242304" imgH="1466088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57129"/>
                      <a:stretch>
                        <a:fillRect/>
                      </a:stretch>
                    </p:blipFill>
                    <p:spPr bwMode="auto">
                      <a:xfrm>
                        <a:off x="990600" y="1916113"/>
                        <a:ext cx="2678113" cy="1465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41893" name="Object 5"/>
          <p:cNvGraphicFramePr>
            <a:graphicFrameLocks noChangeAspect="1"/>
          </p:cNvGraphicFramePr>
          <p:nvPr/>
        </p:nvGraphicFramePr>
        <p:xfrm>
          <a:off x="4876800" y="1604963"/>
          <a:ext cx="3406775" cy="245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1903" name="Document" r:id="rId5" imgW="6239256" imgH="2453640" progId="Word.Document.8">
                  <p:embed/>
                </p:oleObj>
              </mc:Choice>
              <mc:Fallback>
                <p:oleObj name="Document" r:id="rId5" imgW="6239256" imgH="245364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45410"/>
                      <a:stretch>
                        <a:fillRect/>
                      </a:stretch>
                    </p:blipFill>
                    <p:spPr bwMode="auto">
                      <a:xfrm>
                        <a:off x="4876800" y="1604963"/>
                        <a:ext cx="3406775" cy="245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36000" cy="43815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33400"/>
            <a:ext cx="8853487" cy="5911850"/>
          </a:xfrm>
        </p:spPr>
        <p:txBody>
          <a:bodyPr/>
          <a:lstStyle/>
          <a:p>
            <a:r>
              <a:rPr lang="en-US" altLang="en-US" dirty="0"/>
              <a:t>Last Time</a:t>
            </a:r>
          </a:p>
          <a:p>
            <a:pPr lvl="1"/>
            <a:r>
              <a:rPr lang="en-US" altLang="en-US" dirty="0"/>
              <a:t>Regroup</a:t>
            </a:r>
          </a:p>
          <a:p>
            <a:pPr lvl="2"/>
            <a:r>
              <a:rPr lang="en-US" altLang="en-US" dirty="0"/>
              <a:t>A little bit of </a:t>
            </a:r>
            <a:r>
              <a:rPr lang="en-US" altLang="en-US" dirty="0" err="1"/>
              <a:t>lex</a:t>
            </a:r>
            <a:r>
              <a:rPr lang="en-US" altLang="en-US" dirty="0"/>
              <a:t> -- finish off Lecture 4</a:t>
            </a:r>
          </a:p>
          <a:p>
            <a:pPr lvl="2"/>
            <a:r>
              <a:rPr lang="en-US" altLang="en-US" dirty="0"/>
              <a:t>Review of Derivations</a:t>
            </a:r>
          </a:p>
          <a:p>
            <a:pPr lvl="2"/>
            <a:r>
              <a:rPr lang="en-US" altLang="en-US" dirty="0"/>
              <a:t>Recursive descent parsers</a:t>
            </a:r>
          </a:p>
          <a:p>
            <a:pPr lvl="1"/>
            <a:r>
              <a:rPr lang="en-US" altLang="en-US" dirty="0"/>
              <a:t>First and Follow</a:t>
            </a:r>
          </a:p>
          <a:p>
            <a:pPr lvl="1"/>
            <a:r>
              <a:rPr lang="en-US" altLang="en-US" dirty="0"/>
              <a:t>LL(1) property </a:t>
            </a:r>
          </a:p>
          <a:p>
            <a:r>
              <a:rPr lang="en-US" altLang="en-US" dirty="0"/>
              <a:t>Today’s Lecture </a:t>
            </a:r>
          </a:p>
          <a:p>
            <a:pPr lvl="1"/>
            <a:r>
              <a:rPr lang="en-US" altLang="en-US" dirty="0"/>
              <a:t>Test 1</a:t>
            </a:r>
          </a:p>
          <a:p>
            <a:pPr lvl="1"/>
            <a:r>
              <a:rPr lang="en-US" altLang="en-US" dirty="0"/>
              <a:t>First and Follow</a:t>
            </a:r>
          </a:p>
          <a:p>
            <a:pPr lvl="1"/>
            <a:r>
              <a:rPr lang="en-US" altLang="en-US" dirty="0"/>
              <a:t>LL(1) property	</a:t>
            </a:r>
          </a:p>
          <a:p>
            <a:r>
              <a:rPr lang="en-US" altLang="en-US" dirty="0"/>
              <a:t>References:  Sections </a:t>
            </a:r>
            <a:r>
              <a:rPr lang="en-US" altLang="en-US" dirty="0" smtClean="0"/>
              <a:t>4.5-4.6</a:t>
            </a:r>
            <a:endParaRPr lang="en-US" altLang="en-US" dirty="0"/>
          </a:p>
          <a:p>
            <a:r>
              <a:rPr lang="en-US" altLang="en-US" dirty="0"/>
              <a:t>Homework:  p 730 #1, #4,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Formally, if S </a:t>
            </a:r>
            <a:r>
              <a:rPr lang="en-US" dirty="0" smtClean="0">
                <a:sym typeface="Wingdings" panose="05000000000000000000" pitchFamily="2" charset="2"/>
              </a:rPr>
              <a:t>*</a:t>
            </a:r>
            <a:r>
              <a:rPr lang="en-US" baseline="-25000" dirty="0" err="1" smtClean="0">
                <a:sym typeface="Wingdings" panose="05000000000000000000" pitchFamily="2" charset="2"/>
              </a:rPr>
              <a:t>rm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/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/>
              <a:t>A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ω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</a:t>
            </a:r>
            <a:r>
              <a:rPr lang="en-US" baseline="-25000" dirty="0" err="1" smtClean="0">
                <a:sym typeface="Wingdings" panose="05000000000000000000" pitchFamily="2" charset="2"/>
              </a:rPr>
              <a:t>rm</a:t>
            </a:r>
            <a:r>
              <a:rPr lang="en-US" baseline="-25000" dirty="0" smtClean="0">
                <a:sym typeface="Wingdings" panose="05000000000000000000" pitchFamily="2" charset="2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 β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ω</a:t>
            </a:r>
            <a:r>
              <a:rPr lang="en-US" dirty="0" smtClean="0"/>
              <a:t>, as in Fig. 4.27,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then production A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in the position following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en-US" dirty="0" smtClean="0"/>
              <a:t>is a handle of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 β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ω</a:t>
            </a:r>
            <a:r>
              <a:rPr lang="en-US" dirty="0" smtClean="0"/>
              <a:t>. </a:t>
            </a:r>
          </a:p>
          <a:p>
            <a:r>
              <a:rPr lang="en-US" dirty="0" smtClean="0"/>
              <a:t>Alternatively, a handle of a right-sentential form is a production </a:t>
            </a:r>
            <a:r>
              <a:rPr lang="en-US" dirty="0" smtClean="0"/>
              <a:t>A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dirty="0" smtClean="0"/>
              <a:t> and a position of where the string may be found, such that replacing at that position by A produces the previous right-sentential form in a rightmost derivation of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76165873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>
                <a:sym typeface="Symbol" panose="05050102010706020507" pitchFamily="18" charset="2"/>
              </a:rPr>
              <a:t>Finding Reductions </a:t>
            </a:r>
            <a:r>
              <a:rPr lang="en-US" altLang="en-US" sz="3400">
                <a:sym typeface="Symbol" panose="05050102010706020507" pitchFamily="18" charset="2"/>
              </a:rPr>
              <a:t>(Handles)</a:t>
            </a:r>
            <a:endParaRPr lang="en-US" altLang="en-US">
              <a:sym typeface="Symbol" panose="05050102010706020507" pitchFamily="18" charset="2"/>
            </a:endParaRPr>
          </a:p>
        </p:txBody>
      </p:sp>
      <p:sp>
        <p:nvSpPr>
          <p:cNvPr id="234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sym typeface="Symbol" panose="05050102010706020507" pitchFamily="18" charset="2"/>
              </a:rPr>
              <a:t>Critical Insight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i="1">
                <a:sym typeface="Symbol" panose="05050102010706020507" pitchFamily="18" charset="2"/>
              </a:rPr>
              <a:t>If G is unambiguous, then every right-sentential form has a 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i="1">
                <a:solidFill>
                  <a:srgbClr val="996600"/>
                </a:solidFill>
                <a:sym typeface="Symbol" panose="05050102010706020507" pitchFamily="18" charset="2"/>
              </a:rPr>
              <a:t>unique</a:t>
            </a:r>
            <a:r>
              <a:rPr lang="en-US" altLang="en-US" i="1">
                <a:sym typeface="Symbol" panose="05050102010706020507" pitchFamily="18" charset="2"/>
              </a:rPr>
              <a:t> handle. </a:t>
            </a:r>
          </a:p>
          <a:p>
            <a:r>
              <a:rPr lang="en-US" altLang="en-US">
                <a:sym typeface="Symbol" panose="05050102010706020507" pitchFamily="18" charset="2"/>
              </a:rPr>
              <a:t>If we can find those handles, we can build a derivation !</a:t>
            </a:r>
            <a:endParaRPr lang="en-US" altLang="en-US" i="1">
              <a:sym typeface="Symbol" panose="05050102010706020507" pitchFamily="18" charset="2"/>
            </a:endParaRPr>
          </a:p>
          <a:p>
            <a:pPr>
              <a:spcBef>
                <a:spcPct val="100000"/>
              </a:spcBef>
            </a:pPr>
            <a:r>
              <a:rPr lang="en-US" altLang="en-US">
                <a:sym typeface="Symbol" panose="05050102010706020507" pitchFamily="18" charset="2"/>
              </a:rPr>
              <a:t>Sketch of Proof:</a:t>
            </a:r>
          </a:p>
          <a:p>
            <a:pPr>
              <a:buSzPct val="90000"/>
              <a:buFontTx/>
              <a:buNone/>
            </a:pPr>
            <a:r>
              <a:rPr lang="en-US" altLang="en-US" i="1">
                <a:sym typeface="Symbol" panose="05050102010706020507" pitchFamily="18" charset="2"/>
              </a:rPr>
              <a:t>G</a:t>
            </a:r>
            <a:r>
              <a:rPr lang="en-US" altLang="en-US">
                <a:sym typeface="Symbol" panose="05050102010706020507" pitchFamily="18" charset="2"/>
              </a:rPr>
              <a:t> is unambiguous </a:t>
            </a: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rightmost derivation is unique</a:t>
            </a:r>
          </a:p>
          <a:p>
            <a:pPr>
              <a:buSzPct val="90000"/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a unique production 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 sz="2800" i="1">
                <a:sym typeface="Symbol" panose="05050102010706020507" pitchFamily="18" charset="2"/>
              </a:rPr>
              <a:t> </a:t>
            </a:r>
            <a:r>
              <a:rPr lang="en-US" altLang="en-US" sz="2000">
                <a:sym typeface="Symbol" panose="05050102010706020507" pitchFamily="18" charset="2"/>
              </a:rPr>
              <a:t> </a:t>
            </a:r>
            <a:r>
              <a:rPr lang="en-US" altLang="en-US">
                <a:sym typeface="Symbol" panose="05050102010706020507" pitchFamily="18" charset="2"/>
              </a:rPr>
              <a:t> applied to derive </a:t>
            </a:r>
            <a:r>
              <a:rPr lang="en-US" altLang="en-US" i="1" baseline="-25000">
                <a:sym typeface="Symbol" panose="05050102010706020507" pitchFamily="18" charset="2"/>
              </a:rPr>
              <a:t>i</a:t>
            </a:r>
            <a:r>
              <a:rPr lang="en-US" altLang="en-US">
                <a:sym typeface="Symbol" panose="05050102010706020507" pitchFamily="18" charset="2"/>
              </a:rPr>
              <a:t>  from </a:t>
            </a:r>
            <a:r>
              <a:rPr lang="en-US" altLang="en-US" i="1" baseline="-25000">
                <a:sym typeface="Symbol" panose="05050102010706020507" pitchFamily="18" charset="2"/>
              </a:rPr>
              <a:t>i–</a:t>
            </a:r>
            <a:r>
              <a:rPr lang="en-US" altLang="en-US" baseline="-25000">
                <a:sym typeface="Symbol" panose="05050102010706020507" pitchFamily="18" charset="2"/>
              </a:rPr>
              <a:t>1</a:t>
            </a:r>
            <a:endParaRPr lang="en-US" altLang="en-US">
              <a:sym typeface="Symbol" panose="05050102010706020507" pitchFamily="18" charset="2"/>
            </a:endParaRPr>
          </a:p>
          <a:p>
            <a:pPr>
              <a:buSzPct val="90000"/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a unique position 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k</a:t>
            </a:r>
            <a:r>
              <a:rPr lang="en-US" altLang="en-US">
                <a:sym typeface="Symbol" panose="05050102010706020507" pitchFamily="18" charset="2"/>
              </a:rPr>
              <a:t> at which 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 sz="2000">
                <a:sym typeface="Symbol" panose="05050102010706020507" pitchFamily="18" charset="2"/>
              </a:rPr>
              <a:t></a:t>
            </a:r>
            <a:r>
              <a:rPr lang="en-US" altLang="en-US">
                <a:sym typeface="Symbol" panose="05050102010706020507" pitchFamily="18" charset="2"/>
              </a:rPr>
              <a:t> is applied</a:t>
            </a:r>
          </a:p>
          <a:p>
            <a:pPr>
              <a:buSzPct val="90000"/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</a:t>
            </a:r>
            <a:r>
              <a:rPr lang="en-US" altLang="en-US">
                <a:sym typeface="Symbol" panose="05050102010706020507" pitchFamily="18" charset="2"/>
              </a:rPr>
              <a:t> a unique handle </a:t>
            </a:r>
            <a:r>
              <a:rPr lang="en-US" altLang="en-US" sz="2000">
                <a:sym typeface="Symbol" panose="05050102010706020507" pitchFamily="18" charset="2"/>
              </a:rPr>
              <a:t>&lt;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 sz="2000">
                <a:sym typeface="Symbol" panose="05050102010706020507" pitchFamily="18" charset="2"/>
              </a:rPr>
              <a:t></a:t>
            </a:r>
            <a:r>
              <a:rPr lang="en-US" altLang="en-US">
                <a:sym typeface="Symbol" panose="05050102010706020507" pitchFamily="18" charset="2"/>
              </a:rPr>
              <a:t>,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k</a:t>
            </a:r>
            <a:r>
              <a:rPr lang="en-US" altLang="en-US" sz="2000">
                <a:sym typeface="Symbol" panose="05050102010706020507" pitchFamily="18" charset="2"/>
              </a:rPr>
              <a:t>&gt;</a:t>
            </a:r>
            <a:r>
              <a:rPr lang="en-US" altLang="en-US">
                <a:sym typeface="Symbol" panose="05050102010706020507" pitchFamily="18" charset="2"/>
              </a:rPr>
              <a:t> </a:t>
            </a:r>
          </a:p>
          <a:p>
            <a:pPr>
              <a:buSzPct val="90000"/>
              <a:buFontTx/>
              <a:buNone/>
            </a:pPr>
            <a:r>
              <a:rPr lang="en-US" altLang="en-US">
                <a:sym typeface="Symbol" panose="05050102010706020507" pitchFamily="18" charset="2"/>
              </a:rPr>
              <a:t>This all follows from the definitions</a:t>
            </a:r>
          </a:p>
        </p:txBody>
      </p:sp>
    </p:spTree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0"/>
            <a:ext cx="8716962" cy="781050"/>
          </a:xfrm>
        </p:spPr>
        <p:txBody>
          <a:bodyPr/>
          <a:lstStyle/>
          <a:p>
            <a:r>
              <a:rPr lang="en-US" dirty="0" smtClean="0"/>
              <a:t>Figure 4.26 Handles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5800"/>
            <a:ext cx="9144000" cy="31450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75" y="3390900"/>
            <a:ext cx="748665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928388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0513" y="1524000"/>
            <a:ext cx="8689954" cy="442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15469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05356"/>
            <a:ext cx="9144000" cy="3447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239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>
                <a:solidFill>
                  <a:schemeClr val="tx1"/>
                </a:solidFill>
                <a:sym typeface="Symbol" panose="05050102010706020507" pitchFamily="18" charset="2"/>
              </a:rPr>
              <a:t>Shift-reduce Parsing</a:t>
            </a:r>
            <a:endParaRPr lang="en-US" altLang="en-US">
              <a:solidFill>
                <a:srgbClr val="FF0000"/>
              </a:solidFill>
              <a:sym typeface="Symbol" panose="05050102010706020507" pitchFamily="18" charset="2"/>
            </a:endParaRPr>
          </a:p>
        </p:txBody>
      </p:sp>
      <p:sp>
        <p:nvSpPr>
          <p:cNvPr id="235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i="1">
                <a:sym typeface="Symbol" panose="05050102010706020507" pitchFamily="18" charset="2"/>
              </a:rPr>
              <a:t>Shift reduce parsers are easily built and easily understood</a:t>
            </a:r>
          </a:p>
          <a:p>
            <a:r>
              <a:rPr lang="en-US" altLang="en-US">
                <a:sym typeface="Symbol" panose="05050102010706020507" pitchFamily="18" charset="2"/>
              </a:rPr>
              <a:t>A shift-reduce parser has just four actions</a:t>
            </a:r>
          </a:p>
          <a:p>
            <a:pPr>
              <a:spcBef>
                <a:spcPct val="15000"/>
              </a:spcBef>
            </a:pPr>
            <a:r>
              <a:rPr lang="en-US" altLang="en-US" i="1">
                <a:solidFill>
                  <a:srgbClr val="996600"/>
                </a:solidFill>
                <a:sym typeface="Symbol" panose="05050102010706020507" pitchFamily="18" charset="2"/>
              </a:rPr>
              <a:t>Shift</a:t>
            </a:r>
            <a:r>
              <a:rPr lang="en-US" altLang="en-US">
                <a:sym typeface="Symbol" panose="05050102010706020507" pitchFamily="18" charset="2"/>
              </a:rPr>
              <a:t> — next word is shifted onto the stack</a:t>
            </a:r>
          </a:p>
          <a:p>
            <a:pPr>
              <a:spcBef>
                <a:spcPct val="15000"/>
              </a:spcBef>
            </a:pPr>
            <a:r>
              <a:rPr lang="en-US" altLang="en-US" i="1">
                <a:solidFill>
                  <a:srgbClr val="996600"/>
                </a:solidFill>
                <a:sym typeface="Symbol" panose="05050102010706020507" pitchFamily="18" charset="2"/>
              </a:rPr>
              <a:t>Reduce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— right end of handle is at top of stack</a:t>
            </a:r>
          </a:p>
          <a:p>
            <a:pPr lvl="1">
              <a:spcBef>
                <a:spcPct val="10000"/>
              </a:spcBef>
              <a:buFont typeface="Wingdings" panose="05000000000000000000" pitchFamily="2" charset="2"/>
              <a:buNone/>
            </a:pPr>
            <a:r>
              <a:rPr lang="en-US" altLang="en-US">
                <a:sym typeface="Symbol" panose="05050102010706020507" pitchFamily="18" charset="2"/>
              </a:rPr>
              <a:t>    Locate left end of handle within the stack</a:t>
            </a:r>
          </a:p>
          <a:p>
            <a:pPr lvl="1">
              <a:spcBef>
                <a:spcPct val="10000"/>
              </a:spcBef>
              <a:buFont typeface="Wingdings" panose="05000000000000000000" pitchFamily="2" charset="2"/>
              <a:buNone/>
            </a:pPr>
            <a:r>
              <a:rPr lang="en-US" altLang="en-US">
                <a:sym typeface="Symbol" panose="05050102010706020507" pitchFamily="18" charset="2"/>
              </a:rPr>
              <a:t>    Pop handle off stack &amp; push appropriate </a:t>
            </a:r>
            <a:r>
              <a:rPr lang="en-US" altLang="en-US" i="1">
                <a:sym typeface="Symbol" panose="05050102010706020507" pitchFamily="18" charset="2"/>
              </a:rPr>
              <a:t>lhs</a:t>
            </a:r>
          </a:p>
          <a:p>
            <a:pPr>
              <a:spcBef>
                <a:spcPct val="15000"/>
              </a:spcBef>
            </a:pPr>
            <a:r>
              <a:rPr lang="en-US" altLang="en-US" i="1">
                <a:solidFill>
                  <a:srgbClr val="996600"/>
                </a:solidFill>
                <a:sym typeface="Symbol" panose="05050102010706020507" pitchFamily="18" charset="2"/>
              </a:rPr>
              <a:t>Accept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—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stop parsing &amp; report success</a:t>
            </a:r>
          </a:p>
          <a:p>
            <a:pPr>
              <a:spcBef>
                <a:spcPct val="15000"/>
              </a:spcBef>
            </a:pPr>
            <a:r>
              <a:rPr lang="en-US" altLang="en-US" i="1">
                <a:solidFill>
                  <a:srgbClr val="996600"/>
                </a:solidFill>
                <a:sym typeface="Symbol" panose="05050102010706020507" pitchFamily="18" charset="2"/>
              </a:rPr>
              <a:t>Error</a:t>
            </a:r>
            <a:r>
              <a:rPr lang="en-US" altLang="en-US" i="1">
                <a:sym typeface="Symbol" panose="05050102010706020507" pitchFamily="18" charset="2"/>
              </a:rPr>
              <a:t>  </a:t>
            </a:r>
            <a:r>
              <a:rPr lang="en-US" altLang="en-US">
                <a:sym typeface="Symbol" panose="05050102010706020507" pitchFamily="18" charset="2"/>
              </a:rPr>
              <a:t>— call an error reporting/recovery routine</a:t>
            </a:r>
          </a:p>
          <a:p>
            <a:r>
              <a:rPr lang="en-US" altLang="en-US" i="1">
                <a:sym typeface="Symbol" panose="05050102010706020507" pitchFamily="18" charset="2"/>
              </a:rPr>
              <a:t>Accept &amp; Error </a:t>
            </a:r>
            <a:r>
              <a:rPr lang="en-US" altLang="en-US">
                <a:sym typeface="Symbol" panose="05050102010706020507" pitchFamily="18" charset="2"/>
              </a:rPr>
              <a:t>are simple</a:t>
            </a:r>
          </a:p>
          <a:p>
            <a:pPr>
              <a:spcBef>
                <a:spcPct val="15000"/>
              </a:spcBef>
            </a:pPr>
            <a:r>
              <a:rPr lang="en-US" altLang="en-US" i="1">
                <a:sym typeface="Symbol" panose="05050102010706020507" pitchFamily="18" charset="2"/>
              </a:rPr>
              <a:t>Shift </a:t>
            </a:r>
            <a:r>
              <a:rPr lang="en-US" altLang="en-US">
                <a:sym typeface="Symbol" panose="05050102010706020507" pitchFamily="18" charset="2"/>
              </a:rPr>
              <a:t>is just a push and a call to the scanner</a:t>
            </a:r>
          </a:p>
          <a:p>
            <a:pPr>
              <a:spcBef>
                <a:spcPct val="15000"/>
              </a:spcBef>
            </a:pPr>
            <a:r>
              <a:rPr lang="en-US" altLang="en-US" i="1">
                <a:sym typeface="Symbol" panose="05050102010706020507" pitchFamily="18" charset="2"/>
              </a:rPr>
              <a:t>Reduce</a:t>
            </a:r>
            <a:r>
              <a:rPr lang="en-US" altLang="en-US">
                <a:sym typeface="Symbol" panose="05050102010706020507" pitchFamily="18" charset="2"/>
              </a:rPr>
              <a:t> takes |</a:t>
            </a:r>
            <a:r>
              <a:rPr lang="en-US" altLang="en-US" i="1">
                <a:sym typeface="Symbol" panose="05050102010706020507" pitchFamily="18" charset="2"/>
              </a:rPr>
              <a:t>rhs</a:t>
            </a:r>
            <a:r>
              <a:rPr lang="en-US" altLang="en-US">
                <a:sym typeface="Symbol" panose="05050102010706020507" pitchFamily="18" charset="2"/>
              </a:rPr>
              <a:t>| pops &amp; 1 push</a:t>
            </a:r>
          </a:p>
          <a:p>
            <a:pPr>
              <a:spcBef>
                <a:spcPct val="15000"/>
              </a:spcBef>
            </a:pPr>
            <a:r>
              <a:rPr lang="en-US" altLang="en-US" i="1">
                <a:sym typeface="Symbol" panose="05050102010706020507" pitchFamily="18" charset="2"/>
              </a:rPr>
              <a:t>If handle-finding requires state, put it in the stack </a:t>
            </a:r>
            <a:r>
              <a:rPr lang="en-US" altLang="en-US" sz="2000" i="1">
                <a:sym typeface="Symbol" panose="05050102010706020507" pitchFamily="18" charset="2"/>
              </a:rPr>
              <a:t></a:t>
            </a:r>
            <a:r>
              <a:rPr lang="en-US" altLang="en-US" i="1">
                <a:sym typeface="Symbol" panose="05050102010706020507" pitchFamily="18" charset="2"/>
              </a:rPr>
              <a:t> 2x work</a:t>
            </a:r>
          </a:p>
        </p:txBody>
      </p:sp>
    </p:spTree>
  </p:cSld>
  <p:clrMapOvr>
    <a:masterClrMapping/>
  </p:clrMapOvr>
  <p:transition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/>
              <a:t>An Important Lesson about Handles</a:t>
            </a:r>
          </a:p>
        </p:txBody>
      </p:sp>
      <p:sp>
        <p:nvSpPr>
          <p:cNvPr id="235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"/>
              </a:lnSpc>
              <a:spcBef>
                <a:spcPct val="0"/>
              </a:spcBef>
            </a:pPr>
            <a:endParaRPr lang="en-US" altLang="en-US"/>
          </a:p>
          <a:p>
            <a:r>
              <a:rPr lang="en-US" altLang="en-US"/>
              <a:t>To be a handle, a substring of a sentential form </a:t>
            </a:r>
            <a:r>
              <a:rPr lang="en-US" altLang="en-US">
                <a:sym typeface="Symbol" panose="05050102010706020507" pitchFamily="18" charset="2"/>
              </a:rPr>
              <a:t></a:t>
            </a:r>
            <a:r>
              <a:rPr lang="en-US" altLang="en-US"/>
              <a:t> must have two properties:</a:t>
            </a:r>
          </a:p>
          <a:p>
            <a:pPr lvl="1">
              <a:lnSpc>
                <a:spcPct val="95000"/>
              </a:lnSpc>
              <a:spcBef>
                <a:spcPct val="10000"/>
              </a:spcBef>
            </a:pPr>
            <a:r>
              <a:rPr lang="en-US" altLang="en-US"/>
              <a:t>It must match the right hand side </a:t>
            </a:r>
            <a:r>
              <a:rPr lang="en-US" altLang="en-US">
                <a:sym typeface="Symbol" panose="05050102010706020507" pitchFamily="18" charset="2"/>
              </a:rPr>
              <a:t></a:t>
            </a:r>
            <a:r>
              <a:rPr lang="en-US" altLang="en-US"/>
              <a:t> of some rule 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 sz="2400" i="1">
                <a:sym typeface="Symbol" panose="05050102010706020507" pitchFamily="18" charset="2"/>
              </a:rPr>
              <a:t> </a:t>
            </a:r>
            <a:r>
              <a:rPr lang="en-US" altLang="en-US" sz="1800">
                <a:sym typeface="Symbol" panose="05050102010706020507" pitchFamily="18" charset="2"/>
              </a:rPr>
              <a:t> </a:t>
            </a:r>
            <a:r>
              <a:rPr lang="en-US" altLang="en-US">
                <a:sym typeface="Symbol" panose="05050102010706020507" pitchFamily="18" charset="2"/>
              </a:rPr>
              <a:t> </a:t>
            </a:r>
          </a:p>
          <a:p>
            <a:pPr lvl="1">
              <a:lnSpc>
                <a:spcPct val="95000"/>
              </a:lnSpc>
              <a:spcBef>
                <a:spcPct val="10000"/>
              </a:spcBef>
            </a:pPr>
            <a:r>
              <a:rPr lang="en-US" altLang="en-US">
                <a:sym typeface="Symbol" panose="05050102010706020507" pitchFamily="18" charset="2"/>
              </a:rPr>
              <a:t>There must be some rightmost derivation from the goal symbol that produces the sentential form </a:t>
            </a:r>
            <a:r>
              <a:rPr lang="en-US" altLang="en-US"/>
              <a:t> with 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 sz="2400" i="1">
                <a:sym typeface="Symbol" panose="05050102010706020507" pitchFamily="18" charset="2"/>
              </a:rPr>
              <a:t> </a:t>
            </a:r>
            <a:r>
              <a:rPr lang="en-US" altLang="en-US" sz="1800">
                <a:sym typeface="Symbol" panose="05050102010706020507" pitchFamily="18" charset="2"/>
              </a:rPr>
              <a:t> </a:t>
            </a:r>
            <a:r>
              <a:rPr lang="en-US" altLang="en-US">
                <a:sym typeface="Symbol" panose="05050102010706020507" pitchFamily="18" charset="2"/>
              </a:rPr>
              <a:t> as the last production applied</a:t>
            </a:r>
          </a:p>
          <a:p>
            <a:pPr>
              <a:spcBef>
                <a:spcPct val="40000"/>
              </a:spcBef>
            </a:pPr>
            <a:r>
              <a:rPr lang="en-US" altLang="en-US">
                <a:sym typeface="Symbol" panose="05050102010706020507" pitchFamily="18" charset="2"/>
              </a:rPr>
              <a:t>Simply looking for right hand sides that match strings is not good enough</a:t>
            </a:r>
          </a:p>
          <a:p>
            <a:pPr>
              <a:spcBef>
                <a:spcPct val="40000"/>
              </a:spcBef>
            </a:pPr>
            <a:r>
              <a:rPr lang="en-US" altLang="en-US">
                <a:solidFill>
                  <a:srgbClr val="996600"/>
                </a:solidFill>
                <a:sym typeface="Symbol" panose="05050102010706020507" pitchFamily="18" charset="2"/>
              </a:rPr>
              <a:t>Critical Question: </a:t>
            </a:r>
            <a:r>
              <a:rPr lang="en-US" altLang="en-US">
                <a:sym typeface="Symbol" panose="05050102010706020507" pitchFamily="18" charset="2"/>
              </a:rPr>
              <a:t>How can we know when we have found a handle without generating lots of different derivations?</a:t>
            </a: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altLang="en-US">
                <a:solidFill>
                  <a:srgbClr val="996600"/>
                </a:solidFill>
                <a:sym typeface="Symbol" panose="05050102010706020507" pitchFamily="18" charset="2"/>
              </a:rPr>
              <a:t>Answer:</a:t>
            </a:r>
            <a:r>
              <a:rPr lang="en-US" altLang="en-US">
                <a:sym typeface="Symbol" panose="05050102010706020507" pitchFamily="18" charset="2"/>
              </a:rPr>
              <a:t> we use look ahead in the grammar along with tables produced as the result of analyzing the grammar. </a:t>
            </a: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altLang="en-US" i="1">
                <a:sym typeface="Symbol" panose="05050102010706020507" pitchFamily="18" charset="2"/>
              </a:rPr>
              <a:t>L</a:t>
            </a:r>
            <a:r>
              <a:rPr lang="en-US" altLang="en-US" sz="1800" i="1">
                <a:sym typeface="Symbol" panose="05050102010706020507" pitchFamily="18" charset="2"/>
              </a:rPr>
              <a:t>R(1)</a:t>
            </a:r>
            <a:r>
              <a:rPr lang="en-US" altLang="en-US">
                <a:sym typeface="Symbol" panose="05050102010706020507" pitchFamily="18" charset="2"/>
              </a:rPr>
              <a:t> parsers build a </a:t>
            </a:r>
            <a:r>
              <a:rPr lang="en-US" altLang="en-US" sz="1800">
                <a:sym typeface="Symbol" panose="05050102010706020507" pitchFamily="18" charset="2"/>
              </a:rPr>
              <a:t>DFA</a:t>
            </a:r>
            <a:r>
              <a:rPr lang="en-US" altLang="en-US">
                <a:sym typeface="Symbol" panose="05050102010706020507" pitchFamily="18" charset="2"/>
              </a:rPr>
              <a:t> that runs over the stack &amp; finds them</a:t>
            </a:r>
          </a:p>
        </p:txBody>
      </p:sp>
    </p:spTree>
  </p:cSld>
  <p:clrMapOvr>
    <a:masterClrMapping/>
  </p:clrMapOvr>
  <p:transition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33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33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5683"/>
            <a:ext cx="9144000" cy="4426634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Introduction to LR Parsing</a:t>
            </a:r>
            <a:endParaRPr lang="en-US" altLang="en-US" dirty="0"/>
          </a:p>
        </p:txBody>
      </p:sp>
      <p:sp>
        <p:nvSpPr>
          <p:cNvPr id="233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LL parsing</a:t>
            </a:r>
          </a:p>
          <a:p>
            <a:r>
              <a:rPr lang="en-US" altLang="en-US" dirty="0" smtClean="0"/>
              <a:t>LL(k) parsing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/>
              <a:t>Top-down, recursive descent, LL(1)</a:t>
            </a:r>
            <a:endParaRPr lang="en-US" altLang="en-US" dirty="0"/>
          </a:p>
          <a:p>
            <a:endParaRPr lang="en-US" altLang="en-US" dirty="0" smtClean="0"/>
          </a:p>
          <a:p>
            <a:r>
              <a:rPr lang="en-US" altLang="en-US" dirty="0" smtClean="0"/>
              <a:t>LR parsing</a:t>
            </a:r>
          </a:p>
          <a:p>
            <a:r>
              <a:rPr lang="en-US" altLang="en-US" dirty="0" smtClean="0"/>
              <a:t>LR(k) parsing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/>
              <a:t>Bottom-up, Shift reduce parsing</a:t>
            </a:r>
            <a:endParaRPr lang="en-US" alt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0099" y="1234183"/>
            <a:ext cx="8469101" cy="4709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692023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33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31262" cy="5224462"/>
          </a:xfrm>
        </p:spPr>
        <p:txBody>
          <a:bodyPr/>
          <a:lstStyle/>
          <a:p>
            <a:r>
              <a:rPr lang="en-US" altLang="en-US" dirty="0" smtClean="0"/>
              <a:t>The LR-parsing method is the most general </a:t>
            </a:r>
            <a:r>
              <a:rPr lang="en-US" altLang="en-US" dirty="0" err="1" smtClean="0"/>
              <a:t>nonbacktracking</a:t>
            </a:r>
            <a:r>
              <a:rPr lang="en-US" altLang="en-US" dirty="0" smtClean="0"/>
              <a:t> shift-reduce parsing method known, yet it can be implemented as </a:t>
            </a:r>
            <a:r>
              <a:rPr lang="en-US" altLang="en-US" dirty="0" err="1" smtClean="0"/>
              <a:t>effciently</a:t>
            </a:r>
            <a:r>
              <a:rPr lang="en-US" altLang="en-US" dirty="0" smtClean="0"/>
              <a:t> as other, more primitive shift-reduce methods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/>
              <a:t>An LR parser can detect a syntactic error as soon as it is possible to do so on a left-to-right scan of the input.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/>
              <a:t>The class of grammars that can be parsed using LR methods is a proper superset of the class of grammars that can be parsed with predictive or LL methods.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/>
              <a:t>For a grammar to be LR(k ), we must be able to recognize the occurrence of the right side of a production in a right-sentential form, with k input symbols of </a:t>
            </a:r>
            <a:r>
              <a:rPr lang="en-US" altLang="en-US" dirty="0" err="1" smtClean="0"/>
              <a:t>lookahead</a:t>
            </a:r>
            <a:r>
              <a:rPr lang="en-US" altLang="en-US" dirty="0" smtClean="0"/>
              <a:t>.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LR(0) items</a:t>
            </a:r>
            <a:endParaRPr lang="en-US" altLang="en-US" dirty="0"/>
          </a:p>
        </p:txBody>
      </p:sp>
      <p:sp>
        <p:nvSpPr>
          <p:cNvPr id="233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An item is a production with a dot somewhere on the RHS</a:t>
            </a:r>
          </a:p>
          <a:p>
            <a:r>
              <a:rPr lang="en-US" altLang="en-US" dirty="0" smtClean="0"/>
              <a:t>Example: A </a:t>
            </a:r>
            <a:r>
              <a:rPr lang="en-US" altLang="en-US" dirty="0" smtClean="0">
                <a:sym typeface="Wingdings" panose="05000000000000000000" pitchFamily="2" charset="2"/>
              </a:rPr>
              <a:t> XYZ gives rise to items: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 smtClean="0"/>
              <a:t>A </a:t>
            </a:r>
            <a:r>
              <a:rPr lang="en-US" altLang="en-US" dirty="0" smtClean="0">
                <a:sym typeface="Wingdings" panose="05000000000000000000" pitchFamily="2" charset="2"/>
              </a:rPr>
              <a:t> . XYZ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 smtClean="0"/>
              <a:t>A </a:t>
            </a:r>
            <a:r>
              <a:rPr lang="en-US" altLang="en-US" dirty="0" smtClean="0">
                <a:sym typeface="Wingdings" panose="05000000000000000000" pitchFamily="2" charset="2"/>
              </a:rPr>
              <a:t> X.YZ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 smtClean="0"/>
              <a:t>A </a:t>
            </a:r>
            <a:r>
              <a:rPr lang="en-US" altLang="en-US" dirty="0" smtClean="0">
                <a:sym typeface="Wingdings" panose="05000000000000000000" pitchFamily="2" charset="2"/>
              </a:rPr>
              <a:t> XY.Z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 smtClean="0"/>
              <a:t>A </a:t>
            </a:r>
            <a:r>
              <a:rPr lang="en-US" altLang="en-US" dirty="0" smtClean="0">
                <a:sym typeface="Wingdings" panose="05000000000000000000" pitchFamily="2" charset="2"/>
              </a:rPr>
              <a:t> XYZ.</a:t>
            </a:r>
          </a:p>
          <a:p>
            <a:pPr marL="457200" indent="-457200">
              <a:buFont typeface="+mj-lt"/>
              <a:buAutoNum type="arabicPeriod"/>
            </a:pPr>
            <a:endParaRPr lang="en-US" altLang="en-US" dirty="0">
              <a:sym typeface="Wingdings" panose="05000000000000000000" pitchFamily="2" charset="2"/>
            </a:endParaRPr>
          </a:p>
          <a:p>
            <a:pPr marL="0" indent="0"/>
            <a:r>
              <a:rPr lang="en-US" altLang="en-US" dirty="0" smtClean="0">
                <a:sym typeface="Wingdings" panose="05000000000000000000" pitchFamily="2" charset="2"/>
              </a:rPr>
              <a:t>Also, A 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ε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sym typeface="Wingdings" panose="05000000000000000000" pitchFamily="2" charset="2"/>
              </a:rPr>
              <a:t> gives rise to the item A  . </a:t>
            </a:r>
            <a:endParaRPr lang="en-US" altLang="en-US" dirty="0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Meaning of A </a:t>
            </a:r>
            <a:r>
              <a:rPr lang="en-US" altLang="en-US" dirty="0" smtClean="0">
                <a:sym typeface="Wingdings" panose="05000000000000000000" pitchFamily="2" charset="2"/>
              </a:rPr>
              <a:t> X . YZ</a:t>
            </a:r>
            <a:endParaRPr lang="en-US" altLang="en-US" dirty="0"/>
          </a:p>
        </p:txBody>
      </p:sp>
      <p:sp>
        <p:nvSpPr>
          <p:cNvPr id="233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altLang="en-US" dirty="0" smtClean="0"/>
              <a:t>Just seen in the input a string derivable from X, and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 smtClean="0"/>
              <a:t>Hope to see something derivable from YZ</a:t>
            </a:r>
            <a:endParaRPr lang="en-US" altLang="en-US" dirty="0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Closure of Item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20788"/>
            <a:ext cx="8548687" cy="5224462"/>
          </a:xfrm>
        </p:spPr>
        <p:txBody>
          <a:bodyPr/>
          <a:lstStyle/>
          <a:p>
            <a:r>
              <a:rPr lang="en-US" dirty="0" smtClean="0"/>
              <a:t>Closure of Item Sets </a:t>
            </a:r>
          </a:p>
          <a:p>
            <a:pPr marL="0" indent="0"/>
            <a:r>
              <a:rPr lang="en-US" dirty="0" smtClean="0"/>
              <a:t>If I is a set of items for a grammar G , then CLOSURE(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/>
              <a:t> ) is the set of items constructed from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dirty="0" smtClean="0"/>
              <a:t>by the two rules: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Initially, add every item in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/>
              <a:t> to CLOSURE(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/>
              <a:t> ). 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If A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α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/>
              <a:t>B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β</a:t>
            </a:r>
            <a:r>
              <a:rPr lang="en-US" dirty="0" smtClean="0"/>
              <a:t> is in CLOSURE(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/>
              <a:t> ) and B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dirty="0" smtClean="0"/>
              <a:t> is a production, then add the item B </a:t>
            </a:r>
            <a:r>
              <a:rPr lang="en-US" dirty="0" smtClean="0">
                <a:sym typeface="Wingdings" panose="05000000000000000000" pitchFamily="2" charset="2"/>
              </a:rPr>
              <a:t>.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dirty="0" smtClean="0"/>
              <a:t> to CLOSURE( I ), if it is not already there. </a:t>
            </a:r>
          </a:p>
          <a:p>
            <a:pPr marL="0" indent="0"/>
            <a:r>
              <a:rPr lang="en-US" dirty="0" smtClean="0"/>
              <a:t>Apply this rule until no more new items can be added to CLOSURE( I ).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24860045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sets of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Augment the grammar with new production S’ </a:t>
            </a:r>
            <a:r>
              <a:rPr lang="en-US" dirty="0" smtClean="0">
                <a:sym typeface="Wingdings" panose="05000000000000000000" pitchFamily="2" charset="2"/>
              </a:rPr>
              <a:t> S.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Then 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 smtClean="0">
                <a:sym typeface="Wingdings" panose="05000000000000000000" pitchFamily="2" charset="2"/>
              </a:rPr>
              <a:t> = closure (S’  .S)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Consider the F grammar for expressions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E E + T   |   T 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T  T * F   |   F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F  id  |  (  E  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430886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263" y="1295400"/>
            <a:ext cx="7951964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561714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GoTo’s</a:t>
            </a:r>
            <a:r>
              <a:rPr lang="en-US" dirty="0" smtClean="0"/>
              <a:t>:   </a:t>
            </a:r>
            <a:r>
              <a:rPr lang="en-US" dirty="0" err="1" smtClean="0"/>
              <a:t>GoTo</a:t>
            </a:r>
            <a:r>
              <a:rPr lang="en-US" dirty="0" smtClean="0"/>
              <a:t> 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 </a:t>
            </a:r>
            <a:r>
              <a:rPr lang="en-US" dirty="0" smtClean="0"/>
              <a:t>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20788"/>
            <a:ext cx="8624887" cy="5224462"/>
          </a:xfrm>
        </p:spPr>
        <p:txBody>
          <a:bodyPr/>
          <a:lstStyle/>
          <a:p>
            <a:r>
              <a:rPr lang="en-US" dirty="0" err="1" smtClean="0"/>
              <a:t>GoTo</a:t>
            </a:r>
            <a:r>
              <a:rPr lang="en-US" dirty="0" smtClean="0"/>
              <a:t> 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smtClean="0"/>
              <a:t>X) = closure ({ A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X .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β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}  </a:t>
            </a:r>
            <a:r>
              <a:rPr lang="en-US" dirty="0">
                <a:latin typeface="Helvetica" panose="020B0604020202020204" pitchFamily="34" charset="0"/>
                <a:ea typeface="Cambria Math" panose="02040503050406030204" pitchFamily="18" charset="0"/>
                <a:cs typeface="Helvetica" panose="020B0604020202020204" pitchFamily="34" charset="0"/>
              </a:rPr>
              <a:t>s</a:t>
            </a:r>
            <a:r>
              <a:rPr lang="en-US" dirty="0" smtClean="0">
                <a:latin typeface="Helvetica" panose="020B0604020202020204" pitchFamily="34" charset="0"/>
                <a:ea typeface="Cambria Math" panose="02040503050406030204" pitchFamily="18" charset="0"/>
                <a:cs typeface="Helvetica" panose="020B0604020202020204" pitchFamily="34" charset="0"/>
              </a:rPr>
              <a:t>uch that </a:t>
            </a:r>
            <a:r>
              <a:rPr lang="en-US" dirty="0" smtClean="0"/>
              <a:t>({ A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. X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β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} 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613510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4" y="1524000"/>
            <a:ext cx="9418912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037638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0"/>
            <a:ext cx="6267450" cy="655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448955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01" y="1219200"/>
            <a:ext cx="8545099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45238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6800"/>
            <a:ext cx="9144000" cy="2626913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219200" y="1220788"/>
            <a:ext cx="7378700" cy="52244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15093"/>
            <a:ext cx="9144000" cy="966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447416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4.33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513" y="1028700"/>
            <a:ext cx="8869500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446413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259203"/>
            <a:ext cx="8586787" cy="4608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472279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4.35   LR parser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920" y="1714499"/>
            <a:ext cx="8133080" cy="5030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274266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2" y="247650"/>
            <a:ext cx="8891587" cy="781050"/>
          </a:xfrm>
        </p:spPr>
        <p:txBody>
          <a:bodyPr/>
          <a:lstStyle/>
          <a:p>
            <a:r>
              <a:rPr lang="en-US" sz="3600" dirty="0" smtClean="0"/>
              <a:t>Action  and  GOTO sections of the table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411" y="1366837"/>
            <a:ext cx="8500789" cy="504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857234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3362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</a:t>
            </a:r>
            <a:r>
              <a:rPr lang="en-US" altLang="en-US" sz="3000"/>
              <a:t>IRST</a:t>
            </a:r>
            <a:r>
              <a:rPr lang="en-US" altLang="en-US"/>
              <a:t> and F</a:t>
            </a:r>
            <a:r>
              <a:rPr lang="en-US" altLang="en-US" sz="3000"/>
              <a:t>OLLOW</a:t>
            </a:r>
            <a:r>
              <a:rPr lang="en-US" altLang="en-US"/>
              <a:t> Sets</a:t>
            </a:r>
          </a:p>
        </p:txBody>
      </p:sp>
      <p:sp>
        <p:nvSpPr>
          <p:cNvPr id="2308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</a:t>
            </a:r>
            <a:r>
              <a:rPr lang="en-US" altLang="en-US" sz="1800"/>
              <a:t>IRST</a:t>
            </a:r>
            <a:r>
              <a:rPr lang="en-US" altLang="en-US"/>
              <a:t>(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en-US" altLang="en-US">
                <a:sym typeface="Symbol" panose="05050102010706020507" pitchFamily="18" charset="2"/>
              </a:rPr>
              <a:t>)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2400"/>
              <a:t>For some 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en-US" altLang="en-US" sz="24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</a:t>
            </a:r>
            <a:r>
              <a:rPr lang="en-US" altLang="en-US" sz="2400" i="1">
                <a:sym typeface="Symbol" panose="05050102010706020507" pitchFamily="18" charset="2"/>
              </a:rPr>
              <a:t>T</a:t>
            </a:r>
            <a:r>
              <a:rPr lang="en-US" altLang="en-US" sz="2400">
                <a:sym typeface="Symbol" panose="05050102010706020507" pitchFamily="18" charset="2"/>
              </a:rPr>
              <a:t>  </a:t>
            </a:r>
            <a:r>
              <a:rPr lang="en-US" altLang="en-US" sz="2400" i="1">
                <a:sym typeface="Symbol" panose="05050102010706020507" pitchFamily="18" charset="2"/>
              </a:rPr>
              <a:t>NT</a:t>
            </a:r>
            <a:r>
              <a:rPr lang="en-US" altLang="en-US" sz="2400">
                <a:sym typeface="Symbol" panose="05050102010706020507" pitchFamily="18" charset="2"/>
              </a:rPr>
              <a:t>, define </a:t>
            </a:r>
            <a:r>
              <a:rPr lang="en-US" altLang="en-US" sz="2400">
                <a:solidFill>
                  <a:srgbClr val="0000CC"/>
                </a:solidFill>
                <a:sym typeface="Symbol" panose="05050102010706020507" pitchFamily="18" charset="2"/>
              </a:rPr>
              <a:t>F</a:t>
            </a:r>
            <a:r>
              <a:rPr lang="en-US" altLang="en-US" sz="1800">
                <a:solidFill>
                  <a:srgbClr val="0000CC"/>
                </a:solidFill>
                <a:sym typeface="Symbol" panose="05050102010706020507" pitchFamily="18" charset="2"/>
              </a:rPr>
              <a:t>IRST</a:t>
            </a:r>
            <a:r>
              <a:rPr lang="en-US" altLang="en-US" sz="2400">
                <a:solidFill>
                  <a:srgbClr val="0000CC"/>
                </a:solidFill>
                <a:sym typeface="Symbol" panose="05050102010706020507" pitchFamily="18" charset="2"/>
              </a:rPr>
              <a:t>(</a:t>
            </a:r>
            <a:r>
              <a:rPr lang="en-US" altLang="en-US" sz="2800">
                <a:solidFill>
                  <a:srgbClr val="0000CC"/>
                </a:solidFill>
                <a:sym typeface="Symbol" panose="05050102010706020507" pitchFamily="18" charset="2"/>
              </a:rPr>
              <a:t></a:t>
            </a:r>
            <a:r>
              <a:rPr lang="en-US" altLang="en-US" sz="2400">
                <a:solidFill>
                  <a:srgbClr val="0000CC"/>
                </a:solidFill>
                <a:sym typeface="Symbol" panose="05050102010706020507" pitchFamily="18" charset="2"/>
              </a:rPr>
              <a:t>)</a:t>
            </a:r>
            <a:r>
              <a:rPr lang="en-US" altLang="en-US" sz="2400">
                <a:sym typeface="Symbol" panose="05050102010706020507" pitchFamily="18" charset="2"/>
              </a:rPr>
              <a:t> as the set of tokens that appear as the first symbol in some string that derives from 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en-US" altLang="en-US" sz="2400">
                <a:sym typeface="Symbol" panose="05050102010706020507" pitchFamily="18" charset="2"/>
              </a:rPr>
              <a:t> 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2400">
                <a:sym typeface="Symbol" panose="05050102010706020507" pitchFamily="18" charset="2"/>
              </a:rPr>
              <a:t>That is, </a:t>
            </a:r>
            <a:r>
              <a:rPr lang="en-US" altLang="en-US" sz="2400" u="sng">
                <a:sym typeface="Symbol" panose="05050102010706020507" pitchFamily="18" charset="2"/>
              </a:rPr>
              <a:t>x</a:t>
            </a:r>
            <a:r>
              <a:rPr lang="en-US" altLang="en-US" sz="2400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n-US" altLang="en-US" sz="2400">
                <a:sym typeface="Symbol" panose="05050102010706020507" pitchFamily="18" charset="2"/>
              </a:rPr>
              <a:t>F</a:t>
            </a:r>
            <a:r>
              <a:rPr lang="en-US" altLang="en-US" sz="1800">
                <a:sym typeface="Symbol" panose="05050102010706020507" pitchFamily="18" charset="2"/>
              </a:rPr>
              <a:t>IRST</a:t>
            </a:r>
            <a:r>
              <a:rPr lang="en-US" altLang="en-US" sz="2400">
                <a:sym typeface="Symbol" panose="05050102010706020507" pitchFamily="18" charset="2"/>
              </a:rPr>
              <a:t>(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en-US" altLang="en-US" sz="2400">
                <a:sym typeface="Symbol" panose="05050102010706020507" pitchFamily="18" charset="2"/>
              </a:rPr>
              <a:t>) </a:t>
            </a:r>
            <a:r>
              <a:rPr lang="en-US" altLang="en-US" sz="2400" i="1">
                <a:sym typeface="Symbol" panose="05050102010706020507" pitchFamily="18" charset="2"/>
              </a:rPr>
              <a:t>iff</a:t>
            </a:r>
            <a:r>
              <a:rPr lang="en-US" altLang="en-US" sz="2400">
                <a:sym typeface="Symbol" panose="05050102010706020507" pitchFamily="18" charset="2"/>
              </a:rPr>
              <a:t>  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en-US" altLang="en-US" sz="24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</a:t>
            </a:r>
            <a:r>
              <a:rPr lang="en-US" altLang="en-US" sz="2400" baseline="30000">
                <a:sym typeface="Symbol" panose="05050102010706020507" pitchFamily="18" charset="2"/>
              </a:rPr>
              <a:t>*</a:t>
            </a:r>
            <a:r>
              <a:rPr lang="en-US" altLang="en-US" sz="2400" i="1">
                <a:sym typeface="Symbol" panose="05050102010706020507" pitchFamily="18" charset="2"/>
              </a:rPr>
              <a:t> </a:t>
            </a:r>
            <a:r>
              <a:rPr lang="en-US" altLang="en-US" sz="2400" u="sng">
                <a:sym typeface="Symbol" panose="05050102010706020507" pitchFamily="18" charset="2"/>
              </a:rPr>
              <a:t>x</a:t>
            </a:r>
            <a:r>
              <a:rPr lang="en-US" altLang="en-US" sz="2400" i="1">
                <a:sym typeface="Symbol" panose="05050102010706020507" pitchFamily="18" charset="2"/>
              </a:rPr>
              <a:t> </a:t>
            </a:r>
            <a:r>
              <a:rPr lang="en-US" altLang="en-US" sz="2800">
                <a:sym typeface="Symbol" panose="05050102010706020507" pitchFamily="18" charset="2"/>
              </a:rPr>
              <a:t>, </a:t>
            </a:r>
            <a:r>
              <a:rPr lang="en-US" altLang="en-US" sz="2400">
                <a:sym typeface="Symbol" panose="05050102010706020507" pitchFamily="18" charset="2"/>
              </a:rPr>
              <a:t> for some </a:t>
            </a:r>
            <a:r>
              <a:rPr lang="en-US" altLang="en-US" sz="2800" i="1">
                <a:sym typeface="Symbol" panose="05050102010706020507" pitchFamily="18" charset="2"/>
              </a:rPr>
              <a:t></a:t>
            </a:r>
            <a:r>
              <a:rPr lang="en-US" altLang="en-US" sz="2400" i="1">
                <a:sym typeface="Symbol" panose="05050102010706020507" pitchFamily="18" charset="2"/>
              </a:rPr>
              <a:t> </a:t>
            </a:r>
            <a:endParaRPr lang="en-US" altLang="en-US">
              <a:sym typeface="Symbol" panose="05050102010706020507" pitchFamily="18" charset="2"/>
            </a:endParaRPr>
          </a:p>
          <a:p>
            <a:pPr>
              <a:spcBef>
                <a:spcPct val="100000"/>
              </a:spcBef>
            </a:pPr>
            <a:r>
              <a:rPr lang="en-US" altLang="en-US">
                <a:sym typeface="Symbol" panose="05050102010706020507" pitchFamily="18" charset="2"/>
              </a:rPr>
              <a:t>F</a:t>
            </a:r>
            <a:r>
              <a:rPr lang="en-US" altLang="en-US" sz="1800">
                <a:sym typeface="Symbol" panose="05050102010706020507" pitchFamily="18" charset="2"/>
              </a:rPr>
              <a:t>OLLOW</a:t>
            </a:r>
            <a:r>
              <a:rPr lang="en-US" altLang="en-US">
                <a:sym typeface="Symbol" panose="05050102010706020507" pitchFamily="18" charset="2"/>
              </a:rPr>
              <a:t>(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en-US" altLang="en-US">
                <a:sym typeface="Symbol" panose="05050102010706020507" pitchFamily="18" charset="2"/>
              </a:rPr>
              <a:t>)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2400"/>
              <a:t>For some 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en-US" altLang="en-US" sz="24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n-US" altLang="en-US" sz="2400" i="1">
                <a:sym typeface="Symbol" panose="05050102010706020507" pitchFamily="18" charset="2"/>
              </a:rPr>
              <a:t>NT</a:t>
            </a:r>
            <a:r>
              <a:rPr lang="en-US" altLang="en-US" sz="2400">
                <a:sym typeface="Symbol" panose="05050102010706020507" pitchFamily="18" charset="2"/>
              </a:rPr>
              <a:t>, define </a:t>
            </a:r>
            <a:r>
              <a:rPr lang="en-US" altLang="en-US" sz="2400">
                <a:solidFill>
                  <a:srgbClr val="1822CD"/>
                </a:solidFill>
                <a:sym typeface="Symbol" panose="05050102010706020507" pitchFamily="18" charset="2"/>
              </a:rPr>
              <a:t>F</a:t>
            </a:r>
            <a:r>
              <a:rPr lang="en-US" altLang="en-US" sz="1800">
                <a:solidFill>
                  <a:srgbClr val="1822CD"/>
                </a:solidFill>
                <a:sym typeface="Symbol" panose="05050102010706020507" pitchFamily="18" charset="2"/>
              </a:rPr>
              <a:t>OLLOW</a:t>
            </a:r>
            <a:r>
              <a:rPr lang="en-US" altLang="en-US" sz="2400">
                <a:solidFill>
                  <a:srgbClr val="1822CD"/>
                </a:solidFill>
                <a:sym typeface="Symbol" panose="05050102010706020507" pitchFamily="18" charset="2"/>
              </a:rPr>
              <a:t>(</a:t>
            </a:r>
            <a:r>
              <a:rPr lang="en-US" altLang="en-US" sz="2800">
                <a:solidFill>
                  <a:srgbClr val="1822CD"/>
                </a:solidFill>
                <a:sym typeface="Symbol" panose="05050102010706020507" pitchFamily="18" charset="2"/>
              </a:rPr>
              <a:t></a:t>
            </a:r>
            <a:r>
              <a:rPr lang="en-US" altLang="en-US" sz="2400">
                <a:solidFill>
                  <a:srgbClr val="1822CD"/>
                </a:solidFill>
                <a:sym typeface="Symbol" panose="05050102010706020507" pitchFamily="18" charset="2"/>
              </a:rPr>
              <a:t>)</a:t>
            </a:r>
            <a:r>
              <a:rPr lang="en-US" altLang="en-US" sz="2400">
                <a:sym typeface="Symbol" panose="05050102010706020507" pitchFamily="18" charset="2"/>
              </a:rPr>
              <a:t> as the set of symbols that can occur immediately after 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en-US" altLang="en-US" sz="2400">
                <a:sym typeface="Symbol" panose="05050102010706020507" pitchFamily="18" charset="2"/>
              </a:rPr>
              <a:t> in a valid sentence.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2400">
                <a:sym typeface="Symbol" panose="05050102010706020507" pitchFamily="18" charset="2"/>
              </a:rPr>
              <a:t>F</a:t>
            </a:r>
            <a:r>
              <a:rPr lang="en-US" altLang="en-US" sz="1800">
                <a:sym typeface="Symbol" panose="05050102010706020507" pitchFamily="18" charset="2"/>
              </a:rPr>
              <a:t>OLLOW</a:t>
            </a:r>
            <a:r>
              <a:rPr lang="en-US" altLang="en-US" sz="2400">
                <a:sym typeface="Symbol" panose="05050102010706020507" pitchFamily="18" charset="2"/>
              </a:rPr>
              <a:t>(</a:t>
            </a:r>
            <a:r>
              <a:rPr lang="en-US" altLang="en-US" sz="2400" i="1">
                <a:sym typeface="Symbol" panose="05050102010706020507" pitchFamily="18" charset="2"/>
              </a:rPr>
              <a:t>S</a:t>
            </a:r>
            <a:r>
              <a:rPr lang="en-US" altLang="en-US" sz="2400">
                <a:sym typeface="Symbol" panose="05050102010706020507" pitchFamily="18" charset="2"/>
              </a:rPr>
              <a:t>) = {</a:t>
            </a:r>
            <a:r>
              <a:rPr lang="en-US" altLang="en-US" sz="1800">
                <a:sym typeface="Symbol" panose="05050102010706020507" pitchFamily="18" charset="2"/>
              </a:rPr>
              <a:t>EOF</a:t>
            </a:r>
            <a:r>
              <a:rPr lang="en-US" altLang="en-US" sz="2400">
                <a:sym typeface="Symbol" panose="05050102010706020507" pitchFamily="18" charset="2"/>
              </a:rPr>
              <a:t>}, where </a:t>
            </a:r>
            <a:r>
              <a:rPr lang="en-US" altLang="en-US" sz="2400" i="1">
                <a:sym typeface="Symbol" panose="05050102010706020507" pitchFamily="18" charset="2"/>
              </a:rPr>
              <a:t>S</a:t>
            </a:r>
            <a:r>
              <a:rPr lang="en-US" altLang="en-US" sz="2400">
                <a:sym typeface="Symbol" panose="05050102010706020507" pitchFamily="18" charset="2"/>
              </a:rPr>
              <a:t> is the start symbol</a:t>
            </a:r>
          </a:p>
          <a:p>
            <a:pPr>
              <a:spcBef>
                <a:spcPct val="100000"/>
              </a:spcBef>
            </a:pPr>
            <a:r>
              <a:rPr lang="en-US" altLang="en-US">
                <a:sym typeface="Symbol" panose="05050102010706020507" pitchFamily="18" charset="2"/>
              </a:rPr>
              <a:t>To build </a:t>
            </a:r>
            <a:r>
              <a:rPr lang="en-US" altLang="en-US">
                <a:solidFill>
                  <a:srgbClr val="1822CD"/>
                </a:solidFill>
                <a:sym typeface="Symbol" panose="05050102010706020507" pitchFamily="18" charset="2"/>
              </a:rPr>
              <a:t>F</a:t>
            </a:r>
            <a:r>
              <a:rPr lang="en-US" altLang="en-US" sz="1800">
                <a:solidFill>
                  <a:srgbClr val="1822CD"/>
                </a:solidFill>
                <a:sym typeface="Symbol" panose="05050102010706020507" pitchFamily="18" charset="2"/>
              </a:rPr>
              <a:t>IRST</a:t>
            </a:r>
            <a:r>
              <a:rPr lang="en-US" altLang="en-US">
                <a:sym typeface="Symbol" panose="05050102010706020507" pitchFamily="18" charset="2"/>
              </a:rPr>
              <a:t> sets, we need </a:t>
            </a:r>
            <a:r>
              <a:rPr lang="en-US" altLang="en-US">
                <a:solidFill>
                  <a:srgbClr val="1822CD"/>
                </a:solidFill>
                <a:sym typeface="Symbol" panose="05050102010706020507" pitchFamily="18" charset="2"/>
              </a:rPr>
              <a:t>F</a:t>
            </a:r>
            <a:r>
              <a:rPr lang="en-US" altLang="en-US" sz="1800">
                <a:solidFill>
                  <a:srgbClr val="1822CD"/>
                </a:solidFill>
                <a:sym typeface="Symbol" panose="05050102010706020507" pitchFamily="18" charset="2"/>
              </a:rPr>
              <a:t>OLLOW</a:t>
            </a:r>
            <a:r>
              <a:rPr lang="en-US" altLang="en-US">
                <a:sym typeface="Symbol" panose="05050102010706020507" pitchFamily="18" charset="2"/>
              </a:rPr>
              <a:t> sets …</a:t>
            </a:r>
            <a:endParaRPr lang="en-US" altLang="en-US" sz="3200">
              <a:sym typeface="Symbol" panose="05050102010706020507" pitchFamily="18" charset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First, Follow and Nullable Notes</a:t>
            </a:r>
          </a:p>
        </p:txBody>
      </p:sp>
      <p:sp>
        <p:nvSpPr>
          <p:cNvPr id="232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A non-terminal X is called nullable if X </a:t>
            </a:r>
            <a:r>
              <a:rPr lang="en-US" altLang="en-US">
                <a:sym typeface="Wingdings" panose="05000000000000000000" pitchFamily="2" charset="2"/>
              </a:rPr>
              <a:t> </a:t>
            </a:r>
            <a:r>
              <a:rPr lang="el-GR" altLang="en-US">
                <a:sym typeface="Wingdings" panose="05000000000000000000" pitchFamily="2" charset="2"/>
              </a:rPr>
              <a:t>ε</a:t>
            </a:r>
            <a:r>
              <a:rPr lang="en-US" altLang="en-US">
                <a:sym typeface="Wingdings" panose="05000000000000000000" pitchFamily="2" charset="2"/>
              </a:rPr>
              <a:t>  .  (note derives)</a:t>
            </a:r>
          </a:p>
          <a:p>
            <a:r>
              <a:rPr lang="en-US" altLang="en-US">
                <a:sym typeface="Wingdings" panose="05000000000000000000" pitchFamily="2" charset="2"/>
              </a:rPr>
              <a:t>First(a) = { a }   for all terminals a</a:t>
            </a:r>
          </a:p>
          <a:p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If X Y</a:t>
            </a:r>
            <a:r>
              <a:rPr lang="en-US" altLang="en-US" baseline="-25000">
                <a:sym typeface="Wingdings" panose="05000000000000000000" pitchFamily="2" charset="2"/>
              </a:rPr>
              <a:t>1</a:t>
            </a:r>
            <a:r>
              <a:rPr lang="en-US" altLang="en-US">
                <a:sym typeface="Wingdings" panose="05000000000000000000" pitchFamily="2" charset="2"/>
              </a:rPr>
              <a:t>Y</a:t>
            </a:r>
            <a:r>
              <a:rPr lang="en-US" altLang="en-US" baseline="-25000">
                <a:sym typeface="Wingdings" panose="05000000000000000000" pitchFamily="2" charset="2"/>
              </a:rPr>
              <a:t>2</a:t>
            </a:r>
            <a:r>
              <a:rPr lang="en-US" altLang="en-US">
                <a:sym typeface="Wingdings" panose="05000000000000000000" pitchFamily="2" charset="2"/>
              </a:rPr>
              <a:t>…Y</a:t>
            </a:r>
            <a:r>
              <a:rPr lang="en-US" altLang="en-US" baseline="-25000">
                <a:sym typeface="Wingdings" panose="05000000000000000000" pitchFamily="2" charset="2"/>
              </a:rPr>
              <a:t>n</a:t>
            </a:r>
            <a:r>
              <a:rPr lang="en-US" altLang="en-US">
                <a:sym typeface="Wingdings" panose="05000000000000000000" pitchFamily="2" charset="2"/>
              </a:rPr>
              <a:t> and each Yi is nullable (Yi  </a:t>
            </a:r>
            <a:r>
              <a:rPr lang="el-GR" altLang="en-US">
                <a:sym typeface="Wingdings" panose="05000000000000000000" pitchFamily="2" charset="2"/>
              </a:rPr>
              <a:t>ε</a:t>
            </a:r>
            <a:r>
              <a:rPr lang="en-US" altLang="en-US">
                <a:sym typeface="Wingdings" panose="05000000000000000000" pitchFamily="2" charset="2"/>
              </a:rPr>
              <a:t>) then X is nullable. (X </a:t>
            </a:r>
            <a:r>
              <a:rPr lang="el-GR" altLang="en-US">
                <a:sym typeface="Wingdings" panose="05000000000000000000" pitchFamily="2" charset="2"/>
              </a:rPr>
              <a:t>ε</a:t>
            </a:r>
            <a:r>
              <a:rPr lang="en-US" altLang="en-US">
                <a:sym typeface="Wingdings" panose="05000000000000000000" pitchFamily="2" charset="2"/>
              </a:rPr>
              <a:t>)</a:t>
            </a:r>
          </a:p>
          <a:p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If X Y</a:t>
            </a:r>
            <a:r>
              <a:rPr lang="en-US" altLang="en-US" baseline="-25000">
                <a:sym typeface="Wingdings" panose="05000000000000000000" pitchFamily="2" charset="2"/>
              </a:rPr>
              <a:t>1</a:t>
            </a:r>
            <a:r>
              <a:rPr lang="en-US" altLang="en-US">
                <a:sym typeface="Wingdings" panose="05000000000000000000" pitchFamily="2" charset="2"/>
              </a:rPr>
              <a:t>Y</a:t>
            </a:r>
            <a:r>
              <a:rPr lang="en-US" altLang="en-US" baseline="-25000">
                <a:sym typeface="Wingdings" panose="05000000000000000000" pitchFamily="2" charset="2"/>
              </a:rPr>
              <a:t>2</a:t>
            </a:r>
            <a:r>
              <a:rPr lang="en-US" altLang="en-US">
                <a:sym typeface="Wingdings" panose="05000000000000000000" pitchFamily="2" charset="2"/>
              </a:rPr>
              <a:t>…Y</a:t>
            </a:r>
            <a:r>
              <a:rPr lang="en-US" altLang="en-US" baseline="-25000">
                <a:sym typeface="Wingdings" panose="05000000000000000000" pitchFamily="2" charset="2"/>
              </a:rPr>
              <a:t>k</a:t>
            </a:r>
            <a:r>
              <a:rPr lang="en-US" altLang="en-US">
                <a:sym typeface="Wingdings" panose="05000000000000000000" pitchFamily="2" charset="2"/>
              </a:rPr>
              <a:t>…Y</a:t>
            </a:r>
            <a:r>
              <a:rPr lang="en-US" altLang="en-US" baseline="-25000">
                <a:sym typeface="Wingdings" panose="05000000000000000000" pitchFamily="2" charset="2"/>
              </a:rPr>
              <a:t>n</a:t>
            </a:r>
            <a:r>
              <a:rPr lang="en-US" altLang="en-US">
                <a:sym typeface="Wingdings" panose="05000000000000000000" pitchFamily="2" charset="2"/>
              </a:rPr>
              <a:t> and Y</a:t>
            </a:r>
            <a:r>
              <a:rPr lang="en-US" altLang="en-US" baseline="-25000">
                <a:sym typeface="Wingdings" panose="05000000000000000000" pitchFamily="2" charset="2"/>
              </a:rPr>
              <a:t>i</a:t>
            </a:r>
            <a:r>
              <a:rPr lang="en-US" altLang="en-US">
                <a:sym typeface="Wingdings" panose="05000000000000000000" pitchFamily="2" charset="2"/>
              </a:rPr>
              <a:t> is nullable for  i &lt; k then anything in First(Y</a:t>
            </a:r>
            <a:r>
              <a:rPr lang="en-US" altLang="en-US" baseline="-25000">
                <a:sym typeface="Wingdings" panose="05000000000000000000" pitchFamily="2" charset="2"/>
              </a:rPr>
              <a:t>k</a:t>
            </a:r>
            <a:r>
              <a:rPr lang="en-US" altLang="en-US">
                <a:sym typeface="Wingdings" panose="05000000000000000000" pitchFamily="2" charset="2"/>
              </a:rPr>
              <a:t>) is also in First(X)</a:t>
            </a:r>
          </a:p>
          <a:p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If X Y</a:t>
            </a:r>
            <a:r>
              <a:rPr lang="en-US" altLang="en-US" baseline="-25000">
                <a:sym typeface="Wingdings" panose="05000000000000000000" pitchFamily="2" charset="2"/>
              </a:rPr>
              <a:t>1</a:t>
            </a:r>
            <a:r>
              <a:rPr lang="en-US" altLang="en-US">
                <a:sym typeface="Wingdings" panose="05000000000000000000" pitchFamily="2" charset="2"/>
              </a:rPr>
              <a:t>Y</a:t>
            </a:r>
            <a:r>
              <a:rPr lang="en-US" altLang="en-US" baseline="-25000">
                <a:sym typeface="Wingdings" panose="05000000000000000000" pitchFamily="2" charset="2"/>
              </a:rPr>
              <a:t>2</a:t>
            </a:r>
            <a:r>
              <a:rPr lang="en-US" altLang="en-US">
                <a:sym typeface="Wingdings" panose="05000000000000000000" pitchFamily="2" charset="2"/>
              </a:rPr>
              <a:t>…Y</a:t>
            </a:r>
            <a:r>
              <a:rPr lang="en-US" altLang="en-US" baseline="-25000">
                <a:sym typeface="Wingdings" panose="05000000000000000000" pitchFamily="2" charset="2"/>
              </a:rPr>
              <a:t>k</a:t>
            </a:r>
            <a:r>
              <a:rPr lang="en-US" altLang="en-US">
                <a:sym typeface="Wingdings" panose="05000000000000000000" pitchFamily="2" charset="2"/>
              </a:rPr>
              <a:t>…Y</a:t>
            </a:r>
            <a:r>
              <a:rPr lang="en-US" altLang="en-US" baseline="-25000">
                <a:sym typeface="Wingdings" panose="05000000000000000000" pitchFamily="2" charset="2"/>
              </a:rPr>
              <a:t>n</a:t>
            </a:r>
            <a:r>
              <a:rPr lang="en-US" altLang="en-US">
                <a:sym typeface="Wingdings" panose="05000000000000000000" pitchFamily="2" charset="2"/>
              </a:rPr>
              <a:t> and Y</a:t>
            </a:r>
            <a:r>
              <a:rPr lang="en-US" altLang="en-US" baseline="-25000">
                <a:sym typeface="Wingdings" panose="05000000000000000000" pitchFamily="2" charset="2"/>
              </a:rPr>
              <a:t>i</a:t>
            </a:r>
            <a:r>
              <a:rPr lang="en-US" altLang="en-US">
                <a:sym typeface="Wingdings" panose="05000000000000000000" pitchFamily="2" charset="2"/>
              </a:rPr>
              <a:t> is nullable for  i &gt; k then anything in Follow(X) is also in First(Y</a:t>
            </a:r>
            <a:r>
              <a:rPr lang="en-US" altLang="en-US" baseline="-25000">
                <a:sym typeface="Wingdings" panose="05000000000000000000" pitchFamily="2" charset="2"/>
              </a:rPr>
              <a:t>k</a:t>
            </a:r>
            <a:r>
              <a:rPr lang="en-US" altLang="en-US">
                <a:sym typeface="Wingdings" panose="05000000000000000000" pitchFamily="2" charset="2"/>
              </a:rPr>
              <a:t>)</a:t>
            </a:r>
          </a:p>
          <a:p>
            <a:endParaRPr lang="el-GR" alt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6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76200"/>
            <a:ext cx="8716962" cy="514350"/>
          </a:xfrm>
        </p:spPr>
        <p:txBody>
          <a:bodyPr/>
          <a:lstStyle/>
          <a:p>
            <a:r>
              <a:rPr lang="en-US" altLang="en-US"/>
              <a:t>First, Follow and Nullable Calculation</a:t>
            </a:r>
          </a:p>
        </p:txBody>
      </p:sp>
      <p:sp>
        <p:nvSpPr>
          <p:cNvPr id="233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5759450"/>
          </a:xfrm>
        </p:spPr>
        <p:txBody>
          <a:bodyPr/>
          <a:lstStyle/>
          <a:p>
            <a:r>
              <a:rPr lang="en-US" altLang="en-US" sz="2000">
                <a:sym typeface="Wingdings" panose="05000000000000000000" pitchFamily="2" charset="2"/>
              </a:rPr>
              <a:t>For each terminal  symbol   a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First(a) = { a }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Repeat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for each production X Y</a:t>
            </a:r>
            <a:r>
              <a:rPr lang="en-US" altLang="en-US" sz="2000" baseline="-25000">
                <a:sym typeface="Wingdings" panose="05000000000000000000" pitchFamily="2" charset="2"/>
              </a:rPr>
              <a:t>1</a:t>
            </a:r>
            <a:r>
              <a:rPr lang="en-US" altLang="en-US" sz="2000">
                <a:sym typeface="Wingdings" panose="05000000000000000000" pitchFamily="2" charset="2"/>
              </a:rPr>
              <a:t>Y</a:t>
            </a:r>
            <a:r>
              <a:rPr lang="en-US" altLang="en-US" sz="2000" baseline="-25000">
                <a:sym typeface="Wingdings" panose="05000000000000000000" pitchFamily="2" charset="2"/>
              </a:rPr>
              <a:t>2</a:t>
            </a:r>
            <a:r>
              <a:rPr lang="en-US" altLang="en-US" sz="2000">
                <a:sym typeface="Wingdings" panose="05000000000000000000" pitchFamily="2" charset="2"/>
              </a:rPr>
              <a:t>…Y</a:t>
            </a:r>
            <a:r>
              <a:rPr lang="en-US" altLang="en-US" sz="2000" baseline="-25000">
                <a:sym typeface="Wingdings" panose="05000000000000000000" pitchFamily="2" charset="2"/>
              </a:rPr>
              <a:t>k</a:t>
            </a:r>
            <a:r>
              <a:rPr lang="en-US" altLang="en-US" sz="2000">
                <a:sym typeface="Wingdings" panose="05000000000000000000" pitchFamily="2" charset="2"/>
              </a:rPr>
              <a:t>…Y</a:t>
            </a:r>
            <a:r>
              <a:rPr lang="en-US" altLang="en-US" sz="2000" baseline="-25000">
                <a:sym typeface="Wingdings" panose="05000000000000000000" pitchFamily="2" charset="2"/>
              </a:rPr>
              <a:t>n</a:t>
            </a:r>
            <a:r>
              <a:rPr lang="en-US" altLang="en-US" sz="2000">
                <a:sym typeface="Wingdings" panose="05000000000000000000" pitchFamily="2" charset="2"/>
              </a:rPr>
              <a:t> 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	if all  Y</a:t>
            </a:r>
            <a:r>
              <a:rPr lang="en-US" altLang="en-US" sz="2000" baseline="-25000">
                <a:sym typeface="Wingdings" panose="05000000000000000000" pitchFamily="2" charset="2"/>
              </a:rPr>
              <a:t>k </a:t>
            </a:r>
            <a:r>
              <a:rPr lang="en-US" altLang="en-US" sz="2000">
                <a:sym typeface="Wingdings" panose="05000000000000000000" pitchFamily="2" charset="2"/>
              </a:rPr>
              <a:t> are nullable for 1 &lt;= k &lt;=n then X is nullable.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	for each k from 1 to n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		if Y</a:t>
            </a:r>
            <a:r>
              <a:rPr lang="en-US" altLang="en-US" sz="2000" baseline="-25000">
                <a:sym typeface="Wingdings" panose="05000000000000000000" pitchFamily="2" charset="2"/>
              </a:rPr>
              <a:t>1</a:t>
            </a:r>
            <a:r>
              <a:rPr lang="en-US" altLang="en-US" sz="2000">
                <a:sym typeface="Wingdings" panose="05000000000000000000" pitchFamily="2" charset="2"/>
              </a:rPr>
              <a:t>Y</a:t>
            </a:r>
            <a:r>
              <a:rPr lang="en-US" altLang="en-US" sz="2000" baseline="-25000">
                <a:sym typeface="Wingdings" panose="05000000000000000000" pitchFamily="2" charset="2"/>
              </a:rPr>
              <a:t>2</a:t>
            </a:r>
            <a:r>
              <a:rPr lang="en-US" altLang="en-US" sz="2000">
                <a:sym typeface="Wingdings" panose="05000000000000000000" pitchFamily="2" charset="2"/>
              </a:rPr>
              <a:t>…Y</a:t>
            </a:r>
            <a:r>
              <a:rPr lang="en-US" altLang="en-US" sz="2000" baseline="-25000">
                <a:sym typeface="Wingdings" panose="05000000000000000000" pitchFamily="2" charset="2"/>
              </a:rPr>
              <a:t>k-1</a:t>
            </a:r>
            <a:r>
              <a:rPr lang="en-US" altLang="en-US" sz="2000">
                <a:sym typeface="Wingdings" panose="05000000000000000000" pitchFamily="2" charset="2"/>
              </a:rPr>
              <a:t> are nullable (or n=0) 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			then First[X]  First[X]  U  First[Y</a:t>
            </a:r>
            <a:r>
              <a:rPr lang="en-US" altLang="en-US" sz="2000" baseline="-25000">
                <a:sym typeface="Wingdings" panose="05000000000000000000" pitchFamily="2" charset="2"/>
              </a:rPr>
              <a:t>k</a:t>
            </a:r>
            <a:r>
              <a:rPr lang="en-US" altLang="en-US" sz="2000">
                <a:sym typeface="Wingdings" panose="05000000000000000000" pitchFamily="2" charset="2"/>
              </a:rPr>
              <a:t>]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		if Y</a:t>
            </a:r>
            <a:r>
              <a:rPr lang="en-US" altLang="en-US" sz="2000" baseline="-25000">
                <a:sym typeface="Wingdings" panose="05000000000000000000" pitchFamily="2" charset="2"/>
              </a:rPr>
              <a:t>k+1</a:t>
            </a:r>
            <a:r>
              <a:rPr lang="en-US" altLang="en-US" sz="2000">
                <a:sym typeface="Wingdings" panose="05000000000000000000" pitchFamily="2" charset="2"/>
              </a:rPr>
              <a:t>Y</a:t>
            </a:r>
            <a:r>
              <a:rPr lang="en-US" altLang="en-US" sz="2000" baseline="-25000">
                <a:sym typeface="Wingdings" panose="05000000000000000000" pitchFamily="2" charset="2"/>
              </a:rPr>
              <a:t>k+2</a:t>
            </a:r>
            <a:r>
              <a:rPr lang="en-US" altLang="en-US" sz="2000">
                <a:sym typeface="Wingdings" panose="05000000000000000000" pitchFamily="2" charset="2"/>
              </a:rPr>
              <a:t>…Y</a:t>
            </a:r>
            <a:r>
              <a:rPr lang="en-US" altLang="en-US" sz="2000" baseline="-25000">
                <a:sym typeface="Wingdings" panose="05000000000000000000" pitchFamily="2" charset="2"/>
              </a:rPr>
              <a:t>n</a:t>
            </a:r>
            <a:r>
              <a:rPr lang="en-US" altLang="en-US" sz="2000">
                <a:sym typeface="Wingdings" panose="05000000000000000000" pitchFamily="2" charset="2"/>
              </a:rPr>
              <a:t> are nullable (or k=n) 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			then Follow[Y</a:t>
            </a:r>
            <a:r>
              <a:rPr lang="en-US" altLang="en-US" sz="2000" baseline="-25000">
                <a:sym typeface="Wingdings" panose="05000000000000000000" pitchFamily="2" charset="2"/>
              </a:rPr>
              <a:t>k</a:t>
            </a:r>
            <a:r>
              <a:rPr lang="en-US" altLang="en-US" sz="2000">
                <a:sym typeface="Wingdings" panose="05000000000000000000" pitchFamily="2" charset="2"/>
              </a:rPr>
              <a:t>]  Follow[Y</a:t>
            </a:r>
            <a:r>
              <a:rPr lang="en-US" altLang="en-US" sz="2000" baseline="-25000">
                <a:sym typeface="Wingdings" panose="05000000000000000000" pitchFamily="2" charset="2"/>
              </a:rPr>
              <a:t>k</a:t>
            </a:r>
            <a:r>
              <a:rPr lang="en-US" altLang="en-US" sz="2000">
                <a:sym typeface="Wingdings" panose="05000000000000000000" pitchFamily="2" charset="2"/>
              </a:rPr>
              <a:t>] U Follow[X]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		 if Y</a:t>
            </a:r>
            <a:r>
              <a:rPr lang="en-US" altLang="en-US" sz="2000" baseline="-25000">
                <a:sym typeface="Wingdings" panose="05000000000000000000" pitchFamily="2" charset="2"/>
              </a:rPr>
              <a:t>k+1</a:t>
            </a:r>
            <a:r>
              <a:rPr lang="en-US" altLang="en-US" sz="2000">
                <a:sym typeface="Wingdings" panose="05000000000000000000" pitchFamily="2" charset="2"/>
              </a:rPr>
              <a:t>…Y</a:t>
            </a:r>
            <a:r>
              <a:rPr lang="en-US" altLang="en-US" sz="2000" baseline="-25000">
                <a:sym typeface="Wingdings" panose="05000000000000000000" pitchFamily="2" charset="2"/>
              </a:rPr>
              <a:t>j-1</a:t>
            </a:r>
            <a:r>
              <a:rPr lang="en-US" altLang="en-US" sz="2000">
                <a:sym typeface="Wingdings" panose="05000000000000000000" pitchFamily="2" charset="2"/>
              </a:rPr>
              <a:t> are nullable (or k+1=j) 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				then Follow[Y</a:t>
            </a:r>
            <a:r>
              <a:rPr lang="en-US" altLang="en-US" sz="2000" baseline="-25000">
                <a:sym typeface="Wingdings" panose="05000000000000000000" pitchFamily="2" charset="2"/>
              </a:rPr>
              <a:t>k</a:t>
            </a:r>
            <a:r>
              <a:rPr lang="en-US" altLang="en-US" sz="2000">
                <a:sym typeface="Wingdings" panose="05000000000000000000" pitchFamily="2" charset="2"/>
              </a:rPr>
              <a:t>]  Follow[Y</a:t>
            </a:r>
            <a:r>
              <a:rPr lang="en-US" altLang="en-US" sz="2000" baseline="-25000">
                <a:sym typeface="Wingdings" panose="05000000000000000000" pitchFamily="2" charset="2"/>
              </a:rPr>
              <a:t>k</a:t>
            </a:r>
            <a:r>
              <a:rPr lang="en-US" altLang="en-US" sz="2000">
                <a:sym typeface="Wingdings" panose="05000000000000000000" pitchFamily="2" charset="2"/>
              </a:rPr>
              <a:t>] U First[Y</a:t>
            </a:r>
            <a:r>
              <a:rPr lang="en-US" altLang="en-US" sz="2000" baseline="-25000">
                <a:sym typeface="Wingdings" panose="05000000000000000000" pitchFamily="2" charset="2"/>
              </a:rPr>
              <a:t>j</a:t>
            </a:r>
            <a:r>
              <a:rPr lang="en-US" altLang="en-US" sz="2000">
                <a:sym typeface="Wingdings" panose="05000000000000000000" pitchFamily="2" charset="2"/>
              </a:rPr>
              <a:t>]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Until First Follow and Nullable all do not change in current iteration.</a:t>
            </a:r>
          </a:p>
          <a:p>
            <a:endParaRPr lang="el-GR" altLang="en-US" sz="200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232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Z </a:t>
            </a:r>
            <a:r>
              <a:rPr lang="en-US" altLang="en-US">
                <a:sym typeface="Wingdings" panose="05000000000000000000" pitchFamily="2" charset="2"/>
              </a:rPr>
              <a:t> d  | X Y Z</a:t>
            </a:r>
          </a:p>
          <a:p>
            <a:r>
              <a:rPr lang="en-US" altLang="en-US">
                <a:sym typeface="Wingdings" panose="05000000000000000000" pitchFamily="2" charset="2"/>
              </a:rPr>
              <a:t>Y  c  |  </a:t>
            </a:r>
            <a:r>
              <a:rPr lang="el-GR" altLang="en-US">
                <a:sym typeface="Wingdings" panose="05000000000000000000" pitchFamily="2" charset="2"/>
              </a:rPr>
              <a:t>ε</a:t>
            </a:r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X  Y  |  a</a:t>
            </a:r>
            <a:endParaRPr lang="el-GR" altLang="en-US">
              <a:sym typeface="Wingdings" panose="05000000000000000000" pitchFamily="2" charset="2"/>
            </a:endParaRPr>
          </a:p>
          <a:p>
            <a:endParaRPr lang="en-US" alt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Building Top Down Parsers</a:t>
            </a:r>
          </a:p>
        </p:txBody>
      </p:sp>
      <p:sp>
        <p:nvSpPr>
          <p:cNvPr id="231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/>
            <a:r>
              <a:rPr lang="en-US" altLang="en-US"/>
              <a:t>Building the complete table</a:t>
            </a:r>
          </a:p>
          <a:p>
            <a:pPr marL="381000" indent="-381000"/>
            <a:r>
              <a:rPr lang="en-US" altLang="en-US"/>
              <a:t>Need a row for every </a:t>
            </a:r>
            <a:r>
              <a:rPr lang="en-US" altLang="en-US" i="1"/>
              <a:t>NT</a:t>
            </a:r>
            <a:r>
              <a:rPr lang="en-US" altLang="en-US"/>
              <a:t> &amp; a column for every </a:t>
            </a:r>
            <a:r>
              <a:rPr lang="en-US" altLang="en-US" i="1"/>
              <a:t>T</a:t>
            </a:r>
            <a:endParaRPr lang="en-US" altLang="en-US"/>
          </a:p>
          <a:p>
            <a:pPr marL="381000" indent="-381000"/>
            <a:r>
              <a:rPr lang="en-US" altLang="en-US"/>
              <a:t>Need an algorithm to build the table</a:t>
            </a:r>
          </a:p>
          <a:p>
            <a:pPr marL="381000" indent="-381000">
              <a:spcBef>
                <a:spcPct val="150000"/>
              </a:spcBef>
            </a:pPr>
            <a:r>
              <a:rPr lang="en-US" altLang="en-US"/>
              <a:t>Filling in TABLE[X,y], X </a:t>
            </a:r>
            <a:r>
              <a:rPr lang="en-US" altLang="en-US">
                <a:sym typeface="Symbol" panose="05050102010706020507" pitchFamily="18" charset="2"/>
              </a:rPr>
              <a:t> </a:t>
            </a:r>
            <a:r>
              <a:rPr lang="en-US" altLang="en-US" i="1">
                <a:sym typeface="Symbol" panose="05050102010706020507" pitchFamily="18" charset="2"/>
              </a:rPr>
              <a:t>NT</a:t>
            </a:r>
            <a:r>
              <a:rPr lang="en-US" altLang="en-US">
                <a:sym typeface="Symbol" panose="05050102010706020507" pitchFamily="18" charset="2"/>
              </a:rPr>
              <a:t>, y  </a:t>
            </a:r>
            <a:r>
              <a:rPr lang="en-US" altLang="en-US" i="1">
                <a:sym typeface="Symbol" panose="05050102010706020507" pitchFamily="18" charset="2"/>
              </a:rPr>
              <a:t>T</a:t>
            </a:r>
          </a:p>
          <a:p>
            <a:pPr marL="800100" lvl="1" indent="-342900">
              <a:buSzPct val="90000"/>
              <a:buFont typeface="Times" panose="02020603050405020304" pitchFamily="18" charset="0"/>
              <a:buAutoNum type="arabicPeriod"/>
            </a:pPr>
            <a:r>
              <a:rPr lang="en-US" altLang="en-US">
                <a:sym typeface="Symbol" panose="05050102010706020507" pitchFamily="18" charset="2"/>
              </a:rPr>
              <a:t>entry is the rule </a:t>
            </a:r>
            <a:r>
              <a:rPr lang="en-US" altLang="en-US" i="1">
                <a:sym typeface="Symbol" panose="05050102010706020507" pitchFamily="18" charset="2"/>
              </a:rPr>
              <a:t>X , </a:t>
            </a:r>
            <a:r>
              <a:rPr lang="en-US" altLang="en-US">
                <a:sym typeface="Symbol" panose="05050102010706020507" pitchFamily="18" charset="2"/>
              </a:rPr>
              <a:t>if y  F</a:t>
            </a:r>
            <a:r>
              <a:rPr lang="en-US" altLang="en-US" sz="1800">
                <a:sym typeface="Symbol" panose="05050102010706020507" pitchFamily="18" charset="2"/>
              </a:rPr>
              <a:t>IRST</a:t>
            </a:r>
            <a:r>
              <a:rPr lang="en-US" altLang="en-US">
                <a:sym typeface="Symbol" panose="05050102010706020507" pitchFamily="18" charset="2"/>
              </a:rPr>
              <a:t>(</a:t>
            </a:r>
            <a:r>
              <a:rPr lang="en-US" altLang="en-US" i="1">
                <a:sym typeface="Symbol" panose="05050102010706020507" pitchFamily="18" charset="2"/>
              </a:rPr>
              <a:t></a:t>
            </a:r>
            <a:r>
              <a:rPr lang="en-US" altLang="en-US" sz="900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)</a:t>
            </a:r>
          </a:p>
          <a:p>
            <a:pPr marL="800100" lvl="1" indent="-342900">
              <a:buSzPct val="90000"/>
              <a:buFont typeface="Times" panose="02020603050405020304" pitchFamily="18" charset="0"/>
              <a:buAutoNum type="arabicPeriod"/>
            </a:pPr>
            <a:r>
              <a:rPr lang="en-US" altLang="en-US">
                <a:sym typeface="Symbol" panose="05050102010706020507" pitchFamily="18" charset="2"/>
              </a:rPr>
              <a:t>entry is the rule </a:t>
            </a:r>
            <a:r>
              <a:rPr lang="en-US" altLang="en-US" i="1">
                <a:sym typeface="Symbol" panose="05050102010706020507" pitchFamily="18" charset="2"/>
              </a:rPr>
              <a:t>X </a:t>
            </a:r>
            <a:r>
              <a:rPr lang="en-US" altLang="en-US">
                <a:sym typeface="Symbol" panose="05050102010706020507" pitchFamily="18" charset="2"/>
              </a:rPr>
              <a:t> </a:t>
            </a:r>
            <a:r>
              <a:rPr lang="en-US" altLang="en-US" sz="2800">
                <a:sym typeface="Symbol" panose="05050102010706020507" pitchFamily="18" charset="2"/>
              </a:rPr>
              <a:t></a:t>
            </a:r>
            <a:r>
              <a:rPr lang="en-US" altLang="en-US">
                <a:sym typeface="Symbol" panose="05050102010706020507" pitchFamily="18" charset="2"/>
              </a:rPr>
              <a:t> if y  F</a:t>
            </a:r>
            <a:r>
              <a:rPr lang="en-US" altLang="en-US" sz="1800">
                <a:sym typeface="Symbol" panose="05050102010706020507" pitchFamily="18" charset="2"/>
              </a:rPr>
              <a:t>OLLOW</a:t>
            </a:r>
            <a:r>
              <a:rPr lang="en-US" altLang="en-US">
                <a:sym typeface="Symbol" panose="05050102010706020507" pitchFamily="18" charset="2"/>
              </a:rPr>
              <a:t>(</a:t>
            </a:r>
            <a:r>
              <a:rPr lang="en-US" altLang="en-US" i="1">
                <a:sym typeface="Symbol" panose="05050102010706020507" pitchFamily="18" charset="2"/>
              </a:rPr>
              <a:t>X</a:t>
            </a:r>
            <a:r>
              <a:rPr lang="en-US" altLang="en-US" sz="900" i="1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) and </a:t>
            </a:r>
            <a:r>
              <a:rPr lang="en-US" altLang="en-US" i="1">
                <a:sym typeface="Symbol" panose="05050102010706020507" pitchFamily="18" charset="2"/>
              </a:rPr>
              <a:t>X </a:t>
            </a:r>
            <a:r>
              <a:rPr lang="en-US" altLang="en-US">
                <a:sym typeface="Symbol" panose="05050102010706020507" pitchFamily="18" charset="2"/>
              </a:rPr>
              <a:t> </a:t>
            </a:r>
            <a:r>
              <a:rPr lang="en-US" altLang="en-US" sz="2800">
                <a:sym typeface="Symbol" panose="05050102010706020507" pitchFamily="18" charset="2"/>
              </a:rPr>
              <a:t></a:t>
            </a:r>
            <a:r>
              <a:rPr lang="en-US" altLang="en-US">
                <a:sym typeface="Symbol" panose="05050102010706020507" pitchFamily="18" charset="2"/>
              </a:rPr>
              <a:t>  G</a:t>
            </a:r>
          </a:p>
          <a:p>
            <a:pPr marL="800100" lvl="1" indent="-342900">
              <a:buSzPct val="90000"/>
              <a:buFont typeface="Times" panose="02020603050405020304" pitchFamily="18" charset="0"/>
              <a:buAutoNum type="arabicPeriod"/>
            </a:pPr>
            <a:r>
              <a:rPr lang="en-US" altLang="en-US">
                <a:sym typeface="Symbol" panose="05050102010706020507" pitchFamily="18" charset="2"/>
              </a:rPr>
              <a:t>entry is </a:t>
            </a:r>
            <a:r>
              <a:rPr lang="en-US" altLang="en-US">
                <a:solidFill>
                  <a:srgbClr val="1822CD"/>
                </a:solidFill>
                <a:sym typeface="Symbol" panose="05050102010706020507" pitchFamily="18" charset="2"/>
              </a:rPr>
              <a:t>error</a:t>
            </a:r>
            <a:r>
              <a:rPr lang="en-US" altLang="en-US">
                <a:sym typeface="Symbol" panose="05050102010706020507" pitchFamily="18" charset="2"/>
              </a:rPr>
              <a:t> if neither </a:t>
            </a:r>
            <a:r>
              <a:rPr lang="en-US" altLang="en-US" sz="1800">
                <a:solidFill>
                  <a:srgbClr val="1822CD"/>
                </a:solidFill>
                <a:sym typeface="Symbol" panose="05050102010706020507" pitchFamily="18" charset="2"/>
              </a:rPr>
              <a:t>1</a:t>
            </a:r>
            <a:r>
              <a:rPr lang="en-US" altLang="en-US">
                <a:sym typeface="Symbol" panose="05050102010706020507" pitchFamily="18" charset="2"/>
              </a:rPr>
              <a:t> nor </a:t>
            </a:r>
            <a:r>
              <a:rPr lang="en-US" altLang="en-US" sz="1800">
                <a:solidFill>
                  <a:srgbClr val="1822CD"/>
                </a:solidFill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 define it</a:t>
            </a:r>
          </a:p>
          <a:p>
            <a:pPr marL="381000" indent="-381000"/>
            <a:r>
              <a:rPr lang="en-US" altLang="en-US">
                <a:sym typeface="Symbol" panose="05050102010706020507" pitchFamily="18" charset="2"/>
              </a:rPr>
              <a:t>If any entry is defined multiple times, G is not </a:t>
            </a:r>
            <a:r>
              <a:rPr lang="en-US" altLang="en-US" sz="2000" i="1">
                <a:sym typeface="Symbol" panose="05050102010706020507" pitchFamily="18" charset="2"/>
              </a:rPr>
              <a:t>LL(1)</a:t>
            </a:r>
          </a:p>
          <a:p>
            <a:pPr marL="381000" indent="-381000" algn="ctr">
              <a:spcBef>
                <a:spcPct val="150000"/>
              </a:spcBef>
              <a:buSzPct val="90000"/>
            </a:pPr>
            <a:r>
              <a:rPr lang="en-US" altLang="en-US">
                <a:solidFill>
                  <a:srgbClr val="1822CD"/>
                </a:solidFill>
                <a:sym typeface="Symbol" panose="05050102010706020507" pitchFamily="18" charset="2"/>
              </a:rPr>
              <a:t>This is the </a:t>
            </a:r>
            <a:r>
              <a:rPr lang="en-US" altLang="en-US" sz="2000" i="1">
                <a:solidFill>
                  <a:srgbClr val="1822CD"/>
                </a:solidFill>
                <a:sym typeface="Symbol" panose="05050102010706020507" pitchFamily="18" charset="2"/>
              </a:rPr>
              <a:t>LL(1)</a:t>
            </a:r>
            <a:r>
              <a:rPr lang="en-US" altLang="en-US">
                <a:solidFill>
                  <a:srgbClr val="1822CD"/>
                </a:solidFill>
                <a:sym typeface="Symbol" panose="05050102010706020507" pitchFamily="18" charset="2"/>
              </a:rPr>
              <a:t> table construction algorithm</a:t>
            </a:r>
            <a:endParaRPr lang="en-US" altLang="en-US">
              <a:sym typeface="Symbol" panose="05050102010706020507" pitchFamily="18" charset="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44132</TotalTime>
  <Pages>35</Pages>
  <Words>1720</Words>
  <Application>Microsoft Office PowerPoint</Application>
  <PresentationFormat>Letter Paper (8.5x11 in)</PresentationFormat>
  <Paragraphs>211</Paragraphs>
  <Slides>44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7" baseType="lpstr">
      <vt:lpstr>Times</vt:lpstr>
      <vt:lpstr>Helvetica</vt:lpstr>
      <vt:lpstr>Times New Roman</vt:lpstr>
      <vt:lpstr>Wingdings</vt:lpstr>
      <vt:lpstr>Century Gothic</vt:lpstr>
      <vt:lpstr>Courier New</vt:lpstr>
      <vt:lpstr>Symbol</vt:lpstr>
      <vt:lpstr>Comic Sans MS</vt:lpstr>
      <vt:lpstr>Arial Narrow</vt:lpstr>
      <vt:lpstr>Arial Narrow Bold</vt:lpstr>
      <vt:lpstr>Arial Rounded MT Bold</vt:lpstr>
      <vt:lpstr>white212</vt:lpstr>
      <vt:lpstr>Microsoft Word 2001 Document</vt:lpstr>
      <vt:lpstr>Lecture 8   Bottom Up Parsing</vt:lpstr>
      <vt:lpstr>Overview</vt:lpstr>
      <vt:lpstr>PowerPoint Presentation</vt:lpstr>
      <vt:lpstr>PowerPoint Presentation</vt:lpstr>
      <vt:lpstr>FIRST and FOLLOW Sets</vt:lpstr>
      <vt:lpstr>First, Follow and Nullable Notes</vt:lpstr>
      <vt:lpstr>First, Follow and Nullable Calculation</vt:lpstr>
      <vt:lpstr>Example</vt:lpstr>
      <vt:lpstr>Building Top Down Parsers</vt:lpstr>
      <vt:lpstr>Example LL(1) Table</vt:lpstr>
      <vt:lpstr>LL(1) Skeleton Parser</vt:lpstr>
      <vt:lpstr>Example Parse Trace</vt:lpstr>
      <vt:lpstr>PowerPoint Presentation</vt:lpstr>
      <vt:lpstr>PowerPoint Presentation</vt:lpstr>
      <vt:lpstr>Recall Two Classes of Parsing Techniques</vt:lpstr>
      <vt:lpstr>Bottom-up Parsing                                (definitions)</vt:lpstr>
      <vt:lpstr>Bottom-up Parsing</vt:lpstr>
      <vt:lpstr>Figure 4.25</vt:lpstr>
      <vt:lpstr>Finding Reductions</vt:lpstr>
      <vt:lpstr>PowerPoint Presentation</vt:lpstr>
      <vt:lpstr>Finding Reductions (Handles)</vt:lpstr>
      <vt:lpstr>Figure 4.26 Handles example</vt:lpstr>
      <vt:lpstr>PowerPoint Presentation</vt:lpstr>
      <vt:lpstr>PowerPoint Presentation</vt:lpstr>
      <vt:lpstr>Shift-reduce Parsing</vt:lpstr>
      <vt:lpstr>An Important Lesson about Handles</vt:lpstr>
      <vt:lpstr>PowerPoint Presentation</vt:lpstr>
      <vt:lpstr>PowerPoint Presentation</vt:lpstr>
      <vt:lpstr>Introduction to LR Parsing</vt:lpstr>
      <vt:lpstr>PowerPoint Presentation</vt:lpstr>
      <vt:lpstr>LR(0) items</vt:lpstr>
      <vt:lpstr>Meaning of A  X . YZ</vt:lpstr>
      <vt:lpstr>Closure of Item Sets</vt:lpstr>
      <vt:lpstr>Computing sets of items</vt:lpstr>
      <vt:lpstr>PowerPoint Presentation</vt:lpstr>
      <vt:lpstr>GoTo’s:   GoTo (I0, X)</vt:lpstr>
      <vt:lpstr>PowerPoint Presentation</vt:lpstr>
      <vt:lpstr>PowerPoint Presentation</vt:lpstr>
      <vt:lpstr>Kernel items</vt:lpstr>
      <vt:lpstr>Figure 4.33</vt:lpstr>
      <vt:lpstr>PowerPoint Presentation</vt:lpstr>
      <vt:lpstr>Figure 4.35   LR parser</vt:lpstr>
      <vt:lpstr>Action  and  GOTO sections of the table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531 Summer04 Lec8 Bottom Up Parsing</dc:title>
  <dc:subject/>
  <dc:creator>Manton Matthews</dc:creator>
  <cp:keywords/>
  <dc:description/>
  <cp:lastModifiedBy>mmm</cp:lastModifiedBy>
  <cp:revision>247</cp:revision>
  <cp:lastPrinted>1998-08-31T18:34:23Z</cp:lastPrinted>
  <dcterms:created xsi:type="dcterms:W3CDTF">1998-08-11T09:19:24Z</dcterms:created>
  <dcterms:modified xsi:type="dcterms:W3CDTF">2018-02-13T04:56:30Z</dcterms:modified>
</cp:coreProperties>
</file>