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7"/>
  </p:notesMasterIdLst>
  <p:handoutMasterIdLst>
    <p:handoutMasterId r:id="rId38"/>
  </p:handoutMasterIdLst>
  <p:sldIdLst>
    <p:sldId id="453" r:id="rId2"/>
    <p:sldId id="458" r:id="rId3"/>
    <p:sldId id="518" r:id="rId4"/>
    <p:sldId id="519" r:id="rId5"/>
    <p:sldId id="520" r:id="rId6"/>
    <p:sldId id="521" r:id="rId7"/>
    <p:sldId id="530" r:id="rId8"/>
    <p:sldId id="524" r:id="rId9"/>
    <p:sldId id="525" r:id="rId10"/>
    <p:sldId id="529" r:id="rId11"/>
    <p:sldId id="526" r:id="rId12"/>
    <p:sldId id="531" r:id="rId13"/>
    <p:sldId id="532" r:id="rId14"/>
    <p:sldId id="527" r:id="rId15"/>
    <p:sldId id="528" r:id="rId16"/>
    <p:sldId id="522" r:id="rId17"/>
    <p:sldId id="523" r:id="rId18"/>
    <p:sldId id="533" r:id="rId19"/>
    <p:sldId id="535" r:id="rId20"/>
    <p:sldId id="534" r:id="rId21"/>
    <p:sldId id="536" r:id="rId22"/>
    <p:sldId id="537" r:id="rId23"/>
    <p:sldId id="538" r:id="rId24"/>
    <p:sldId id="539" r:id="rId25"/>
    <p:sldId id="540" r:id="rId26"/>
    <p:sldId id="541" r:id="rId27"/>
    <p:sldId id="474" r:id="rId28"/>
    <p:sldId id="475" r:id="rId29"/>
    <p:sldId id="476" r:id="rId30"/>
    <p:sldId id="477" r:id="rId31"/>
    <p:sldId id="498" r:id="rId32"/>
    <p:sldId id="500" r:id="rId33"/>
    <p:sldId id="501" r:id="rId34"/>
    <p:sldId id="502" r:id="rId35"/>
    <p:sldId id="517" r:id="rId36"/>
  </p:sldIdLst>
  <p:sldSz cx="9144000" cy="6858000" type="letter"/>
  <p:notesSz cx="9296400" cy="6858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 baseline="-250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9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62" autoAdjust="0"/>
    <p:restoredTop sz="94635" autoAdjust="0"/>
  </p:normalViewPr>
  <p:slideViewPr>
    <p:cSldViewPr>
      <p:cViewPr varScale="1">
        <p:scale>
          <a:sx n="62" d="100"/>
          <a:sy n="62" d="100"/>
        </p:scale>
        <p:origin x="364" y="56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"/>
    </p:cViewPr>
  </p:sorterViewPr>
  <p:notesViewPr>
    <p:cSldViewPr>
      <p:cViewPr varScale="1">
        <p:scale>
          <a:sx n="81" d="100"/>
          <a:sy n="81" d="100"/>
        </p:scale>
        <p:origin x="-298" y="-67"/>
      </p:cViewPr>
      <p:guideLst>
        <p:guide orient="horz" pos="2160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275138" y="6532563"/>
            <a:ext cx="7493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 baseline="0">
                <a:latin typeface="Helvetica" panose="020B0604020202020204" pitchFamily="34" charset="0"/>
              </a:rPr>
              <a:t>Page </a:t>
            </a:r>
            <a:fld id="{7FE76FE5-8001-4526-8359-84857C40ED6D}" type="slidenum">
              <a:rPr lang="en-US" altLang="en-US" sz="1200" b="0" baseline="0">
                <a:latin typeface="Helvetica" panose="020B0604020202020204" pitchFamily="34" charset="0"/>
              </a:rPr>
              <a:pPr algn="ctr"/>
              <a:t>‹#›</a:t>
            </a:fld>
            <a:endParaRPr lang="en-US" altLang="en-US" sz="1200" b="0" baseline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709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259138"/>
            <a:ext cx="6816725" cy="3084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105275" y="6532563"/>
            <a:ext cx="1085850" cy="19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 baseline="0">
                <a:latin typeface="Century Gothic" panose="020B0502020202020204" pitchFamily="34" charset="0"/>
              </a:rPr>
              <a:t>Page </a:t>
            </a:r>
            <a:fld id="{DA285AE9-2039-453E-B744-BEFF197E7973}" type="slidenum">
              <a:rPr lang="en-US" altLang="en-US" sz="1200" b="0" baseline="0">
                <a:latin typeface="Century Gothic" panose="020B0502020202020204" pitchFamily="34" charset="0"/>
              </a:rPr>
              <a:pPr algn="ctr"/>
              <a:t>‹#›</a:t>
            </a:fld>
            <a:endParaRPr lang="en-US" altLang="en-US" sz="1200" b="0" baseline="0">
              <a:latin typeface="Century Gothic" panose="020B0502020202020204" pitchFamily="34" charset="0"/>
            </a:endParaRPr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0050" y="519113"/>
            <a:ext cx="3416300" cy="25622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15939762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4816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indent="41275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0805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17700" indent="30480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749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321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893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465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en-US" sz="1800" baseline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4355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87604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89196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134271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85355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98296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75383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577709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142394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614595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4838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 baseline="0">
                <a:solidFill>
                  <a:schemeClr val="hlink"/>
                </a:solidFill>
              </a:rPr>
              <a:t>– </a:t>
            </a:r>
            <a:fld id="{7E9F0A04-9AAF-4A5A-93DC-B4247DBC0B3D}" type="slidenum">
              <a:rPr lang="en-US" altLang="en-US" sz="1400" b="0" baseline="0">
                <a:solidFill>
                  <a:schemeClr val="hlink"/>
                </a:solidFill>
              </a:rPr>
              <a:pPr/>
              <a:t>‹#›</a:t>
            </a:fld>
            <a:r>
              <a:rPr lang="en-US" altLang="en-US" sz="1400" b="0" baseline="0">
                <a:solidFill>
                  <a:schemeClr val="hlink"/>
                </a:solidFill>
              </a:rPr>
              <a:t> –</a:t>
            </a:r>
            <a:endParaRPr lang="en-US" altLang="en-US" sz="1400" b="0" baseline="0"/>
          </a:p>
        </p:txBody>
      </p:sp>
      <p:sp>
        <p:nvSpPr>
          <p:cNvPr id="347141" name="Rectangle 5"/>
          <p:cNvSpPr>
            <a:spLocks noChangeArrowheads="1"/>
          </p:cNvSpPr>
          <p:nvPr/>
        </p:nvSpPr>
        <p:spPr bwMode="auto">
          <a:xfrm>
            <a:off x="7132238" y="6390246"/>
            <a:ext cx="1955013" cy="286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 baseline="0" dirty="0">
                <a:solidFill>
                  <a:schemeClr val="hlink"/>
                </a:solidFill>
              </a:rPr>
              <a:t>CSCE </a:t>
            </a:r>
            <a:r>
              <a:rPr lang="en-US" altLang="en-US" sz="1400" b="0" baseline="0" dirty="0" smtClean="0">
                <a:solidFill>
                  <a:schemeClr val="hlink"/>
                </a:solidFill>
              </a:rPr>
              <a:t>531 Spring 2018</a:t>
            </a:r>
            <a:endParaRPr lang="en-US" altLang="en-US" sz="1400" b="0" baseline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2pPr>
      <a:lvl3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3pPr>
      <a:lvl4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4pPr>
      <a:lvl5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9pPr>
    </p:titleStyle>
    <p:bodyStyle>
      <a:lvl1pPr marL="385763" indent="-385763" algn="l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defRPr sz="2400" b="1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1146175" indent="-238125" algn="l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anose="05000000000000000000" pitchFamily="2" charset="2"/>
        <a:buChar char="l"/>
        <a:defRPr b="1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»"/>
        <a:defRPr b="1" kern="1200">
          <a:solidFill>
            <a:schemeClr val="tx2"/>
          </a:solidFill>
          <a:latin typeface="+mn-lt"/>
          <a:ea typeface="+mn-ea"/>
          <a:cs typeface="+mn-cs"/>
        </a:defRPr>
      </a:lvl4pPr>
      <a:lvl5pPr marL="24511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nu.org/software/flex/manual/html_mono/flex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rubular.com/r/11Z1trB1JI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pythex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76400"/>
            <a:ext cx="8458200" cy="1565275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400" dirty="0"/>
              <a:t>Lecture </a:t>
            </a:r>
            <a:r>
              <a:rPr lang="en-US" altLang="en-US" sz="3400" dirty="0" smtClean="0"/>
              <a:t>4  (new improved)</a:t>
            </a:r>
            <a:r>
              <a:rPr lang="en-US" altLang="en-US" sz="3400" dirty="0"/>
              <a:t/>
            </a:r>
            <a:br>
              <a:rPr lang="en-US" altLang="en-US" sz="3400" dirty="0"/>
            </a:br>
            <a:r>
              <a:rPr lang="en-US" altLang="en-US" sz="3400" dirty="0"/>
              <a:t> </a:t>
            </a:r>
            <a:r>
              <a:rPr lang="en-US" altLang="en-US" sz="3400" dirty="0" smtClean="0"/>
              <a:t>Subset construction</a:t>
            </a:r>
            <a:br>
              <a:rPr lang="en-US" altLang="en-US" sz="3400" dirty="0" smtClean="0"/>
            </a:br>
            <a:r>
              <a:rPr lang="en-US" altLang="en-US" sz="3400" dirty="0" smtClean="0"/>
              <a:t>NFA  </a:t>
            </a:r>
            <a:r>
              <a:rPr lang="en-US" altLang="en-US" sz="3400" dirty="0" smtClean="0">
                <a:sym typeface="Wingdings" panose="05000000000000000000" pitchFamily="2" charset="2"/>
              </a:rPr>
              <a:t> </a:t>
            </a:r>
            <a:r>
              <a:rPr lang="en-US" altLang="en-US" sz="3400" dirty="0" smtClean="0"/>
              <a:t>DFA</a:t>
            </a:r>
            <a:endParaRPr lang="en-US" altLang="en-US" sz="3400" dirty="0"/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352800"/>
            <a:ext cx="6403975" cy="3048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altLang="en-US" dirty="0"/>
              <a:t>Topics </a:t>
            </a:r>
          </a:p>
          <a:p>
            <a:pPr lvl="1"/>
            <a:r>
              <a:rPr lang="en-US" altLang="en-US" dirty="0" smtClean="0"/>
              <a:t>FLEX</a:t>
            </a:r>
          </a:p>
          <a:p>
            <a:pPr lvl="1"/>
            <a:r>
              <a:rPr lang="en-US" altLang="en-US" dirty="0" smtClean="0"/>
              <a:t>Subset Construction</a:t>
            </a:r>
          </a:p>
          <a:p>
            <a:pPr lvl="2"/>
            <a:r>
              <a:rPr lang="en-US" altLang="en-US" dirty="0" smtClean="0"/>
              <a:t>Equivalence relations, partitions …</a:t>
            </a:r>
          </a:p>
          <a:p>
            <a:pPr lvl="2"/>
            <a:endParaRPr lang="en-US" altLang="en-US" dirty="0"/>
          </a:p>
          <a:p>
            <a:r>
              <a:rPr lang="en-US" altLang="en-US" dirty="0"/>
              <a:t>Readings:</a:t>
            </a:r>
          </a:p>
        </p:txBody>
      </p:sp>
      <p:sp>
        <p:nvSpPr>
          <p:cNvPr id="418820" name="Rectangle 4"/>
          <p:cNvSpPr>
            <a:spLocks noChangeArrowheads="1"/>
          </p:cNvSpPr>
          <p:nvPr/>
        </p:nvSpPr>
        <p:spPr bwMode="auto">
          <a:xfrm>
            <a:off x="747713" y="6500813"/>
            <a:ext cx="1901160" cy="305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400" baseline="0" dirty="0" smtClean="0">
                <a:latin typeface="Courier New" panose="02070309020205020404" pitchFamily="49" charset="0"/>
              </a:rPr>
              <a:t>January 30, 2018</a:t>
            </a:r>
            <a:endParaRPr lang="en-US" altLang="en-US" sz="1400" baseline="0" dirty="0">
              <a:latin typeface="Courier New" panose="02070309020205020404" pitchFamily="49" charset="0"/>
            </a:endParaRPr>
          </a:p>
        </p:txBody>
      </p:sp>
      <p:sp>
        <p:nvSpPr>
          <p:cNvPr id="418821" name="Rectangle 5"/>
          <p:cNvSpPr>
            <a:spLocks noChangeArrowheads="1"/>
          </p:cNvSpPr>
          <p:nvPr/>
        </p:nvSpPr>
        <p:spPr bwMode="auto">
          <a:xfrm>
            <a:off x="741363" y="762000"/>
            <a:ext cx="7902575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1pPr>
            <a:lvl2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2pPr>
            <a:lvl3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3pPr>
            <a:lvl4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4pPr>
            <a:lvl5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5pPr>
            <a:lvl6pPr marL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6pPr>
            <a:lvl7pPr marL="9144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7pPr>
            <a:lvl8pPr marL="13716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8pPr>
            <a:lvl9pPr marL="18288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aseline="0">
                <a:solidFill>
                  <a:schemeClr val="tx1"/>
                </a:solidFill>
              </a:rPr>
              <a:t>CSCE 531  Compiler Construction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76200"/>
            <a:ext cx="8716962" cy="781050"/>
          </a:xfrm>
        </p:spPr>
        <p:txBody>
          <a:bodyPr/>
          <a:lstStyle/>
          <a:p>
            <a:r>
              <a:rPr lang="en-US" dirty="0" smtClean="0"/>
              <a:t>Deterministic Finite Automata (DFA)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990600"/>
            <a:ext cx="8307387" cy="5454650"/>
          </a:xfrm>
        </p:spPr>
        <p:txBody>
          <a:bodyPr/>
          <a:lstStyle/>
          <a:p>
            <a:pPr marL="0" indent="0"/>
            <a:r>
              <a:rPr lang="en-US" dirty="0" smtClean="0"/>
              <a:t>A deterministic finite automata (DFA) is an NFA such that: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There </a:t>
            </a:r>
            <a:r>
              <a:rPr lang="en-US" dirty="0"/>
              <a:t>are no </a:t>
            </a:r>
            <a:r>
              <a:rPr lang="en-US" dirty="0" smtClean="0"/>
              <a:t>moves </a:t>
            </a:r>
            <a:r>
              <a:rPr lang="en-US" dirty="0"/>
              <a:t>on input </a:t>
            </a:r>
            <a:r>
              <a:rPr lang="el-GR" dirty="0" smtClean="0">
                <a:latin typeface="Lucida Console" panose="020B0609040504020204" pitchFamily="49" charset="0"/>
              </a:rPr>
              <a:t>ε</a:t>
            </a:r>
            <a:r>
              <a:rPr lang="en-US" dirty="0" smtClean="0"/>
              <a:t>, </a:t>
            </a:r>
            <a:r>
              <a:rPr lang="en-US" dirty="0"/>
              <a:t>and 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For </a:t>
            </a:r>
            <a:r>
              <a:rPr lang="en-US" dirty="0"/>
              <a:t>each state s and input symbol a , there is exactly one edge out of s labeled a 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248" y="3200400"/>
            <a:ext cx="7175292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29115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-76200"/>
            <a:ext cx="8716962" cy="781050"/>
          </a:xfrm>
        </p:spPr>
        <p:txBody>
          <a:bodyPr/>
          <a:lstStyle/>
          <a:p>
            <a:r>
              <a:rPr lang="en-US" dirty="0" smtClean="0"/>
              <a:t>NFA  transitions  versus DFA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2895600"/>
            <a:ext cx="7786687" cy="294005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Not every state  an input has a </a:t>
            </a:r>
            <a:r>
              <a:rPr lang="en-US" dirty="0" smtClean="0"/>
              <a:t>transition</a:t>
            </a:r>
          </a:p>
          <a:p>
            <a:pPr marL="815975" lvl="1" indent="-457200">
              <a:buFont typeface="Wingdings" panose="05000000000000000000" pitchFamily="2" charset="2"/>
              <a:buChar char="§"/>
            </a:pP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δ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(s, a) might be empty</a:t>
            </a:r>
          </a:p>
          <a:p>
            <a:pPr marL="815975" lvl="1" indent="-457200">
              <a:buFont typeface="Wingdings" panose="05000000000000000000" pitchFamily="2" charset="2"/>
              <a:buChar char="§"/>
            </a:pPr>
            <a:r>
              <a:rPr lang="en-US" dirty="0" smtClean="0"/>
              <a:t> </a:t>
            </a:r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δ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(1,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) =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ϕ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For a given state and input there can be more than one transition</a:t>
            </a:r>
          </a:p>
          <a:p>
            <a:pPr marL="815975" lvl="1" indent="-457200">
              <a:buFont typeface="Wingdings" panose="05000000000000000000" pitchFamily="2" charset="2"/>
              <a:buChar char="§"/>
            </a:pPr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δ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(0,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a)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= { 0, 1}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Epsilon transitions allowed in NFAs</a:t>
            </a:r>
          </a:p>
          <a:p>
            <a:pPr marL="815975" lvl="1" indent="-457200">
              <a:buFont typeface="Wingdings" panose="05000000000000000000" pitchFamily="2" charset="2"/>
              <a:buChar char="§"/>
            </a:pPr>
            <a:r>
              <a:rPr lang="en-US" dirty="0" smtClean="0"/>
              <a:t>None in this diagram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609600"/>
            <a:ext cx="6772275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10918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Every DFA is an NFA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DFA is </a:t>
            </a:r>
            <a:r>
              <a:rPr lang="en-US" dirty="0" smtClean="0"/>
              <a:t>just an NFA that satisfies: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No epsilon moves; formally 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δ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(s,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ε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) =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ϕ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+mj-lt"/>
                <a:ea typeface="Cambria Math" panose="02040503050406030204" pitchFamily="18" charset="0"/>
                <a:cs typeface="Times New Roman" panose="02020603050405020304" pitchFamily="18" charset="0"/>
              </a:rPr>
              <a:t>For each state s and input symbol a, 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δ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(s,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a) </a:t>
            </a:r>
            <a:r>
              <a:rPr lang="en-US" dirty="0" smtClean="0">
                <a:ea typeface="Cambria Math" panose="02040503050406030204" pitchFamily="18" charset="0"/>
                <a:cs typeface="Times New Roman" panose="02020603050405020304" pitchFamily="18" charset="0"/>
              </a:rPr>
              <a:t>is a single state; formally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| </a:t>
            </a:r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δ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(s, a) 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|  = 1</a:t>
            </a:r>
          </a:p>
          <a:p>
            <a:pPr marL="0" indent="0"/>
            <a:endParaRPr lang="en-US" dirty="0" smtClean="0"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en-US" dirty="0" smtClean="0">
                <a:ea typeface="Cambria Math" panose="02040503050406030204" pitchFamily="18" charset="0"/>
                <a:cs typeface="Times New Roman" panose="02020603050405020304" pitchFamily="18" charset="0"/>
              </a:rPr>
              <a:t>So,  every language accepted by an DFA is also accepted by an NFA.</a:t>
            </a:r>
            <a:endParaRPr lang="en-US" dirty="0"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0" indent="0"/>
            <a:r>
              <a:rPr lang="en-US" dirty="0" smtClean="0">
                <a:ea typeface="Cambria Math" panose="02040503050406030204" pitchFamily="18" charset="0"/>
                <a:cs typeface="Times New Roman" panose="02020603050405020304" pitchFamily="18" charset="0"/>
              </a:rPr>
              <a:t>Earlier we showed every language denoted by a regular expression has an NFA that accepts it.</a:t>
            </a:r>
          </a:p>
          <a:p>
            <a:pPr marL="0" indent="0"/>
            <a:r>
              <a:rPr lang="en-US" dirty="0" smtClean="0">
                <a:ea typeface="Cambria Math" panose="02040503050406030204" pitchFamily="18" charset="0"/>
                <a:cs typeface="Times New Roman" panose="02020603050405020304" pitchFamily="18" charset="0"/>
              </a:rPr>
              <a:t>Today we show every language recognized by an NFA has a DFA that recognizes it also.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197701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47650"/>
            <a:ext cx="8969375" cy="781050"/>
          </a:xfrm>
        </p:spPr>
        <p:txBody>
          <a:bodyPr/>
          <a:lstStyle/>
          <a:p>
            <a:r>
              <a:rPr lang="en-US" sz="3600" dirty="0" smtClean="0"/>
              <a:t>So why use an NFA and why use a DFA?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NFA more expressive power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DFA more efficient recognizer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244016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3.18 : Simulating a DFA.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</a:t>
            </a:r>
            <a:r>
              <a:rPr lang="en-US" dirty="0"/>
              <a:t>: An input string x terminated by an </a:t>
            </a:r>
            <a:r>
              <a:rPr lang="en-US" dirty="0" smtClean="0"/>
              <a:t>end-of-file </a:t>
            </a:r>
            <a:r>
              <a:rPr lang="en-US" dirty="0"/>
              <a:t>character </a:t>
            </a:r>
            <a:r>
              <a:rPr lang="en-US" dirty="0" err="1"/>
              <a:t>eof</a:t>
            </a:r>
            <a:r>
              <a:rPr lang="en-US" dirty="0"/>
              <a:t>. A DFA D with start state </a:t>
            </a:r>
            <a:r>
              <a:rPr lang="en-US" dirty="0" smtClean="0"/>
              <a:t>s</a:t>
            </a:r>
            <a:r>
              <a:rPr lang="en-US" baseline="-25000" dirty="0" smtClean="0"/>
              <a:t>0</a:t>
            </a:r>
            <a:r>
              <a:rPr lang="en-US" dirty="0" smtClean="0"/>
              <a:t> </a:t>
            </a:r>
            <a:r>
              <a:rPr lang="en-US" dirty="0"/>
              <a:t>, accepting states F , and transition function </a:t>
            </a:r>
            <a:r>
              <a:rPr lang="en-US" i="1" dirty="0"/>
              <a:t>move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OUTPUT</a:t>
            </a:r>
            <a:r>
              <a:rPr lang="en-US" dirty="0"/>
              <a:t>: Answer </a:t>
            </a:r>
            <a:r>
              <a:rPr lang="en-US" dirty="0" smtClean="0"/>
              <a:t>“yes</a:t>
            </a:r>
            <a:r>
              <a:rPr lang="en-US" dirty="0" smtClean="0"/>
              <a:t>”</a:t>
            </a:r>
            <a:r>
              <a:rPr lang="en-US" dirty="0" smtClean="0"/>
              <a:t> </a:t>
            </a:r>
            <a:r>
              <a:rPr lang="en-US" dirty="0"/>
              <a:t>if D accepts x ; </a:t>
            </a:r>
            <a:r>
              <a:rPr lang="en-US" dirty="0" smtClean="0"/>
              <a:t>“no</a:t>
            </a:r>
            <a:r>
              <a:rPr lang="en-US" dirty="0" smtClean="0"/>
              <a:t>”</a:t>
            </a:r>
            <a:r>
              <a:rPr lang="en-US" dirty="0" smtClean="0"/>
              <a:t> </a:t>
            </a:r>
            <a:r>
              <a:rPr lang="en-US" dirty="0"/>
              <a:t>otherwise. </a:t>
            </a:r>
            <a:endParaRPr lang="en-US" dirty="0" smtClean="0"/>
          </a:p>
          <a:p>
            <a:r>
              <a:rPr lang="en-US" dirty="0" smtClean="0"/>
              <a:t>METHOD</a:t>
            </a:r>
            <a:r>
              <a:rPr lang="en-US" dirty="0"/>
              <a:t>: Apply the algorithm in Fig. 3.27 to the input string x . The function </a:t>
            </a:r>
            <a:r>
              <a:rPr lang="en-US" i="1" dirty="0"/>
              <a:t>move</a:t>
            </a:r>
            <a:r>
              <a:rPr lang="en-US" dirty="0"/>
              <a:t>( s; c) gives the state to which there is an edge from state s on input c . The function </a:t>
            </a:r>
            <a:r>
              <a:rPr lang="en-US" dirty="0" err="1"/>
              <a:t>nextChar</a:t>
            </a:r>
            <a:r>
              <a:rPr lang="en-US" dirty="0"/>
              <a:t> returns the next character of the input string x 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510466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Simulating DFA = recognizing L(DFA)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531" y="1298462"/>
            <a:ext cx="7157669" cy="472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07704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47650"/>
            <a:ext cx="8969375" cy="781050"/>
          </a:xfrm>
        </p:spPr>
        <p:txBody>
          <a:bodyPr/>
          <a:lstStyle/>
          <a:p>
            <a:r>
              <a:rPr lang="en-US" sz="3600" dirty="0"/>
              <a:t>Algorithm 3.20 : The subset construction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Algorithm 3.20 : The subset construction of a DFA from an NFA. </a:t>
            </a:r>
            <a:endParaRPr lang="en-US" dirty="0" smtClean="0"/>
          </a:p>
          <a:p>
            <a:r>
              <a:rPr lang="en-US" dirty="0" smtClean="0"/>
              <a:t>INPUT</a:t>
            </a:r>
            <a:r>
              <a:rPr lang="en-US" dirty="0"/>
              <a:t>: An NFA N . </a:t>
            </a:r>
            <a:endParaRPr lang="en-US" dirty="0" smtClean="0"/>
          </a:p>
          <a:p>
            <a:r>
              <a:rPr lang="en-US" dirty="0" smtClean="0"/>
              <a:t>OUTPUT</a:t>
            </a:r>
            <a:r>
              <a:rPr lang="en-US" dirty="0"/>
              <a:t>: A DFA D accepting the same language as N . </a:t>
            </a:r>
            <a:endParaRPr lang="en-US" dirty="0" smtClean="0"/>
          </a:p>
          <a:p>
            <a:r>
              <a:rPr lang="en-US" dirty="0" smtClean="0"/>
              <a:t>METHOD</a:t>
            </a:r>
            <a:r>
              <a:rPr lang="en-US" dirty="0"/>
              <a:t>: 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Our </a:t>
            </a:r>
            <a:r>
              <a:rPr lang="en-US" dirty="0"/>
              <a:t>algorithm constructs a transition table </a:t>
            </a:r>
            <a:r>
              <a:rPr lang="en-US" dirty="0" err="1"/>
              <a:t>Dtran</a:t>
            </a:r>
            <a:r>
              <a:rPr lang="en-US" dirty="0"/>
              <a:t> for D . 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Each </a:t>
            </a:r>
            <a:r>
              <a:rPr lang="en-US" dirty="0"/>
              <a:t>state of D is a set of NFA states, and we construct </a:t>
            </a:r>
            <a:r>
              <a:rPr lang="en-US" dirty="0" err="1"/>
              <a:t>Dtran</a:t>
            </a:r>
            <a:r>
              <a:rPr lang="en-US" dirty="0"/>
              <a:t> so D will simulate </a:t>
            </a:r>
            <a:r>
              <a:rPr lang="en-US" dirty="0" smtClean="0"/>
              <a:t>“in parallel” </a:t>
            </a:r>
            <a:r>
              <a:rPr lang="en-US" dirty="0"/>
              <a:t>all possible </a:t>
            </a:r>
            <a:r>
              <a:rPr lang="en-US" dirty="0" smtClean="0"/>
              <a:t>moves </a:t>
            </a:r>
            <a:r>
              <a:rPr lang="en-US" dirty="0"/>
              <a:t>N can make on a given input string.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94382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 3.31 Operations on NFA 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512" y="1530888"/>
            <a:ext cx="8853487" cy="3925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84209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Fig. 3.32 the Subset </a:t>
            </a:r>
            <a:r>
              <a:rPr lang="en-US" dirty="0" err="1" smtClean="0"/>
              <a:t>Contruction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initially,  - closure ( s 0 ) is the only state in </a:t>
            </a:r>
            <a:r>
              <a:rPr lang="en-US" dirty="0" err="1"/>
              <a:t>Dstates</a:t>
            </a:r>
            <a:r>
              <a:rPr lang="en-US" dirty="0"/>
              <a:t>, and it is unmarked; </a:t>
            </a:r>
            <a:endParaRPr lang="en-US" dirty="0" smtClean="0"/>
          </a:p>
          <a:p>
            <a:r>
              <a:rPr lang="en-US" dirty="0" smtClean="0"/>
              <a:t>while </a:t>
            </a:r>
            <a:r>
              <a:rPr lang="en-US" dirty="0"/>
              <a:t>( there is an unmarked state T in </a:t>
            </a:r>
            <a:r>
              <a:rPr lang="en-US" dirty="0" err="1"/>
              <a:t>Dstates</a:t>
            </a:r>
            <a:r>
              <a:rPr lang="en-US" dirty="0"/>
              <a:t> ) </a:t>
            </a:r>
            <a:r>
              <a:rPr lang="en-US" dirty="0" smtClean="0"/>
              <a:t>{</a:t>
            </a:r>
          </a:p>
          <a:p>
            <a:r>
              <a:rPr lang="en-US" dirty="0"/>
              <a:t>	</a:t>
            </a:r>
            <a:r>
              <a:rPr lang="en-US" dirty="0" smtClean="0"/>
              <a:t>mark </a:t>
            </a:r>
            <a:r>
              <a:rPr lang="en-US" dirty="0"/>
              <a:t>T ;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for </a:t>
            </a:r>
            <a:r>
              <a:rPr lang="en-US" dirty="0"/>
              <a:t>( each input symbol a ) </a:t>
            </a:r>
            <a:r>
              <a:rPr lang="en-US" dirty="0" smtClean="0"/>
              <a:t>{</a:t>
            </a:r>
          </a:p>
          <a:p>
            <a:r>
              <a:rPr lang="en-US" dirty="0"/>
              <a:t>	</a:t>
            </a:r>
            <a:r>
              <a:rPr lang="en-US" dirty="0" smtClean="0"/>
              <a:t>	U </a:t>
            </a:r>
            <a:r>
              <a:rPr lang="en-US" dirty="0"/>
              <a:t>=  - closure </a:t>
            </a:r>
            <a:r>
              <a:rPr lang="en-US" dirty="0" smtClean="0"/>
              <a:t>(move</a:t>
            </a:r>
            <a:r>
              <a:rPr lang="en-US" dirty="0"/>
              <a:t>( </a:t>
            </a:r>
            <a:r>
              <a:rPr lang="en-US" dirty="0" err="1"/>
              <a:t>T;a</a:t>
            </a:r>
            <a:r>
              <a:rPr lang="en-US" dirty="0"/>
              <a:t>) </a:t>
            </a:r>
            <a:r>
              <a:rPr lang="en-US" dirty="0" smtClean="0"/>
              <a:t>);</a:t>
            </a:r>
          </a:p>
          <a:p>
            <a:r>
              <a:rPr lang="en-US" dirty="0"/>
              <a:t>	</a:t>
            </a:r>
            <a:r>
              <a:rPr lang="en-US" dirty="0" smtClean="0"/>
              <a:t>	if </a:t>
            </a:r>
            <a:r>
              <a:rPr lang="en-US" dirty="0"/>
              <a:t>( U is not in </a:t>
            </a:r>
            <a:r>
              <a:rPr lang="en-US" dirty="0" err="1"/>
              <a:t>Dstates</a:t>
            </a:r>
            <a:r>
              <a:rPr lang="en-US" dirty="0"/>
              <a:t> )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		add </a:t>
            </a:r>
            <a:r>
              <a:rPr lang="en-US" dirty="0"/>
              <a:t>U as an unmarked state to </a:t>
            </a:r>
            <a:r>
              <a:rPr lang="en-US" dirty="0" err="1"/>
              <a:t>Dstates</a:t>
            </a:r>
            <a:r>
              <a:rPr lang="en-US" dirty="0"/>
              <a:t>; </a:t>
            </a:r>
            <a:r>
              <a:rPr lang="en-US" dirty="0" smtClean="0"/>
              <a:t>	</a:t>
            </a:r>
            <a:r>
              <a:rPr lang="en-US" dirty="0" err="1" smtClean="0"/>
              <a:t>Dtran</a:t>
            </a:r>
            <a:r>
              <a:rPr lang="en-US" dirty="0" smtClean="0"/>
              <a:t>[</a:t>
            </a:r>
            <a:r>
              <a:rPr lang="en-US" dirty="0" err="1" smtClean="0"/>
              <a:t>T;a</a:t>
            </a:r>
            <a:r>
              <a:rPr lang="en-US" dirty="0"/>
              <a:t>] = U ; </a:t>
            </a:r>
          </a:p>
          <a:p>
            <a:r>
              <a:rPr lang="en-US" dirty="0" smtClean="0"/>
              <a:t>	}</a:t>
            </a:r>
          </a:p>
          <a:p>
            <a:r>
              <a:rPr lang="en-US" dirty="0"/>
              <a:t>}</a:t>
            </a:r>
          </a:p>
          <a:p>
            <a:endParaRPr lang="en-US" dirty="0"/>
          </a:p>
          <a:p>
            <a:r>
              <a:rPr lang="en-US" dirty="0" err="1"/>
              <a:t>Aho</a:t>
            </a:r>
            <a:r>
              <a:rPr lang="en-US" dirty="0"/>
              <a:t>, Alfred V.; Monica S. Lam; Jeffrey D. Ullman; Ravi </a:t>
            </a:r>
            <a:r>
              <a:rPr lang="en-US" dirty="0" err="1"/>
              <a:t>Sethi</a:t>
            </a:r>
            <a:r>
              <a:rPr lang="en-US" dirty="0"/>
              <a:t>. Compilers: Principles, Techniques, and Tools (Page 154). Pearson Education. Kindle Edition.</a:t>
            </a:r>
          </a:p>
        </p:txBody>
      </p:sp>
    </p:spTree>
    <p:extLst>
      <p:ext uri="{BB962C8B-B14F-4D97-AF65-F5344CB8AC3E}">
        <p14:creationId xmlns:p14="http://schemas.microsoft.com/office/powerpoint/2010/main" val="565614920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 3.33 Computing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ε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-</a:t>
            </a:r>
            <a:r>
              <a:rPr lang="en-US" dirty="0" smtClean="0"/>
              <a:t>closure of a set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994" y="1752600"/>
            <a:ext cx="8642123" cy="3861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15280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36000" cy="438150"/>
          </a:xfrm>
        </p:spPr>
        <p:txBody>
          <a:bodyPr/>
          <a:lstStyle/>
          <a:p>
            <a:r>
              <a:rPr lang="en-US" altLang="en-US"/>
              <a:t>Overview</a:t>
            </a:r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33400"/>
            <a:ext cx="8853487" cy="5911850"/>
          </a:xfrm>
        </p:spPr>
        <p:txBody>
          <a:bodyPr/>
          <a:lstStyle/>
          <a:p>
            <a:r>
              <a:rPr lang="en-US" altLang="en-US" dirty="0"/>
              <a:t>Last Time</a:t>
            </a:r>
          </a:p>
          <a:p>
            <a:pPr lvl="1"/>
            <a:r>
              <a:rPr lang="en-US" altLang="en-US" dirty="0"/>
              <a:t>Thompson Construction: Regular Expression </a:t>
            </a:r>
            <a:r>
              <a:rPr lang="en-US" altLang="en-US" dirty="0">
                <a:sym typeface="Wingdings" panose="05000000000000000000" pitchFamily="2" charset="2"/>
              </a:rPr>
              <a:t> NFA</a:t>
            </a:r>
          </a:p>
          <a:p>
            <a:r>
              <a:rPr lang="en-US" altLang="en-US" dirty="0" smtClean="0"/>
              <a:t>Today’s </a:t>
            </a:r>
            <a:r>
              <a:rPr lang="en-US" altLang="en-US" dirty="0"/>
              <a:t>Lecture </a:t>
            </a:r>
          </a:p>
          <a:p>
            <a:pPr lvl="1"/>
            <a:r>
              <a:rPr lang="en-US" altLang="en-US" dirty="0" err="1" smtClean="0">
                <a:sym typeface="Wingdings" panose="05000000000000000000" pitchFamily="2" charset="2"/>
              </a:rPr>
              <a:t>Rubular</a:t>
            </a:r>
            <a:r>
              <a:rPr lang="en-US" altLang="en-US" dirty="0" smtClean="0">
                <a:sym typeface="Wingdings" panose="05000000000000000000" pitchFamily="2" charset="2"/>
              </a:rPr>
              <a:t> – regular expressions online</a:t>
            </a:r>
          </a:p>
          <a:p>
            <a:pPr lvl="1"/>
            <a:r>
              <a:rPr lang="en-US" altLang="en-US" dirty="0" smtClean="0">
                <a:sym typeface="Wingdings" panose="05000000000000000000" pitchFamily="2" charset="2"/>
              </a:rPr>
              <a:t>Subset Construction: NFA  DFA</a:t>
            </a:r>
          </a:p>
          <a:p>
            <a:pPr lvl="1"/>
            <a:r>
              <a:rPr lang="en-US" altLang="en-US" dirty="0" smtClean="0">
                <a:sym typeface="Wingdings" panose="05000000000000000000" pitchFamily="2" charset="2"/>
              </a:rPr>
              <a:t>Minimization of DFA well: distinguished states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Lex/Flex</a:t>
            </a:r>
            <a:endParaRPr lang="en-US" altLang="en-US" dirty="0"/>
          </a:p>
          <a:p>
            <a:r>
              <a:rPr lang="en-US" altLang="en-US" dirty="0"/>
              <a:t>References</a:t>
            </a:r>
          </a:p>
          <a:p>
            <a:pPr lvl="1"/>
            <a:r>
              <a:rPr lang="en-US" altLang="en-US" dirty="0"/>
              <a:t>Chapter 2</a:t>
            </a:r>
          </a:p>
          <a:p>
            <a:pPr lvl="1"/>
            <a:r>
              <a:rPr lang="en-US" altLang="en-US" dirty="0">
                <a:hlinkClick r:id="rId2"/>
              </a:rPr>
              <a:t>http://www.gnu.org/software/flex/manual/html_mono/flex.html</a:t>
            </a:r>
            <a:endParaRPr lang="en-US" altLang="en-US" dirty="0"/>
          </a:p>
          <a:p>
            <a:pPr lvl="1"/>
            <a:r>
              <a:rPr lang="en-US" altLang="en-US" dirty="0"/>
              <a:t>C introduction Examples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0"/>
            <a:ext cx="8716962" cy="781050"/>
          </a:xfrm>
        </p:spPr>
        <p:txBody>
          <a:bodyPr/>
          <a:lstStyle/>
          <a:p>
            <a:r>
              <a:rPr lang="en-US" dirty="0" smtClean="0"/>
              <a:t>NFA </a:t>
            </a:r>
            <a:r>
              <a:rPr lang="en-US" dirty="0" smtClean="0">
                <a:sym typeface="Wingdings" panose="05000000000000000000" pitchFamily="2" charset="2"/>
              </a:rPr>
              <a:t> DFA via Subset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4876800"/>
            <a:ext cx="8307387" cy="1568450"/>
          </a:xfrm>
        </p:spPr>
        <p:txBody>
          <a:bodyPr/>
          <a:lstStyle/>
          <a:p>
            <a:r>
              <a:rPr lang="en-US" dirty="0"/>
              <a:t>d</a:t>
            </a:r>
            <a:r>
              <a:rPr lang="en-US" baseline="-25000" dirty="0" smtClean="0"/>
              <a:t>0</a:t>
            </a:r>
            <a:r>
              <a:rPr lang="en-US" dirty="0" smtClean="0"/>
              <a:t> = </a:t>
            </a:r>
            <a:r>
              <a:rPr lang="el-GR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ε</a:t>
            </a:r>
            <a:r>
              <a:rPr lang="en-US" dirty="0" smtClean="0"/>
              <a:t>-closure(0) = {0, 1, 2, 4, 7}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66750"/>
            <a:ext cx="9144000" cy="4168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173514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2391865"/>
              </p:ext>
            </p:extLst>
          </p:nvPr>
        </p:nvGraphicFramePr>
        <p:xfrm>
          <a:off x="290513" y="1220788"/>
          <a:ext cx="8701087" cy="375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8924"/>
                <a:gridCol w="3231801"/>
                <a:gridCol w="290036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State of DFA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dirty="0" smtClean="0"/>
                        <a:t> = </a:t>
                      </a:r>
                      <a:r>
                        <a:rPr lang="el-GR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ε</a:t>
                      </a:r>
                      <a:r>
                        <a:rPr lang="en-US" dirty="0" smtClean="0"/>
                        <a:t>-closure(0)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= {0, 1, 2, 4, 7}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 = </a:t>
                      </a:r>
                      <a:r>
                        <a:rPr lang="el-GR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ε</a:t>
                      </a:r>
                      <a:r>
                        <a:rPr lang="en-US" dirty="0" smtClean="0"/>
                        <a:t>-closure(move(d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dirty="0" smtClean="0"/>
                        <a:t>, a))</a:t>
                      </a:r>
                      <a:r>
                        <a:rPr lang="en-US" baseline="0" dirty="0" smtClean="0"/>
                        <a:t> =</a:t>
                      </a:r>
                      <a:r>
                        <a:rPr lang="el-GR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ε</a:t>
                      </a:r>
                      <a:r>
                        <a:rPr lang="en-US" dirty="0" smtClean="0"/>
                        <a:t>-closure( 3, 8}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={3, 8, 6, 7, 1, 2, 4}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 = </a:t>
                      </a:r>
                      <a:r>
                        <a:rPr lang="el-GR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ε</a:t>
                      </a:r>
                      <a:r>
                        <a:rPr lang="en-US" dirty="0" smtClean="0"/>
                        <a:t>-closure(move(d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dirty="0" smtClean="0"/>
                        <a:t>, b))</a:t>
                      </a:r>
                      <a:r>
                        <a:rPr lang="en-US" baseline="0" dirty="0" smtClean="0"/>
                        <a:t> =</a:t>
                      </a:r>
                      <a:r>
                        <a:rPr lang="el-GR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ε</a:t>
                      </a:r>
                      <a:r>
                        <a:rPr lang="en-US" dirty="0" smtClean="0"/>
                        <a:t>-closure( 5 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={5,</a:t>
                      </a:r>
                      <a:r>
                        <a:rPr lang="en-US" baseline="0" dirty="0" smtClean="0"/>
                        <a:t> 6, 1, 7, 2, 4</a:t>
                      </a:r>
                      <a:r>
                        <a:rPr lang="en-US" dirty="0" smtClean="0"/>
                        <a:t>}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={3, 8, 6, 7, 1, 2, 4}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ε</a:t>
                      </a:r>
                      <a:r>
                        <a:rPr lang="en-US" dirty="0" smtClean="0"/>
                        <a:t>-closure(move(d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, a))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=</a:t>
                      </a:r>
                      <a:r>
                        <a:rPr lang="el-GR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a:t>ε</a:t>
                      </a:r>
                      <a:r>
                        <a:rPr lang="en-US" dirty="0" smtClean="0"/>
                        <a:t>-closure( 3, 8}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={3, 8, 6, 7, 1, 2, 4}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={5,</a:t>
                      </a:r>
                      <a:r>
                        <a:rPr lang="en-US" baseline="0" dirty="0" smtClean="0"/>
                        <a:t> 6, 1, 2, 4</a:t>
                      </a:r>
                      <a:r>
                        <a:rPr lang="en-US" dirty="0" smtClean="0"/>
                        <a:t>}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1278211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1069550"/>
            <a:ext cx="8706449" cy="4569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522450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025" y="1319212"/>
            <a:ext cx="7219950" cy="421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65752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3.22 : Simulating an </a:t>
            </a:r>
            <a:r>
              <a:rPr lang="en-US" dirty="0" smtClean="0"/>
              <a:t>NFA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</a:t>
            </a:r>
            <a:r>
              <a:rPr lang="en-US" dirty="0"/>
              <a:t>: An input string x terminated by an end-of- le character </a:t>
            </a:r>
            <a:r>
              <a:rPr lang="en-US" dirty="0" err="1"/>
              <a:t>eof</a:t>
            </a:r>
            <a:r>
              <a:rPr lang="en-US" dirty="0"/>
              <a:t>. An NFA N with start state </a:t>
            </a:r>
            <a:r>
              <a:rPr lang="en-US" dirty="0" smtClean="0"/>
              <a:t>s</a:t>
            </a:r>
            <a:r>
              <a:rPr lang="en-US" baseline="-25000" dirty="0" smtClean="0"/>
              <a:t>0</a:t>
            </a:r>
            <a:r>
              <a:rPr lang="en-US" dirty="0" smtClean="0"/>
              <a:t> </a:t>
            </a:r>
            <a:r>
              <a:rPr lang="en-US" dirty="0"/>
              <a:t>, accepting states F , and transition function move. </a:t>
            </a:r>
            <a:endParaRPr lang="en-US" dirty="0" smtClean="0"/>
          </a:p>
          <a:p>
            <a:r>
              <a:rPr lang="en-US" dirty="0" smtClean="0"/>
              <a:t>OUTPUT</a:t>
            </a:r>
            <a:r>
              <a:rPr lang="en-US" dirty="0"/>
              <a:t>: Answer </a:t>
            </a:r>
            <a:r>
              <a:rPr lang="en-US" dirty="0" smtClean="0"/>
              <a:t>“yes” </a:t>
            </a:r>
            <a:r>
              <a:rPr lang="en-US" dirty="0"/>
              <a:t>if N accepts x ; </a:t>
            </a:r>
            <a:r>
              <a:rPr lang="en-US" dirty="0" smtClean="0"/>
              <a:t>“no” </a:t>
            </a:r>
            <a:r>
              <a:rPr lang="en-US" dirty="0"/>
              <a:t>otherwise. </a:t>
            </a:r>
            <a:endParaRPr lang="en-US" dirty="0" smtClean="0"/>
          </a:p>
          <a:p>
            <a:r>
              <a:rPr lang="en-US" dirty="0" smtClean="0"/>
              <a:t>METHOD</a:t>
            </a:r>
            <a:r>
              <a:rPr lang="en-US" dirty="0"/>
              <a:t>: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algorithm keeps a set of current states </a:t>
            </a:r>
            <a:r>
              <a:rPr lang="en-US" dirty="0" smtClean="0"/>
              <a:t>S, </a:t>
            </a:r>
            <a:r>
              <a:rPr lang="en-US" dirty="0"/>
              <a:t>those that are reached from s</a:t>
            </a:r>
            <a:r>
              <a:rPr lang="en-US" baseline="-25000" dirty="0"/>
              <a:t>0</a:t>
            </a:r>
            <a:r>
              <a:rPr lang="en-US" dirty="0" smtClean="0"/>
              <a:t> </a:t>
            </a:r>
            <a:r>
              <a:rPr lang="en-US" dirty="0"/>
              <a:t>following a path labeled by the inputs read so far.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c is the next input </a:t>
            </a:r>
            <a:r>
              <a:rPr lang="en-US" dirty="0" smtClean="0"/>
              <a:t>character</a:t>
            </a:r>
            <a:r>
              <a:rPr lang="en-US" dirty="0"/>
              <a:t>, read by the function </a:t>
            </a:r>
            <a:r>
              <a:rPr lang="en-US" dirty="0" err="1"/>
              <a:t>nextChar</a:t>
            </a:r>
            <a:r>
              <a:rPr lang="en-US" dirty="0"/>
              <a:t>(), then </a:t>
            </a:r>
            <a:r>
              <a:rPr lang="en-US" dirty="0" smtClean="0"/>
              <a:t>we first </a:t>
            </a:r>
            <a:r>
              <a:rPr lang="en-US" dirty="0"/>
              <a:t>compute move( S; c) and then close that set using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n-US" dirty="0" smtClean="0"/>
              <a:t> </a:t>
            </a:r>
            <a:r>
              <a:rPr lang="en-US" dirty="0"/>
              <a:t>- closure (). </a:t>
            </a:r>
          </a:p>
        </p:txBody>
      </p:sp>
    </p:spTree>
    <p:extLst>
      <p:ext uri="{BB962C8B-B14F-4D97-AF65-F5344CB8AC3E}">
        <p14:creationId xmlns:p14="http://schemas.microsoft.com/office/powerpoint/2010/main" val="4006123670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Simulating an NFA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399" y="1220788"/>
            <a:ext cx="7581371" cy="472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653761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694" y="1676400"/>
            <a:ext cx="9049706" cy="2492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807802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57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21775" cy="590550"/>
          </a:xfrm>
        </p:spPr>
        <p:txBody>
          <a:bodyPr/>
          <a:lstStyle/>
          <a:p>
            <a:r>
              <a:rPr lang="en-US" altLang="en-US" sz="3400"/>
              <a:t>DFA Minimization Algorithm </a:t>
            </a:r>
            <a:r>
              <a:rPr lang="en-US" altLang="en-US" sz="3400">
                <a:sym typeface="Symbol" panose="05050102010706020507" pitchFamily="18" charset="2"/>
              </a:rPr>
              <a:t>(Author’s Slide)</a:t>
            </a:r>
          </a:p>
        </p:txBody>
      </p:sp>
      <p:sp>
        <p:nvSpPr>
          <p:cNvPr id="2165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Discover sets of equivalent states</a:t>
            </a:r>
          </a:p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Represent each such set with just one state</a:t>
            </a:r>
          </a:p>
          <a:p>
            <a:pPr>
              <a:spcBef>
                <a:spcPct val="70000"/>
              </a:spcBef>
            </a:pPr>
            <a:r>
              <a:rPr lang="en-US" altLang="en-US">
                <a:sym typeface="Symbol" panose="05050102010706020507" pitchFamily="18" charset="2"/>
              </a:rPr>
              <a:t>Two states are equivalent (indistinguishable)if and only if:</a:t>
            </a:r>
          </a:p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The set of paths leading to them are equivalent</a:t>
            </a:r>
          </a:p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  </a:t>
            </a:r>
            <a:r>
              <a:rPr lang="en-US" altLang="en-US" sz="2000">
                <a:sym typeface="Symbol" panose="05050102010706020507" pitchFamily="18" charset="2"/>
              </a:rPr>
              <a:t>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sz="2800">
                <a:sym typeface="Symbol" panose="05050102010706020507" pitchFamily="18" charset="2"/>
              </a:rPr>
              <a:t></a:t>
            </a:r>
            <a:r>
              <a:rPr lang="en-US" altLang="en-US">
                <a:sym typeface="Symbol" panose="05050102010706020507" pitchFamily="18" charset="2"/>
              </a:rPr>
              <a:t>, transitions on  lead to equivalent states       </a:t>
            </a:r>
            <a:r>
              <a:rPr lang="en-US" altLang="en-US" sz="2000">
                <a:solidFill>
                  <a:srgbClr val="1822CD"/>
                </a:solidFill>
                <a:sym typeface="Symbol" panose="05050102010706020507" pitchFamily="18" charset="2"/>
              </a:rPr>
              <a:t>(DFA)</a:t>
            </a:r>
            <a:endParaRPr lang="en-US" altLang="en-US">
              <a:sym typeface="Symbol" panose="05050102010706020507" pitchFamily="18" charset="2"/>
            </a:endParaRPr>
          </a:p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-transitions to distinct sets  states must be in distinct sets</a:t>
            </a:r>
          </a:p>
          <a:p>
            <a:pPr>
              <a:spcBef>
                <a:spcPct val="70000"/>
              </a:spcBef>
            </a:pPr>
            <a:r>
              <a:rPr lang="en-US" altLang="en-US">
                <a:sym typeface="Symbol" panose="05050102010706020507" pitchFamily="18" charset="2"/>
              </a:rPr>
              <a:t>A partition </a:t>
            </a:r>
            <a:r>
              <a:rPr lang="en-US" altLang="en-US" i="1">
                <a:sym typeface="Symbol" panose="05050102010706020507" pitchFamily="18" charset="2"/>
              </a:rPr>
              <a:t>P </a:t>
            </a:r>
            <a:r>
              <a:rPr lang="en-US" altLang="en-US">
                <a:sym typeface="Symbol" panose="05050102010706020507" pitchFamily="18" charset="2"/>
              </a:rPr>
              <a:t>of </a:t>
            </a:r>
            <a:r>
              <a:rPr lang="en-US" altLang="en-US" i="1">
                <a:sym typeface="Symbol" panose="05050102010706020507" pitchFamily="18" charset="2"/>
              </a:rPr>
              <a:t>S</a:t>
            </a:r>
            <a:endParaRPr lang="en-US" altLang="en-US">
              <a:sym typeface="Symbol" panose="05050102010706020507" pitchFamily="18" charset="2"/>
            </a:endParaRPr>
          </a:p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Each </a:t>
            </a:r>
            <a:r>
              <a:rPr lang="en-US" altLang="en-US" i="1">
                <a:sym typeface="Symbol" panose="05050102010706020507" pitchFamily="18" charset="2"/>
              </a:rPr>
              <a:t>s </a:t>
            </a:r>
            <a:r>
              <a:rPr lang="en-US" altLang="en-US" sz="2000" i="1">
                <a:sym typeface="Symbol" panose="05050102010706020507" pitchFamily="18" charset="2"/>
              </a:rPr>
              <a:t></a:t>
            </a:r>
            <a:r>
              <a:rPr lang="en-US" altLang="en-US" i="1">
                <a:sym typeface="Symbol" panose="05050102010706020507" pitchFamily="18" charset="2"/>
              </a:rPr>
              <a:t> S</a:t>
            </a:r>
            <a:r>
              <a:rPr lang="en-US" altLang="en-US">
                <a:sym typeface="Symbol" panose="05050102010706020507" pitchFamily="18" charset="2"/>
              </a:rPr>
              <a:t> is in exactly one set </a:t>
            </a:r>
            <a:r>
              <a:rPr lang="en-US" altLang="en-US" i="1">
                <a:sym typeface="Symbol" panose="05050102010706020507" pitchFamily="18" charset="2"/>
              </a:rPr>
              <a:t>p</a:t>
            </a:r>
            <a:r>
              <a:rPr lang="en-US" altLang="en-US" i="1" baseline="-25000">
                <a:sym typeface="Symbol" panose="05050102010706020507" pitchFamily="18" charset="2"/>
              </a:rPr>
              <a:t>i</a:t>
            </a:r>
            <a:r>
              <a:rPr lang="en-US" altLang="en-US" i="1">
                <a:sym typeface="Symbol" panose="05050102010706020507" pitchFamily="18" charset="2"/>
              </a:rPr>
              <a:t> </a:t>
            </a:r>
            <a:r>
              <a:rPr lang="en-US" altLang="en-US" sz="2000" i="1">
                <a:sym typeface="Symbol" panose="05050102010706020507" pitchFamily="18" charset="2"/>
              </a:rPr>
              <a:t></a:t>
            </a:r>
            <a:r>
              <a:rPr lang="en-US" altLang="en-US" i="1">
                <a:sym typeface="Symbol" panose="05050102010706020507" pitchFamily="18" charset="2"/>
              </a:rPr>
              <a:t> P</a:t>
            </a:r>
          </a:p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The algorithm iteratively partitions the </a:t>
            </a:r>
            <a:r>
              <a:rPr lang="en-US" altLang="en-US" sz="2000">
                <a:sym typeface="Symbol" panose="05050102010706020507" pitchFamily="18" charset="2"/>
              </a:rPr>
              <a:t>DFA</a:t>
            </a:r>
            <a:r>
              <a:rPr lang="en-US" altLang="en-US">
                <a:sym typeface="Symbol" panose="05050102010706020507" pitchFamily="18" charset="2"/>
              </a:rPr>
              <a:t>’s states </a:t>
            </a:r>
          </a:p>
          <a:p>
            <a:endParaRPr lang="en-US" altLang="en-US"/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>
                <a:sym typeface="Symbol" panose="05050102010706020507" pitchFamily="18" charset="2"/>
              </a:rPr>
              <a:t>Details of the algorithm (Author’s Slide)</a:t>
            </a:r>
          </a:p>
        </p:txBody>
      </p:sp>
      <p:sp>
        <p:nvSpPr>
          <p:cNvPr id="2166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Details of the algorithm</a:t>
            </a:r>
          </a:p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Group states into maximal size sets, </a:t>
            </a:r>
            <a:r>
              <a:rPr lang="en-US" altLang="en-US" i="1">
                <a:sym typeface="Symbol" panose="05050102010706020507" pitchFamily="18" charset="2"/>
              </a:rPr>
              <a:t>optimistically</a:t>
            </a:r>
          </a:p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Iteratively subdivide those sets, as needed </a:t>
            </a:r>
          </a:p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States that remain grouped together are equivalent</a:t>
            </a:r>
          </a:p>
          <a:p>
            <a:pPr>
              <a:spcBef>
                <a:spcPct val="100000"/>
              </a:spcBef>
            </a:pPr>
            <a:r>
              <a:rPr lang="en-US" altLang="en-US">
                <a:solidFill>
                  <a:srgbClr val="1822CD"/>
                </a:solidFill>
                <a:sym typeface="Symbol" panose="05050102010706020507" pitchFamily="18" charset="2"/>
              </a:rPr>
              <a:t>Initial partition, </a:t>
            </a:r>
            <a:r>
              <a:rPr lang="en-US" altLang="en-US" i="1">
                <a:solidFill>
                  <a:srgbClr val="1822CD"/>
                </a:solidFill>
                <a:sym typeface="Symbol" panose="05050102010706020507" pitchFamily="18" charset="2"/>
              </a:rPr>
              <a:t>P</a:t>
            </a:r>
            <a:r>
              <a:rPr lang="en-US" altLang="en-US" i="1" baseline="-25000">
                <a:solidFill>
                  <a:srgbClr val="1822CD"/>
                </a:solidFill>
                <a:sym typeface="Symbol" panose="05050102010706020507" pitchFamily="18" charset="2"/>
              </a:rPr>
              <a:t>0</a:t>
            </a:r>
            <a:r>
              <a:rPr lang="en-US" altLang="en-US" i="1" baseline="-25000">
                <a:sym typeface="Symbol" panose="05050102010706020507" pitchFamily="18" charset="2"/>
              </a:rPr>
              <a:t> </a:t>
            </a:r>
            <a:r>
              <a:rPr lang="en-US" altLang="en-US">
                <a:sym typeface="Symbol" panose="05050102010706020507" pitchFamily="18" charset="2"/>
              </a:rPr>
              <a:t>, has two sets:</a:t>
            </a:r>
            <a:r>
              <a:rPr lang="en-US" altLang="en-US" i="1">
                <a:sym typeface="Symbol" panose="05050102010706020507" pitchFamily="18" charset="2"/>
              </a:rPr>
              <a:t> </a:t>
            </a:r>
            <a:r>
              <a:rPr lang="en-US" altLang="en-US" i="1">
                <a:solidFill>
                  <a:srgbClr val="ED181E"/>
                </a:solidFill>
                <a:sym typeface="Symbol" panose="05050102010706020507" pitchFamily="18" charset="2"/>
              </a:rPr>
              <a:t>{F}</a:t>
            </a:r>
            <a:r>
              <a:rPr lang="en-US" altLang="en-US" i="1">
                <a:sym typeface="Symbol" panose="05050102010706020507" pitchFamily="18" charset="2"/>
              </a:rPr>
              <a:t> &amp; </a:t>
            </a:r>
            <a:r>
              <a:rPr lang="en-US" altLang="en-US" i="1">
                <a:solidFill>
                  <a:srgbClr val="ED181E"/>
                </a:solidFill>
                <a:sym typeface="Symbol" panose="05050102010706020507" pitchFamily="18" charset="2"/>
              </a:rPr>
              <a:t>{Q-F}</a:t>
            </a:r>
            <a:r>
              <a:rPr lang="en-US" altLang="en-US" i="1">
                <a:sym typeface="Symbol" panose="05050102010706020507" pitchFamily="18" charset="2"/>
              </a:rPr>
              <a:t>    </a:t>
            </a:r>
            <a:r>
              <a:rPr lang="en-US" altLang="en-US" sz="2000" i="1">
                <a:solidFill>
                  <a:srgbClr val="1822CD"/>
                </a:solidFill>
                <a:sym typeface="Symbol" panose="05050102010706020507" pitchFamily="18" charset="2"/>
              </a:rPr>
              <a:t>(D =(Q,,,q</a:t>
            </a:r>
            <a:r>
              <a:rPr lang="en-US" altLang="en-US" sz="2000" i="1" baseline="-25000">
                <a:solidFill>
                  <a:srgbClr val="1822CD"/>
                </a:solidFill>
                <a:sym typeface="Symbol" panose="05050102010706020507" pitchFamily="18" charset="2"/>
              </a:rPr>
              <a:t>0</a:t>
            </a:r>
            <a:r>
              <a:rPr lang="en-US" altLang="en-US" sz="2000" i="1">
                <a:solidFill>
                  <a:srgbClr val="1822CD"/>
                </a:solidFill>
                <a:sym typeface="Symbol" panose="05050102010706020507" pitchFamily="18" charset="2"/>
              </a:rPr>
              <a:t>,F))</a:t>
            </a:r>
            <a:r>
              <a:rPr lang="en-US" altLang="en-US" i="1">
                <a:sym typeface="Symbol" panose="05050102010706020507" pitchFamily="18" charset="2"/>
              </a:rPr>
              <a:t> </a:t>
            </a:r>
            <a:endParaRPr lang="en-US" altLang="en-US">
              <a:sym typeface="Symbol" panose="05050102010706020507" pitchFamily="18" charset="2"/>
            </a:endParaRPr>
          </a:p>
          <a:p>
            <a:pPr>
              <a:spcBef>
                <a:spcPct val="100000"/>
              </a:spcBef>
            </a:pPr>
            <a:r>
              <a:rPr lang="en-US" altLang="en-US">
                <a:sym typeface="Symbol" panose="05050102010706020507" pitchFamily="18" charset="2"/>
              </a:rPr>
              <a:t>Splitting a set (“partitioning a set by </a:t>
            </a:r>
            <a:r>
              <a:rPr lang="en-US" altLang="en-US" u="sng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”)</a:t>
            </a:r>
          </a:p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Assume </a:t>
            </a:r>
            <a:r>
              <a:rPr lang="en-US" altLang="en-US" i="1">
                <a:sym typeface="Symbol" panose="05050102010706020507" pitchFamily="18" charset="2"/>
              </a:rPr>
              <a:t>q</a:t>
            </a:r>
            <a:r>
              <a:rPr lang="en-US" altLang="en-US" i="1" baseline="-25000">
                <a:sym typeface="Symbol" panose="05050102010706020507" pitchFamily="18" charset="2"/>
              </a:rPr>
              <a:t>a</a:t>
            </a:r>
            <a:r>
              <a:rPr lang="en-US" altLang="en-US" i="1">
                <a:sym typeface="Symbol" panose="05050102010706020507" pitchFamily="18" charset="2"/>
              </a:rPr>
              <a:t>, &amp; q</a:t>
            </a:r>
            <a:r>
              <a:rPr lang="en-US" altLang="en-US" i="1" baseline="-25000">
                <a:sym typeface="Symbol" panose="05050102010706020507" pitchFamily="18" charset="2"/>
              </a:rPr>
              <a:t>b </a:t>
            </a:r>
            <a:r>
              <a:rPr lang="en-US" altLang="en-US" sz="2000">
                <a:sym typeface="Symbol" panose="05050102010706020507" pitchFamily="18" charset="2"/>
              </a:rPr>
              <a:t></a:t>
            </a:r>
            <a:r>
              <a:rPr lang="en-US" altLang="en-US">
                <a:sym typeface="Symbol" panose="05050102010706020507" pitchFamily="18" charset="2"/>
              </a:rPr>
              <a:t> </a:t>
            </a:r>
            <a:r>
              <a:rPr lang="en-US" altLang="en-US" i="1">
                <a:sym typeface="Symbol" panose="05050102010706020507" pitchFamily="18" charset="2"/>
              </a:rPr>
              <a:t>s, </a:t>
            </a:r>
            <a:r>
              <a:rPr lang="en-US" altLang="en-US">
                <a:sym typeface="Symbol" panose="05050102010706020507" pitchFamily="18" charset="2"/>
              </a:rPr>
              <a:t>and (</a:t>
            </a:r>
            <a:r>
              <a:rPr lang="en-US" altLang="en-US" i="1">
                <a:sym typeface="Symbol" panose="05050102010706020507" pitchFamily="18" charset="2"/>
              </a:rPr>
              <a:t>q</a:t>
            </a:r>
            <a:r>
              <a:rPr lang="en-US" altLang="en-US" i="1" baseline="-25000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,</a:t>
            </a:r>
            <a:r>
              <a:rPr lang="en-US" altLang="en-US" u="sng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) = </a:t>
            </a:r>
            <a:r>
              <a:rPr lang="en-US" altLang="en-US" i="1">
                <a:sym typeface="Symbol" panose="05050102010706020507" pitchFamily="18" charset="2"/>
              </a:rPr>
              <a:t>q</a:t>
            </a:r>
            <a:r>
              <a:rPr lang="en-US" altLang="en-US" i="1" baseline="-25000">
                <a:sym typeface="Symbol" panose="05050102010706020507" pitchFamily="18" charset="2"/>
              </a:rPr>
              <a:t>x</a:t>
            </a:r>
            <a:r>
              <a:rPr lang="en-US" altLang="en-US">
                <a:sym typeface="Symbol" panose="05050102010706020507" pitchFamily="18" charset="2"/>
              </a:rPr>
              <a:t>, &amp;  (</a:t>
            </a:r>
            <a:r>
              <a:rPr lang="en-US" altLang="en-US" i="1">
                <a:sym typeface="Symbol" panose="05050102010706020507" pitchFamily="18" charset="2"/>
              </a:rPr>
              <a:t>q</a:t>
            </a:r>
            <a:r>
              <a:rPr lang="en-US" altLang="en-US" i="1" baseline="-25000">
                <a:sym typeface="Symbol" panose="05050102010706020507" pitchFamily="18" charset="2"/>
              </a:rPr>
              <a:t>b</a:t>
            </a:r>
            <a:r>
              <a:rPr lang="en-US" altLang="en-US">
                <a:sym typeface="Symbol" panose="05050102010706020507" pitchFamily="18" charset="2"/>
              </a:rPr>
              <a:t>,</a:t>
            </a:r>
            <a:r>
              <a:rPr lang="en-US" altLang="en-US" u="sng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) = </a:t>
            </a:r>
            <a:r>
              <a:rPr lang="en-US" altLang="en-US" i="1">
                <a:sym typeface="Symbol" panose="05050102010706020507" pitchFamily="18" charset="2"/>
              </a:rPr>
              <a:t>q</a:t>
            </a:r>
            <a:r>
              <a:rPr lang="en-US" altLang="en-US" i="1" baseline="-25000">
                <a:sym typeface="Symbol" panose="05050102010706020507" pitchFamily="18" charset="2"/>
              </a:rPr>
              <a:t>y</a:t>
            </a:r>
            <a:r>
              <a:rPr lang="en-US" altLang="en-US">
                <a:sym typeface="Symbol" panose="05050102010706020507" pitchFamily="18" charset="2"/>
              </a:rPr>
              <a:t> </a:t>
            </a:r>
          </a:p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If </a:t>
            </a:r>
            <a:r>
              <a:rPr lang="en-US" altLang="en-US" i="1">
                <a:sym typeface="Symbol" panose="05050102010706020507" pitchFamily="18" charset="2"/>
              </a:rPr>
              <a:t>q</a:t>
            </a:r>
            <a:r>
              <a:rPr lang="en-US" altLang="en-US" i="1" baseline="-25000">
                <a:sym typeface="Symbol" panose="05050102010706020507" pitchFamily="18" charset="2"/>
              </a:rPr>
              <a:t>x</a:t>
            </a:r>
            <a:r>
              <a:rPr lang="en-US" altLang="en-US">
                <a:sym typeface="Symbol" panose="05050102010706020507" pitchFamily="18" charset="2"/>
              </a:rPr>
              <a:t> &amp; </a:t>
            </a:r>
            <a:r>
              <a:rPr lang="en-US" altLang="en-US" i="1">
                <a:sym typeface="Symbol" panose="05050102010706020507" pitchFamily="18" charset="2"/>
              </a:rPr>
              <a:t>q</a:t>
            </a:r>
            <a:r>
              <a:rPr lang="en-US" altLang="en-US" i="1" baseline="-25000">
                <a:sym typeface="Symbol" panose="05050102010706020507" pitchFamily="18" charset="2"/>
              </a:rPr>
              <a:t>y</a:t>
            </a:r>
            <a:r>
              <a:rPr lang="en-US" altLang="en-US">
                <a:sym typeface="Symbol" panose="05050102010706020507" pitchFamily="18" charset="2"/>
              </a:rPr>
              <a:t> are not in the same set, then </a:t>
            </a:r>
            <a:r>
              <a:rPr lang="en-US" altLang="en-US" i="1">
                <a:sym typeface="Symbol" panose="05050102010706020507" pitchFamily="18" charset="2"/>
              </a:rPr>
              <a:t>s</a:t>
            </a:r>
            <a:r>
              <a:rPr lang="en-US" altLang="en-US">
                <a:sym typeface="Symbol" panose="05050102010706020507" pitchFamily="18" charset="2"/>
              </a:rPr>
              <a:t> must be split</a:t>
            </a:r>
          </a:p>
          <a:p>
            <a:pPr lvl="1"/>
            <a:r>
              <a:rPr lang="en-US" altLang="en-US">
                <a:sym typeface="Symbol" panose="05050102010706020507" pitchFamily="18" charset="2"/>
              </a:rPr>
              <a:t>q</a:t>
            </a:r>
            <a:r>
              <a:rPr lang="en-US" altLang="en-US" baseline="-25000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 has transition on a, q</a:t>
            </a:r>
            <a:r>
              <a:rPr lang="en-US" altLang="en-US" baseline="-25000">
                <a:sym typeface="Symbol" panose="05050102010706020507" pitchFamily="18" charset="2"/>
              </a:rPr>
              <a:t>b</a:t>
            </a:r>
            <a:r>
              <a:rPr lang="en-US" altLang="en-US">
                <a:sym typeface="Symbol" panose="05050102010706020507" pitchFamily="18" charset="2"/>
              </a:rPr>
              <a:t> does not  </a:t>
            </a:r>
            <a:r>
              <a:rPr lang="en-US" altLang="en-US" u="sng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 splits </a:t>
            </a:r>
            <a:r>
              <a:rPr lang="en-US" altLang="en-US" i="1">
                <a:sym typeface="Symbol" panose="05050102010706020507" pitchFamily="18" charset="2"/>
              </a:rPr>
              <a:t>s</a:t>
            </a:r>
            <a:r>
              <a:rPr lang="en-US" altLang="en-US">
                <a:sym typeface="Symbol" panose="05050102010706020507" pitchFamily="18" charset="2"/>
              </a:rPr>
              <a:t> </a:t>
            </a:r>
          </a:p>
          <a:p>
            <a:pPr>
              <a:spcBef>
                <a:spcPct val="25000"/>
              </a:spcBef>
            </a:pPr>
            <a:r>
              <a:rPr lang="en-US" altLang="en-US">
                <a:sym typeface="Symbol" panose="05050102010706020507" pitchFamily="18" charset="2"/>
              </a:rPr>
              <a:t>One state in the final </a:t>
            </a:r>
            <a:r>
              <a:rPr lang="en-US" altLang="en-US" sz="2000">
                <a:sym typeface="Symbol" panose="05050102010706020507" pitchFamily="18" charset="2"/>
              </a:rPr>
              <a:t>DFA</a:t>
            </a:r>
            <a:r>
              <a:rPr lang="en-US" altLang="en-US">
                <a:sym typeface="Symbol" panose="05050102010706020507" pitchFamily="18" charset="2"/>
              </a:rPr>
              <a:t> cannot have two transitions on </a:t>
            </a:r>
            <a:r>
              <a:rPr lang="en-US" altLang="en-US" u="sng">
                <a:sym typeface="Symbol" panose="05050102010706020507" pitchFamily="18" charset="2"/>
              </a:rPr>
              <a:t>a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Minimization Algorithm</a:t>
            </a:r>
          </a:p>
        </p:txBody>
      </p:sp>
      <p:sp>
        <p:nvSpPr>
          <p:cNvPr id="2167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48200" y="1220788"/>
            <a:ext cx="4495800" cy="5256212"/>
          </a:xfrm>
        </p:spPr>
        <p:txBody>
          <a:bodyPr/>
          <a:lstStyle/>
          <a:p>
            <a:r>
              <a:rPr lang="en-US" altLang="en-US">
                <a:sym typeface="Symbol" panose="05050102010706020507" pitchFamily="18" charset="2"/>
              </a:rPr>
              <a:t>The partitioning step is:</a:t>
            </a:r>
          </a:p>
          <a:p>
            <a:r>
              <a:rPr lang="en-US" altLang="en-US">
                <a:sym typeface="Symbol" panose="05050102010706020507" pitchFamily="18" charset="2"/>
              </a:rPr>
              <a:t>If </a:t>
            </a:r>
            <a:r>
              <a:rPr lang="el-GR" altLang="en-US">
                <a:sym typeface="Symbol" panose="05050102010706020507" pitchFamily="18" charset="2"/>
              </a:rPr>
              <a:t>δ</a:t>
            </a:r>
            <a:r>
              <a:rPr lang="en-US" altLang="en-US">
                <a:sym typeface="Symbol" panose="05050102010706020507" pitchFamily="18" charset="2"/>
              </a:rPr>
              <a:t>(S) contains states in 2 equivalent sets of states.</a:t>
            </a:r>
            <a:endParaRPr lang="el-GR" altLang="en-US">
              <a:sym typeface="Symbol" panose="05050102010706020507" pitchFamily="18" charset="2"/>
            </a:endParaRPr>
          </a:p>
        </p:txBody>
      </p:sp>
      <p:sp>
        <p:nvSpPr>
          <p:cNvPr id="2167812" name="Text Box 4"/>
          <p:cNvSpPr txBox="1">
            <a:spLocks noChangeArrowheads="1"/>
          </p:cNvSpPr>
          <p:nvPr/>
        </p:nvSpPr>
        <p:spPr bwMode="auto">
          <a:xfrm>
            <a:off x="304800" y="1219200"/>
            <a:ext cx="4038600" cy="4027488"/>
          </a:xfrm>
          <a:prstGeom prst="rect">
            <a:avLst/>
          </a:prstGeom>
          <a:noFill/>
          <a:ln w="9525">
            <a:solidFill>
              <a:srgbClr val="1822CD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2400" baseline="0"/>
              <a:t>P </a:t>
            </a:r>
            <a:r>
              <a:rPr lang="en-US" altLang="en-US" sz="2400" baseline="0">
                <a:sym typeface="Symbol" panose="05050102010706020507" pitchFamily="18" charset="2"/>
              </a:rPr>
              <a:t> { F, {Q-F}}</a:t>
            </a:r>
          </a:p>
          <a:p>
            <a:pPr algn="l">
              <a:lnSpc>
                <a:spcPct val="100000"/>
              </a:lnSpc>
              <a:spcBef>
                <a:spcPct val="25000"/>
              </a:spcBef>
            </a:pPr>
            <a:r>
              <a:rPr lang="en-US" altLang="en-US" sz="2400" baseline="0">
                <a:sym typeface="Symbol" panose="05050102010706020507" pitchFamily="18" charset="2"/>
              </a:rPr>
              <a:t>while ( P is still changing)</a:t>
            </a:r>
          </a:p>
          <a:p>
            <a:pPr algn="l">
              <a:lnSpc>
                <a:spcPct val="100000"/>
              </a:lnSpc>
            </a:pPr>
            <a:r>
              <a:rPr lang="en-US" altLang="en-US" sz="2400" baseline="0">
                <a:sym typeface="Symbol" panose="05050102010706020507" pitchFamily="18" charset="2"/>
              </a:rPr>
              <a:t>    T  { }</a:t>
            </a:r>
          </a:p>
          <a:p>
            <a:pPr algn="l">
              <a:lnSpc>
                <a:spcPct val="100000"/>
              </a:lnSpc>
              <a:spcBef>
                <a:spcPct val="20000"/>
              </a:spcBef>
            </a:pPr>
            <a:r>
              <a:rPr lang="en-US" altLang="en-US" sz="2400" baseline="0">
                <a:sym typeface="Symbol" panose="05050102010706020507" pitchFamily="18" charset="2"/>
              </a:rPr>
              <a:t>    for each set S  P</a:t>
            </a:r>
          </a:p>
          <a:p>
            <a:pPr algn="l">
              <a:lnSpc>
                <a:spcPct val="100000"/>
              </a:lnSpc>
            </a:pPr>
            <a:r>
              <a:rPr lang="en-US" altLang="en-US" sz="2400" baseline="0">
                <a:sym typeface="Symbol" panose="05050102010706020507" pitchFamily="18" charset="2"/>
              </a:rPr>
              <a:t>        for each a  </a:t>
            </a:r>
          </a:p>
          <a:p>
            <a:pPr algn="l">
              <a:lnSpc>
                <a:spcPct val="100000"/>
              </a:lnSpc>
            </a:pPr>
            <a:r>
              <a:rPr lang="en-US" altLang="en-US" sz="2400" baseline="0">
                <a:sym typeface="Symbol" panose="05050102010706020507" pitchFamily="18" charset="2"/>
              </a:rPr>
              <a:t>           partition S by a </a:t>
            </a:r>
          </a:p>
          <a:p>
            <a:pPr algn="l"/>
            <a:r>
              <a:rPr lang="en-US" altLang="en-US" sz="2400" baseline="0">
                <a:sym typeface="Symbol" panose="05050102010706020507" pitchFamily="18" charset="2"/>
              </a:rPr>
              <a:t>               into S</a:t>
            </a:r>
            <a:r>
              <a:rPr lang="en-US" altLang="en-US" sz="2400">
                <a:sym typeface="Symbol" panose="05050102010706020507" pitchFamily="18" charset="2"/>
              </a:rPr>
              <a:t>1</a:t>
            </a:r>
            <a:r>
              <a:rPr lang="en-US" altLang="en-US" sz="2400" baseline="0">
                <a:sym typeface="Symbol" panose="05050102010706020507" pitchFamily="18" charset="2"/>
              </a:rPr>
              <a:t>, and S</a:t>
            </a:r>
            <a:r>
              <a:rPr lang="en-US" altLang="en-US" sz="2400">
                <a:sym typeface="Symbol" panose="05050102010706020507" pitchFamily="18" charset="2"/>
              </a:rPr>
              <a:t>2</a:t>
            </a:r>
            <a:endParaRPr lang="en-US" altLang="en-US" sz="2400" baseline="0">
              <a:sym typeface="Symbol" panose="05050102010706020507" pitchFamily="18" charset="2"/>
            </a:endParaRPr>
          </a:p>
          <a:p>
            <a:pPr algn="l">
              <a:lnSpc>
                <a:spcPct val="100000"/>
              </a:lnSpc>
              <a:spcBef>
                <a:spcPct val="20000"/>
              </a:spcBef>
            </a:pPr>
            <a:r>
              <a:rPr lang="en-US" altLang="en-US" sz="2400" baseline="0">
                <a:sym typeface="Symbol" panose="05050102010706020507" pitchFamily="18" charset="2"/>
              </a:rPr>
              <a:t>           Add S</a:t>
            </a:r>
            <a:r>
              <a:rPr lang="en-US" altLang="en-US" sz="2400">
                <a:sym typeface="Symbol" panose="05050102010706020507" pitchFamily="18" charset="2"/>
              </a:rPr>
              <a:t>1</a:t>
            </a:r>
            <a:r>
              <a:rPr lang="en-US" altLang="en-US" sz="2400" baseline="0">
                <a:sym typeface="Symbol" panose="05050102010706020507" pitchFamily="18" charset="2"/>
              </a:rPr>
              <a:t> and S</a:t>
            </a:r>
            <a:r>
              <a:rPr lang="en-US" altLang="en-US" sz="2400">
                <a:sym typeface="Symbol" panose="05050102010706020507" pitchFamily="18" charset="2"/>
              </a:rPr>
              <a:t>2 </a:t>
            </a:r>
            <a:r>
              <a:rPr lang="en-US" altLang="en-US" sz="2400" baseline="0">
                <a:sym typeface="Symbol" panose="05050102010706020507" pitchFamily="18" charset="2"/>
              </a:rPr>
              <a:t>to T</a:t>
            </a:r>
          </a:p>
          <a:p>
            <a:pPr algn="l">
              <a:lnSpc>
                <a:spcPct val="100000"/>
              </a:lnSpc>
              <a:spcBef>
                <a:spcPct val="20000"/>
              </a:spcBef>
            </a:pPr>
            <a:r>
              <a:rPr lang="en-US" altLang="en-US" sz="2400" baseline="0">
                <a:sym typeface="Symbol" panose="05050102010706020507" pitchFamily="18" charset="2"/>
              </a:rPr>
              <a:t>    if T  P then</a:t>
            </a:r>
          </a:p>
          <a:p>
            <a:pPr algn="l">
              <a:lnSpc>
                <a:spcPct val="100000"/>
              </a:lnSpc>
            </a:pPr>
            <a:r>
              <a:rPr lang="en-US" altLang="en-US" sz="2400" baseline="0">
                <a:sym typeface="Symbol" panose="05050102010706020507" pitchFamily="18" charset="2"/>
              </a:rPr>
              <a:t>        P  T</a:t>
            </a:r>
          </a:p>
        </p:txBody>
      </p:sp>
      <p:sp>
        <p:nvSpPr>
          <p:cNvPr id="2167813" name="Oval 5"/>
          <p:cNvSpPr>
            <a:spLocks noChangeArrowheads="1"/>
          </p:cNvSpPr>
          <p:nvPr/>
        </p:nvSpPr>
        <p:spPr bwMode="auto">
          <a:xfrm>
            <a:off x="5334000" y="3352800"/>
            <a:ext cx="609600" cy="1371600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167814" name="Oval 6"/>
          <p:cNvSpPr>
            <a:spLocks noChangeArrowheads="1"/>
          </p:cNvSpPr>
          <p:nvPr/>
        </p:nvSpPr>
        <p:spPr bwMode="auto">
          <a:xfrm>
            <a:off x="7162800" y="3048000"/>
            <a:ext cx="533400" cy="914400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167815" name="Oval 7"/>
          <p:cNvSpPr>
            <a:spLocks noChangeArrowheads="1"/>
          </p:cNvSpPr>
          <p:nvPr/>
        </p:nvSpPr>
        <p:spPr bwMode="auto">
          <a:xfrm>
            <a:off x="7162800" y="4267200"/>
            <a:ext cx="533400" cy="914400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167816" name="Line 8"/>
          <p:cNvSpPr>
            <a:spLocks noChangeShapeType="1"/>
          </p:cNvSpPr>
          <p:nvPr/>
        </p:nvSpPr>
        <p:spPr bwMode="auto">
          <a:xfrm flipV="1">
            <a:off x="5791200" y="3429000"/>
            <a:ext cx="1524000" cy="2286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167817" name="Line 9"/>
          <p:cNvSpPr>
            <a:spLocks noChangeShapeType="1"/>
          </p:cNvSpPr>
          <p:nvPr/>
        </p:nvSpPr>
        <p:spPr bwMode="auto">
          <a:xfrm flipV="1">
            <a:off x="5791200" y="3733800"/>
            <a:ext cx="1524000" cy="2286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167818" name="Line 10"/>
          <p:cNvSpPr>
            <a:spLocks noChangeShapeType="1"/>
          </p:cNvSpPr>
          <p:nvPr/>
        </p:nvSpPr>
        <p:spPr bwMode="auto">
          <a:xfrm>
            <a:off x="5791200" y="4114800"/>
            <a:ext cx="1600200" cy="3810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167819" name="Line 11"/>
          <p:cNvSpPr>
            <a:spLocks noChangeShapeType="1"/>
          </p:cNvSpPr>
          <p:nvPr/>
        </p:nvSpPr>
        <p:spPr bwMode="auto">
          <a:xfrm>
            <a:off x="5715000" y="4343400"/>
            <a:ext cx="1828800" cy="304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167820" name="Text Box 12"/>
          <p:cNvSpPr txBox="1">
            <a:spLocks noChangeArrowheads="1"/>
          </p:cNvSpPr>
          <p:nvPr/>
        </p:nvSpPr>
        <p:spPr bwMode="auto">
          <a:xfrm>
            <a:off x="5516563" y="5011738"/>
            <a:ext cx="2444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 baseline="0"/>
              <a:t>S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Rubular.com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0513" y="1838938"/>
            <a:ext cx="8307387" cy="3988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843959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>
                <a:sym typeface="Symbol" panose="05050102010706020507" pitchFamily="18" charset="2"/>
              </a:rPr>
              <a:t>Building Faster Scanners from the DFA</a:t>
            </a:r>
            <a:br>
              <a:rPr lang="en-US" altLang="en-US" sz="3400">
                <a:sym typeface="Symbol" panose="05050102010706020507" pitchFamily="18" charset="2"/>
              </a:rPr>
            </a:br>
            <a:r>
              <a:rPr lang="en-US" altLang="en-US" sz="3400">
                <a:sym typeface="Symbol" panose="05050102010706020507" pitchFamily="18" charset="2"/>
              </a:rPr>
              <a:t>(Author’s slide)</a:t>
            </a:r>
          </a:p>
        </p:txBody>
      </p:sp>
      <p:sp>
        <p:nvSpPr>
          <p:cNvPr id="216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>
                <a:sym typeface="Symbol" panose="05050102010706020507" pitchFamily="18" charset="2"/>
              </a:rPr>
              <a:t>Table-driven recognizers waste a lot of effort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 sz="2000">
                <a:sym typeface="Symbol" panose="05050102010706020507" pitchFamily="18" charset="2"/>
              </a:rPr>
              <a:t>Read (&amp; classify) the next character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 sz="2000">
                <a:sym typeface="Symbol" panose="05050102010706020507" pitchFamily="18" charset="2"/>
              </a:rPr>
              <a:t>Find the next state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 sz="2000">
                <a:sym typeface="Symbol" panose="05050102010706020507" pitchFamily="18" charset="2"/>
              </a:rPr>
              <a:t>Assign to the state variable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 sz="2000">
                <a:sym typeface="Symbol" panose="05050102010706020507" pitchFamily="18" charset="2"/>
              </a:rPr>
              <a:t>Trip through case logic in </a:t>
            </a:r>
            <a:r>
              <a:rPr lang="en-US" altLang="en-US" sz="2000" i="1">
                <a:sym typeface="Symbol" panose="05050102010706020507" pitchFamily="18" charset="2"/>
              </a:rPr>
              <a:t>action()</a:t>
            </a:r>
            <a:r>
              <a:rPr lang="en-US" altLang="en-US" sz="2000">
                <a:sym typeface="Symbol" panose="05050102010706020507" pitchFamily="18" charset="2"/>
              </a:rPr>
              <a:t>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 sz="2000">
                <a:sym typeface="Symbol" panose="05050102010706020507" pitchFamily="18" charset="2"/>
              </a:rPr>
              <a:t>Branch back to the top</a:t>
            </a:r>
          </a:p>
          <a:p>
            <a:r>
              <a:rPr lang="en-US" altLang="en-US" sz="2000">
                <a:sym typeface="Symbol" panose="05050102010706020507" pitchFamily="18" charset="2"/>
              </a:rPr>
              <a:t>We can do better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 sz="2000">
                <a:sym typeface="Symbol" panose="05050102010706020507" pitchFamily="18" charset="2"/>
              </a:rPr>
              <a:t>Encode state &amp; actions in the code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 sz="2000">
                <a:sym typeface="Symbol" panose="05050102010706020507" pitchFamily="18" charset="2"/>
              </a:rPr>
              <a:t>Do transition tests locally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 sz="2000">
                <a:sym typeface="Symbol" panose="05050102010706020507" pitchFamily="18" charset="2"/>
              </a:rPr>
              <a:t>Generate ugly, spaghetti-like code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 sz="2000">
                <a:sym typeface="Symbol" panose="05050102010706020507" pitchFamily="18" charset="2"/>
              </a:rPr>
              <a:t>Takes (many) fewer operations per input character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en-US" sz="2000"/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2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Symbol Tables</a:t>
            </a:r>
            <a:endParaRPr lang="en-US" altLang="en-US" dirty="0"/>
          </a:p>
        </p:txBody>
      </p:sp>
      <p:sp>
        <p:nvSpPr>
          <p:cNvPr id="221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 sz="2000"/>
              <a:t>#define ENDSTR 0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#define MAXSTR 100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#include &lt;stdio.h&gt;</a:t>
            </a:r>
          </a:p>
          <a:p>
            <a:pPr>
              <a:lnSpc>
                <a:spcPct val="85000"/>
              </a:lnSpc>
            </a:pPr>
            <a:endParaRPr lang="en-US" altLang="en-US" sz="2000"/>
          </a:p>
          <a:p>
            <a:pPr>
              <a:lnSpc>
                <a:spcPct val="85000"/>
              </a:lnSpc>
            </a:pPr>
            <a:r>
              <a:rPr lang="en-US" altLang="en-US" sz="2000"/>
              <a:t>struct nlist { /* basic table entry */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     char *name;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     struct nlist *next;     /*next entry in chain */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        int val;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};</a:t>
            </a:r>
          </a:p>
          <a:p>
            <a:pPr>
              <a:lnSpc>
                <a:spcPct val="85000"/>
              </a:lnSpc>
            </a:pPr>
            <a:r>
              <a:rPr lang="en-US" altLang="en-US" sz="2000"/>
              <a:t>#define HASHSIZE        100</a:t>
            </a:r>
          </a:p>
          <a:p>
            <a:pPr>
              <a:lnSpc>
                <a:spcPct val="85000"/>
              </a:lnSpc>
            </a:pPr>
            <a:endParaRPr lang="en-US" altLang="en-US" sz="2000"/>
          </a:p>
          <a:p>
            <a:pPr>
              <a:lnSpc>
                <a:spcPct val="85000"/>
              </a:lnSpc>
            </a:pPr>
            <a:r>
              <a:rPr lang="en-US" altLang="en-US" sz="2000"/>
              <a:t>static struct nlist *hashtab[HASHSIZE]; /* pointer table */</a:t>
            </a:r>
          </a:p>
          <a:p>
            <a:pPr>
              <a:lnSpc>
                <a:spcPct val="85000"/>
              </a:lnSpc>
            </a:pPr>
            <a:endParaRPr lang="en-US" altLang="en-US" sz="2000"/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152400"/>
            <a:ext cx="8716962" cy="590550"/>
          </a:xfrm>
        </p:spPr>
        <p:txBody>
          <a:bodyPr/>
          <a:lstStyle/>
          <a:p>
            <a:r>
              <a:rPr lang="en-US" altLang="en-US"/>
              <a:t>The Hash Function</a:t>
            </a:r>
          </a:p>
        </p:txBody>
      </p:sp>
      <p:sp>
        <p:nvSpPr>
          <p:cNvPr id="2215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762000"/>
            <a:ext cx="8307387" cy="5867400"/>
          </a:xfrm>
        </p:spPr>
        <p:txBody>
          <a:bodyPr/>
          <a:lstStyle/>
          <a:p>
            <a:pPr>
              <a:lnSpc>
                <a:spcPct val="75000"/>
              </a:lnSpc>
            </a:pPr>
            <a:endParaRPr lang="en-US" altLang="en-US" sz="1800"/>
          </a:p>
          <a:p>
            <a:pPr>
              <a:lnSpc>
                <a:spcPct val="75000"/>
              </a:lnSpc>
            </a:pPr>
            <a:r>
              <a:rPr lang="en-US" altLang="en-US" sz="1800"/>
              <a:t>/* PURPOSE: Hash determines hash value based on the sum of the 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    character values in the string. 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USAGE:  n = hash(s);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DESCRIPTION OF PARAMETERS: s(array of char) string to be hashed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AUTHOR:  Kernighan and Ritchie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LAST REVISION: 12/11/83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*/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hash(char *s)           /* form hash value for string s */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{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   int hashval;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  <a:p>
            <a:pPr>
              <a:lnSpc>
                <a:spcPct val="75000"/>
              </a:lnSpc>
            </a:pPr>
            <a:r>
              <a:rPr lang="en-US" altLang="en-US" sz="1800"/>
              <a:t>        for (hashval = 0;  *s != '\0'; )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           hashval += *s++;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        return (hashval % HASHSIZE);</a:t>
            </a:r>
          </a:p>
          <a:p>
            <a:pPr>
              <a:lnSpc>
                <a:spcPct val="75000"/>
              </a:lnSpc>
            </a:pPr>
            <a:r>
              <a:rPr lang="en-US" altLang="en-US" sz="1800"/>
              <a:t>}</a:t>
            </a:r>
          </a:p>
          <a:p>
            <a:pPr>
              <a:lnSpc>
                <a:spcPct val="75000"/>
              </a:lnSpc>
            </a:pPr>
            <a:endParaRPr lang="en-US" altLang="en-US" sz="1800"/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6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0"/>
            <a:ext cx="8716962" cy="685800"/>
          </a:xfrm>
        </p:spPr>
        <p:txBody>
          <a:bodyPr/>
          <a:lstStyle/>
          <a:p>
            <a:r>
              <a:rPr lang="en-US" altLang="en-US"/>
              <a:t>The lookup Function</a:t>
            </a:r>
          </a:p>
        </p:txBody>
      </p:sp>
      <p:sp>
        <p:nvSpPr>
          <p:cNvPr id="221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762000"/>
            <a:ext cx="8307387" cy="6096000"/>
          </a:xfrm>
        </p:spPr>
        <p:txBody>
          <a:bodyPr/>
          <a:lstStyle/>
          <a:p>
            <a:pPr>
              <a:lnSpc>
                <a:spcPct val="75000"/>
              </a:lnSpc>
            </a:pPr>
            <a:endParaRPr lang="en-US" altLang="en-US" sz="2000"/>
          </a:p>
          <a:p>
            <a:pPr>
              <a:lnSpc>
                <a:spcPct val="75000"/>
              </a:lnSpc>
            </a:pPr>
            <a:r>
              <a:rPr lang="en-US" altLang="en-US" sz="2000"/>
              <a:t>/*PURPOSE: Lookup searches for entry in symbol table and returns a pointer       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USAGE:  np= lookup(s);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DESCRIPTION OF PARAMETERS: s(array of char) string  searched for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AUTHOR:  Kernighan and Ritchie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LAST REVISION: 12/11/83*/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struct nlist *lookup(char *s)  /* look for s in hashtab */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struct nlist *np;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for (np = hashtab[hash(s)]; np != NULL; np = np-&gt;next)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if (strcmp(s, np-&gt;name) == 0)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return(np);             /* found it */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return(NULL);           /* not found */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}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install Function</a:t>
            </a:r>
          </a:p>
        </p:txBody>
      </p:sp>
      <p:sp>
        <p:nvSpPr>
          <p:cNvPr id="221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PURPOSE: Install checks hash table using lookup and if entry not found,</a:t>
            </a:r>
          </a:p>
          <a:p>
            <a:r>
              <a:rPr lang="en-US" altLang="en-US" sz="2000"/>
              <a:t>         it "installs" the entry.</a:t>
            </a:r>
          </a:p>
          <a:p>
            <a:r>
              <a:rPr lang="en-US" altLang="en-US" sz="2000"/>
              <a:t>USAGE:  np = install(name); </a:t>
            </a:r>
          </a:p>
          <a:p>
            <a:r>
              <a:rPr lang="en-US" altLang="en-US" sz="2000"/>
              <a:t>   </a:t>
            </a:r>
          </a:p>
          <a:p>
            <a:r>
              <a:rPr lang="en-US" altLang="en-US" sz="2000"/>
              <a:t>DESCRIPTION OF PARAMETERS: name(array of char) name to install in </a:t>
            </a:r>
          </a:p>
          <a:p>
            <a:r>
              <a:rPr lang="en-US" altLang="en-US" sz="2000"/>
              <a:t>        symbol table</a:t>
            </a:r>
          </a:p>
          <a:p>
            <a:r>
              <a:rPr lang="en-US" altLang="en-US" sz="2000"/>
              <a:t>AUTHOR:  Kernighan and Ritchie, modified by Ron Sobczak</a:t>
            </a:r>
          </a:p>
          <a:p>
            <a:endParaRPr lang="en-US" altLang="en-US" sz="2000"/>
          </a:p>
          <a:p>
            <a:r>
              <a:rPr lang="en-US" altLang="en-US" sz="2000"/>
              <a:t>LAST REVISION: 12/11/83</a:t>
            </a:r>
          </a:p>
          <a:p>
            <a:r>
              <a:rPr lang="en-US" altLang="en-US" sz="2000"/>
              <a:t>*/</a:t>
            </a:r>
          </a:p>
          <a:p>
            <a:endParaRPr lang="en-US" altLang="en-US" sz="2000"/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52400"/>
            <a:ext cx="8307387" cy="670560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struct nlist *install(char *name)       /* put (name) in hashtab */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struct nlist *np, *lookup();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char *strdup(), *malloc();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int hashval;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if ((np = lookup(name))  == NULL) {     /* not found */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np = (struct nlist *) malloc(sizeof(*np));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if (np == NULL)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return(NULL);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if ((np-&gt;name = strdup(name)) == NULL)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return(NULL);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hashval = hash(np-&gt;name);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np-&gt;next = hashtab[hashval];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hashtab[hashval] = np;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return(np);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}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</a:t>
            </a:r>
            <a:r>
              <a:rPr lang="en-US" dirty="0" err="1" smtClean="0"/>
              <a:t>egEx</a:t>
            </a:r>
            <a:r>
              <a:rPr lang="en-US" dirty="0" smtClean="0"/>
              <a:t> Quick 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hlinkClick r:id="rId2"/>
              </a:rPr>
              <a:t>http://rubular.com/r/11Z1trB1JI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3494" y="1295400"/>
            <a:ext cx="9279294" cy="194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31636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hlinkClick r:id="rId2"/>
              </a:rPr>
              <a:t>Python Regular Expressions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docs.python.org/3.4/library/re.html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>
              <a:hlinkClick r:id="rId2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 smtClean="0">
                <a:hlinkClick r:id="rId2"/>
              </a:rPr>
              <a:t>Pythex</a:t>
            </a:r>
            <a:r>
              <a:rPr lang="en-US" dirty="0" smtClean="0">
                <a:hlinkClick r:id="rId2"/>
              </a:rPr>
              <a:t>: a Python regular expression editor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hlinkClick r:id="rId2"/>
              </a:rPr>
              <a:t>https://pythex.org/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POSIX: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/>
              <a:t>https://www.regular-expressions.info/posix.html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44772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Python Regular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import re</a:t>
            </a:r>
          </a:p>
          <a:p>
            <a:r>
              <a:rPr lang="en-US" sz="2000" dirty="0"/>
              <a:t>import time</a:t>
            </a:r>
          </a:p>
          <a:p>
            <a:endParaRPr lang="en-US" sz="2000" dirty="0"/>
          </a:p>
          <a:p>
            <a:r>
              <a:rPr lang="en-US" sz="2000" dirty="0"/>
              <a:t>filename="../../513/513F16.txt"</a:t>
            </a:r>
          </a:p>
          <a:p>
            <a:r>
              <a:rPr lang="en-US" sz="2000" dirty="0"/>
              <a:t>f = open(filename, "r")</a:t>
            </a:r>
          </a:p>
          <a:p>
            <a:endParaRPr lang="en-US" sz="2000" dirty="0"/>
          </a:p>
          <a:p>
            <a:r>
              <a:rPr lang="pl-PL" sz="2000" dirty="0"/>
              <a:t>regexp=re.compile(r'Degree:\s*([A-Z].*)|[1-9][0-9]?.*([A-Z][a-zA-Z-]*)') #,\s*([A-Z][a-z]*)')</a:t>
            </a:r>
          </a:p>
          <a:p>
            <a:endParaRPr lang="en-US" sz="2000" dirty="0"/>
          </a:p>
          <a:p>
            <a:r>
              <a:rPr lang="en-US" sz="2000" dirty="0" err="1"/>
              <a:t>degreeRE</a:t>
            </a:r>
            <a:r>
              <a:rPr lang="en-US" sz="2000" dirty="0"/>
              <a:t>=</a:t>
            </a:r>
            <a:r>
              <a:rPr lang="en-US" sz="2000" dirty="0" err="1"/>
              <a:t>re.compile</a:t>
            </a:r>
            <a:r>
              <a:rPr lang="en-US" sz="2000" dirty="0"/>
              <a:t>(</a:t>
            </a:r>
            <a:r>
              <a:rPr lang="en-US" sz="2000" dirty="0" err="1"/>
              <a:t>r'Degree</a:t>
            </a:r>
            <a:r>
              <a:rPr lang="en-US" sz="2000" dirty="0"/>
              <a:t>:\s*([A-</a:t>
            </a:r>
            <a:r>
              <a:rPr lang="en-US" sz="2000" dirty="0" err="1"/>
              <a:t>Za</a:t>
            </a:r>
            <a:r>
              <a:rPr lang="en-US" sz="2000" dirty="0"/>
              <a:t>-z].*)')</a:t>
            </a:r>
          </a:p>
          <a:p>
            <a:endParaRPr lang="en-US" sz="2000" dirty="0"/>
          </a:p>
          <a:p>
            <a:r>
              <a:rPr lang="pl-PL" sz="2000" dirty="0"/>
              <a:t>nameRE=re.compile(r'[1-9][0-9]?\s*([A-Z][a-zA-Z-]*\,\s*[A-Za-z-]+)')</a:t>
            </a:r>
          </a:p>
          <a:p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6481210"/>
            <a:ext cx="5257800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https://docs.python.org/3.4/library/re.html</a:t>
            </a:r>
          </a:p>
        </p:txBody>
      </p:sp>
    </p:spTree>
    <p:extLst>
      <p:ext uri="{BB962C8B-B14F-4D97-AF65-F5344CB8AC3E}">
        <p14:creationId xmlns:p14="http://schemas.microsoft.com/office/powerpoint/2010/main" val="265968691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799" y="247650"/>
            <a:ext cx="5006975" cy="781050"/>
          </a:xfrm>
        </p:spPr>
        <p:txBody>
          <a:bodyPr/>
          <a:lstStyle/>
          <a:p>
            <a:r>
              <a:rPr lang="en-US" dirty="0" smtClean="0"/>
              <a:t>Python Example </a:t>
            </a:r>
            <a:r>
              <a:rPr lang="en-US" sz="2800" dirty="0" smtClean="0"/>
              <a:t>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247650"/>
            <a:ext cx="8307387" cy="6197600"/>
          </a:xfrm>
        </p:spPr>
        <p:txBody>
          <a:bodyPr/>
          <a:lstStyle/>
          <a:p>
            <a:r>
              <a:rPr lang="en-US" dirty="0"/>
              <a:t>name="unassigned"</a:t>
            </a:r>
          </a:p>
          <a:p>
            <a:r>
              <a:rPr lang="en-US" dirty="0"/>
              <a:t>for line in f:</a:t>
            </a:r>
          </a:p>
          <a:p>
            <a:r>
              <a:rPr lang="en-US" dirty="0"/>
              <a:t>    m=</a:t>
            </a:r>
            <a:r>
              <a:rPr lang="en-US" dirty="0" err="1"/>
              <a:t>regexp.match</a:t>
            </a:r>
            <a:r>
              <a:rPr lang="en-US" dirty="0"/>
              <a:t>(line)</a:t>
            </a:r>
          </a:p>
          <a:p>
            <a:r>
              <a:rPr lang="en-US" dirty="0"/>
              <a:t>    if m != None:</a:t>
            </a:r>
          </a:p>
          <a:p>
            <a:r>
              <a:rPr lang="en-US" dirty="0"/>
              <a:t>        m2 = </a:t>
            </a:r>
            <a:r>
              <a:rPr lang="en-US" dirty="0" err="1"/>
              <a:t>nameRE.match</a:t>
            </a:r>
            <a:r>
              <a:rPr lang="en-US" dirty="0"/>
              <a:t>(line)</a:t>
            </a:r>
          </a:p>
          <a:p>
            <a:r>
              <a:rPr lang="en-US" dirty="0"/>
              <a:t>        if m2 != None:</a:t>
            </a:r>
          </a:p>
          <a:p>
            <a:r>
              <a:rPr lang="en-US" dirty="0"/>
              <a:t>           name=m2.group(1)</a:t>
            </a:r>
          </a:p>
          <a:p>
            <a:r>
              <a:rPr lang="en-US" dirty="0"/>
              <a:t>        m3 = </a:t>
            </a:r>
            <a:r>
              <a:rPr lang="en-US" dirty="0" err="1"/>
              <a:t>degreeRE.match</a:t>
            </a:r>
            <a:r>
              <a:rPr lang="en-US" dirty="0"/>
              <a:t>(line)</a:t>
            </a:r>
          </a:p>
          <a:p>
            <a:r>
              <a:rPr lang="en-US" dirty="0"/>
              <a:t>        if m3 != None:</a:t>
            </a:r>
          </a:p>
          <a:p>
            <a:r>
              <a:rPr lang="en-US" dirty="0"/>
              <a:t>           print (name, "\t", m3.group(1))</a:t>
            </a:r>
          </a:p>
          <a:p>
            <a:r>
              <a:rPr lang="en-US" dirty="0" err="1"/>
              <a:t>f.close</a:t>
            </a:r>
            <a:r>
              <a:rPr lang="en-US" dirty="0"/>
              <a:t>()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21671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3.14  (a | b)*</a:t>
            </a:r>
            <a:r>
              <a:rPr lang="en-US" dirty="0" err="1" smtClean="0"/>
              <a:t>abb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12081"/>
            <a:ext cx="7508211" cy="3317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74740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790700"/>
            <a:ext cx="8758569" cy="3959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19332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42670</TotalTime>
  <Pages>35</Pages>
  <Words>1800</Words>
  <Application>Microsoft Office PowerPoint</Application>
  <PresentationFormat>Letter Paper (8.5x11 in)</PresentationFormat>
  <Paragraphs>258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5" baseType="lpstr">
      <vt:lpstr>Arial</vt:lpstr>
      <vt:lpstr>Cambria Math</vt:lpstr>
      <vt:lpstr>Century Gothic</vt:lpstr>
      <vt:lpstr>Courier New</vt:lpstr>
      <vt:lpstr>Helvetica</vt:lpstr>
      <vt:lpstr>Lucida Console</vt:lpstr>
      <vt:lpstr>Symbol</vt:lpstr>
      <vt:lpstr>Times New Roman</vt:lpstr>
      <vt:lpstr>Wingdings</vt:lpstr>
      <vt:lpstr>white212</vt:lpstr>
      <vt:lpstr>Lecture 4  (new improved)  Subset construction NFA   DFA</vt:lpstr>
      <vt:lpstr>Overview</vt:lpstr>
      <vt:lpstr>Rubular.com</vt:lpstr>
      <vt:lpstr>RegEx Quick Reference</vt:lpstr>
      <vt:lpstr>PowerPoint Presentation</vt:lpstr>
      <vt:lpstr>Python Regular Expressions</vt:lpstr>
      <vt:lpstr>Python Example Continued</vt:lpstr>
      <vt:lpstr>Example 3.14  (a | b)*abb</vt:lpstr>
      <vt:lpstr>Transition Table</vt:lpstr>
      <vt:lpstr>Deterministic Finite Automata (DFA)</vt:lpstr>
      <vt:lpstr>NFA  transitions  versus DFA</vt:lpstr>
      <vt:lpstr>Every DFA is an NFA</vt:lpstr>
      <vt:lpstr>So why use an NFA and why use a DFA?</vt:lpstr>
      <vt:lpstr>Algorithm 3.18 : Simulating a DFA. </vt:lpstr>
      <vt:lpstr>Simulating DFA = recognizing L(DFA)</vt:lpstr>
      <vt:lpstr>Algorithm 3.20 : The subset construction</vt:lpstr>
      <vt:lpstr>Fig 3.31 Operations on NFA states</vt:lpstr>
      <vt:lpstr>Fig. 3.32 the Subset Contruction</vt:lpstr>
      <vt:lpstr>Fig 3.33 Computing ε-closure of a set</vt:lpstr>
      <vt:lpstr>NFA  DFA via Subset Construction</vt:lpstr>
      <vt:lpstr>PowerPoint Presentation</vt:lpstr>
      <vt:lpstr>PowerPoint Presentation</vt:lpstr>
      <vt:lpstr>PowerPoint Presentation</vt:lpstr>
      <vt:lpstr>Algorithm 3.22 : Simulating an NFA</vt:lpstr>
      <vt:lpstr>Simulating an NFA</vt:lpstr>
      <vt:lpstr>PowerPoint Presentation</vt:lpstr>
      <vt:lpstr>DFA Minimization Algorithm (Author’s Slide)</vt:lpstr>
      <vt:lpstr>Details of the algorithm (Author’s Slide)</vt:lpstr>
      <vt:lpstr>Minimization Algorithm</vt:lpstr>
      <vt:lpstr>Building Faster Scanners from the DFA (Author’s slide)</vt:lpstr>
      <vt:lpstr>Symbol Tables</vt:lpstr>
      <vt:lpstr>The Hash Function</vt:lpstr>
      <vt:lpstr>The lookup Function</vt:lpstr>
      <vt:lpstr>The install Function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212 Computer Architecture</dc:title>
  <dc:subject/>
  <dc:creator>Manton Matthews</dc:creator>
  <cp:keywords/>
  <dc:description/>
  <cp:lastModifiedBy>mmm</cp:lastModifiedBy>
  <cp:revision>248</cp:revision>
  <cp:lastPrinted>1998-08-31T18:34:23Z</cp:lastPrinted>
  <dcterms:created xsi:type="dcterms:W3CDTF">1998-08-11T09:19:24Z</dcterms:created>
  <dcterms:modified xsi:type="dcterms:W3CDTF">2018-01-30T11:02:20Z</dcterms:modified>
</cp:coreProperties>
</file>