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0"/>
  </p:notesMasterIdLst>
  <p:handoutMasterIdLst>
    <p:handoutMasterId r:id="rId31"/>
  </p:handoutMasterIdLst>
  <p:sldIdLst>
    <p:sldId id="570" r:id="rId2"/>
    <p:sldId id="627" r:id="rId3"/>
    <p:sldId id="626" r:id="rId4"/>
    <p:sldId id="625" r:id="rId5"/>
    <p:sldId id="621" r:id="rId6"/>
    <p:sldId id="623" r:id="rId7"/>
    <p:sldId id="624" r:id="rId8"/>
    <p:sldId id="628" r:id="rId9"/>
    <p:sldId id="650" r:id="rId10"/>
    <p:sldId id="629" r:id="rId11"/>
    <p:sldId id="647" r:id="rId12"/>
    <p:sldId id="630" r:id="rId13"/>
    <p:sldId id="632" r:id="rId14"/>
    <p:sldId id="631" r:id="rId15"/>
    <p:sldId id="633" r:id="rId16"/>
    <p:sldId id="649" r:id="rId17"/>
    <p:sldId id="648" r:id="rId18"/>
    <p:sldId id="636" r:id="rId19"/>
    <p:sldId id="637" r:id="rId20"/>
    <p:sldId id="638" r:id="rId21"/>
    <p:sldId id="639" r:id="rId22"/>
    <p:sldId id="640" r:id="rId23"/>
    <p:sldId id="641" r:id="rId24"/>
    <p:sldId id="642" r:id="rId25"/>
    <p:sldId id="643" r:id="rId26"/>
    <p:sldId id="644" r:id="rId27"/>
    <p:sldId id="645" r:id="rId28"/>
    <p:sldId id="646" r:id="rId29"/>
  </p:sldIdLst>
  <p:sldSz cx="9144000" cy="6858000" type="letter"/>
  <p:notesSz cx="9296400" cy="7010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FF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13" autoAdjust="0"/>
    <p:restoredTop sz="94660"/>
  </p:normalViewPr>
  <p:slideViewPr>
    <p:cSldViewPr>
      <p:cViewPr varScale="1">
        <p:scale>
          <a:sx n="66" d="100"/>
          <a:sy n="66" d="100"/>
        </p:scale>
        <p:origin x="248" y="52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98" y="-67"/>
      </p:cViewPr>
      <p:guideLst>
        <p:guide orient="horz" pos="2209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267200" y="6678613"/>
            <a:ext cx="7651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69" tIns="44480" rIns="87369" bIns="44480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 smtClean="0"/>
              <a:t>Page </a:t>
            </a:r>
            <a:fld id="{32645C1E-7634-4FF7-9D98-CEBD1B38334C}" type="slidenum">
              <a:rPr lang="en-US" altLang="en-US" sz="1200" b="0" baseline="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 smtClean="0"/>
          </a:p>
        </p:txBody>
      </p:sp>
    </p:spTree>
    <p:extLst>
      <p:ext uri="{BB962C8B-B14F-4D97-AF65-F5344CB8AC3E}">
        <p14:creationId xmlns:p14="http://schemas.microsoft.com/office/powerpoint/2010/main" val="3418584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8250" y="3332163"/>
            <a:ext cx="6819900" cy="3152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546" tIns="44480" rIns="90546" bIns="44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244975" y="6678613"/>
            <a:ext cx="80645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69" tIns="44480" rIns="87369" bIns="44480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 smtClean="0">
                <a:latin typeface="Century Gothic" panose="020B0502020202020204" pitchFamily="34" charset="0"/>
              </a:rPr>
              <a:t>Page </a:t>
            </a:r>
            <a:fld id="{E9D327C1-76E1-4C6D-B989-008A70DB00E3}" type="slidenum">
              <a:rPr lang="en-US" altLang="en-US" sz="1200" b="0" baseline="0" smtClean="0">
                <a:latin typeface="Century Gothic" panose="020B0502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 smtClean="0">
              <a:latin typeface="Century Gothic" panose="020B0502020202020204" pitchFamily="34" charset="0"/>
            </a:endParaRP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1950" y="530225"/>
            <a:ext cx="3492500" cy="2619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49740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400800"/>
            <a:ext cx="365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ctr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aseline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Click to edit Master subtitle style</a:t>
            </a:r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186651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893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06625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722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8125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288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07993995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7" cy="5224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9389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776753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838" y="247650"/>
            <a:ext cx="84121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9" y="1220788"/>
            <a:ext cx="3810001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724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5451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05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334604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005216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310723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0413" y="1220788"/>
            <a:ext cx="8307387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31838" y="247650"/>
            <a:ext cx="8716962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03754" y="6445250"/>
            <a:ext cx="3354434" cy="28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dirty="0" smtClean="0">
                <a:solidFill>
                  <a:schemeClr val="hlink"/>
                </a:solidFill>
              </a:rPr>
              <a:t>Performance: Matrix Multiplication – </a:t>
            </a:r>
            <a:fld id="{BE71D020-1609-4CB0-B21B-F797AD94C1B5}" type="slidenum">
              <a:rPr lang="en-US" altLang="en-US" sz="1400" b="0" baseline="0" smtClean="0">
                <a:solidFill>
                  <a:schemeClr val="hlink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altLang="en-US" sz="1400" b="0" baseline="0" dirty="0" smtClean="0">
                <a:solidFill>
                  <a:schemeClr val="hlink"/>
                </a:solidFill>
              </a:rPr>
              <a:t> –</a:t>
            </a:r>
            <a:endParaRPr lang="en-US" altLang="en-US" sz="1400" b="0" baseline="0" dirty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246058" y="6390245"/>
            <a:ext cx="1725783" cy="28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 baseline="-25000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 baseline="-25000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 baseline="-25000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 baseline="-25000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 baseline="-25000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dirty="0">
                <a:solidFill>
                  <a:schemeClr val="hlink"/>
                </a:solidFill>
                <a:cs typeface="+mn-cs"/>
              </a:rPr>
              <a:t>CSCE 513 Fall </a:t>
            </a:r>
            <a:r>
              <a:rPr lang="en-US" altLang="en-US" sz="1400" b="0" baseline="0" dirty="0" smtClean="0">
                <a:solidFill>
                  <a:schemeClr val="hlink"/>
                </a:solidFill>
                <a:cs typeface="+mn-cs"/>
              </a:rPr>
              <a:t>2017</a:t>
            </a:r>
            <a:endParaRPr lang="en-US" altLang="en-US" sz="1400" b="0" baseline="0" dirty="0">
              <a:solidFill>
                <a:schemeClr val="hlink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  <p:sldLayoutId id="2147483881" r:id="rId13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accent1"/>
          </a:solidFill>
          <a:latin typeface="Helvetica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defRPr sz="2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2000" b="1">
          <a:solidFill>
            <a:schemeClr val="tx2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2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836738"/>
            <a:ext cx="8458200" cy="1565275"/>
          </a:xfrm>
        </p:spPr>
        <p:txBody>
          <a:bodyPr/>
          <a:lstStyle/>
          <a:p>
            <a:pPr algn="ctr" eaLnBrk="1" hangingPunct="1"/>
            <a:r>
              <a:rPr lang="en-US" altLang="en-US" dirty="0" smtClean="0"/>
              <a:t>Measuring Program Performance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Matrix </a:t>
            </a:r>
            <a:r>
              <a:rPr lang="en-US" altLang="en-US" dirty="0" smtClean="0"/>
              <a:t>Multiply</a:t>
            </a:r>
            <a:br>
              <a:rPr lang="en-US" altLang="en-US" dirty="0" smtClean="0"/>
            </a:br>
            <a:r>
              <a:rPr lang="en-US" altLang="en-US" dirty="0" smtClean="0"/>
              <a:t>             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0425" y="3719513"/>
            <a:ext cx="4384675" cy="246221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Topics </a:t>
            </a:r>
            <a:endParaRPr lang="en-US" dirty="0" smtClean="0"/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Linux times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Matrix multiplication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Readings</a:t>
            </a:r>
            <a:r>
              <a:rPr lang="en-US" dirty="0" smtClean="0"/>
              <a:t>:</a:t>
            </a:r>
            <a:endParaRPr lang="en-US" dirty="0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47713" y="6019800"/>
            <a:ext cx="1926809" cy="294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000" dirty="0" smtClean="0">
                <a:latin typeface="Courier New" panose="02070309020205020404" pitchFamily="49" charset="0"/>
              </a:rPr>
              <a:t>November 20, 2017</a:t>
            </a:r>
            <a:endParaRPr lang="en-US" altLang="en-US" sz="2000" dirty="0">
              <a:latin typeface="Courier New" panose="02070309020205020404" pitchFamily="49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22313" y="762000"/>
            <a:ext cx="7929562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7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3800"/>
              <a:t>CSCE 513  Computer Architecture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smtClean="0"/>
              <a:t>Headers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/>
              <a:t>#include &lt;</a:t>
            </a:r>
            <a:r>
              <a:rPr lang="en-US" sz="2000" dirty="0" err="1"/>
              <a:t>stdio.h</a:t>
            </a:r>
            <a:r>
              <a:rPr lang="en-US" sz="2000" dirty="0"/>
              <a:t>&gt;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#include &lt;</a:t>
            </a:r>
            <a:r>
              <a:rPr lang="en-US" sz="2000" dirty="0" err="1"/>
              <a:t>stdlib.h</a:t>
            </a:r>
            <a:r>
              <a:rPr lang="en-US" sz="2000" dirty="0"/>
              <a:t>&gt;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#include &lt;</a:t>
            </a:r>
            <a:r>
              <a:rPr lang="en-US" sz="2000" dirty="0" err="1"/>
              <a:t>math.h</a:t>
            </a:r>
            <a:r>
              <a:rPr lang="en-US" sz="2000" dirty="0"/>
              <a:t>&gt;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#include &lt;</a:t>
            </a:r>
            <a:r>
              <a:rPr lang="en-US" sz="2000" dirty="0" err="1"/>
              <a:t>assert.h</a:t>
            </a:r>
            <a:r>
              <a:rPr lang="en-US" sz="2000" dirty="0"/>
              <a:t>&gt;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#include &lt;</a:t>
            </a:r>
            <a:r>
              <a:rPr lang="en-US" sz="2000" dirty="0" err="1"/>
              <a:t>time.h</a:t>
            </a:r>
            <a:r>
              <a:rPr lang="en-US" sz="2000" dirty="0"/>
              <a:t>&gt;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#include &lt;sys/</a:t>
            </a:r>
            <a:r>
              <a:rPr lang="en-US" sz="2000" dirty="0" err="1"/>
              <a:t>resource.h</a:t>
            </a:r>
            <a:r>
              <a:rPr lang="en-US" sz="2000" dirty="0"/>
              <a:t>&gt;</a:t>
            </a:r>
          </a:p>
          <a:p>
            <a:pPr>
              <a:spcBef>
                <a:spcPts val="600"/>
              </a:spcBef>
              <a:defRPr/>
            </a:pP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double **</a:t>
            </a:r>
            <a:r>
              <a:rPr lang="en-US" sz="2000" dirty="0" err="1"/>
              <a:t>allocmatrix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, </a:t>
            </a:r>
            <a:r>
              <a:rPr lang="en-US" sz="2000" dirty="0" err="1"/>
              <a:t>int</a:t>
            </a:r>
            <a:r>
              <a:rPr lang="en-US" sz="2000" dirty="0"/>
              <a:t> );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freematrix</a:t>
            </a:r>
            <a:r>
              <a:rPr lang="en-US" sz="2000" dirty="0"/>
              <a:t>(double **, </a:t>
            </a:r>
            <a:r>
              <a:rPr lang="en-US" sz="2000" dirty="0" err="1"/>
              <a:t>int</a:t>
            </a:r>
            <a:r>
              <a:rPr lang="en-US" sz="2000" dirty="0"/>
              <a:t>, </a:t>
            </a:r>
            <a:r>
              <a:rPr lang="en-US" sz="2000" dirty="0" err="1"/>
              <a:t>int</a:t>
            </a:r>
            <a:r>
              <a:rPr lang="en-US" sz="2000" dirty="0"/>
              <a:t>);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void </a:t>
            </a:r>
            <a:r>
              <a:rPr lang="en-US" sz="2000" dirty="0" err="1"/>
              <a:t>nerror</a:t>
            </a:r>
            <a:r>
              <a:rPr lang="en-US" sz="2000" dirty="0"/>
              <a:t>(char *</a:t>
            </a:r>
            <a:r>
              <a:rPr lang="en-US" sz="2000" dirty="0" err="1"/>
              <a:t>error_text</a:t>
            </a:r>
            <a:r>
              <a:rPr lang="en-US" sz="2000" dirty="0"/>
              <a:t>);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double seconds(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nmode</a:t>
            </a:r>
            <a:r>
              <a:rPr lang="en-US" sz="2000" dirty="0"/>
              <a:t>);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double </a:t>
            </a:r>
            <a:r>
              <a:rPr lang="en-US" sz="2000" dirty="0" err="1"/>
              <a:t>rand_gen</a:t>
            </a:r>
            <a:r>
              <a:rPr lang="en-US" sz="2000" dirty="0"/>
              <a:t>(double </a:t>
            </a:r>
            <a:r>
              <a:rPr lang="en-US" sz="2000" dirty="0" err="1"/>
              <a:t>fmin</a:t>
            </a:r>
            <a:r>
              <a:rPr lang="en-US" sz="2000" dirty="0"/>
              <a:t>, double </a:t>
            </a:r>
            <a:r>
              <a:rPr lang="en-US" sz="2000" dirty="0" err="1"/>
              <a:t>fmax</a:t>
            </a:r>
            <a:r>
              <a:rPr lang="en-US" sz="2000" dirty="0"/>
              <a:t>);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void </a:t>
            </a:r>
            <a:r>
              <a:rPr lang="en-US" sz="2000" dirty="0" err="1"/>
              <a:t>SetSeed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 flag);</a:t>
            </a:r>
          </a:p>
          <a:p>
            <a:pPr>
              <a:spcBef>
                <a:spcPts val="600"/>
              </a:spcBef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557521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343400" y="368968"/>
            <a:ext cx="4766912" cy="781050"/>
          </a:xfrm>
        </p:spPr>
        <p:txBody>
          <a:bodyPr/>
          <a:lstStyle/>
          <a:p>
            <a:r>
              <a:rPr lang="en-US" altLang="en-US" dirty="0" smtClean="0"/>
              <a:t>Main: </a:t>
            </a:r>
            <a:r>
              <a:rPr lang="en-US" altLang="en-US" dirty="0" err="1" smtClean="0"/>
              <a:t>args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307388" cy="5986463"/>
          </a:xfrm>
        </p:spPr>
        <p:txBody>
          <a:bodyPr/>
          <a:lstStyle/>
          <a:p>
            <a:pPr>
              <a:spcBef>
                <a:spcPts val="400"/>
              </a:spcBef>
              <a:defRPr/>
            </a:pPr>
            <a:r>
              <a:rPr lang="en-US" sz="1800" dirty="0" err="1"/>
              <a:t>int</a:t>
            </a:r>
            <a:r>
              <a:rPr lang="en-US" sz="1800" dirty="0"/>
              <a:t> main(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argc</a:t>
            </a:r>
            <a:r>
              <a:rPr lang="en-US" sz="1800" dirty="0"/>
              <a:t>, char** </a:t>
            </a:r>
            <a:r>
              <a:rPr lang="en-US" sz="1800" dirty="0" err="1"/>
              <a:t>argv</a:t>
            </a:r>
            <a:r>
              <a:rPr lang="en-US" sz="1800" dirty="0"/>
              <a:t>)  </a:t>
            </a:r>
            <a:r>
              <a:rPr lang="en-US" sz="1800" dirty="0" smtClean="0"/>
              <a:t>{</a:t>
            </a:r>
            <a:endParaRPr lang="en-US" sz="1800" dirty="0"/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</a:t>
            </a:r>
            <a:r>
              <a:rPr lang="en-US" sz="1800" dirty="0" err="1"/>
              <a:t>int</a:t>
            </a:r>
            <a:r>
              <a:rPr lang="en-US" sz="1800" dirty="0"/>
              <a:t> l,rows,cols2,cols;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i,j,k</a:t>
            </a:r>
            <a:r>
              <a:rPr lang="en-US" sz="1800" dirty="0"/>
              <a:t>;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double temp;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double **A, **B, **C;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double </a:t>
            </a:r>
            <a:r>
              <a:rPr lang="en-US" sz="1800" dirty="0" err="1"/>
              <a:t>tstart</a:t>
            </a:r>
            <a:r>
              <a:rPr lang="en-US" sz="1800" dirty="0"/>
              <a:t>, tend</a:t>
            </a:r>
            <a:r>
              <a:rPr lang="en-US" sz="1800" dirty="0" smtClean="0"/>
              <a:t>;</a:t>
            </a:r>
            <a:endParaRPr lang="en-US" sz="1800" dirty="0"/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/*  ****************************************************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//  * The following allows matrix parameters to be     *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//  * entered on the command line to take advantage    *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//  * of dynamically allocated memory.  You may modify *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//  * or remove it as you wish.                        *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//  </a:t>
            </a:r>
            <a:r>
              <a:rPr lang="en-US" sz="1800" dirty="0" smtClean="0"/>
              <a:t>****************************************************/</a:t>
            </a:r>
            <a:endParaRPr lang="en-US" sz="1800" dirty="0"/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if (</a:t>
            </a:r>
            <a:r>
              <a:rPr lang="en-US" sz="1800" dirty="0" err="1"/>
              <a:t>argc</a:t>
            </a:r>
            <a:r>
              <a:rPr lang="en-US" sz="1800" dirty="0"/>
              <a:t> != 4) {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 </a:t>
            </a:r>
            <a:r>
              <a:rPr lang="en-US" sz="1800" dirty="0" err="1"/>
              <a:t>nerror</a:t>
            </a:r>
            <a:r>
              <a:rPr lang="en-US" sz="1800" dirty="0"/>
              <a:t>("</a:t>
            </a:r>
            <a:r>
              <a:rPr lang="en-US" sz="1600" dirty="0"/>
              <a:t>Usage:  &lt;executable&gt; &lt;rows-value&gt; &lt;cols-value&gt; &lt;cols2-value&gt;</a:t>
            </a:r>
            <a:r>
              <a:rPr lang="en-US" sz="1800" dirty="0"/>
              <a:t>");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}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rows = </a:t>
            </a:r>
            <a:r>
              <a:rPr lang="en-US" sz="1800" dirty="0" err="1"/>
              <a:t>atoi</a:t>
            </a:r>
            <a:r>
              <a:rPr lang="en-US" sz="1800" dirty="0"/>
              <a:t>(</a:t>
            </a:r>
            <a:r>
              <a:rPr lang="en-US" sz="1800" dirty="0" err="1"/>
              <a:t>argv</a:t>
            </a:r>
            <a:r>
              <a:rPr lang="en-US" sz="1800" dirty="0"/>
              <a:t>[1]);   /* A is a rows x cols matrix */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cols = </a:t>
            </a:r>
            <a:r>
              <a:rPr lang="en-US" sz="1800" dirty="0" err="1"/>
              <a:t>atoi</a:t>
            </a:r>
            <a:r>
              <a:rPr lang="en-US" sz="1800" dirty="0"/>
              <a:t>(</a:t>
            </a:r>
            <a:r>
              <a:rPr lang="en-US" sz="1800" dirty="0" err="1"/>
              <a:t>argv</a:t>
            </a:r>
            <a:r>
              <a:rPr lang="en-US" sz="1800" dirty="0"/>
              <a:t>[2]);   /* B is a cols x cols2 matrix */</a:t>
            </a:r>
          </a:p>
          <a:p>
            <a:pPr>
              <a:spcBef>
                <a:spcPts val="400"/>
              </a:spcBef>
              <a:defRPr/>
            </a:pPr>
            <a:r>
              <a:rPr lang="en-US" sz="1800" dirty="0"/>
              <a:t>      cols2 = </a:t>
            </a:r>
            <a:r>
              <a:rPr lang="en-US" sz="1800" dirty="0" err="1"/>
              <a:t>atoi</a:t>
            </a:r>
            <a:r>
              <a:rPr lang="en-US" sz="1800" dirty="0"/>
              <a:t>(</a:t>
            </a:r>
            <a:r>
              <a:rPr lang="en-US" sz="1800" dirty="0" err="1"/>
              <a:t>argv</a:t>
            </a:r>
            <a:r>
              <a:rPr lang="en-US" sz="1800" dirty="0"/>
              <a:t>[3]);   /* So C=A*B is a rows x cols2 matrix */</a:t>
            </a:r>
          </a:p>
        </p:txBody>
      </p:sp>
    </p:spTree>
    <p:extLst>
      <p:ext uri="{BB962C8B-B14F-4D97-AF65-F5344CB8AC3E}">
        <p14:creationId xmlns:p14="http://schemas.microsoft.com/office/powerpoint/2010/main" val="77233217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smtClean="0"/>
              <a:t>Initializing the arrays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sz="1800" dirty="0"/>
              <a:t> </a:t>
            </a:r>
            <a:r>
              <a:rPr lang="en-US" sz="1800" dirty="0" smtClean="0"/>
              <a:t>    A</a:t>
            </a:r>
            <a:r>
              <a:rPr lang="en-US" sz="1800" dirty="0"/>
              <a:t>=(double **) </a:t>
            </a:r>
            <a:r>
              <a:rPr lang="en-US" sz="1800" dirty="0" err="1"/>
              <a:t>allocmatrix</a:t>
            </a:r>
            <a:r>
              <a:rPr lang="en-US" sz="1800" dirty="0"/>
              <a:t>(</a:t>
            </a:r>
            <a:r>
              <a:rPr lang="en-US" sz="1800" dirty="0" err="1"/>
              <a:t>rows,cols</a:t>
            </a:r>
            <a:r>
              <a:rPr lang="en-US" sz="1800" dirty="0" smtClean="0"/>
              <a:t>);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      /* *********************************************************</a:t>
            </a:r>
          </a:p>
          <a:p>
            <a:pPr>
              <a:defRPr/>
            </a:pPr>
            <a:r>
              <a:rPr lang="en-US" sz="1800" dirty="0"/>
              <a:t>      //  * Initialize matrix elements so compiler does not      *</a:t>
            </a:r>
          </a:p>
          <a:p>
            <a:pPr>
              <a:defRPr/>
            </a:pPr>
            <a:r>
              <a:rPr lang="en-US" sz="1800" dirty="0"/>
              <a:t>      //  * optimize out                                         *</a:t>
            </a:r>
          </a:p>
          <a:p>
            <a:pPr>
              <a:defRPr/>
            </a:pPr>
            <a:r>
              <a:rPr lang="en-US" sz="1800" dirty="0"/>
              <a:t>      // *********************************************************/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/>
              <a:t>      for(</a:t>
            </a:r>
            <a:r>
              <a:rPr lang="en-US" sz="1800" dirty="0" err="1"/>
              <a:t>i</a:t>
            </a:r>
            <a:r>
              <a:rPr lang="en-US" sz="1800" dirty="0"/>
              <a:t>=0;i&lt;</a:t>
            </a:r>
            <a:r>
              <a:rPr lang="en-US" sz="1800" dirty="0" err="1"/>
              <a:t>rows;i</a:t>
            </a:r>
            <a:r>
              <a:rPr lang="en-US" sz="1800" dirty="0"/>
              <a:t>++) {</a:t>
            </a:r>
          </a:p>
          <a:p>
            <a:pPr>
              <a:defRPr/>
            </a:pPr>
            <a:r>
              <a:rPr lang="en-US" sz="1800" dirty="0"/>
              <a:t>        for(j=0;j&lt;</a:t>
            </a:r>
            <a:r>
              <a:rPr lang="en-US" sz="1800" dirty="0" err="1"/>
              <a:t>cols;j</a:t>
            </a:r>
            <a:r>
              <a:rPr lang="en-US" sz="1800" dirty="0"/>
              <a:t>++) {</a:t>
            </a:r>
          </a:p>
          <a:p>
            <a:pPr>
              <a:defRPr/>
            </a:pPr>
            <a:r>
              <a:rPr lang="en-US" sz="1800" dirty="0"/>
              <a:t>          A[</a:t>
            </a:r>
            <a:r>
              <a:rPr lang="en-US" sz="1800" dirty="0" err="1"/>
              <a:t>i</a:t>
            </a:r>
            <a:r>
              <a:rPr lang="en-US" sz="1800" dirty="0"/>
              <a:t>][j] = </a:t>
            </a:r>
            <a:r>
              <a:rPr lang="en-US" sz="1800" dirty="0" err="1"/>
              <a:t>rand_gen</a:t>
            </a:r>
            <a:r>
              <a:rPr lang="en-US" sz="1800" dirty="0"/>
              <a:t>(1.0, 2.0);</a:t>
            </a:r>
          </a:p>
          <a:p>
            <a:pPr>
              <a:defRPr/>
            </a:pPr>
            <a:r>
              <a:rPr lang="en-US" sz="1800" dirty="0"/>
              <a:t>          /* if(</a:t>
            </a:r>
            <a:r>
              <a:rPr lang="en-US" sz="1800" dirty="0" err="1"/>
              <a:t>i</a:t>
            </a:r>
            <a:r>
              <a:rPr lang="en-US" sz="1800" dirty="0"/>
              <a:t> == j) A[</a:t>
            </a:r>
            <a:r>
              <a:rPr lang="en-US" sz="1800" dirty="0" err="1"/>
              <a:t>i</a:t>
            </a:r>
            <a:r>
              <a:rPr lang="en-US" sz="1800" dirty="0"/>
              <a:t>][j]=1.0; else A[</a:t>
            </a:r>
            <a:r>
              <a:rPr lang="en-US" sz="1800" dirty="0" err="1"/>
              <a:t>i</a:t>
            </a:r>
            <a:r>
              <a:rPr lang="en-US" sz="1800" dirty="0"/>
              <a:t>][j] = 0.0; */</a:t>
            </a:r>
          </a:p>
          <a:p>
            <a:pPr>
              <a:defRPr/>
            </a:pPr>
            <a:r>
              <a:rPr lang="en-US" sz="1800" dirty="0"/>
              <a:t>        }</a:t>
            </a:r>
          </a:p>
          <a:p>
            <a:pPr>
              <a:defRPr/>
            </a:pPr>
            <a:r>
              <a:rPr lang="en-US" sz="1800" dirty="0"/>
              <a:t>      }</a:t>
            </a:r>
          </a:p>
        </p:txBody>
      </p:sp>
    </p:spTree>
    <p:extLst>
      <p:ext uri="{BB962C8B-B14F-4D97-AF65-F5344CB8AC3E}">
        <p14:creationId xmlns:p14="http://schemas.microsoft.com/office/powerpoint/2010/main" val="408638080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err="1" smtClean="0"/>
              <a:t>Rand_gen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/* generate a random double between </a:t>
            </a:r>
            <a:r>
              <a:rPr lang="en-US" dirty="0" err="1" smtClean="0"/>
              <a:t>fmin</a:t>
            </a:r>
            <a:r>
              <a:rPr lang="en-US" dirty="0" smtClean="0"/>
              <a:t> and </a:t>
            </a:r>
            <a:r>
              <a:rPr lang="en-US" dirty="0" err="1" smtClean="0"/>
              <a:t>fmax</a:t>
            </a:r>
            <a:r>
              <a:rPr lang="en-US" dirty="0" smtClean="0"/>
              <a:t> */</a:t>
            </a:r>
          </a:p>
          <a:p>
            <a:pPr>
              <a:defRPr/>
            </a:pPr>
            <a:r>
              <a:rPr lang="en-US" dirty="0" smtClean="0"/>
              <a:t>double </a:t>
            </a:r>
            <a:r>
              <a:rPr lang="en-US" dirty="0" err="1"/>
              <a:t>rand_gen</a:t>
            </a:r>
            <a:r>
              <a:rPr lang="en-US" dirty="0"/>
              <a:t>(double </a:t>
            </a:r>
            <a:r>
              <a:rPr lang="en-US" dirty="0" err="1"/>
              <a:t>fmin</a:t>
            </a:r>
            <a:r>
              <a:rPr lang="en-US" dirty="0"/>
              <a:t>, double </a:t>
            </a:r>
            <a:r>
              <a:rPr lang="en-US" dirty="0" err="1"/>
              <a:t>fmax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/>
              <a:t>{</a:t>
            </a:r>
          </a:p>
          <a:p>
            <a:pPr>
              <a:defRPr/>
            </a:pPr>
            <a:r>
              <a:rPr lang="en-US" dirty="0"/>
              <a:t>   </a:t>
            </a:r>
            <a:r>
              <a:rPr lang="en-US" dirty="0" smtClean="0"/>
              <a:t> return </a:t>
            </a:r>
            <a:r>
              <a:rPr lang="en-US" dirty="0" err="1"/>
              <a:t>fmin</a:t>
            </a:r>
            <a:r>
              <a:rPr lang="en-US" dirty="0"/>
              <a:t> + (</a:t>
            </a:r>
            <a:r>
              <a:rPr lang="en-US" dirty="0" err="1"/>
              <a:t>fmax</a:t>
            </a:r>
            <a:r>
              <a:rPr lang="en-US" dirty="0"/>
              <a:t> - </a:t>
            </a:r>
            <a:r>
              <a:rPr lang="en-US" dirty="0" err="1"/>
              <a:t>fmin</a:t>
            </a:r>
            <a:r>
              <a:rPr lang="en-US" dirty="0"/>
              <a:t>) * drand48</a:t>
            </a:r>
            <a:r>
              <a:rPr lang="en-US" dirty="0" smtClean="0"/>
              <a:t>();</a:t>
            </a:r>
            <a:endParaRPr lang="en-US" dirty="0"/>
          </a:p>
          <a:p>
            <a:pPr>
              <a:defRPr/>
            </a:pPr>
            <a:r>
              <a:rPr lang="en-US" dirty="0" smtClean="0"/>
              <a:t>}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/*</a:t>
            </a:r>
          </a:p>
          <a:p>
            <a:pPr>
              <a:defRPr/>
            </a:pPr>
            <a:r>
              <a:rPr lang="en-US" dirty="0"/>
              <a:t>The drand48() and erand48() functions return nonnegative double-precision </a:t>
            </a:r>
            <a:r>
              <a:rPr lang="en-US" dirty="0" smtClean="0"/>
              <a:t>floating-point </a:t>
            </a:r>
            <a:r>
              <a:rPr lang="en-US" dirty="0"/>
              <a:t>values uniformly distributed over the interval [0.0, 1.0</a:t>
            </a:r>
            <a:r>
              <a:rPr lang="en-US" dirty="0" smtClean="0"/>
              <a:t>).</a:t>
            </a:r>
          </a:p>
          <a:p>
            <a:pPr>
              <a:defRPr/>
            </a:pPr>
            <a:r>
              <a:rPr lang="en-US" dirty="0" smtClean="0"/>
              <a:t>*/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29078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sz="3600" dirty="0" smtClean="0"/>
              <a:t>Seconds- a function to combine all the times into one double </a:t>
            </a:r>
            <a:endParaRPr lang="en-US" alt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2000" dirty="0" smtClean="0"/>
              <a:t>/* Returns </a:t>
            </a:r>
            <a:r>
              <a:rPr lang="en-US" sz="2000" dirty="0"/>
              <a:t>the total </a:t>
            </a:r>
            <a:r>
              <a:rPr lang="en-US" sz="2000" dirty="0" err="1"/>
              <a:t>cpu</a:t>
            </a:r>
            <a:r>
              <a:rPr lang="en-US" sz="2000" dirty="0"/>
              <a:t> time used in seconds</a:t>
            </a:r>
            <a:r>
              <a:rPr lang="en-US" sz="2000" dirty="0" smtClean="0"/>
              <a:t>.  */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double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seconds(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nmode</a:t>
            </a:r>
            <a:r>
              <a:rPr lang="en-US" sz="2000" dirty="0" smtClean="0"/>
              <a:t>){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</a:t>
            </a: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rusage</a:t>
            </a:r>
            <a:r>
              <a:rPr lang="en-US" sz="2000" dirty="0"/>
              <a:t> </a:t>
            </a:r>
            <a:r>
              <a:rPr lang="en-US" sz="2000" dirty="0" err="1"/>
              <a:t>buf</a:t>
            </a:r>
            <a:r>
              <a:rPr lang="en-US" sz="2000" dirty="0"/>
              <a:t>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double temp;</a:t>
            </a:r>
          </a:p>
          <a:p>
            <a:pPr>
              <a:spcBef>
                <a:spcPts val="600"/>
              </a:spcBef>
              <a:defRPr/>
            </a:pP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</a:t>
            </a:r>
            <a:r>
              <a:rPr lang="en-US" sz="2000" dirty="0" err="1"/>
              <a:t>getrusage</a:t>
            </a:r>
            <a:r>
              <a:rPr lang="en-US" sz="2000" dirty="0"/>
              <a:t>( </a:t>
            </a:r>
            <a:r>
              <a:rPr lang="en-US" sz="2000" dirty="0" err="1"/>
              <a:t>nmode</a:t>
            </a:r>
            <a:r>
              <a:rPr lang="en-US" sz="2000" dirty="0"/>
              <a:t>, &amp;</a:t>
            </a:r>
            <a:r>
              <a:rPr lang="en-US" sz="2000" dirty="0" err="1"/>
              <a:t>buf</a:t>
            </a:r>
            <a:r>
              <a:rPr lang="en-US" sz="2000" dirty="0"/>
              <a:t> </a:t>
            </a:r>
            <a:r>
              <a:rPr lang="en-US" sz="2000" dirty="0" smtClean="0"/>
              <a:t>);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/* Get system time and user time in micro-seconds.*/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temp = (double)</a:t>
            </a:r>
            <a:r>
              <a:rPr lang="en-US" sz="2000" dirty="0" err="1"/>
              <a:t>buf.ru_utime.tv_sec</a:t>
            </a:r>
            <a:r>
              <a:rPr lang="en-US" sz="2000" dirty="0"/>
              <a:t>*1.0e6 +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      (double)</a:t>
            </a:r>
            <a:r>
              <a:rPr lang="en-US" sz="2000" dirty="0" err="1"/>
              <a:t>buf.ru_utime.tv_usec</a:t>
            </a:r>
            <a:r>
              <a:rPr lang="en-US" sz="2000" dirty="0"/>
              <a:t> +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      (double)</a:t>
            </a:r>
            <a:r>
              <a:rPr lang="en-US" sz="2000" dirty="0" err="1"/>
              <a:t>buf.ru_stime.tv_sec</a:t>
            </a:r>
            <a:r>
              <a:rPr lang="en-US" sz="2000" dirty="0"/>
              <a:t>*1.0e6 +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      (double)</a:t>
            </a:r>
            <a:r>
              <a:rPr lang="en-US" sz="2000" dirty="0" err="1"/>
              <a:t>buf.ru_stime.tv_usec</a:t>
            </a:r>
            <a:r>
              <a:rPr lang="en-US" sz="2000" dirty="0" smtClean="0"/>
              <a:t>;</a:t>
            </a:r>
            <a:endParaRPr lang="en-US" sz="2000" dirty="0"/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/* Return the sum of system and user time in SECONDS.*/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  return( temp*1.0e-6 );</a:t>
            </a:r>
          </a:p>
          <a:p>
            <a:pPr>
              <a:spcBef>
                <a:spcPts val="600"/>
              </a:spcBef>
              <a:defRPr/>
            </a:pPr>
            <a:r>
              <a:rPr lang="en-US" sz="2000" dirty="0"/>
              <a:t>}</a:t>
            </a:r>
          </a:p>
          <a:p>
            <a:pPr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7647977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smtClean="0"/>
              <a:t>Timing a section of code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sz="1800" dirty="0" err="1" smtClean="0"/>
              <a:t>tstart</a:t>
            </a:r>
            <a:r>
              <a:rPr lang="en-US" sz="1800" dirty="0" smtClean="0"/>
              <a:t> </a:t>
            </a:r>
            <a:r>
              <a:rPr lang="en-US" sz="1800" dirty="0"/>
              <a:t>= seconds(RUSAGE_SELF</a:t>
            </a:r>
            <a:r>
              <a:rPr lang="en-US" sz="1800" dirty="0" smtClean="0"/>
              <a:t>);</a:t>
            </a:r>
            <a:endParaRPr lang="en-US" sz="1800" dirty="0"/>
          </a:p>
          <a:p>
            <a:pPr>
              <a:defRPr/>
            </a:pPr>
            <a:r>
              <a:rPr lang="en-US" sz="1800" dirty="0"/>
              <a:t>      for(</a:t>
            </a:r>
            <a:r>
              <a:rPr lang="en-US" sz="1800" dirty="0" err="1"/>
              <a:t>i</a:t>
            </a:r>
            <a:r>
              <a:rPr lang="en-US" sz="1800" dirty="0"/>
              <a:t>=0;i&lt;rows;++</a:t>
            </a:r>
            <a:r>
              <a:rPr lang="en-US" sz="1800" dirty="0" err="1"/>
              <a:t>i</a:t>
            </a:r>
            <a:r>
              <a:rPr lang="en-US" sz="1800" dirty="0"/>
              <a:t>){</a:t>
            </a:r>
          </a:p>
          <a:p>
            <a:pPr>
              <a:defRPr/>
            </a:pPr>
            <a:r>
              <a:rPr lang="en-US" sz="1800" dirty="0"/>
              <a:t>        for(j=0;j&lt;cols2;++j</a:t>
            </a:r>
            <a:r>
              <a:rPr lang="en-US" sz="1800" dirty="0" smtClean="0"/>
              <a:t>){</a:t>
            </a:r>
            <a:endParaRPr lang="en-US" sz="1800" dirty="0"/>
          </a:p>
          <a:p>
            <a:pPr>
              <a:defRPr/>
            </a:pPr>
            <a:r>
              <a:rPr lang="en-US" sz="1800" dirty="0"/>
              <a:t>              for(k=0;k&lt;cols;++k){</a:t>
            </a:r>
          </a:p>
          <a:p>
            <a:pPr>
              <a:defRPr/>
            </a:pPr>
            <a:r>
              <a:rPr lang="en-US" sz="1800" dirty="0"/>
              <a:t>                  C[</a:t>
            </a:r>
            <a:r>
              <a:rPr lang="en-US" sz="1800" dirty="0" err="1"/>
              <a:t>i</a:t>
            </a:r>
            <a:r>
              <a:rPr lang="en-US" sz="1800" dirty="0"/>
              <a:t>][j] = C[</a:t>
            </a:r>
            <a:r>
              <a:rPr lang="en-US" sz="1800" dirty="0" err="1"/>
              <a:t>i</a:t>
            </a:r>
            <a:r>
              <a:rPr lang="en-US" sz="1800" dirty="0"/>
              <a:t>][j] + A[</a:t>
            </a:r>
            <a:r>
              <a:rPr lang="en-US" sz="1800" dirty="0" err="1"/>
              <a:t>i</a:t>
            </a:r>
            <a:r>
              <a:rPr lang="en-US" sz="1800" dirty="0"/>
              <a:t>][k] * B[k][j];</a:t>
            </a:r>
          </a:p>
          <a:p>
            <a:pPr>
              <a:defRPr/>
            </a:pPr>
            <a:r>
              <a:rPr lang="en-US" sz="1800" dirty="0"/>
              <a:t>              }</a:t>
            </a:r>
          </a:p>
          <a:p>
            <a:pPr>
              <a:defRPr/>
            </a:pPr>
            <a:r>
              <a:rPr lang="en-US" sz="1800" dirty="0"/>
              <a:t>          }</a:t>
            </a:r>
          </a:p>
          <a:p>
            <a:pPr>
              <a:defRPr/>
            </a:pPr>
            <a:r>
              <a:rPr lang="en-US" sz="1800" dirty="0"/>
              <a:t>      }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 smtClean="0"/>
              <a:t>tend </a:t>
            </a:r>
            <a:r>
              <a:rPr lang="en-US" sz="1800" dirty="0"/>
              <a:t>= seconds(RUSAGE_SELF);</a:t>
            </a:r>
          </a:p>
        </p:txBody>
      </p:sp>
    </p:spTree>
    <p:extLst>
      <p:ext uri="{BB962C8B-B14F-4D97-AF65-F5344CB8AC3E}">
        <p14:creationId xmlns:p14="http://schemas.microsoft.com/office/powerpoint/2010/main" val="808106100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sz="3600" dirty="0" smtClean="0"/>
              <a:t>Timing a section of code – </a:t>
            </a:r>
            <a:r>
              <a:rPr lang="en-US" altLang="en-US" sz="3600" dirty="0" err="1" smtClean="0"/>
              <a:t>kij</a:t>
            </a:r>
            <a:r>
              <a:rPr lang="en-US" altLang="en-US" sz="3600" dirty="0" smtClean="0"/>
              <a:t> variation</a:t>
            </a:r>
            <a:endParaRPr lang="en-US" alt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sz="1800" dirty="0" err="1" smtClean="0"/>
              <a:t>tstart</a:t>
            </a:r>
            <a:r>
              <a:rPr lang="en-US" sz="1800" dirty="0" smtClean="0"/>
              <a:t> </a:t>
            </a:r>
            <a:r>
              <a:rPr lang="en-US" sz="1800" dirty="0"/>
              <a:t>= seconds(RUSAGE_SELF</a:t>
            </a:r>
            <a:r>
              <a:rPr lang="en-US" sz="1800" dirty="0" smtClean="0"/>
              <a:t>);</a:t>
            </a:r>
            <a:endParaRPr lang="en-US" sz="1800" dirty="0"/>
          </a:p>
          <a:p>
            <a:pPr>
              <a:defRPr/>
            </a:pPr>
            <a:r>
              <a:rPr lang="en-US" sz="1800" dirty="0"/>
              <a:t> for(k=0;k&lt;cols;++k</a:t>
            </a:r>
            <a:r>
              <a:rPr lang="en-US" sz="1800" dirty="0" smtClean="0"/>
              <a:t>){</a:t>
            </a:r>
          </a:p>
          <a:p>
            <a:pPr>
              <a:defRPr/>
            </a:pPr>
            <a:r>
              <a:rPr lang="en-US" sz="1800" dirty="0" smtClean="0"/>
              <a:t>      </a:t>
            </a:r>
            <a:r>
              <a:rPr lang="en-US" sz="1800" dirty="0"/>
              <a:t>for(</a:t>
            </a:r>
            <a:r>
              <a:rPr lang="en-US" sz="1800" dirty="0" err="1"/>
              <a:t>i</a:t>
            </a:r>
            <a:r>
              <a:rPr lang="en-US" sz="1800" dirty="0"/>
              <a:t>=0</a:t>
            </a:r>
            <a:r>
              <a:rPr lang="en-US" sz="1800" dirty="0" smtClean="0"/>
              <a:t>; </a:t>
            </a:r>
            <a:r>
              <a:rPr lang="en-US" sz="1800" dirty="0" err="1" smtClean="0"/>
              <a:t>i</a:t>
            </a:r>
            <a:r>
              <a:rPr lang="en-US" sz="1800" dirty="0" smtClean="0"/>
              <a:t>&lt;rows</a:t>
            </a:r>
            <a:r>
              <a:rPr lang="en-US" sz="1800" dirty="0"/>
              <a:t>;++</a:t>
            </a:r>
            <a:r>
              <a:rPr lang="en-US" sz="1800" dirty="0" err="1"/>
              <a:t>i</a:t>
            </a:r>
            <a:r>
              <a:rPr lang="en-US" sz="1800" dirty="0"/>
              <a:t>){</a:t>
            </a:r>
          </a:p>
          <a:p>
            <a:pPr>
              <a:defRPr/>
            </a:pPr>
            <a:r>
              <a:rPr lang="en-US" sz="1800" dirty="0"/>
              <a:t>        for(j=0</a:t>
            </a:r>
            <a:r>
              <a:rPr lang="en-US" sz="1800" dirty="0" smtClean="0"/>
              <a:t>; j&lt;cols2</a:t>
            </a:r>
            <a:r>
              <a:rPr lang="en-US" sz="1800" dirty="0"/>
              <a:t>;++j</a:t>
            </a:r>
            <a:r>
              <a:rPr lang="en-US" sz="1800" dirty="0" smtClean="0"/>
              <a:t>){</a:t>
            </a:r>
            <a:endParaRPr lang="en-US" sz="1800" dirty="0"/>
          </a:p>
          <a:p>
            <a:pPr>
              <a:defRPr/>
            </a:pPr>
            <a:r>
              <a:rPr lang="en-US" sz="1800" dirty="0" smtClean="0"/>
              <a:t>		C[</a:t>
            </a:r>
            <a:r>
              <a:rPr lang="en-US" sz="1800" dirty="0" err="1" smtClean="0"/>
              <a:t>i</a:t>
            </a:r>
            <a:r>
              <a:rPr lang="en-US" sz="1800" dirty="0"/>
              <a:t>][j] = C[</a:t>
            </a:r>
            <a:r>
              <a:rPr lang="en-US" sz="1800" dirty="0" err="1"/>
              <a:t>i</a:t>
            </a:r>
            <a:r>
              <a:rPr lang="en-US" sz="1800" dirty="0"/>
              <a:t>][j] + A[</a:t>
            </a:r>
            <a:r>
              <a:rPr lang="en-US" sz="1800" dirty="0" err="1"/>
              <a:t>i</a:t>
            </a:r>
            <a:r>
              <a:rPr lang="en-US" sz="1800" dirty="0"/>
              <a:t>][k] * B[k][j];</a:t>
            </a:r>
          </a:p>
          <a:p>
            <a:pPr>
              <a:defRPr/>
            </a:pPr>
            <a:r>
              <a:rPr lang="en-US" sz="1800" dirty="0"/>
              <a:t>              }</a:t>
            </a:r>
          </a:p>
          <a:p>
            <a:pPr>
              <a:defRPr/>
            </a:pPr>
            <a:r>
              <a:rPr lang="en-US" sz="1800" dirty="0"/>
              <a:t>          }</a:t>
            </a:r>
          </a:p>
          <a:p>
            <a:pPr>
              <a:defRPr/>
            </a:pPr>
            <a:r>
              <a:rPr lang="en-US" sz="1800" dirty="0"/>
              <a:t>      }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 smtClean="0"/>
              <a:t>tend </a:t>
            </a:r>
            <a:r>
              <a:rPr lang="en-US" sz="1800" dirty="0"/>
              <a:t>= seconds(RUSAGE_SELF);</a:t>
            </a:r>
          </a:p>
        </p:txBody>
      </p:sp>
    </p:spTree>
    <p:extLst>
      <p:ext uri="{BB962C8B-B14F-4D97-AF65-F5344CB8AC3E}">
        <p14:creationId xmlns:p14="http://schemas.microsoft.com/office/powerpoint/2010/main" val="4156337888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6200" y="247650"/>
            <a:ext cx="8716963" cy="781050"/>
          </a:xfrm>
        </p:spPr>
        <p:txBody>
          <a:bodyPr/>
          <a:lstStyle/>
          <a:p>
            <a:r>
              <a:rPr lang="en-US" altLang="en-US" sz="3600" dirty="0" smtClean="0"/>
              <a:t>Timing a section of code – </a:t>
            </a:r>
            <a:r>
              <a:rPr lang="en-US" altLang="en-US" sz="3600" dirty="0" err="1" smtClean="0"/>
              <a:t>kji</a:t>
            </a:r>
            <a:r>
              <a:rPr lang="en-US" altLang="en-US" sz="3600" dirty="0" smtClean="0"/>
              <a:t> variation</a:t>
            </a:r>
            <a:endParaRPr lang="en-US" altLang="en-US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sz="1800" dirty="0" err="1" smtClean="0"/>
              <a:t>tstart</a:t>
            </a:r>
            <a:r>
              <a:rPr lang="en-US" sz="1800" dirty="0" smtClean="0"/>
              <a:t> </a:t>
            </a:r>
            <a:r>
              <a:rPr lang="en-US" sz="1800" dirty="0"/>
              <a:t>= seconds(RUSAGE_SELF</a:t>
            </a:r>
            <a:r>
              <a:rPr lang="en-US" sz="1800" dirty="0" smtClean="0"/>
              <a:t>);</a:t>
            </a:r>
            <a:endParaRPr lang="en-US" sz="1800" dirty="0"/>
          </a:p>
          <a:p>
            <a:pPr>
              <a:defRPr/>
            </a:pPr>
            <a:r>
              <a:rPr lang="en-US" sz="1800" dirty="0"/>
              <a:t>for(k=0;k&lt;cols;++k){</a:t>
            </a:r>
          </a:p>
          <a:p>
            <a:pPr>
              <a:defRPr/>
            </a:pPr>
            <a:r>
              <a:rPr lang="en-US" sz="1800" dirty="0" smtClean="0"/>
              <a:t>for(j=0;j&lt;cols2</a:t>
            </a:r>
            <a:r>
              <a:rPr lang="en-US" sz="1800" dirty="0"/>
              <a:t>;++j</a:t>
            </a:r>
            <a:r>
              <a:rPr lang="en-US" sz="1800" dirty="0" smtClean="0"/>
              <a:t>){</a:t>
            </a:r>
            <a:endParaRPr lang="en-US" sz="1800" dirty="0"/>
          </a:p>
          <a:p>
            <a:pPr>
              <a:defRPr/>
            </a:pPr>
            <a:r>
              <a:rPr lang="en-US" sz="1800" dirty="0"/>
              <a:t>for(</a:t>
            </a:r>
            <a:r>
              <a:rPr lang="en-US" sz="1800" dirty="0" err="1"/>
              <a:t>i</a:t>
            </a:r>
            <a:r>
              <a:rPr lang="en-US" sz="1800" dirty="0"/>
              <a:t>=0;i&lt;rows;++</a:t>
            </a:r>
            <a:r>
              <a:rPr lang="en-US" sz="1800" dirty="0" err="1"/>
              <a:t>i</a:t>
            </a:r>
            <a:r>
              <a:rPr lang="en-US" sz="1800" dirty="0"/>
              <a:t>){</a:t>
            </a:r>
          </a:p>
          <a:p>
            <a:pPr>
              <a:defRPr/>
            </a:pPr>
            <a:r>
              <a:rPr lang="en-US" sz="1800" dirty="0" smtClean="0"/>
              <a:t>		C[</a:t>
            </a:r>
            <a:r>
              <a:rPr lang="en-US" sz="1800" dirty="0" err="1" smtClean="0"/>
              <a:t>i</a:t>
            </a:r>
            <a:r>
              <a:rPr lang="en-US" sz="1800" dirty="0"/>
              <a:t>][j] = C[</a:t>
            </a:r>
            <a:r>
              <a:rPr lang="en-US" sz="1800" dirty="0" err="1"/>
              <a:t>i</a:t>
            </a:r>
            <a:r>
              <a:rPr lang="en-US" sz="1800" dirty="0"/>
              <a:t>][j] + A[</a:t>
            </a:r>
            <a:r>
              <a:rPr lang="en-US" sz="1800" dirty="0" err="1"/>
              <a:t>i</a:t>
            </a:r>
            <a:r>
              <a:rPr lang="en-US" sz="1800" dirty="0"/>
              <a:t>][k] * B[k][j];</a:t>
            </a:r>
          </a:p>
          <a:p>
            <a:pPr>
              <a:defRPr/>
            </a:pPr>
            <a:r>
              <a:rPr lang="en-US" sz="1800" dirty="0"/>
              <a:t>              }</a:t>
            </a:r>
          </a:p>
          <a:p>
            <a:pPr>
              <a:defRPr/>
            </a:pPr>
            <a:r>
              <a:rPr lang="en-US" sz="1800" dirty="0"/>
              <a:t>          }</a:t>
            </a:r>
          </a:p>
          <a:p>
            <a:pPr>
              <a:defRPr/>
            </a:pPr>
            <a:r>
              <a:rPr lang="en-US" sz="1800" dirty="0"/>
              <a:t>      }</a:t>
            </a:r>
          </a:p>
          <a:p>
            <a:pPr>
              <a:defRPr/>
            </a:pPr>
            <a:endParaRPr lang="en-US" sz="1800" dirty="0"/>
          </a:p>
          <a:p>
            <a:pPr>
              <a:defRPr/>
            </a:pPr>
            <a:r>
              <a:rPr lang="en-US" sz="1800" dirty="0" smtClean="0"/>
              <a:t>tend </a:t>
            </a:r>
            <a:r>
              <a:rPr lang="en-US" sz="1800" dirty="0"/>
              <a:t>= seconds(RUSAGE_SELF);</a:t>
            </a:r>
          </a:p>
        </p:txBody>
      </p:sp>
    </p:spTree>
    <p:extLst>
      <p:ext uri="{BB962C8B-B14F-4D97-AF65-F5344CB8AC3E}">
        <p14:creationId xmlns:p14="http://schemas.microsoft.com/office/powerpoint/2010/main" val="168294199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smtClean="0"/>
              <a:t>Performance variations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dirty="0"/>
              <a:t>cocsce-l1d39-11&gt; </a:t>
            </a:r>
            <a:r>
              <a:rPr lang="en-US" dirty="0" err="1"/>
              <a:t>gcc</a:t>
            </a:r>
            <a:r>
              <a:rPr lang="en-US" dirty="0"/>
              <a:t> </a:t>
            </a:r>
            <a:r>
              <a:rPr lang="en-US" dirty="0" err="1"/>
              <a:t>kij.c</a:t>
            </a:r>
            <a:r>
              <a:rPr lang="en-US" dirty="0"/>
              <a:t> -o </a:t>
            </a:r>
            <a:r>
              <a:rPr lang="en-US" dirty="0" err="1"/>
              <a:t>kij</a:t>
            </a:r>
            <a:endParaRPr lang="en-US" dirty="0"/>
          </a:p>
          <a:p>
            <a:pPr>
              <a:spcBef>
                <a:spcPts val="600"/>
              </a:spcBef>
              <a:defRPr/>
            </a:pPr>
            <a:r>
              <a:rPr lang="en-US" dirty="0"/>
              <a:t>cocsce-l1d39-11&gt; </a:t>
            </a:r>
            <a:r>
              <a:rPr lang="en-US" dirty="0" err="1"/>
              <a:t>gcc</a:t>
            </a:r>
            <a:r>
              <a:rPr lang="en-US" dirty="0"/>
              <a:t> </a:t>
            </a:r>
            <a:r>
              <a:rPr lang="en-US" dirty="0" err="1"/>
              <a:t>kji.c</a:t>
            </a:r>
            <a:r>
              <a:rPr lang="en-US" dirty="0"/>
              <a:t> -o </a:t>
            </a:r>
            <a:r>
              <a:rPr lang="en-US" dirty="0" err="1" smtClean="0"/>
              <a:t>kji</a:t>
            </a:r>
            <a:endParaRPr lang="en-US" dirty="0" smtClean="0"/>
          </a:p>
          <a:p>
            <a:pPr>
              <a:spcBef>
                <a:spcPts val="600"/>
              </a:spcBef>
              <a:defRPr/>
            </a:pPr>
            <a:endParaRPr lang="en-US" dirty="0"/>
          </a:p>
          <a:p>
            <a:pPr>
              <a:spcBef>
                <a:spcPts val="600"/>
              </a:spcBef>
              <a:defRPr/>
            </a:pPr>
            <a:r>
              <a:rPr lang="en-US" dirty="0"/>
              <a:t>cocsce-l1d39-11&gt; ./</a:t>
            </a:r>
            <a:r>
              <a:rPr lang="en-US" dirty="0" err="1"/>
              <a:t>matmul</a:t>
            </a:r>
            <a:r>
              <a:rPr lang="en-US" dirty="0"/>
              <a:t> </a:t>
            </a:r>
            <a:r>
              <a:rPr lang="en-US" dirty="0" smtClean="0"/>
              <a:t>   1000 </a:t>
            </a:r>
            <a:r>
              <a:rPr lang="en-US" dirty="0"/>
              <a:t>1000 1000</a:t>
            </a:r>
          </a:p>
          <a:p>
            <a:pPr>
              <a:spcBef>
                <a:spcPts val="600"/>
              </a:spcBef>
              <a:defRPr/>
            </a:pPr>
            <a:r>
              <a:rPr lang="en-US" dirty="0"/>
              <a:t>The total CPU time is: 9.212000 seconds</a:t>
            </a:r>
          </a:p>
          <a:p>
            <a:pPr>
              <a:spcBef>
                <a:spcPts val="600"/>
              </a:spcBef>
              <a:defRPr/>
            </a:pPr>
            <a:endParaRPr lang="en-US" dirty="0"/>
          </a:p>
          <a:p>
            <a:pPr>
              <a:spcBef>
                <a:spcPts val="600"/>
              </a:spcBef>
              <a:defRPr/>
            </a:pPr>
            <a:r>
              <a:rPr lang="en-US" dirty="0"/>
              <a:t>cocsce-l1d39-11&gt; ./</a:t>
            </a:r>
            <a:r>
              <a:rPr lang="en-US" dirty="0" err="1"/>
              <a:t>kij</a:t>
            </a:r>
            <a:r>
              <a:rPr lang="en-US" dirty="0"/>
              <a:t> </a:t>
            </a:r>
            <a:r>
              <a:rPr lang="en-US" dirty="0" smtClean="0"/>
              <a:t>   1000 </a:t>
            </a:r>
            <a:r>
              <a:rPr lang="en-US" dirty="0"/>
              <a:t>1000 1000</a:t>
            </a:r>
          </a:p>
          <a:p>
            <a:pPr>
              <a:spcBef>
                <a:spcPts val="600"/>
              </a:spcBef>
              <a:defRPr/>
            </a:pPr>
            <a:r>
              <a:rPr lang="en-US" dirty="0"/>
              <a:t>The total CPU time is: 3.712000 seconds</a:t>
            </a:r>
          </a:p>
          <a:p>
            <a:pPr>
              <a:spcBef>
                <a:spcPts val="600"/>
              </a:spcBef>
              <a:defRPr/>
            </a:pPr>
            <a:endParaRPr lang="en-US" dirty="0"/>
          </a:p>
          <a:p>
            <a:pPr>
              <a:spcBef>
                <a:spcPts val="600"/>
              </a:spcBef>
              <a:defRPr/>
            </a:pPr>
            <a:r>
              <a:rPr lang="en-US" dirty="0"/>
              <a:t>cocsce-l1d39-11&gt; ./</a:t>
            </a:r>
            <a:r>
              <a:rPr lang="en-US" dirty="0" err="1"/>
              <a:t>kji</a:t>
            </a:r>
            <a:r>
              <a:rPr lang="en-US" dirty="0"/>
              <a:t> </a:t>
            </a:r>
            <a:r>
              <a:rPr lang="en-US" dirty="0" smtClean="0"/>
              <a:t>   1000 </a:t>
            </a:r>
            <a:r>
              <a:rPr lang="en-US" dirty="0"/>
              <a:t>1000 1000</a:t>
            </a:r>
          </a:p>
          <a:p>
            <a:pPr>
              <a:spcBef>
                <a:spcPts val="600"/>
              </a:spcBef>
              <a:defRPr/>
            </a:pPr>
            <a:r>
              <a:rPr lang="en-US" dirty="0"/>
              <a:t>The total CPU time is: 14.264000 seconds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643839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smtClean="0"/>
              <a:t>Address Trace -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5224463"/>
          </a:xfrm>
        </p:spPr>
        <p:txBody>
          <a:bodyPr/>
          <a:lstStyle/>
          <a:p>
            <a:pPr>
              <a:defRPr/>
            </a:pPr>
            <a:r>
              <a:rPr lang="en-US" dirty="0"/>
              <a:t>&amp;x – address of </a:t>
            </a:r>
            <a:r>
              <a:rPr lang="en-US" dirty="0" smtClean="0"/>
              <a:t>operator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&amp;x – address of x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/>
              <a:t>i</a:t>
            </a:r>
            <a:r>
              <a:rPr lang="en-US" dirty="0" smtClean="0"/>
              <a:t>f((</a:t>
            </a:r>
            <a:r>
              <a:rPr lang="en-US" dirty="0" err="1" smtClean="0"/>
              <a:t>mytracefile</a:t>
            </a:r>
            <a:r>
              <a:rPr lang="en-US" dirty="0" smtClean="0"/>
              <a:t> = </a:t>
            </a:r>
            <a:r>
              <a:rPr lang="en-US" dirty="0" err="1" smtClean="0"/>
              <a:t>fopen</a:t>
            </a:r>
            <a:r>
              <a:rPr lang="en-US" dirty="0" smtClean="0"/>
              <a:t>(“trace”, “w”)) == NULL)</a:t>
            </a:r>
          </a:p>
          <a:p>
            <a:pPr marL="0" indent="0">
              <a:defRPr/>
            </a:pPr>
            <a:r>
              <a:rPr lang="en-US" dirty="0"/>
              <a:t>	</a:t>
            </a:r>
            <a:r>
              <a:rPr lang="en-US" dirty="0" err="1" smtClean="0"/>
              <a:t>fprintf</a:t>
            </a:r>
            <a:r>
              <a:rPr lang="en-US" dirty="0" smtClean="0"/>
              <a:t>(</a:t>
            </a:r>
            <a:r>
              <a:rPr lang="en-US" dirty="0" err="1" smtClean="0"/>
              <a:t>stderr</a:t>
            </a:r>
            <a:r>
              <a:rPr lang="en-US" dirty="0" smtClean="0"/>
              <a:t>, “Could not open file %s!\n”, “trace”;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 err="1" smtClean="0"/>
              <a:t>fprintf</a:t>
            </a:r>
            <a:r>
              <a:rPr lang="en-US" dirty="0" smtClean="0"/>
              <a:t>(</a:t>
            </a:r>
            <a:r>
              <a:rPr lang="en-US" dirty="0" err="1" smtClean="0"/>
              <a:t>mytracefile</a:t>
            </a:r>
            <a:r>
              <a:rPr lang="en-US" dirty="0" smtClean="0"/>
              <a:t>, “address of x is %p\n”, &amp;x);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54704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smtClean="0"/>
              <a:t>Times in Unix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763000" cy="52244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File times</a:t>
            </a:r>
          </a:p>
          <a:p>
            <a:pPr marL="815975" lvl="1" indent="-457200">
              <a:buFont typeface="Wingdings" panose="05000000000000000000" pitchFamily="2" charset="2"/>
              <a:buChar char="§"/>
              <a:defRPr/>
            </a:pPr>
            <a:r>
              <a:rPr lang="en-US" dirty="0"/>
              <a:t>l</a:t>
            </a:r>
            <a:r>
              <a:rPr lang="en-US" dirty="0" smtClean="0"/>
              <a:t>s –l       gives modification date (#seconds since Jan 1, 1970)</a:t>
            </a:r>
            <a:endParaRPr lang="en-US" dirty="0"/>
          </a:p>
          <a:p>
            <a:pPr marL="457200" indent="-457200">
              <a:buFont typeface="+mj-lt"/>
              <a:buAutoNum type="arabicPeriod"/>
              <a:defRPr/>
            </a:pPr>
            <a:endParaRPr lang="en-US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 smtClean="0"/>
              <a:t>Process times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en-US" dirty="0" smtClean="0"/>
          </a:p>
          <a:p>
            <a:pPr>
              <a:defRPr/>
            </a:pP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timeval</a:t>
            </a:r>
            <a:r>
              <a:rPr lang="en-US" dirty="0"/>
              <a:t> {</a:t>
            </a:r>
          </a:p>
          <a:p>
            <a:pPr>
              <a:defRPr/>
            </a:pPr>
            <a:r>
              <a:rPr lang="en-US" dirty="0"/>
              <a:t>               long </a:t>
            </a:r>
            <a:r>
              <a:rPr lang="en-US" dirty="0" err="1"/>
              <a:t>tv_sec</a:t>
            </a:r>
            <a:r>
              <a:rPr lang="en-US" dirty="0"/>
              <a:t>;        /* seconds */</a:t>
            </a:r>
          </a:p>
          <a:p>
            <a:pPr>
              <a:defRPr/>
            </a:pPr>
            <a:r>
              <a:rPr lang="en-US" dirty="0"/>
              <a:t>               long </a:t>
            </a:r>
            <a:r>
              <a:rPr lang="en-US" dirty="0" err="1"/>
              <a:t>tv_usec</a:t>
            </a:r>
            <a:r>
              <a:rPr lang="en-US" dirty="0"/>
              <a:t>;       /* microseconds */</a:t>
            </a:r>
          </a:p>
          <a:p>
            <a:pPr>
              <a:defRPr/>
            </a:pPr>
            <a:r>
              <a:rPr lang="en-US" dirty="0"/>
              <a:t>           };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dirty="0"/>
              <a:t> for(</a:t>
            </a:r>
            <a:r>
              <a:rPr lang="en-US" dirty="0" err="1"/>
              <a:t>i</a:t>
            </a:r>
            <a:r>
              <a:rPr lang="en-US" dirty="0"/>
              <a:t>=0;i&lt;rows;++</a:t>
            </a:r>
            <a:r>
              <a:rPr lang="en-US" dirty="0" err="1"/>
              <a:t>i</a:t>
            </a:r>
            <a:r>
              <a:rPr lang="en-US" dirty="0"/>
              <a:t>){</a:t>
            </a:r>
          </a:p>
          <a:p>
            <a:pPr>
              <a:defRPr/>
            </a:pPr>
            <a:r>
              <a:rPr lang="en-US" dirty="0"/>
              <a:t>        for(j=0;j&lt;cols2;++j){</a:t>
            </a:r>
          </a:p>
          <a:p>
            <a:pPr>
              <a:defRPr/>
            </a:pPr>
            <a:r>
              <a:rPr lang="en-US" dirty="0"/>
              <a:t>              for(k=0;k&lt;cols;++k){</a:t>
            </a:r>
          </a:p>
          <a:p>
            <a:pPr>
              <a:defRPr/>
            </a:pPr>
            <a:r>
              <a:rPr lang="en-US" dirty="0"/>
              <a:t>                  C[</a:t>
            </a:r>
            <a:r>
              <a:rPr lang="en-US" dirty="0" err="1"/>
              <a:t>i</a:t>
            </a:r>
            <a:r>
              <a:rPr lang="en-US" dirty="0"/>
              <a:t>][j] = C[</a:t>
            </a:r>
            <a:r>
              <a:rPr lang="en-US" dirty="0" err="1"/>
              <a:t>i</a:t>
            </a:r>
            <a:r>
              <a:rPr lang="en-US" dirty="0"/>
              <a:t>][j] + A[</a:t>
            </a:r>
            <a:r>
              <a:rPr lang="en-US" dirty="0" err="1"/>
              <a:t>i</a:t>
            </a:r>
            <a:r>
              <a:rPr lang="en-US" dirty="0"/>
              <a:t>][k] * B[k][j];</a:t>
            </a:r>
          </a:p>
          <a:p>
            <a:pPr>
              <a:defRPr/>
            </a:pPr>
            <a:r>
              <a:rPr lang="en-US" dirty="0"/>
              <a:t>              }</a:t>
            </a:r>
          </a:p>
          <a:p>
            <a:pPr>
              <a:defRPr/>
            </a:pPr>
            <a:r>
              <a:rPr lang="en-US" dirty="0"/>
              <a:t>          }</a:t>
            </a:r>
          </a:p>
          <a:p>
            <a:pPr>
              <a:defRPr/>
            </a:pPr>
            <a:r>
              <a:rPr lang="en-US"/>
              <a:t>      }</a:t>
            </a:r>
          </a:p>
        </p:txBody>
      </p:sp>
    </p:spTree>
    <p:extLst>
      <p:ext uri="{BB962C8B-B14F-4D97-AF65-F5344CB8AC3E}">
        <p14:creationId xmlns:p14="http://schemas.microsoft.com/office/powerpoint/2010/main" val="57667877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23888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37393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25800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86221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26909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01409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00716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6253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smtClean="0"/>
              <a:t>The time command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dirty="0"/>
              <a:t>cocsce-l1d39-11&gt; time </a:t>
            </a:r>
            <a:r>
              <a:rPr lang="en-US" dirty="0" err="1"/>
              <a:t>gcc</a:t>
            </a:r>
            <a:r>
              <a:rPr lang="en-US" dirty="0"/>
              <a:t> pthread1.c -l </a:t>
            </a:r>
            <a:r>
              <a:rPr lang="en-US" dirty="0" err="1"/>
              <a:t>pthread</a:t>
            </a:r>
            <a:r>
              <a:rPr lang="en-US" dirty="0"/>
              <a:t> -o pthread1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real    </a:t>
            </a:r>
            <a:r>
              <a:rPr lang="en-US" dirty="0" smtClean="0"/>
              <a:t> 	0m0.077s</a:t>
            </a:r>
            <a:endParaRPr lang="en-US" dirty="0"/>
          </a:p>
          <a:p>
            <a:pPr>
              <a:defRPr/>
            </a:pPr>
            <a:r>
              <a:rPr lang="en-US" dirty="0"/>
              <a:t>user    </a:t>
            </a:r>
            <a:r>
              <a:rPr lang="en-US" dirty="0" smtClean="0"/>
              <a:t>	0m0.052s</a:t>
            </a:r>
            <a:endParaRPr lang="en-US" dirty="0"/>
          </a:p>
          <a:p>
            <a:pPr>
              <a:defRPr/>
            </a:pPr>
            <a:r>
              <a:rPr lang="en-US" dirty="0"/>
              <a:t>sys     </a:t>
            </a:r>
            <a:r>
              <a:rPr lang="en-US" dirty="0" smtClean="0"/>
              <a:t> 	0m0.012s</a:t>
            </a:r>
            <a:endParaRPr lang="en-US" dirty="0"/>
          </a:p>
          <a:p>
            <a:pPr>
              <a:defRPr/>
            </a:pPr>
            <a:r>
              <a:rPr lang="en-US" dirty="0"/>
              <a:t>cocsce-l1d39-11</a:t>
            </a:r>
            <a:r>
              <a:rPr lang="en-US" dirty="0" smtClean="0"/>
              <a:t>&gt;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 smtClean="0">
                <a:solidFill>
                  <a:srgbClr val="FF0000"/>
                </a:solidFill>
              </a:rPr>
              <a:t>Note real == wall clock time, and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eal-time  &gt;=  user-time  +  system-time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sz="2000" dirty="0"/>
              <a:t>cocsce-l1d39-11&gt; </a:t>
            </a:r>
            <a:r>
              <a:rPr lang="en-US" sz="2000" dirty="0" err="1"/>
              <a:t>gcc</a:t>
            </a:r>
            <a:r>
              <a:rPr lang="en-US" sz="2000" dirty="0"/>
              <a:t> pthread1.c -l </a:t>
            </a:r>
            <a:r>
              <a:rPr lang="en-US" sz="2000" dirty="0" err="1"/>
              <a:t>pthread</a:t>
            </a:r>
            <a:r>
              <a:rPr lang="en-US" sz="2000" dirty="0"/>
              <a:t> -o pthread1</a:t>
            </a:r>
          </a:p>
          <a:p>
            <a:pPr>
              <a:defRPr/>
            </a:pPr>
            <a:r>
              <a:rPr lang="en-US" sz="2000" dirty="0"/>
              <a:t>cocsce-l1d39-11&gt; ./pthread1</a:t>
            </a:r>
          </a:p>
          <a:p>
            <a:pPr>
              <a:defRPr/>
            </a:pPr>
            <a:r>
              <a:rPr lang="en-US" sz="2000" dirty="0"/>
              <a:t>In main: creating thread 0</a:t>
            </a:r>
          </a:p>
          <a:p>
            <a:pPr>
              <a:defRPr/>
            </a:pPr>
            <a:r>
              <a:rPr lang="en-US" sz="2000" dirty="0"/>
              <a:t>In main: creating thread 1</a:t>
            </a:r>
          </a:p>
          <a:p>
            <a:pPr>
              <a:defRPr/>
            </a:pPr>
            <a:r>
              <a:rPr lang="en-US" sz="2000" dirty="0"/>
              <a:t>In main: creating thread 2</a:t>
            </a:r>
          </a:p>
          <a:p>
            <a:pPr>
              <a:defRPr/>
            </a:pPr>
            <a:r>
              <a:rPr lang="en-US" sz="2000" dirty="0"/>
              <a:t>Hello World! It's me, thread 0!</a:t>
            </a:r>
          </a:p>
          <a:p>
            <a:pPr>
              <a:defRPr/>
            </a:pPr>
            <a:r>
              <a:rPr lang="en-US" sz="2000" dirty="0"/>
              <a:t>In main: creating thread 3</a:t>
            </a:r>
          </a:p>
          <a:p>
            <a:pPr>
              <a:defRPr/>
            </a:pPr>
            <a:r>
              <a:rPr lang="en-US" sz="2000" dirty="0"/>
              <a:t>Hello World! It's me, thread 1!</a:t>
            </a:r>
          </a:p>
          <a:p>
            <a:pPr>
              <a:defRPr/>
            </a:pPr>
            <a:r>
              <a:rPr lang="en-US" sz="2000" dirty="0"/>
              <a:t>Hello World! It's me, thread 2!</a:t>
            </a:r>
          </a:p>
          <a:p>
            <a:pPr>
              <a:defRPr/>
            </a:pPr>
            <a:r>
              <a:rPr lang="en-US" sz="2000" dirty="0"/>
              <a:t>In main: creating thread 4</a:t>
            </a:r>
          </a:p>
          <a:p>
            <a:pPr>
              <a:defRPr/>
            </a:pPr>
            <a:r>
              <a:rPr lang="en-US" sz="2000" dirty="0"/>
              <a:t>Hello World! It's me, thread 3!</a:t>
            </a:r>
          </a:p>
          <a:p>
            <a:pPr>
              <a:defRPr/>
            </a:pPr>
            <a:r>
              <a:rPr lang="en-US" sz="2000" dirty="0"/>
              <a:t>Hello World! It's me, thread 4!</a:t>
            </a:r>
          </a:p>
          <a:p>
            <a:pPr>
              <a:defRPr/>
            </a:pPr>
            <a:endParaRPr lang="en-US" sz="2000"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307388" cy="5986463"/>
          </a:xfrm>
        </p:spPr>
        <p:txBody>
          <a:bodyPr/>
          <a:lstStyle/>
          <a:p>
            <a:pPr>
              <a:defRPr/>
            </a:pPr>
            <a:r>
              <a:rPr lang="en-US" sz="1400" dirty="0"/>
              <a:t>TIME(7)                          Linux Programmer's Manual                         TIME(7)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NAME</a:t>
            </a:r>
          </a:p>
          <a:p>
            <a:pPr>
              <a:defRPr/>
            </a:pPr>
            <a:r>
              <a:rPr lang="en-US" sz="1400" dirty="0"/>
              <a:t>       time - overview of time and </a:t>
            </a:r>
            <a:r>
              <a:rPr lang="en-US" sz="1400" dirty="0" smtClean="0"/>
              <a:t>timers</a:t>
            </a:r>
            <a:endParaRPr lang="en-US" sz="1400" dirty="0"/>
          </a:p>
          <a:p>
            <a:pPr>
              <a:defRPr/>
            </a:pPr>
            <a:r>
              <a:rPr lang="en-US" sz="1400" dirty="0"/>
              <a:t>DESCRIPTION</a:t>
            </a:r>
          </a:p>
          <a:p>
            <a:pPr>
              <a:defRPr/>
            </a:pPr>
            <a:r>
              <a:rPr lang="en-US" sz="1400" dirty="0"/>
              <a:t>   Real time and process time</a:t>
            </a:r>
          </a:p>
          <a:p>
            <a:pPr>
              <a:defRPr/>
            </a:pPr>
            <a:r>
              <a:rPr lang="en-US" sz="1400" dirty="0"/>
              <a:t>       Real time is defined as time measured from some fixed point, either from a standard</a:t>
            </a:r>
          </a:p>
          <a:p>
            <a:pPr>
              <a:defRPr/>
            </a:pPr>
            <a:r>
              <a:rPr lang="en-US" sz="1400" dirty="0"/>
              <a:t>       point in the past (see the description of the Epoch and calendar  time  below),  or</a:t>
            </a:r>
          </a:p>
          <a:p>
            <a:pPr>
              <a:defRPr/>
            </a:pPr>
            <a:r>
              <a:rPr lang="en-US" sz="1400" dirty="0"/>
              <a:t>       from some point (e.g., the start) in the life of a process (elapsed time).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    Process time is defined as the amount of CPU time used by a process.  This is some‐</a:t>
            </a:r>
          </a:p>
          <a:p>
            <a:pPr>
              <a:defRPr/>
            </a:pPr>
            <a:r>
              <a:rPr lang="en-US" sz="1400" dirty="0"/>
              <a:t>       times divided into user and system components.  User CPU time  is  the  time  spent</a:t>
            </a:r>
          </a:p>
          <a:p>
            <a:pPr>
              <a:defRPr/>
            </a:pPr>
            <a:r>
              <a:rPr lang="en-US" sz="1400" dirty="0"/>
              <a:t>       executing  code in user mode.  System CPU time is the time spent by the kernel exe‐</a:t>
            </a:r>
          </a:p>
          <a:p>
            <a:pPr>
              <a:defRPr/>
            </a:pPr>
            <a:r>
              <a:rPr lang="en-US" sz="1400" dirty="0"/>
              <a:t>       </a:t>
            </a:r>
            <a:r>
              <a:rPr lang="en-US" sz="1400" dirty="0" err="1"/>
              <a:t>cuting</a:t>
            </a:r>
            <a:r>
              <a:rPr lang="en-US" sz="1400" dirty="0"/>
              <a:t> in system mode on behalf of the process (e.g., executing system calls).  The</a:t>
            </a:r>
          </a:p>
          <a:p>
            <a:pPr>
              <a:defRPr/>
            </a:pPr>
            <a:r>
              <a:rPr lang="en-US" sz="1400" dirty="0"/>
              <a:t>       time(1) command can be used to determine the amount of CPU time consumed during the</a:t>
            </a:r>
          </a:p>
          <a:p>
            <a:pPr>
              <a:defRPr/>
            </a:pPr>
            <a:r>
              <a:rPr lang="en-US" sz="1400" dirty="0"/>
              <a:t>       execution of a program.  A program can determine the amount of CPU time it has con‐</a:t>
            </a:r>
          </a:p>
          <a:p>
            <a:pPr>
              <a:defRPr/>
            </a:pPr>
            <a:r>
              <a:rPr lang="en-US" sz="1400" dirty="0"/>
              <a:t>       </a:t>
            </a:r>
            <a:r>
              <a:rPr lang="en-US" sz="1400" dirty="0" err="1"/>
              <a:t>sumed</a:t>
            </a:r>
            <a:r>
              <a:rPr lang="en-US" sz="1400" dirty="0"/>
              <a:t> using times(2), </a:t>
            </a:r>
            <a:r>
              <a:rPr lang="en-US" sz="1400" dirty="0" err="1"/>
              <a:t>getrusage</a:t>
            </a:r>
            <a:r>
              <a:rPr lang="en-US" sz="1400" dirty="0"/>
              <a:t>(2), or clock(3).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   The hardware </a:t>
            </a:r>
            <a:r>
              <a:rPr lang="en-US" sz="1400" dirty="0" smtClean="0"/>
              <a:t>clock …</a:t>
            </a:r>
            <a:endParaRPr lang="en-US" sz="1400" dirty="0"/>
          </a:p>
          <a:p>
            <a:pPr>
              <a:defRPr/>
            </a:pPr>
            <a:r>
              <a:rPr lang="en-US" sz="1400" dirty="0"/>
              <a:t>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800600" y="76200"/>
            <a:ext cx="3992563" cy="609600"/>
          </a:xfrm>
        </p:spPr>
        <p:txBody>
          <a:bodyPr/>
          <a:lstStyle/>
          <a:p>
            <a:r>
              <a:rPr lang="en-US" altLang="en-US" dirty="0" err="1" smtClean="0"/>
              <a:t>Getrusage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07388" cy="5910263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sz="1800" dirty="0"/>
              <a:t> </a:t>
            </a:r>
            <a:r>
              <a:rPr lang="en-US" sz="1800" dirty="0" err="1"/>
              <a:t>struct</a:t>
            </a:r>
            <a:r>
              <a:rPr lang="en-US" sz="1800" dirty="0"/>
              <a:t> </a:t>
            </a:r>
            <a:r>
              <a:rPr lang="en-US" sz="1800" dirty="0" err="1"/>
              <a:t>rusage</a:t>
            </a:r>
            <a:r>
              <a:rPr lang="en-US" sz="1800" dirty="0"/>
              <a:t> {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</a:t>
            </a:r>
            <a:r>
              <a:rPr lang="en-US" sz="1800" dirty="0" err="1"/>
              <a:t>struct</a:t>
            </a:r>
            <a:r>
              <a:rPr lang="en-US" sz="1800" dirty="0"/>
              <a:t> </a:t>
            </a:r>
            <a:r>
              <a:rPr lang="en-US" sz="1800" dirty="0" err="1"/>
              <a:t>timeval</a:t>
            </a:r>
            <a:r>
              <a:rPr lang="en-US" sz="1800" dirty="0"/>
              <a:t> </a:t>
            </a:r>
            <a:r>
              <a:rPr lang="en-US" sz="1800" dirty="0" err="1"/>
              <a:t>ru_utime</a:t>
            </a:r>
            <a:r>
              <a:rPr lang="en-US" sz="1800" dirty="0"/>
              <a:t>; </a:t>
            </a:r>
            <a:r>
              <a:rPr lang="en-US" sz="1800" dirty="0" smtClean="0"/>
              <a:t>	/* </a:t>
            </a:r>
            <a:r>
              <a:rPr lang="en-US" sz="1800" dirty="0"/>
              <a:t>user CPU time used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</a:t>
            </a:r>
            <a:r>
              <a:rPr lang="en-US" sz="1800" dirty="0" err="1"/>
              <a:t>struct</a:t>
            </a:r>
            <a:r>
              <a:rPr lang="en-US" sz="1800" dirty="0"/>
              <a:t> </a:t>
            </a:r>
            <a:r>
              <a:rPr lang="en-US" sz="1800" dirty="0" err="1"/>
              <a:t>timeval</a:t>
            </a:r>
            <a:r>
              <a:rPr lang="en-US" sz="1800" dirty="0"/>
              <a:t> </a:t>
            </a:r>
            <a:r>
              <a:rPr lang="en-US" sz="1800" dirty="0" err="1"/>
              <a:t>ru_stime</a:t>
            </a:r>
            <a:r>
              <a:rPr lang="en-US" sz="1800" dirty="0"/>
              <a:t>; </a:t>
            </a:r>
            <a:r>
              <a:rPr lang="en-US" sz="1800" dirty="0" smtClean="0"/>
              <a:t>	/* </a:t>
            </a:r>
            <a:r>
              <a:rPr lang="en-US" sz="1800" dirty="0"/>
              <a:t>system CPU time used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ru_maxrss</a:t>
            </a:r>
            <a:r>
              <a:rPr lang="en-US" sz="1800" dirty="0"/>
              <a:t>;        </a:t>
            </a:r>
            <a:r>
              <a:rPr lang="en-US" sz="1800" dirty="0" smtClean="0"/>
              <a:t>	/* </a:t>
            </a:r>
            <a:r>
              <a:rPr lang="en-US" sz="1800" dirty="0"/>
              <a:t>maximum resident set size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ru_ixrss</a:t>
            </a:r>
            <a:r>
              <a:rPr lang="en-US" sz="1800" dirty="0"/>
              <a:t>;        </a:t>
            </a:r>
            <a:r>
              <a:rPr lang="en-US" sz="1800" dirty="0" smtClean="0"/>
              <a:t>	/* </a:t>
            </a:r>
            <a:r>
              <a:rPr lang="en-US" sz="1800" dirty="0"/>
              <a:t>integral shared memory size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ru_idrss</a:t>
            </a:r>
            <a:r>
              <a:rPr lang="en-US" sz="1800" dirty="0"/>
              <a:t>;         </a:t>
            </a:r>
            <a:r>
              <a:rPr lang="en-US" sz="1800" dirty="0" smtClean="0"/>
              <a:t>	/* </a:t>
            </a:r>
            <a:r>
              <a:rPr lang="en-US" sz="1800" dirty="0"/>
              <a:t>integral unshared data size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ru_isrss</a:t>
            </a:r>
            <a:r>
              <a:rPr lang="en-US" sz="1800" dirty="0"/>
              <a:t>;         </a:t>
            </a:r>
            <a:r>
              <a:rPr lang="en-US" sz="1800" dirty="0" smtClean="0"/>
              <a:t>	/* </a:t>
            </a:r>
            <a:r>
              <a:rPr lang="en-US" sz="1800" dirty="0"/>
              <a:t>integral unshared stack size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ru_minflt</a:t>
            </a:r>
            <a:r>
              <a:rPr lang="en-US" sz="1800" dirty="0"/>
              <a:t>;        </a:t>
            </a:r>
            <a:r>
              <a:rPr lang="en-US" sz="1800" dirty="0" smtClean="0"/>
              <a:t>	/* </a:t>
            </a:r>
            <a:r>
              <a:rPr lang="en-US" sz="1800" dirty="0"/>
              <a:t>page reclaims (soft page faults)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ru_majflt</a:t>
            </a:r>
            <a:r>
              <a:rPr lang="en-US" sz="1800" dirty="0"/>
              <a:t>;        </a:t>
            </a:r>
            <a:r>
              <a:rPr lang="en-US" sz="1800" dirty="0" smtClean="0"/>
              <a:t>	/* </a:t>
            </a:r>
            <a:r>
              <a:rPr lang="en-US" sz="1800" dirty="0"/>
              <a:t>page faults (hard page faults)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ru_nswap</a:t>
            </a:r>
            <a:r>
              <a:rPr lang="en-US" sz="1800" dirty="0"/>
              <a:t>;         </a:t>
            </a:r>
            <a:r>
              <a:rPr lang="en-US" sz="1800" dirty="0" smtClean="0"/>
              <a:t>	/* </a:t>
            </a:r>
            <a:r>
              <a:rPr lang="en-US" sz="1800" dirty="0"/>
              <a:t>swaps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ru_inblock</a:t>
            </a:r>
            <a:r>
              <a:rPr lang="en-US" sz="1800" dirty="0"/>
              <a:t>;       </a:t>
            </a:r>
            <a:r>
              <a:rPr lang="en-US" sz="1800" dirty="0" smtClean="0"/>
              <a:t>	/* </a:t>
            </a:r>
            <a:r>
              <a:rPr lang="en-US" sz="1800" dirty="0"/>
              <a:t>block input operations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ru_oublock</a:t>
            </a:r>
            <a:r>
              <a:rPr lang="en-US" sz="1800" dirty="0"/>
              <a:t>;       </a:t>
            </a:r>
            <a:r>
              <a:rPr lang="en-US" sz="1800" dirty="0" smtClean="0"/>
              <a:t>	/* </a:t>
            </a:r>
            <a:r>
              <a:rPr lang="en-US" sz="1800" dirty="0"/>
              <a:t>block output operations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ru_msgsnd</a:t>
            </a:r>
            <a:r>
              <a:rPr lang="en-US" sz="1800" dirty="0"/>
              <a:t>;        </a:t>
            </a:r>
            <a:r>
              <a:rPr lang="en-US" sz="1800" dirty="0" smtClean="0"/>
              <a:t>	/* </a:t>
            </a:r>
            <a:r>
              <a:rPr lang="en-US" sz="1800" dirty="0"/>
              <a:t>IPC messages sent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ru_msgrcv</a:t>
            </a:r>
            <a:r>
              <a:rPr lang="en-US" sz="1800" dirty="0"/>
              <a:t>;        </a:t>
            </a:r>
            <a:r>
              <a:rPr lang="en-US" sz="1800" dirty="0" smtClean="0"/>
              <a:t>	/* </a:t>
            </a:r>
            <a:r>
              <a:rPr lang="en-US" sz="1800" dirty="0"/>
              <a:t>IPC messages received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ru_nsignals</a:t>
            </a:r>
            <a:r>
              <a:rPr lang="en-US" sz="1800" dirty="0"/>
              <a:t>;      </a:t>
            </a:r>
            <a:r>
              <a:rPr lang="en-US" sz="1800" dirty="0" smtClean="0"/>
              <a:t>	/* </a:t>
            </a:r>
            <a:r>
              <a:rPr lang="en-US" sz="1800" dirty="0"/>
              <a:t>signals received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ru_nvcsw</a:t>
            </a:r>
            <a:r>
              <a:rPr lang="en-US" sz="1800" dirty="0"/>
              <a:t>;         </a:t>
            </a:r>
            <a:r>
              <a:rPr lang="en-US" sz="1800" dirty="0" smtClean="0"/>
              <a:t>	/* </a:t>
            </a:r>
            <a:r>
              <a:rPr lang="en-US" sz="1800" dirty="0"/>
              <a:t>voluntary context switches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    long   </a:t>
            </a:r>
            <a:r>
              <a:rPr lang="en-US" sz="1800" dirty="0" err="1"/>
              <a:t>ru_nivcsw</a:t>
            </a:r>
            <a:r>
              <a:rPr lang="en-US" sz="1800" dirty="0"/>
              <a:t>;        </a:t>
            </a:r>
            <a:r>
              <a:rPr lang="en-US" sz="1800" dirty="0" smtClean="0"/>
              <a:t>	/* </a:t>
            </a:r>
            <a:r>
              <a:rPr lang="en-US" sz="1800" dirty="0"/>
              <a:t>involuntary context switches */</a:t>
            </a:r>
          </a:p>
          <a:p>
            <a:pPr>
              <a:spcBef>
                <a:spcPts val="600"/>
              </a:spcBef>
              <a:defRPr/>
            </a:pPr>
            <a:r>
              <a:rPr lang="en-US" sz="1800" dirty="0"/>
              <a:t>           };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timeval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7388" cy="5224463"/>
          </a:xfrm>
        </p:spPr>
        <p:txBody>
          <a:bodyPr/>
          <a:lstStyle/>
          <a:p>
            <a:pPr>
              <a:defRPr/>
            </a:pP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timeval</a:t>
            </a:r>
            <a:r>
              <a:rPr lang="en-US" dirty="0"/>
              <a:t> {</a:t>
            </a:r>
          </a:p>
          <a:p>
            <a:pPr>
              <a:defRPr/>
            </a:pPr>
            <a:r>
              <a:rPr lang="en-US" dirty="0"/>
              <a:t>               long </a:t>
            </a:r>
            <a:r>
              <a:rPr lang="en-US" dirty="0" err="1"/>
              <a:t>tv_sec</a:t>
            </a:r>
            <a:r>
              <a:rPr lang="en-US" dirty="0"/>
              <a:t>;        /* seconds */</a:t>
            </a:r>
          </a:p>
          <a:p>
            <a:pPr>
              <a:defRPr/>
            </a:pPr>
            <a:r>
              <a:rPr lang="en-US" dirty="0"/>
              <a:t>               long </a:t>
            </a:r>
            <a:r>
              <a:rPr lang="en-US" dirty="0" err="1"/>
              <a:t>tv_usec</a:t>
            </a:r>
            <a:r>
              <a:rPr lang="en-US" dirty="0"/>
              <a:t>;       /* microseconds */</a:t>
            </a:r>
          </a:p>
          <a:p>
            <a:pPr>
              <a:defRPr/>
            </a:pPr>
            <a:r>
              <a:rPr lang="en-US" dirty="0"/>
              <a:t>           };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412163" cy="781050"/>
          </a:xfrm>
        </p:spPr>
        <p:txBody>
          <a:bodyPr/>
          <a:lstStyle/>
          <a:p>
            <a:r>
              <a:rPr lang="en-US" altLang="en-US" dirty="0" err="1" smtClean="0"/>
              <a:t>Matmult.c</a:t>
            </a:r>
            <a:r>
              <a:rPr lang="en-US" altLang="en-US" dirty="0" smtClean="0"/>
              <a:t> - example</a:t>
            </a:r>
            <a:endParaRPr lang="en-US" altLang="en-US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143000"/>
                <a:ext cx="8307388" cy="5224463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  <a:defRPr/>
                </a:pPr>
                <a:r>
                  <a:rPr lang="en-US" dirty="0" smtClean="0"/>
                  <a:t>Headers / declarations</a:t>
                </a:r>
              </a:p>
              <a:p>
                <a:pPr marL="457200" indent="-457200">
                  <a:buFont typeface="+mj-lt"/>
                  <a:buAutoNum type="arabicPeriod"/>
                  <a:defRPr/>
                </a:pPr>
                <a:r>
                  <a:rPr lang="en-US" dirty="0" smtClean="0"/>
                  <a:t>Initialize arrays A  and B</a:t>
                </a:r>
              </a:p>
              <a:p>
                <a:pPr marL="457200" indent="-457200">
                  <a:buFont typeface="+mj-lt"/>
                  <a:buAutoNum type="arabicPeriod"/>
                  <a:defRPr/>
                </a:pPr>
                <a:r>
                  <a:rPr lang="en-US" dirty="0" smtClean="0"/>
                  <a:t>Multiplication</a:t>
                </a:r>
              </a:p>
              <a:p>
                <a:pPr marL="0" indent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b="1" i="1" smtClean="0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sub>
                          </m:s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𝒋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143000"/>
                <a:ext cx="8307388" cy="5224463"/>
              </a:xfrm>
              <a:blipFill rotWithShape="0">
                <a:blip r:embed="rId2"/>
                <a:stretch>
                  <a:fillRect l="-1101" t="-1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Nested Loops to compute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for(</a:t>
            </a:r>
            <a:r>
              <a:rPr lang="en-US" dirty="0" err="1"/>
              <a:t>i</a:t>
            </a:r>
            <a:r>
              <a:rPr lang="en-US" dirty="0"/>
              <a:t>=0;i&lt;rows;++</a:t>
            </a:r>
            <a:r>
              <a:rPr lang="en-US" dirty="0" err="1"/>
              <a:t>i</a:t>
            </a:r>
            <a:r>
              <a:rPr lang="en-US" dirty="0"/>
              <a:t>){</a:t>
            </a:r>
          </a:p>
          <a:p>
            <a:pPr>
              <a:defRPr/>
            </a:pPr>
            <a:r>
              <a:rPr lang="en-US" dirty="0"/>
              <a:t>        for(j=0;j&lt;cols2;++j){</a:t>
            </a:r>
          </a:p>
          <a:p>
            <a:pPr>
              <a:defRPr/>
            </a:pPr>
            <a:r>
              <a:rPr lang="en-US" dirty="0"/>
              <a:t>              for(k=0;k&lt;cols;++k){</a:t>
            </a:r>
          </a:p>
          <a:p>
            <a:pPr>
              <a:defRPr/>
            </a:pPr>
            <a:r>
              <a:rPr lang="en-US" dirty="0"/>
              <a:t>                  C[</a:t>
            </a:r>
            <a:r>
              <a:rPr lang="en-US" dirty="0" err="1"/>
              <a:t>i</a:t>
            </a:r>
            <a:r>
              <a:rPr lang="en-US" dirty="0"/>
              <a:t>][j] = C[</a:t>
            </a:r>
            <a:r>
              <a:rPr lang="en-US" dirty="0" err="1"/>
              <a:t>i</a:t>
            </a:r>
            <a:r>
              <a:rPr lang="en-US" dirty="0"/>
              <a:t>][j] + A[</a:t>
            </a:r>
            <a:r>
              <a:rPr lang="en-US" dirty="0" err="1"/>
              <a:t>i</a:t>
            </a:r>
            <a:r>
              <a:rPr lang="en-US" dirty="0"/>
              <a:t>][k] * B[k][j];</a:t>
            </a:r>
          </a:p>
          <a:p>
            <a:pPr>
              <a:defRPr/>
            </a:pPr>
            <a:r>
              <a:rPr lang="en-US" dirty="0"/>
              <a:t>              }</a:t>
            </a:r>
          </a:p>
          <a:p>
            <a:pPr>
              <a:defRPr/>
            </a:pPr>
            <a:r>
              <a:rPr lang="en-US" dirty="0"/>
              <a:t>          }</a:t>
            </a:r>
          </a:p>
          <a:p>
            <a:pPr>
              <a:defRPr/>
            </a:pPr>
            <a:r>
              <a:rPr lang="en-US" dirty="0"/>
              <a:t>      </a:t>
            </a:r>
            <a:r>
              <a:rPr lang="en-US" dirty="0" smtClean="0"/>
              <a:t>}</a:t>
            </a:r>
          </a:p>
          <a:p>
            <a:pPr>
              <a:defRPr/>
            </a:pPr>
            <a:r>
              <a:rPr lang="en-US" dirty="0" smtClean="0"/>
              <a:t>Note rows*cols2 *cols multiplications and additions</a:t>
            </a:r>
          </a:p>
          <a:p>
            <a:pPr>
              <a:defRPr/>
            </a:pPr>
            <a:r>
              <a:rPr lang="en-US" dirty="0" smtClean="0"/>
              <a:t>If  for square matrices rows=cols2=cols= n then there are n</a:t>
            </a:r>
            <a:r>
              <a:rPr lang="en-US" baseline="30000" dirty="0" smtClean="0"/>
              <a:t>3</a:t>
            </a:r>
            <a:r>
              <a:rPr lang="en-US" dirty="0" smtClean="0"/>
              <a:t> multiplications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3266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21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white21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/>
          </a:defRPr>
        </a:defPPr>
      </a:lstStyle>
    </a:lnDef>
  </a:objectDefaults>
  <a:extraClrSchemeLst>
    <a:extraClrScheme>
      <a:clrScheme name="white2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21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Settings\mmm\Application Data\Microsoft\Templates\white212.pot</Template>
  <TotalTime>51413</TotalTime>
  <Pages>35</Pages>
  <Words>1166</Words>
  <Application>Microsoft Office PowerPoint</Application>
  <PresentationFormat>Letter Paper (8.5x11 in)</PresentationFormat>
  <Paragraphs>228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Helvetica</vt:lpstr>
      <vt:lpstr>Arial</vt:lpstr>
      <vt:lpstr>Wingdings</vt:lpstr>
      <vt:lpstr>Times New Roman</vt:lpstr>
      <vt:lpstr>Century Gothic</vt:lpstr>
      <vt:lpstr>Courier New</vt:lpstr>
      <vt:lpstr>white212</vt:lpstr>
      <vt:lpstr>Measuring Program Performance Matrix Multiply              </vt:lpstr>
      <vt:lpstr>Times in Unix</vt:lpstr>
      <vt:lpstr>The time command</vt:lpstr>
      <vt:lpstr>PowerPoint Presentation</vt:lpstr>
      <vt:lpstr>PowerPoint Presentation</vt:lpstr>
      <vt:lpstr>Getrusage</vt:lpstr>
      <vt:lpstr>struct timeval</vt:lpstr>
      <vt:lpstr>Matmult.c - example</vt:lpstr>
      <vt:lpstr>3 Nested Loops to compute product</vt:lpstr>
      <vt:lpstr>Headers</vt:lpstr>
      <vt:lpstr>Main: args</vt:lpstr>
      <vt:lpstr>Initializing the arrays</vt:lpstr>
      <vt:lpstr>Rand_gen </vt:lpstr>
      <vt:lpstr>Seconds- a function to combine all the times into one double </vt:lpstr>
      <vt:lpstr>Timing a section of code</vt:lpstr>
      <vt:lpstr>Timing a section of code – kij variation</vt:lpstr>
      <vt:lpstr>Timing a section of code – kji variation</vt:lpstr>
      <vt:lpstr>Performance variations</vt:lpstr>
      <vt:lpstr>Address Trace -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212 Computer Architecture</dc:title>
  <dc:creator>Manton Matthews</dc:creator>
  <cp:lastModifiedBy>mmm</cp:lastModifiedBy>
  <cp:revision>366</cp:revision>
  <cp:lastPrinted>2016-12-02T19:47:24Z</cp:lastPrinted>
  <dcterms:created xsi:type="dcterms:W3CDTF">1998-08-11T09:19:24Z</dcterms:created>
  <dcterms:modified xsi:type="dcterms:W3CDTF">2017-11-20T12:20:25Z</dcterms:modified>
</cp:coreProperties>
</file>