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827" r:id="rId2"/>
    <p:sldId id="864" r:id="rId3"/>
    <p:sldId id="865" r:id="rId4"/>
    <p:sldId id="866" r:id="rId5"/>
    <p:sldId id="824" r:id="rId6"/>
    <p:sldId id="841" r:id="rId7"/>
    <p:sldId id="842" r:id="rId8"/>
    <p:sldId id="843" r:id="rId9"/>
    <p:sldId id="844" r:id="rId10"/>
    <p:sldId id="845" r:id="rId11"/>
    <p:sldId id="846" r:id="rId12"/>
    <p:sldId id="847" r:id="rId13"/>
    <p:sldId id="848" r:id="rId14"/>
    <p:sldId id="849" r:id="rId15"/>
    <p:sldId id="850" r:id="rId16"/>
    <p:sldId id="851" r:id="rId17"/>
    <p:sldId id="852" r:id="rId18"/>
    <p:sldId id="853" r:id="rId19"/>
    <p:sldId id="854" r:id="rId20"/>
    <p:sldId id="855" r:id="rId21"/>
    <p:sldId id="856" r:id="rId22"/>
    <p:sldId id="857" r:id="rId23"/>
    <p:sldId id="858" r:id="rId24"/>
    <p:sldId id="859" r:id="rId25"/>
    <p:sldId id="860" r:id="rId26"/>
    <p:sldId id="861" r:id="rId27"/>
    <p:sldId id="862" r:id="rId28"/>
    <p:sldId id="863" r:id="rId29"/>
  </p:sldIdLst>
  <p:sldSz cx="9144000" cy="6858000" type="letter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55" autoAdjust="0"/>
    <p:restoredTop sz="94660"/>
  </p:normalViewPr>
  <p:slideViewPr>
    <p:cSldViewPr>
      <p:cViewPr varScale="1">
        <p:scale>
          <a:sx n="66" d="100"/>
          <a:sy n="66" d="100"/>
        </p:scale>
        <p:origin x="360" y="52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192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209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4241817" y="6677224"/>
            <a:ext cx="818914" cy="270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97" tIns="44799" rIns="87997" bIns="44799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300" b="0" baseline="0"/>
              <a:t>Page </a:t>
            </a:r>
            <a:fld id="{29A93935-F297-4EAF-A75C-1E840B15F0F0}" type="slidenum">
              <a:rPr lang="en-US" altLang="en-US" sz="13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300" b="0" baseline="0"/>
          </a:p>
        </p:txBody>
      </p:sp>
    </p:spTree>
    <p:extLst>
      <p:ext uri="{BB962C8B-B14F-4D97-AF65-F5344CB8AC3E}">
        <p14:creationId xmlns:p14="http://schemas.microsoft.com/office/powerpoint/2010/main" val="1999453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3" y="3333287"/>
            <a:ext cx="6815515" cy="31522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97" tIns="44799" rIns="91197" bIns="44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217103" y="6677224"/>
            <a:ext cx="862195" cy="270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97" tIns="44799" rIns="87997" bIns="44799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300" b="0" baseline="0" smtClean="0">
                <a:latin typeface="Century Gothic" panose="020B0502020202020204" pitchFamily="34" charset="0"/>
              </a:rPr>
              <a:t>Page </a:t>
            </a:r>
            <a:fld id="{F567778D-B448-467B-8F35-F348152520A0}" type="slidenum">
              <a:rPr lang="en-US" altLang="en-US" sz="1300" b="0" baseline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300" b="0" baseline="0" smtClean="0">
              <a:latin typeface="Century Gothic" panose="020B0502020202020204" pitchFamily="34" charset="0"/>
            </a:endParaRP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30225"/>
            <a:ext cx="3495675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887252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C9B069C8-B025-4609-A199-09FF0F7327C0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38EB1045-64E8-4000-A283-B77651F7C3CB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6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785620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A1CC9978-DAE0-4334-8854-1A57D764932A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0A18FF20-6A1F-44AB-98B6-4EEA6D2A6B7F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15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374955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66807096-A50F-4788-BA90-91AE6A0F6C97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9A4DB71B-891A-4AD0-874D-2E81801BF2C7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16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736048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0DC4E6CD-5CFE-4AEA-A8B6-DB28F9D3A451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78C0DF52-299A-4633-BB53-2505F0920075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356831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F837EBEE-2211-426E-AACF-94F66F0FC16A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71EF8FC3-2ECF-4E14-B682-5C8D5010C528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18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358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841183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D47CB171-2E08-4FB3-AA74-5CE513814D8A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E6250101-1304-44CC-87FE-3B699EA0861F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19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50585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012F5DCA-E3E0-4D58-95ED-D44966D3FBDD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39940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3994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1D04E964-3D49-42C6-AE80-03AEE10B7D2F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20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399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3108325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2B46948F-CBE1-4A97-9C9F-14F9338DE2EB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EF259D6A-5228-43CD-A25D-83FDC30F7EB9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21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8422683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FE6BD885-0655-4C64-8B8F-E3955050213E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44036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4403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63491E7A-435F-4B9F-B0B2-4FFC542BE3E3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22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440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4976896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75A7217F-232A-4264-9B50-BC78A4E4980F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7A9D087E-D357-4D53-8A78-A19B020DE13C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23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88282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AC4B9AD8-1D08-4653-90F9-CF94428B5F7A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20636D9E-AE55-4F58-9626-B7B090C95202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24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72448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439B2A5E-905C-44C7-8819-ABD154298DB4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9920AC25-C282-4713-80B7-EBD363570018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754017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23443930-903C-43CE-BA6E-3E56FE74AD03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882CC415-3A5A-463D-BA18-3D13D65DE729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26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74740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73DC9163-33DB-4B26-B290-462D1BDA0B90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9B41A1E2-A3A6-469B-8BC4-DCAEF0DE50FD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8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21108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C7A8D314-70F9-4FB8-9D7E-5EB57BD20CA5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491CE5EE-BC69-43C8-8E71-F63F11D63261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9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149784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FC849516-E4C4-4D65-A728-D5A401EF4B51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50508EC6-DCB6-478D-9ACF-86312D59F1CC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10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271413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A8C887D5-B968-4352-8162-3B04AABDF4BE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704C4583-0986-4604-BD68-524F5072DF8B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11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72432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5BD53788-09E8-4A4E-873B-34C8CA459E3A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8111C4C9-BBA7-45D7-8D1E-D2497305F272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12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63023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F9814AAA-AEA9-4B7A-8C5C-A9B5A1854F94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B3F4FF62-C516-481D-85BF-B1453BA20D55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13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812664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The University of Adelaide, School of Computer Science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5266115" y="1"/>
            <a:ext cx="4028748" cy="3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86FD497C-5389-4AA9-A60D-B4EF040A13FC}" type="datetime3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 October 2017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1700">
                <a:latin typeface="Helvetica" panose="020B0604020202020204" pitchFamily="34" charset="0"/>
              </a:rPr>
              <a:t>Chapter 2 — Instructions: Language of the Computer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143" indent="-284616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1523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599050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6577" indent="-227999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49727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3796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378662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19357" indent="-227999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45072FDB-1D2F-4498-8F74-27513B19B7C9}" type="slidenum">
              <a:rPr lang="en-US" altLang="en-US" sz="1700">
                <a:latin typeface="Helvetica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14</a:t>
            </a:fld>
            <a:endParaRPr lang="en-US" altLang="en-US" sz="1700">
              <a:latin typeface="Helvetica" panose="020B0604020202020204" pitchFamily="34" charset="0"/>
            </a:endParaRPr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090279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aseline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63224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636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3032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19613" y="1220788"/>
            <a:ext cx="4078287" cy="2535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19613" y="3908425"/>
            <a:ext cx="4078287" cy="253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1578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19613" y="1220788"/>
            <a:ext cx="4078287" cy="2535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19613" y="3908425"/>
            <a:ext cx="4078287" cy="253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83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2769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217498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057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5442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0471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523555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58035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712729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smtClean="0">
                <a:solidFill>
                  <a:schemeClr val="hlink"/>
                </a:solidFill>
              </a:rPr>
              <a:t>– </a:t>
            </a:r>
            <a:fld id="{8C48C370-B0F0-4B26-B6B0-C6EBB5B461B5}" type="slidenum">
              <a:rPr lang="en-US" altLang="en-US" sz="1400" b="0" baseline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baseline="0" smtClean="0">
                <a:solidFill>
                  <a:schemeClr val="hlink"/>
                </a:solidFill>
              </a:rPr>
              <a:t> –</a:t>
            </a:r>
            <a:endParaRPr lang="en-US" altLang="en-US" sz="1400" b="0" baseline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238915" y="6495814"/>
            <a:ext cx="1725783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 smtClean="0">
                <a:solidFill>
                  <a:schemeClr val="hlink"/>
                </a:solidFill>
              </a:rPr>
              <a:t>CSCE 513 Fall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2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2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mshardware.com/charts/hard-drives-and-ssds,3.html" TargetMode="External"/><Relationship Id="rId2" Type="http://schemas.openxmlformats.org/officeDocument/2006/relationships/hyperlink" Target="http://en.wikipedia.org/wiki/Solid-state_driv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676400"/>
            <a:ext cx="8458200" cy="1565275"/>
          </a:xfrm>
        </p:spPr>
        <p:txBody>
          <a:bodyPr/>
          <a:lstStyle/>
          <a:p>
            <a:pPr algn="ctr" eaLnBrk="1" hangingPunct="1"/>
            <a:r>
              <a:rPr lang="en-US" altLang="en-US" sz="3400" dirty="0" smtClean="0"/>
              <a:t>Lec09</a:t>
            </a:r>
            <a:br>
              <a:rPr lang="en-US" altLang="en-US" sz="3400" dirty="0" smtClean="0"/>
            </a:br>
            <a:r>
              <a:rPr lang="en-US" altLang="en-US" sz="3400" dirty="0" smtClean="0"/>
              <a:t>Memory Hierarchy yet again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352800"/>
            <a:ext cx="6403975" cy="3048000"/>
          </a:xfrm>
        </p:spPr>
        <p:txBody>
          <a:bodyPr lIns="90487" tIns="44450" rIns="90487" bIns="44450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Topics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Memory Hierarchy Review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Terminology review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Basic Equations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6 Basic Optimizations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Memory Hierarchy – Chapter 2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Readings: Appendix B, </a:t>
            </a:r>
            <a:r>
              <a:rPr lang="en-US" dirty="0"/>
              <a:t>Chapter 2</a:t>
            </a:r>
            <a:endParaRPr lang="en-US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47713" y="6500813"/>
            <a:ext cx="2116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400" baseline="0" dirty="0">
                <a:solidFill>
                  <a:schemeClr val="tx1"/>
                </a:solidFill>
                <a:latin typeface="Courier New" panose="02070309020205020404" pitchFamily="49" charset="0"/>
              </a:rPr>
              <a:t>September </a:t>
            </a:r>
            <a:r>
              <a:rPr lang="en-US" altLang="en-US" sz="1400" baseline="0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21, 2016</a:t>
            </a:r>
            <a:endParaRPr lang="en-US" altLang="en-US" sz="1400" baseline="0" dirty="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30250" y="762000"/>
            <a:ext cx="792956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800" baseline="0">
                <a:solidFill>
                  <a:schemeClr val="tx1"/>
                </a:solidFill>
              </a:rPr>
              <a:t>CSCE 513  Computer Architecture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Critical Word First, Early Restart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Critical word first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Request missed word from memory first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Send it to the processor as soon as it arrives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Early restart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Request words in normal order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Send missed work to the processor as soon as it arrives</a:t>
            </a:r>
          </a:p>
          <a:p>
            <a:pPr lvl="1">
              <a:lnSpc>
                <a:spcPct val="90000"/>
              </a:lnSpc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Effectiveness of these strategies depends on block size and likelihood of another access to the portion of the block that has not yet been fetched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 rot="5400000">
            <a:off x="7623175" y="1150938"/>
            <a:ext cx="2671763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Advanced Optimizations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Merging Write Buffer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When storing to a block that is already pending in the write buffer, update write buffer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Reduces stalls due to full write buffer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Do not apply to I/O addresses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 rot="5400000">
            <a:off x="7623175" y="1150938"/>
            <a:ext cx="2671763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Advanced Optimizations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3284538"/>
            <a:ext cx="2233613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rgbClr val="003399"/>
                </a:solidFill>
                <a:latin typeface="+mn-lt"/>
                <a:cs typeface="Arial" charset="0"/>
              </a:rPr>
              <a:t>No write buffering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67400" y="5056188"/>
            <a:ext cx="2233613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rgbClr val="003399"/>
                </a:solidFill>
                <a:latin typeface="+mn-lt"/>
                <a:cs typeface="Arial" charset="0"/>
              </a:rPr>
              <a:t>Write buffering</a:t>
            </a:r>
          </a:p>
        </p:txBody>
      </p:sp>
      <p:pic>
        <p:nvPicPr>
          <p:cNvPr id="2048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2708275"/>
            <a:ext cx="4622800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Compiler Optimizations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Loop Interchange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Swap nested loops to access memory in sequential order</a:t>
            </a:r>
          </a:p>
          <a:p>
            <a:pPr lvl="1">
              <a:lnSpc>
                <a:spcPct val="90000"/>
              </a:lnSpc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Blocking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Instead of accessing entire rows or columns, subdivide matrices into blocks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Requires more memory accesses but improves locality of accesses</a:t>
            </a:r>
          </a:p>
          <a:p>
            <a:pPr lvl="1">
              <a:lnSpc>
                <a:spcPct val="90000"/>
              </a:lnSpc>
              <a:defRPr/>
            </a:pPr>
            <a:endParaRPr lang="en-US" sz="2400" dirty="0" smtClean="0"/>
          </a:p>
          <a:p>
            <a:pPr lvl="1">
              <a:lnSpc>
                <a:spcPct val="90000"/>
              </a:lnSpc>
              <a:defRPr/>
            </a:pPr>
            <a:endParaRPr lang="en-US" sz="2400" dirty="0" smtClean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 rot="5400000">
            <a:off x="7623175" y="1150938"/>
            <a:ext cx="2671763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Advanced Optimizations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Hardware Prefetching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Fetch two blocks on miss (include next sequential block)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 rot="5400000">
            <a:off x="7623175" y="1150938"/>
            <a:ext cx="2671763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Advanced Optimizations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4213" y="5661025"/>
            <a:ext cx="792003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rgbClr val="003399"/>
                </a:solidFill>
                <a:latin typeface="+mn-lt"/>
                <a:cs typeface="Arial" charset="0"/>
              </a:rPr>
              <a:t>Pentium 4 Pre-fetching</a:t>
            </a:r>
          </a:p>
        </p:txBody>
      </p:sp>
      <p:pic>
        <p:nvPicPr>
          <p:cNvPr id="245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060575"/>
            <a:ext cx="6624637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Compiler Prefetching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Insert </a:t>
            </a:r>
            <a:r>
              <a:rPr lang="en-US" sz="2800" dirty="0" err="1" smtClean="0"/>
              <a:t>prefetch</a:t>
            </a:r>
            <a:r>
              <a:rPr lang="en-US" sz="2800" dirty="0" smtClean="0"/>
              <a:t> instructions before data is needed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Non-faulting:  </a:t>
            </a:r>
            <a:r>
              <a:rPr lang="en-US" sz="2800" dirty="0" err="1" smtClean="0"/>
              <a:t>prefetch</a:t>
            </a:r>
            <a:r>
              <a:rPr lang="en-US" sz="2800" dirty="0" smtClean="0"/>
              <a:t> doesn’t cause exceptions</a:t>
            </a:r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Register </a:t>
            </a:r>
            <a:r>
              <a:rPr lang="en-US" sz="2800" dirty="0" err="1" smtClean="0"/>
              <a:t>prefetch</a:t>
            </a: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Loads data into register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Cache </a:t>
            </a:r>
            <a:r>
              <a:rPr lang="en-US" sz="2800" dirty="0" err="1" smtClean="0"/>
              <a:t>prefetch</a:t>
            </a: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Loads data into cache</a:t>
            </a:r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Combine with loop unrolling and software pipelining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 rot="5400000">
            <a:off x="7623175" y="1150938"/>
            <a:ext cx="2671763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Advanced Optimizations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  <a:endParaRPr lang="en-AU" altLang="en-US" smtClean="0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 rot="5400000">
            <a:off x="7623175" y="1150938"/>
            <a:ext cx="2671763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Advanced Optimizations</a:t>
            </a:r>
          </a:p>
        </p:txBody>
      </p:sp>
      <p:pic>
        <p:nvPicPr>
          <p:cNvPr id="2867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908050"/>
            <a:ext cx="6346825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Memory Technology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Performance metrics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Latency is concern of cache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Bandwidth is concern of multiprocessors and I/O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Access time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Time between read request and when desired word arrives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Cycle time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Minimum time between unrelated requests to memory</a:t>
            </a:r>
          </a:p>
          <a:p>
            <a:pPr lvl="2">
              <a:lnSpc>
                <a:spcPct val="90000"/>
              </a:lnSpc>
              <a:defRPr/>
            </a:pPr>
            <a:endParaRPr lang="en-US" sz="20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DRAM used for main memory, SRAM used for cache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 rot="5400000">
            <a:off x="7836694" y="940594"/>
            <a:ext cx="2244725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Memory Technology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Memory Technology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SRAM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Requires low power to retain bit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Requires 6 transistors/bit</a:t>
            </a:r>
          </a:p>
          <a:p>
            <a:pPr lvl="1">
              <a:lnSpc>
                <a:spcPct val="90000"/>
              </a:lnSpc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DRAM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Must be re-written after being read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Must also be periodically </a:t>
            </a:r>
            <a:r>
              <a:rPr lang="en-US" sz="2400" dirty="0" err="1" smtClean="0"/>
              <a:t>refeshed</a:t>
            </a:r>
            <a:endParaRPr lang="en-US" sz="2400" dirty="0" smtClean="0"/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Every ~ 8 ms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Each row can be refreshed simultaneously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One transistor/bit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Address lines are multiplexed: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Upper half of address:  row access strobe (RAS)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Lower half of address:  column access strobe (CAS)</a:t>
            </a:r>
          </a:p>
          <a:p>
            <a:pPr lvl="2">
              <a:lnSpc>
                <a:spcPct val="90000"/>
              </a:lnSpc>
              <a:defRPr/>
            </a:pPr>
            <a:endParaRPr lang="en-US" sz="2000" dirty="0" smtClean="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 rot="5400000">
            <a:off x="7836694" y="940594"/>
            <a:ext cx="2244725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Memory Technology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Memory Technology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Amdahl: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Memory capacity should grow linearly with processor speed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Unfortunately, memory capacity and speed has not kept pace with processors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Some optimizations: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Multiple accesses to same row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Synchronous DRAM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/>
              <a:t>Added clock to DRAM interface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/>
              <a:t>Burst mode with critical word first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Wider interfaces</a:t>
            </a:r>
            <a:endParaRPr lang="en-US" sz="2400" dirty="0" smtClean="0"/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Double data rate (DDR)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Multiple banks on each DRAM device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 rot="5400000">
            <a:off x="7836694" y="940594"/>
            <a:ext cx="2244725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Memory Technology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Memory Optimizations</a:t>
            </a:r>
            <a:endParaRPr lang="en-AU" altLang="en-US" smtClean="0"/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 rot="5400000">
            <a:off x="7836694" y="940594"/>
            <a:ext cx="2244725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Memory Technology</a:t>
            </a:r>
          </a:p>
        </p:txBody>
      </p:sp>
      <p:pic>
        <p:nvPicPr>
          <p:cNvPr id="3686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08050"/>
            <a:ext cx="7632700" cy="535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AMAT  Equations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1"/>
          </p:nvPr>
        </p:nvSpPr>
        <p:spPr>
          <a:xfrm>
            <a:off x="152400" y="1220788"/>
            <a:ext cx="5943600" cy="5224462"/>
          </a:xfrm>
          <a:blipFill rotWithShape="1">
            <a:blip r:embed="rId2"/>
            <a:stretch>
              <a:fillRect l="-1949" t="-1750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96000" y="1220788"/>
            <a:ext cx="3048000" cy="5224462"/>
          </a:xfrm>
        </p:spPr>
        <p:txBody>
          <a:bodyPr/>
          <a:lstStyle/>
          <a:p>
            <a:pPr marL="0" indent="0">
              <a:defRPr/>
            </a:pPr>
            <a:r>
              <a:rPr lang="en-US" altLang="en-US" sz="2400" smtClean="0"/>
              <a:t>Terminology (abbreviations)</a:t>
            </a:r>
          </a:p>
          <a:p>
            <a:pPr marL="0" indent="0">
              <a:buFont typeface="Arial" charset="0"/>
              <a:buChar char="•"/>
              <a:defRPr/>
            </a:pPr>
            <a:r>
              <a:rPr lang="en-US" altLang="en-US" sz="2400" smtClean="0"/>
              <a:t>AMAT</a:t>
            </a:r>
          </a:p>
          <a:p>
            <a:pPr marL="0" indent="0">
              <a:buFont typeface="Arial" charset="0"/>
              <a:buChar char="•"/>
              <a:defRPr/>
            </a:pPr>
            <a:r>
              <a:rPr lang="en-US" altLang="en-US" sz="2400" smtClean="0"/>
              <a:t>HT – HitTime</a:t>
            </a:r>
          </a:p>
          <a:p>
            <a:pPr marL="0" indent="0">
              <a:buFont typeface="Arial" charset="0"/>
              <a:buChar char="•"/>
              <a:defRPr/>
            </a:pPr>
            <a:r>
              <a:rPr lang="en-US" altLang="en-US" sz="2400" smtClean="0"/>
              <a:t>MR miss Rate</a:t>
            </a:r>
          </a:p>
          <a:p>
            <a:pPr marL="0" indent="0">
              <a:buFont typeface="Arial" charset="0"/>
              <a:buChar char="•"/>
              <a:defRPr/>
            </a:pPr>
            <a:r>
              <a:rPr lang="en-US" altLang="en-US" sz="2400" smtClean="0"/>
              <a:t>MP miss Penalty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Memory Optimizations</a:t>
            </a:r>
            <a:endParaRPr lang="en-AU" altLang="en-US" smtClean="0"/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 rot="5400000">
            <a:off x="7836694" y="940594"/>
            <a:ext cx="2244725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Memory Technology</a:t>
            </a:r>
          </a:p>
        </p:txBody>
      </p:sp>
      <p:pic>
        <p:nvPicPr>
          <p:cNvPr id="389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36613"/>
            <a:ext cx="7824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Memory Optimizations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DDR: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DDR2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Lower power (2.5 V -&gt; 1.8 V)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Higher clock rates (266 MHz, 333 MHz, 400 MHz)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DDR3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1.5 V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800 MHz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DDR4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1-1.2 V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1600 MHz</a:t>
            </a:r>
          </a:p>
          <a:p>
            <a:pPr lvl="2">
              <a:lnSpc>
                <a:spcPct val="90000"/>
              </a:lnSpc>
              <a:defRPr/>
            </a:pPr>
            <a:endParaRPr lang="en-US" sz="20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GDDR5 is graphics memory based on DDR3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 rot="5400000">
            <a:off x="7836694" y="940594"/>
            <a:ext cx="2244725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Memory Technology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Memory Optimizations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Graphics memory: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Achieve 2-5 X bandwidth per DRAM vs. DDR3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Wider interfaces (32 vs. 16 bit)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Higher clock rate</a:t>
            </a:r>
          </a:p>
          <a:p>
            <a:pPr lvl="3">
              <a:lnSpc>
                <a:spcPct val="90000"/>
              </a:lnSpc>
              <a:defRPr/>
            </a:pPr>
            <a:r>
              <a:rPr lang="en-US" sz="1600" dirty="0" smtClean="0"/>
              <a:t>Possible because they are attached via soldering instead of </a:t>
            </a:r>
            <a:r>
              <a:rPr lang="en-US" sz="1600" dirty="0" err="1" smtClean="0"/>
              <a:t>socketted</a:t>
            </a:r>
            <a:r>
              <a:rPr lang="en-US" sz="1600" dirty="0" smtClean="0"/>
              <a:t> DIMM modules</a:t>
            </a:r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Reducing power in SDRAMs: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Lower voltage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Low power mode (ignores clock, continues to refresh)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 rot="5400000">
            <a:off x="7836694" y="940594"/>
            <a:ext cx="2244725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Memory Technology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Memory Power Consumption</a:t>
            </a:r>
            <a:endParaRPr lang="en-AU" altLang="en-US" smtClean="0"/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 rot="5400000">
            <a:off x="7836694" y="940594"/>
            <a:ext cx="2244725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Memory Technology</a:t>
            </a:r>
          </a:p>
        </p:txBody>
      </p:sp>
      <p:pic>
        <p:nvPicPr>
          <p:cNvPr id="4506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276350"/>
            <a:ext cx="7658100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Flash Memory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Type of EEPROM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Must be erased (in blocks) before being overwritten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Non volatile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Limited number of write cycles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Cheaper than SDRAM, more expensive than disk</a:t>
            </a:r>
            <a:endParaRPr lang="en-US" sz="20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Slower than SRAM, faster than disk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 rot="5400000">
            <a:off x="7836694" y="940594"/>
            <a:ext cx="2244725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Memory Technology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304800" y="247650"/>
            <a:ext cx="8816975" cy="781050"/>
          </a:xfrm>
        </p:spPr>
        <p:txBody>
          <a:bodyPr/>
          <a:lstStyle/>
          <a:p>
            <a:r>
              <a:rPr lang="en-US" altLang="en-US" smtClean="0"/>
              <a:t>Understand ReadyBoost and whether it will Speed Up your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20788"/>
            <a:ext cx="8293100" cy="52562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Windows 7 supports Windows </a:t>
            </a:r>
            <a:r>
              <a:rPr lang="en-US" dirty="0" err="1" smtClean="0"/>
              <a:t>ReadyBoost</a:t>
            </a:r>
            <a:r>
              <a:rPr lang="en-US" dirty="0" smtClean="0"/>
              <a:t>.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This feature uses external USB flash drives as a hard disk cache to improve disk read performance.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Supported external storage types include USB thumb drives, SD cards, and CF cards.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Since </a:t>
            </a:r>
            <a:r>
              <a:rPr lang="en-US" dirty="0" err="1" smtClean="0"/>
              <a:t>ReadyBoost</a:t>
            </a:r>
            <a:r>
              <a:rPr lang="en-US" dirty="0" smtClean="0"/>
              <a:t> will not provide a performance gain when the primary disk is an SSD, Windows 7 disables </a:t>
            </a:r>
            <a:r>
              <a:rPr lang="en-US" dirty="0" err="1" smtClean="0"/>
              <a:t>ReadyBoost</a:t>
            </a:r>
            <a:r>
              <a:rPr lang="en-US" dirty="0" smtClean="0"/>
              <a:t> when reading from an SSD drive. </a:t>
            </a:r>
          </a:p>
          <a:p>
            <a:pPr>
              <a:defRPr/>
            </a:pPr>
            <a:r>
              <a:rPr lang="en-US" dirty="0" smtClean="0"/>
              <a:t>External storage must meet the following requirements: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Capacity of at least 256 MB, with at least 64 kilobytes (KB) of free space. The 4-GB limit of Windows Vista has been removed.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At least a 2.5 MB/sec throughput for 4-KB random reads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At least a 1.75 MB/sec throughput for 1-MB random writes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2105025" y="6553200"/>
            <a:ext cx="4510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http://technet.microsoft.com/en-us/magazine/ff356869.aspx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Memory Dependability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Memory is susceptible to cosmic rays</a:t>
            </a:r>
          </a:p>
          <a:p>
            <a:pPr>
              <a:lnSpc>
                <a:spcPct val="90000"/>
              </a:lnSpc>
              <a:defRPr/>
            </a:pPr>
            <a:r>
              <a:rPr lang="en-US" sz="2800" i="1" dirty="0" smtClean="0"/>
              <a:t>Soft errors</a:t>
            </a:r>
            <a:r>
              <a:rPr lang="en-US" sz="2800" dirty="0" smtClean="0"/>
              <a:t>:  dynamic errors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Detected and fixed by error correcting codes (ECC)</a:t>
            </a:r>
          </a:p>
          <a:p>
            <a:pPr>
              <a:lnSpc>
                <a:spcPct val="90000"/>
              </a:lnSpc>
              <a:defRPr/>
            </a:pPr>
            <a:r>
              <a:rPr lang="en-US" sz="2800" i="1" dirty="0" smtClean="0"/>
              <a:t>Hard errors</a:t>
            </a:r>
            <a:r>
              <a:rPr lang="en-US" sz="2800" dirty="0" smtClean="0"/>
              <a:t>:  permanent errors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Use sparse rows to replace defective rows</a:t>
            </a:r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err="1" smtClean="0"/>
              <a:t>Chipkill</a:t>
            </a:r>
            <a:r>
              <a:rPr lang="en-US" sz="2800" dirty="0" smtClean="0"/>
              <a:t>:  a RAID-like error recovery technique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 rot="5400000">
            <a:off x="7836694" y="940594"/>
            <a:ext cx="2244725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Memory Technology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Solid State Drives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hlinkClick r:id="rId2"/>
              </a:rPr>
              <a:t>http://en.wikipedia.org/wiki/Solid-state_drive</a:t>
            </a:r>
            <a:endParaRPr lang="en-US" dirty="0" smtClean="0"/>
          </a:p>
          <a:p>
            <a:pPr>
              <a:defRPr/>
            </a:pPr>
            <a:r>
              <a:rPr lang="en-US" dirty="0" smtClean="0">
                <a:hlinkClick r:id="rId3"/>
              </a:rPr>
              <a:t>http://www.tomshardware.com/charts/hard-drives-and-ssds,3.html</a:t>
            </a:r>
            <a:endParaRPr lang="en-US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Hard Drives 34 dimensions: </a:t>
            </a:r>
            <a:r>
              <a:rPr lang="en-US" dirty="0" err="1" smtClean="0"/>
              <a:t>eg</a:t>
            </a:r>
            <a:r>
              <a:rPr lang="en-US" dirty="0" smtClean="0"/>
              <a:t> Desktop performance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SSD - </a:t>
            </a:r>
          </a:p>
          <a:p>
            <a:pPr lvl="1"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Windows Experience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Control Panel\All Control Panel Items\Performance Information and Tools</a:t>
            </a:r>
            <a:endParaRPr lang="en-US" dirty="0"/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1214438"/>
            <a:ext cx="78771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pic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990600" y="6446838"/>
            <a:ext cx="57912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Control Panel\All Control Panel Items\Performance Information and Tools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AMAT – weighted average </a:t>
            </a:r>
          </a:p>
        </p:txBody>
      </p:sp>
      <p:sp>
        <p:nvSpPr>
          <p:cNvPr id="6" name="Conten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101" t="-1284" b="-9452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AMAT – weighted average  </a:t>
            </a:r>
            <a:r>
              <a:rPr lang="en-US" altLang="en-US" sz="3200" smtClean="0"/>
              <a:t>(continued)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101" t="-1284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6200" y="247650"/>
            <a:ext cx="9045575" cy="781050"/>
          </a:xfrm>
        </p:spPr>
        <p:txBody>
          <a:bodyPr/>
          <a:lstStyle/>
          <a:p>
            <a:r>
              <a:rPr lang="en-US" altLang="en-US" smtClean="0"/>
              <a:t>2.2 - 10 Advanced Cache 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sz="2000" dirty="0" smtClean="0"/>
              <a:t>Five Categories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smtClean="0"/>
              <a:t>Reducing Hit Time-Small and simple first-level caches and way-prediction. Both techniques also generally decrease power consumption. </a:t>
            </a:r>
            <a:endParaRPr lang="en-US" sz="20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smtClean="0"/>
              <a:t> Increasing cache bandwidth— Pipelined caches, </a:t>
            </a:r>
            <a:r>
              <a:rPr lang="en-US" sz="2000" dirty="0" err="1" smtClean="0"/>
              <a:t>multibanked</a:t>
            </a:r>
            <a:r>
              <a:rPr lang="en-US" sz="2000" dirty="0" smtClean="0"/>
              <a:t> caches, and </a:t>
            </a:r>
            <a:r>
              <a:rPr lang="en-US" sz="2000" dirty="0" err="1" smtClean="0"/>
              <a:t>nonblocking</a:t>
            </a:r>
            <a:r>
              <a:rPr lang="en-US" sz="2000" dirty="0" smtClean="0"/>
              <a:t> caches. These techniques have varying impacts on power consumption.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smtClean="0"/>
              <a:t>Reducing the miss penalty— Critical word first and merging write buffers. These optimizations have little impact on power.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smtClean="0"/>
              <a:t>Reducing the miss rate— Compiler optimizations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smtClean="0"/>
              <a:t>Reducing the miss penalty or miss rate via parallelism— Hardware prefetching and compiler prefetching.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000" dirty="0" smtClean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Way Prediction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To improve hit time, predict the way to pre-set </a:t>
            </a:r>
            <a:r>
              <a:rPr lang="en-US" sz="2800" dirty="0" err="1" smtClean="0"/>
              <a:t>mux</a:t>
            </a: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err="1" smtClean="0"/>
              <a:t>Mis</a:t>
            </a:r>
            <a:r>
              <a:rPr lang="en-US" sz="2400" dirty="0" smtClean="0"/>
              <a:t>-prediction gives longer hit time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Prediction accuracy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&gt; 90% for two-way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&gt; 80% for four-way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I-cache has better accuracy than D-cache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First used on MIPS R10000 in mid-90s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Used on ARM Cortex-A8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Extend to predict block as well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“Way selection”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Increases </a:t>
            </a:r>
            <a:r>
              <a:rPr lang="en-US" sz="2400" dirty="0" err="1" smtClean="0"/>
              <a:t>mis</a:t>
            </a:r>
            <a:r>
              <a:rPr lang="en-US" sz="2400" dirty="0" smtClean="0"/>
              <a:t>-prediction penalty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 rot="5400000">
            <a:off x="7623175" y="1150938"/>
            <a:ext cx="2671763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Advanced Optimizations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Pipelining Cache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Pipeline cache access to improve bandwidth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Examples: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Pentium:  1 cycle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Pentium Pro – Pentium III:  2 cycles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Pentium 4 – Core i7:  4 cycles</a:t>
            </a:r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Increases branch </a:t>
            </a:r>
            <a:r>
              <a:rPr lang="en-US" sz="2800" dirty="0" err="1" smtClean="0"/>
              <a:t>mis</a:t>
            </a:r>
            <a:r>
              <a:rPr lang="en-US" sz="2800" dirty="0" smtClean="0"/>
              <a:t>-prediction penalty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Makes it easier to increase associativity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 rot="5400000">
            <a:off x="7623175" y="1150938"/>
            <a:ext cx="2671763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Advanced Optimizations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Nonblocking Caches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3382962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Allow hits before previous misses complete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“Hit under miss”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“Hit under multiple miss”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L2 must support this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In general, processors can hide L1 miss penalty but not L2 miss penalty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 rot="5400000">
            <a:off x="7623175" y="1150938"/>
            <a:ext cx="2671763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Advanced Optimizations</a:t>
            </a:r>
          </a:p>
        </p:txBody>
      </p:sp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975" y="1220788"/>
            <a:ext cx="4681538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Copyright © 2012, Elsevier Inc. All rights reserved.</a:t>
            </a:r>
            <a:endParaRPr lang="en-AU" altLang="en-US" sz="18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Multibanked Caches</a:t>
            </a:r>
            <a:endParaRPr lang="en-AU" altLang="en-US" smtClean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5575" cy="51117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Organize cache as independent banks to support simultaneous access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ARM Cortex-A8 supports 1-4 banks for L2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Intel i7 supports 4 banks for L1 and 8 banks for L2</a:t>
            </a:r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Interleave banks according to block address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 rot="5400000">
            <a:off x="7623175" y="1150938"/>
            <a:ext cx="2671763" cy="36988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66FF"/>
                </a:solidFill>
                <a:latin typeface="Arial" panose="020B0604020202020204" pitchFamily="34" charset="0"/>
              </a:rPr>
              <a:t>Advanced Optimizations</a:t>
            </a:r>
          </a:p>
        </p:txBody>
      </p:sp>
      <p:pic>
        <p:nvPicPr>
          <p:cNvPr id="163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925888"/>
            <a:ext cx="62865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48707</TotalTime>
  <Pages>35</Pages>
  <Words>1707</Words>
  <Application>Microsoft Office PowerPoint</Application>
  <PresentationFormat>Letter Paper (8.5x11 in)</PresentationFormat>
  <Paragraphs>313</Paragraphs>
  <Slides>28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Century Gothic</vt:lpstr>
      <vt:lpstr>Courier New</vt:lpstr>
      <vt:lpstr>Helvetica</vt:lpstr>
      <vt:lpstr>Times New Roman</vt:lpstr>
      <vt:lpstr>Wingdings</vt:lpstr>
      <vt:lpstr>white212</vt:lpstr>
      <vt:lpstr>Lec09 Memory Hierarchy yet again</vt:lpstr>
      <vt:lpstr>AMAT  Equations</vt:lpstr>
      <vt:lpstr>AMAT – weighted average </vt:lpstr>
      <vt:lpstr>AMAT – weighted average  (continued)</vt:lpstr>
      <vt:lpstr>2.2 - 10 Advanced Cache Optimizations</vt:lpstr>
      <vt:lpstr>Way Prediction</vt:lpstr>
      <vt:lpstr>Pipelining Cache</vt:lpstr>
      <vt:lpstr>Nonblocking Caches</vt:lpstr>
      <vt:lpstr>Multibanked Caches</vt:lpstr>
      <vt:lpstr>Critical Word First, Early Restart</vt:lpstr>
      <vt:lpstr>Merging Write Buffer</vt:lpstr>
      <vt:lpstr>Compiler Optimizations</vt:lpstr>
      <vt:lpstr>Hardware Prefetching</vt:lpstr>
      <vt:lpstr>Compiler Prefetching</vt:lpstr>
      <vt:lpstr>Summary</vt:lpstr>
      <vt:lpstr>Memory Technology</vt:lpstr>
      <vt:lpstr>Memory Technology</vt:lpstr>
      <vt:lpstr>Memory Technology</vt:lpstr>
      <vt:lpstr>Memory Optimizations</vt:lpstr>
      <vt:lpstr>Memory Optimizations</vt:lpstr>
      <vt:lpstr>Memory Optimizations</vt:lpstr>
      <vt:lpstr>Memory Optimizations</vt:lpstr>
      <vt:lpstr>Memory Power Consumption</vt:lpstr>
      <vt:lpstr>Flash Memory</vt:lpstr>
      <vt:lpstr>Understand ReadyBoost and whether it will Speed Up your System</vt:lpstr>
      <vt:lpstr>Memory Dependability</vt:lpstr>
      <vt:lpstr>Solid State Drives</vt:lpstr>
      <vt:lpstr>Windows Experience Index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MATTHEWS, MANTON M</cp:lastModifiedBy>
  <cp:revision>264</cp:revision>
  <cp:lastPrinted>2016-09-25T21:52:47Z</cp:lastPrinted>
  <dcterms:created xsi:type="dcterms:W3CDTF">1998-08-11T09:19:24Z</dcterms:created>
  <dcterms:modified xsi:type="dcterms:W3CDTF">2017-10-02T11:44:20Z</dcterms:modified>
</cp:coreProperties>
</file>