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7"/>
  </p:notesMasterIdLst>
  <p:handoutMasterIdLst>
    <p:handoutMasterId r:id="rId68"/>
  </p:handoutMasterIdLst>
  <p:sldIdLst>
    <p:sldId id="827" r:id="rId2"/>
    <p:sldId id="826" r:id="rId3"/>
    <p:sldId id="458" r:id="rId4"/>
    <p:sldId id="879" r:id="rId5"/>
    <p:sldId id="873" r:id="rId6"/>
    <p:sldId id="865" r:id="rId7"/>
    <p:sldId id="881" r:id="rId8"/>
    <p:sldId id="868" r:id="rId9"/>
    <p:sldId id="876" r:id="rId10"/>
    <p:sldId id="804" r:id="rId11"/>
    <p:sldId id="815" r:id="rId12"/>
    <p:sldId id="806" r:id="rId13"/>
    <p:sldId id="807" r:id="rId14"/>
    <p:sldId id="808" r:id="rId15"/>
    <p:sldId id="877" r:id="rId16"/>
    <p:sldId id="805" r:id="rId17"/>
    <p:sldId id="814" r:id="rId18"/>
    <p:sldId id="869" r:id="rId19"/>
    <p:sldId id="878" r:id="rId20"/>
    <p:sldId id="870" r:id="rId21"/>
    <p:sldId id="871" r:id="rId22"/>
    <p:sldId id="880" r:id="rId23"/>
    <p:sldId id="809" r:id="rId24"/>
    <p:sldId id="810" r:id="rId25"/>
    <p:sldId id="821" r:id="rId26"/>
    <p:sldId id="817" r:id="rId27"/>
    <p:sldId id="818" r:id="rId28"/>
    <p:sldId id="819" r:id="rId29"/>
    <p:sldId id="820" r:id="rId30"/>
    <p:sldId id="828" r:id="rId31"/>
    <p:sldId id="829" r:id="rId32"/>
    <p:sldId id="833" r:id="rId33"/>
    <p:sldId id="834" r:id="rId34"/>
    <p:sldId id="835" r:id="rId35"/>
    <p:sldId id="836" r:id="rId36"/>
    <p:sldId id="837" r:id="rId37"/>
    <p:sldId id="882" r:id="rId38"/>
    <p:sldId id="839" r:id="rId39"/>
    <p:sldId id="840" r:id="rId40"/>
    <p:sldId id="841" r:id="rId41"/>
    <p:sldId id="842" r:id="rId42"/>
    <p:sldId id="843" r:id="rId43"/>
    <p:sldId id="844" r:id="rId44"/>
    <p:sldId id="845" r:id="rId45"/>
    <p:sldId id="846" r:id="rId46"/>
    <p:sldId id="847" r:id="rId47"/>
    <p:sldId id="848" r:id="rId48"/>
    <p:sldId id="849" r:id="rId49"/>
    <p:sldId id="850" r:id="rId50"/>
    <p:sldId id="851" r:id="rId51"/>
    <p:sldId id="852" r:id="rId52"/>
    <p:sldId id="853" r:id="rId53"/>
    <p:sldId id="854" r:id="rId54"/>
    <p:sldId id="855" r:id="rId55"/>
    <p:sldId id="856" r:id="rId56"/>
    <p:sldId id="864" r:id="rId57"/>
    <p:sldId id="857" r:id="rId58"/>
    <p:sldId id="858" r:id="rId59"/>
    <p:sldId id="859" r:id="rId60"/>
    <p:sldId id="860" r:id="rId61"/>
    <p:sldId id="861" r:id="rId62"/>
    <p:sldId id="862" r:id="rId63"/>
    <p:sldId id="863" r:id="rId64"/>
    <p:sldId id="866" r:id="rId65"/>
    <p:sldId id="867" r:id="rId66"/>
  </p:sldIdLst>
  <p:sldSz cx="9144000" cy="6858000" type="letter"/>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305">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5" autoAdjust="0"/>
    <p:restoredTop sz="94660"/>
  </p:normalViewPr>
  <p:slideViewPr>
    <p:cSldViewPr>
      <p:cViewPr varScale="1">
        <p:scale>
          <a:sx n="66" d="100"/>
          <a:sy n="66" d="100"/>
        </p:scale>
        <p:origin x="360" y="52"/>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6192"/>
    </p:cViewPr>
  </p:sorterViewPr>
  <p:notesViewPr>
    <p:cSldViewPr>
      <p:cViewPr varScale="1">
        <p:scale>
          <a:sx n="81" d="100"/>
          <a:sy n="81" d="100"/>
        </p:scale>
        <p:origin x="-298" y="-67"/>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391025" y="6967538"/>
            <a:ext cx="82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t>Page </a:t>
            </a:r>
            <a:fld id="{B08771E6-E1AA-46E7-A877-76013B455C54}" type="slidenum">
              <a:rPr lang="en-US" altLang="en-US" sz="1300" b="0" baseline="0" smtClean="0"/>
              <a:pPr algn="ctr">
                <a:lnSpc>
                  <a:spcPct val="90000"/>
                </a:lnSpc>
                <a:defRPr/>
              </a:pPr>
              <a:t>‹#›</a:t>
            </a:fld>
            <a:endParaRPr lang="en-US" altLang="en-US" sz="1300" b="0" baseline="0" smtClean="0"/>
          </a:p>
        </p:txBody>
      </p:sp>
    </p:spTree>
    <p:extLst>
      <p:ext uri="{BB962C8B-B14F-4D97-AF65-F5344CB8AC3E}">
        <p14:creationId xmlns:p14="http://schemas.microsoft.com/office/powerpoint/2010/main" val="112165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81113" y="3478213"/>
            <a:ext cx="7038975" cy="3289300"/>
          </a:xfrm>
          <a:prstGeom prst="rect">
            <a:avLst/>
          </a:prstGeom>
          <a:noFill/>
          <a:ln w="12700">
            <a:noFill/>
            <a:miter lim="800000"/>
            <a:headEnd/>
            <a:tailEnd/>
          </a:ln>
          <a:effectLst/>
        </p:spPr>
        <p:txBody>
          <a:bodyPr vert="horz" wrap="square" lIns="94613" tIns="46477" rIns="94613" bIns="4647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ChangeArrowheads="1"/>
          </p:cNvSpPr>
          <p:nvPr/>
        </p:nvSpPr>
        <p:spPr bwMode="auto">
          <a:xfrm>
            <a:off x="4365625" y="6967538"/>
            <a:ext cx="869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latin typeface="Century Gothic" panose="020B0502020202020204" pitchFamily="34" charset="0"/>
              </a:rPr>
              <a:t>Page </a:t>
            </a:r>
            <a:fld id="{D49CC5A2-6FF1-4837-8222-9F46638C0885}" type="slidenum">
              <a:rPr lang="en-US" altLang="en-US" sz="1300" b="0" baseline="0" smtClean="0">
                <a:latin typeface="Century Gothic" panose="020B0502020202020204" pitchFamily="34" charset="0"/>
              </a:rPr>
              <a:pPr algn="ctr">
                <a:lnSpc>
                  <a:spcPct val="90000"/>
                </a:lnSpc>
                <a:defRPr/>
              </a:pPr>
              <a:t>‹#›</a:t>
            </a:fld>
            <a:endParaRPr lang="en-US" altLang="en-US" sz="1300" b="0" baseline="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78150" y="554038"/>
            <a:ext cx="3644900" cy="2733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8358896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9FD7BD23-3804-4B5E-B7E4-EA78C2BFFBE0}" type="slidenum">
              <a:rPr lang="en-US" altLang="en-US"/>
              <a:pPr eaLnBrk="1" hangingPunct="1"/>
              <a:t>4</a:t>
            </a:fld>
            <a:endParaRPr lang="en-US" alt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6751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837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2D33FB4-DF0C-4E20-82EA-E233A647FFB7}"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5837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837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6809E61-5126-4E2A-A0EB-2F8D26ED7046}" type="slidenum">
              <a:rPr lang="en-US" altLang="en-US" sz="1800">
                <a:latin typeface="Helvetica" panose="020B0604020202020204" pitchFamily="34" charset="0"/>
              </a:rPr>
              <a:pPr eaLnBrk="1" hangingPunct="1">
                <a:lnSpc>
                  <a:spcPct val="100000"/>
                </a:lnSpc>
                <a:spcBef>
                  <a:spcPct val="0"/>
                </a:spcBef>
              </a:pPr>
              <a:t>38</a:t>
            </a:fld>
            <a:endParaRPr lang="en-US" altLang="en-US" sz="1800">
              <a:latin typeface="Helvetica" panose="020B0604020202020204" pitchFamily="34" charset="0"/>
            </a:endParaRP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16363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041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968FA1B-39EE-4509-9D3F-2BCCAB7F13E1}"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6042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042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CA5F0E5-4806-4490-B512-B845D399BE5F}" type="slidenum">
              <a:rPr lang="en-US" altLang="en-US" sz="1800">
                <a:latin typeface="Helvetica" panose="020B0604020202020204" pitchFamily="34" charset="0"/>
              </a:rPr>
              <a:pPr eaLnBrk="1" hangingPunct="1">
                <a:lnSpc>
                  <a:spcPct val="100000"/>
                </a:lnSpc>
                <a:spcBef>
                  <a:spcPct val="0"/>
                </a:spcBef>
              </a:pPr>
              <a:t>39</a:t>
            </a:fld>
            <a:endParaRPr lang="en-US" altLang="en-US" sz="1800">
              <a:latin typeface="Helvetica" panose="020B0604020202020204" pitchFamily="34"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63760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246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DE38AF-434E-4AA5-A3DD-FFE3FC52300C}"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6246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246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7AC768C-8249-4E39-8D20-ACB08AD5E5D4}" type="slidenum">
              <a:rPr lang="en-US" altLang="en-US" sz="1800">
                <a:latin typeface="Helvetica" panose="020B0604020202020204" pitchFamily="34" charset="0"/>
              </a:rPr>
              <a:pPr eaLnBrk="1" hangingPunct="1">
                <a:lnSpc>
                  <a:spcPct val="100000"/>
                </a:lnSpc>
                <a:spcBef>
                  <a:spcPct val="0"/>
                </a:spcBef>
              </a:pPr>
              <a:t>40</a:t>
            </a:fld>
            <a:endParaRPr lang="en-US" altLang="en-US" sz="1800">
              <a:latin typeface="Helvetica" panose="020B0604020202020204" pitchFamily="34" charset="0"/>
            </a:endParaRP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8344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451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17AB05F-68B7-47BE-93C0-774B5FE981B0}"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6451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451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9AE1C50-A6BE-4C30-B456-E4A04BA9F653}" type="slidenum">
              <a:rPr lang="en-US" altLang="en-US" sz="1800">
                <a:latin typeface="Helvetica" panose="020B0604020202020204" pitchFamily="34" charset="0"/>
              </a:rPr>
              <a:pPr eaLnBrk="1" hangingPunct="1">
                <a:lnSpc>
                  <a:spcPct val="100000"/>
                </a:lnSpc>
                <a:spcBef>
                  <a:spcPct val="0"/>
                </a:spcBef>
              </a:pPr>
              <a:t>41</a:t>
            </a:fld>
            <a:endParaRPr lang="en-US" altLang="en-US" sz="1800">
              <a:latin typeface="Helvetica" panose="020B0604020202020204" pitchFamily="34" charset="0"/>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92855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656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6D7EB63-E185-4F99-AE49-44979A1EEF93}"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6656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656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BED608A-322F-4EE1-8A4F-20B2CC5BADF1}" type="slidenum">
              <a:rPr lang="en-US" altLang="en-US" sz="1800">
                <a:latin typeface="Helvetica" panose="020B0604020202020204" pitchFamily="34" charset="0"/>
              </a:rPr>
              <a:pPr eaLnBrk="1" hangingPunct="1">
                <a:lnSpc>
                  <a:spcPct val="100000"/>
                </a:lnSpc>
                <a:spcBef>
                  <a:spcPct val="0"/>
                </a:spcBef>
              </a:pPr>
              <a:t>42</a:t>
            </a:fld>
            <a:endParaRPr lang="en-US" altLang="en-US" sz="1800">
              <a:latin typeface="Helvetica" panose="020B0604020202020204" pitchFamily="34" charset="0"/>
            </a:endParaRP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7200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861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7232EA6-A9F7-47B5-BBB2-90ECCE918C9A}"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6861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861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BB14026-8D56-4FE7-A078-F6BB868330F2}" type="slidenum">
              <a:rPr lang="en-US" altLang="en-US" sz="1800">
                <a:latin typeface="Helvetica" panose="020B0604020202020204" pitchFamily="34" charset="0"/>
              </a:rPr>
              <a:pPr eaLnBrk="1" hangingPunct="1">
                <a:lnSpc>
                  <a:spcPct val="100000"/>
                </a:lnSpc>
                <a:spcBef>
                  <a:spcPct val="0"/>
                </a:spcBef>
              </a:pPr>
              <a:t>43</a:t>
            </a:fld>
            <a:endParaRPr lang="en-US" altLang="en-US" sz="1800">
              <a:latin typeface="Helvetica" panose="020B0604020202020204" pitchFamily="34"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76720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06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5A9760-F91B-451A-910A-43A32798CEE0}"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706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06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16E15B1-0A3E-4631-B311-4AC27F591E6A}" type="slidenum">
              <a:rPr lang="en-US" altLang="en-US" sz="1800">
                <a:latin typeface="Helvetica" panose="020B0604020202020204" pitchFamily="34" charset="0"/>
              </a:rPr>
              <a:pPr eaLnBrk="1" hangingPunct="1">
                <a:lnSpc>
                  <a:spcPct val="100000"/>
                </a:lnSpc>
                <a:spcBef>
                  <a:spcPct val="0"/>
                </a:spcBef>
              </a:pPr>
              <a:t>44</a:t>
            </a:fld>
            <a:endParaRPr lang="en-US" altLang="en-US" sz="1800">
              <a:latin typeface="Helvetica" panose="020B0604020202020204" pitchFamily="34" charset="0"/>
            </a:endParaRPr>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75621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27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39D91E0-A7E1-428E-AFD8-ACDA282FCA52}"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727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27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DA63D39-43ED-43FF-922D-8089F71A0A28}" type="slidenum">
              <a:rPr lang="en-US" altLang="en-US" sz="1800">
                <a:latin typeface="Helvetica" panose="020B0604020202020204" pitchFamily="34" charset="0"/>
              </a:rPr>
              <a:pPr eaLnBrk="1" hangingPunct="1">
                <a:lnSpc>
                  <a:spcPct val="100000"/>
                </a:lnSpc>
                <a:spcBef>
                  <a:spcPct val="0"/>
                </a:spcBef>
              </a:pPr>
              <a:t>45</a:t>
            </a:fld>
            <a:endParaRPr lang="en-US" altLang="en-US" sz="1800">
              <a:latin typeface="Helvetica" panose="020B0604020202020204" pitchFamily="34" charset="0"/>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8028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47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B533276-54B0-4148-ADCA-1476D76B9891}"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747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47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DDF51EE-C99D-4B81-B6B1-9DE37E475164}" type="slidenum">
              <a:rPr lang="en-US" altLang="en-US" sz="1800">
                <a:latin typeface="Helvetica" panose="020B0604020202020204" pitchFamily="34" charset="0"/>
              </a:rPr>
              <a:pPr eaLnBrk="1" hangingPunct="1">
                <a:lnSpc>
                  <a:spcPct val="100000"/>
                </a:lnSpc>
                <a:spcBef>
                  <a:spcPct val="0"/>
                </a:spcBef>
              </a:pPr>
              <a:t>46</a:t>
            </a:fld>
            <a:endParaRPr lang="en-US" altLang="en-US" sz="1800">
              <a:latin typeface="Helvetica" panose="020B0604020202020204" pitchFamily="34" charset="0"/>
            </a:endParaRPr>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25126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680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4B4D5D3-370A-405A-814C-3B56474676A7}"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7680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680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92ED282-2519-408D-BBD6-19CD3885914B}" type="slidenum">
              <a:rPr lang="en-US" altLang="en-US" sz="1800">
                <a:latin typeface="Helvetica" panose="020B0604020202020204" pitchFamily="34" charset="0"/>
              </a:rPr>
              <a:pPr eaLnBrk="1" hangingPunct="1">
                <a:lnSpc>
                  <a:spcPct val="100000"/>
                </a:lnSpc>
                <a:spcBef>
                  <a:spcPct val="0"/>
                </a:spcBef>
              </a:pPr>
              <a:t>47</a:t>
            </a:fld>
            <a:endParaRPr lang="en-US" altLang="en-US" sz="1800">
              <a:latin typeface="Helvetica" panose="020B0604020202020204" pitchFamily="34" charset="0"/>
            </a:endParaRPr>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45624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0DCA146A-466E-4877-97EF-700635281760}" type="slidenum">
              <a:rPr lang="en-US" altLang="en-US"/>
              <a:pPr eaLnBrk="1" hangingPunct="1"/>
              <a:t>19</a:t>
            </a:fld>
            <a:endParaRPr lang="en-US" alt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8557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885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DE788DD-E8C8-469F-9603-94B691EE598E}"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7885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885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658EC8D-3D3B-44B9-972A-1F486A0C9E30}" type="slidenum">
              <a:rPr lang="en-US" altLang="en-US" sz="1800">
                <a:latin typeface="Helvetica" panose="020B0604020202020204" pitchFamily="34" charset="0"/>
              </a:rPr>
              <a:pPr eaLnBrk="1" hangingPunct="1">
                <a:lnSpc>
                  <a:spcPct val="100000"/>
                </a:lnSpc>
                <a:spcBef>
                  <a:spcPct val="0"/>
                </a:spcBef>
              </a:pPr>
              <a:t>48</a:t>
            </a:fld>
            <a:endParaRPr lang="en-US" altLang="en-US" sz="1800">
              <a:latin typeface="Helvetica" panose="020B0604020202020204" pitchFamily="34" charset="0"/>
            </a:endParaRPr>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64311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089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7D3EFEB-3DBC-4177-8341-7E6288117D4F}"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8090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090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F6C8C60-5758-4FFC-AE60-6707F1327868}" type="slidenum">
              <a:rPr lang="en-US" altLang="en-US" sz="1800">
                <a:latin typeface="Helvetica" panose="020B0604020202020204" pitchFamily="34" charset="0"/>
              </a:rPr>
              <a:pPr eaLnBrk="1" hangingPunct="1">
                <a:lnSpc>
                  <a:spcPct val="100000"/>
                </a:lnSpc>
                <a:spcBef>
                  <a:spcPct val="0"/>
                </a:spcBef>
              </a:pPr>
              <a:t>49</a:t>
            </a:fld>
            <a:endParaRPr lang="en-US" altLang="en-US" sz="1800">
              <a:latin typeface="Helvetica" panose="020B0604020202020204" pitchFamily="34"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3421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294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F704A4-4264-452E-8BFC-14BBE948AF4B}"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8294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294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091D1EA-7065-43C2-AAE3-92CAA10C23F6}" type="slidenum">
              <a:rPr lang="en-US" altLang="en-US" sz="1800">
                <a:latin typeface="Helvetica" panose="020B0604020202020204" pitchFamily="34" charset="0"/>
              </a:rPr>
              <a:pPr eaLnBrk="1" hangingPunct="1">
                <a:lnSpc>
                  <a:spcPct val="100000"/>
                </a:lnSpc>
                <a:spcBef>
                  <a:spcPct val="0"/>
                </a:spcBef>
              </a:pPr>
              <a:t>50</a:t>
            </a:fld>
            <a:endParaRPr lang="en-US" altLang="en-US" sz="1800">
              <a:latin typeface="Helvetica" panose="020B0604020202020204" pitchFamily="34"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9887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499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CDA8C3A-E24E-4857-882A-3D9A377FC688}"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8499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499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7BCD820-6EAC-4E5D-9DC0-789F8D0884D3}" type="slidenum">
              <a:rPr lang="en-US" altLang="en-US" sz="1800">
                <a:latin typeface="Helvetica" panose="020B0604020202020204" pitchFamily="34" charset="0"/>
              </a:rPr>
              <a:pPr eaLnBrk="1" hangingPunct="1">
                <a:lnSpc>
                  <a:spcPct val="100000"/>
                </a:lnSpc>
                <a:spcBef>
                  <a:spcPct val="0"/>
                </a:spcBef>
              </a:pPr>
              <a:t>51</a:t>
            </a:fld>
            <a:endParaRPr lang="en-US" altLang="en-US" sz="1800">
              <a:latin typeface="Helvetica" panose="020B0604020202020204" pitchFamily="34"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0388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704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C075FEE-AE84-4E20-88BE-6FEC9B1E0C77}"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8704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704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18A011B-F033-4EFC-A733-C041FCC9F91E}" type="slidenum">
              <a:rPr lang="en-US" altLang="en-US" sz="1800">
                <a:latin typeface="Helvetica" panose="020B0604020202020204" pitchFamily="34" charset="0"/>
              </a:rPr>
              <a:pPr eaLnBrk="1" hangingPunct="1">
                <a:lnSpc>
                  <a:spcPct val="100000"/>
                </a:lnSpc>
                <a:spcBef>
                  <a:spcPct val="0"/>
                </a:spcBef>
              </a:pPr>
              <a:t>52</a:t>
            </a:fld>
            <a:endParaRPr lang="en-US" altLang="en-US" sz="1800">
              <a:latin typeface="Helvetica" panose="020B0604020202020204" pitchFamily="34"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4921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909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AB5013D1-FAA9-44CA-ADAC-878966680307}"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8909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909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B8DF78E-7FCB-4A17-8983-1AC2317282BB}" type="slidenum">
              <a:rPr lang="en-US" altLang="en-US" sz="1800">
                <a:latin typeface="Helvetica" panose="020B0604020202020204" pitchFamily="34" charset="0"/>
              </a:rPr>
              <a:pPr eaLnBrk="1" hangingPunct="1">
                <a:lnSpc>
                  <a:spcPct val="100000"/>
                </a:lnSpc>
                <a:spcBef>
                  <a:spcPct val="0"/>
                </a:spcBef>
              </a:pPr>
              <a:t>53</a:t>
            </a:fld>
            <a:endParaRPr lang="en-US" altLang="en-US" sz="1800">
              <a:latin typeface="Helvetica" panose="020B0604020202020204" pitchFamily="34" charset="0"/>
            </a:endParaRPr>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2761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113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C5288A7-2A2E-4DF3-9F46-4E59BC2D99E7}"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9114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114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2608993-CD89-4552-AA5D-93B395A55761}" type="slidenum">
              <a:rPr lang="en-US" altLang="en-US" sz="1800">
                <a:latin typeface="Helvetica" panose="020B0604020202020204" pitchFamily="34" charset="0"/>
              </a:rPr>
              <a:pPr eaLnBrk="1" hangingPunct="1">
                <a:lnSpc>
                  <a:spcPct val="100000"/>
                </a:lnSpc>
                <a:spcBef>
                  <a:spcPct val="0"/>
                </a:spcBef>
              </a:pPr>
              <a:t>54</a:t>
            </a:fld>
            <a:endParaRPr lang="en-US" altLang="en-US" sz="1800">
              <a:latin typeface="Helvetica" panose="020B0604020202020204" pitchFamily="34"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36158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318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65F320C-6036-4A74-A0E6-5824D02D2D0A}"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9318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318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4E1055-FC71-4B06-A713-8737EFAA71DE}" type="slidenum">
              <a:rPr lang="en-US" altLang="en-US" sz="1800">
                <a:latin typeface="Helvetica" panose="020B0604020202020204" pitchFamily="34" charset="0"/>
              </a:rPr>
              <a:pPr eaLnBrk="1" hangingPunct="1">
                <a:lnSpc>
                  <a:spcPct val="100000"/>
                </a:lnSpc>
                <a:spcBef>
                  <a:spcPct val="0"/>
                </a:spcBef>
              </a:pPr>
              <a:t>55</a:t>
            </a:fld>
            <a:endParaRPr lang="en-US" altLang="en-US" sz="1800">
              <a:latin typeface="Helvetica" panose="020B0604020202020204" pitchFamily="34" charset="0"/>
            </a:endParaRPr>
          </a:p>
        </p:txBody>
      </p:sp>
      <p:sp>
        <p:nvSpPr>
          <p:cNvPr id="93190" name="Rectangle 2"/>
          <p:cNvSpPr>
            <a:spLocks noGrp="1" noRot="1" noChangeAspect="1" noChangeArrowheads="1" noTextEdit="1"/>
          </p:cNvSpPr>
          <p:nvPr>
            <p:ph type="sldImg"/>
          </p:nvPr>
        </p:nvSpPr>
        <p:spPr>
          <a:ln/>
        </p:spPr>
      </p:sp>
      <p:sp>
        <p:nvSpPr>
          <p:cNvPr id="931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63133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62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2FA83C0-4935-4B52-A87C-A9A51CADFA57}"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962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62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EE0C1C9-24CF-4A99-A704-5ADA50829F7B}" type="slidenum">
              <a:rPr lang="en-US" altLang="en-US" sz="1800">
                <a:latin typeface="Helvetica" panose="020B0604020202020204" pitchFamily="34" charset="0"/>
              </a:rPr>
              <a:pPr eaLnBrk="1" hangingPunct="1">
                <a:lnSpc>
                  <a:spcPct val="100000"/>
                </a:lnSpc>
                <a:spcBef>
                  <a:spcPct val="0"/>
                </a:spcBef>
              </a:pPr>
              <a:t>57</a:t>
            </a:fld>
            <a:endParaRPr lang="en-US" altLang="en-US" sz="1800">
              <a:latin typeface="Helvetica" panose="020B0604020202020204" pitchFamily="34"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3264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83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81008000-92A8-46BD-AF27-89BB22D59E61}"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983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83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94363F5-E49A-4273-8622-F4148AB1BAE7}" type="slidenum">
              <a:rPr lang="en-US" altLang="en-US" sz="1800">
                <a:latin typeface="Helvetica" panose="020B0604020202020204" pitchFamily="34" charset="0"/>
              </a:rPr>
              <a:pPr eaLnBrk="1" hangingPunct="1">
                <a:lnSpc>
                  <a:spcPct val="100000"/>
                </a:lnSpc>
                <a:spcBef>
                  <a:spcPct val="0"/>
                </a:spcBef>
              </a:pPr>
              <a:t>58</a:t>
            </a:fld>
            <a:endParaRPr lang="en-US" altLang="en-US" sz="1800">
              <a:latin typeface="Helvetica" panose="020B0604020202020204" pitchFamily="34" charset="0"/>
            </a:endParaRPr>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24000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8BBBC310-5A5B-4166-B5EF-AB6863F59AF5}" type="slidenum">
              <a:rPr lang="en-US" altLang="en-US"/>
              <a:pPr eaLnBrk="1" hangingPunct="1"/>
              <a:t>22</a:t>
            </a:fld>
            <a:endParaRPr lang="en-US"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537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03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7759016-B649-4D5E-8C37-35B32B02A41D}"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1003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03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30E1C49-DA38-4E43-B42D-DE9B1C2F758A}" type="slidenum">
              <a:rPr lang="en-US" altLang="en-US" sz="1800">
                <a:latin typeface="Helvetica" panose="020B0604020202020204" pitchFamily="34" charset="0"/>
              </a:rPr>
              <a:pPr eaLnBrk="1" hangingPunct="1">
                <a:lnSpc>
                  <a:spcPct val="100000"/>
                </a:lnSpc>
                <a:spcBef>
                  <a:spcPct val="0"/>
                </a:spcBef>
              </a:pPr>
              <a:t>59</a:t>
            </a:fld>
            <a:endParaRPr lang="en-US" altLang="en-US" sz="1800">
              <a:latin typeface="Helvetica" panose="020B0604020202020204" pitchFamily="34" charset="0"/>
            </a:endParaRPr>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60088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34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4E43F0D-52E6-487B-B335-2C162302AB6E}"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1034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34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42B0711-658B-4899-85E0-64988F98CC3B}" type="slidenum">
              <a:rPr lang="en-US" altLang="en-US" sz="1800">
                <a:latin typeface="Helvetica" panose="020B0604020202020204" pitchFamily="34" charset="0"/>
              </a:rPr>
              <a:pPr eaLnBrk="1" hangingPunct="1">
                <a:lnSpc>
                  <a:spcPct val="100000"/>
                </a:lnSpc>
                <a:spcBef>
                  <a:spcPct val="0"/>
                </a:spcBef>
              </a:pPr>
              <a:t>61</a:t>
            </a:fld>
            <a:endParaRPr lang="en-US" altLang="en-US" sz="1800">
              <a:latin typeface="Helvetica" panose="020B0604020202020204" pitchFamily="34" charset="0"/>
            </a:endParaRPr>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75633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403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4F9DB65-7CFF-426B-915F-06FDC060034D}"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4403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403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AA5F79A-56E2-494D-8167-E00574D69452}" type="slidenum">
              <a:rPr lang="en-US" altLang="en-US" sz="1800">
                <a:latin typeface="Helvetica" panose="020B0604020202020204" pitchFamily="34" charset="0"/>
              </a:rPr>
              <a:pPr eaLnBrk="1" hangingPunct="1">
                <a:lnSpc>
                  <a:spcPct val="100000"/>
                </a:lnSpc>
                <a:spcBef>
                  <a:spcPct val="0"/>
                </a:spcBef>
              </a:pPr>
              <a:t>31</a:t>
            </a:fld>
            <a:endParaRPr lang="en-US" altLang="en-US" sz="1800">
              <a:latin typeface="Helvetica" panose="020B0604020202020204" pitchFamily="34" charset="0"/>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5055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608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E989B6F-26E1-483F-8A75-DA021E0E37CA}"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4608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608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47F7ED2-3E00-41A6-8D3A-DDC5C43539D9}" type="slidenum">
              <a:rPr lang="en-US" altLang="en-US" sz="1800">
                <a:latin typeface="Helvetica" panose="020B0604020202020204" pitchFamily="34" charset="0"/>
              </a:rPr>
              <a:pPr eaLnBrk="1" hangingPunct="1">
                <a:lnSpc>
                  <a:spcPct val="100000"/>
                </a:lnSpc>
                <a:spcBef>
                  <a:spcPct val="0"/>
                </a:spcBef>
              </a:pPr>
              <a:t>32</a:t>
            </a:fld>
            <a:endParaRPr lang="en-US" altLang="en-US" sz="1800">
              <a:latin typeface="Helvetica" panose="020B0604020202020204" pitchFamily="34" charset="0"/>
            </a:endParaRP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4666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813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C53A8C3-8EAE-46FC-B437-EA888953F1B3}"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4813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813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2E2E479-E45C-4EF3-8E69-17DFADD2422E}" type="slidenum">
              <a:rPr lang="en-US" altLang="en-US" sz="1800">
                <a:latin typeface="Helvetica" panose="020B0604020202020204" pitchFamily="34" charset="0"/>
              </a:rPr>
              <a:pPr eaLnBrk="1" hangingPunct="1">
                <a:lnSpc>
                  <a:spcPct val="100000"/>
                </a:lnSpc>
                <a:spcBef>
                  <a:spcPct val="0"/>
                </a:spcBef>
              </a:pPr>
              <a:t>33</a:t>
            </a:fld>
            <a:endParaRPr lang="en-US" altLang="en-US" sz="1800">
              <a:latin typeface="Helvetica" panose="020B0604020202020204" pitchFamily="34" charset="0"/>
            </a:endParaRP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907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017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13457BF-9423-455B-9FFD-32A6FACF7833}"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5018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018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0C284B7-7BD0-4808-BD50-0B9268B6E52A}" type="slidenum">
              <a:rPr lang="en-US" altLang="en-US" sz="1800">
                <a:latin typeface="Helvetica" panose="020B0604020202020204" pitchFamily="34" charset="0"/>
              </a:rPr>
              <a:pPr eaLnBrk="1" hangingPunct="1">
                <a:lnSpc>
                  <a:spcPct val="100000"/>
                </a:lnSpc>
                <a:spcBef>
                  <a:spcPct val="0"/>
                </a:spcBef>
              </a:pPr>
              <a:t>34</a:t>
            </a:fld>
            <a:endParaRPr lang="en-US" altLang="en-US" sz="1800">
              <a:latin typeface="Helvetica" panose="020B0604020202020204" pitchFamily="34" charset="0"/>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32681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22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5C786FD-C4F9-4AEE-9F53-C7C10EE08D92}"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522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22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82FFE38-3C3F-4E1A-8D8C-C211D29CDC22}" type="slidenum">
              <a:rPr lang="en-US" altLang="en-US" sz="1800">
                <a:latin typeface="Helvetica" panose="020B0604020202020204" pitchFamily="34" charset="0"/>
              </a:rPr>
              <a:pPr eaLnBrk="1" hangingPunct="1">
                <a:lnSpc>
                  <a:spcPct val="100000"/>
                </a:lnSpc>
                <a:spcBef>
                  <a:spcPct val="0"/>
                </a:spcBef>
              </a:pPr>
              <a:t>35</a:t>
            </a:fld>
            <a:endParaRPr lang="en-US" altLang="en-US" sz="1800">
              <a:latin typeface="Helvetica" panose="020B0604020202020204" pitchFamily="34" charset="0"/>
            </a:endParaRPr>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56592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427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62FF47A-7198-4B92-8A13-83F23BD07214}" type="datetime3">
              <a:rPr lang="en-US" altLang="en-US" sz="1800">
                <a:latin typeface="Helvetica" panose="020B0604020202020204" pitchFamily="34" charset="0"/>
              </a:rPr>
              <a:pPr eaLnBrk="1" hangingPunct="1">
                <a:lnSpc>
                  <a:spcPct val="100000"/>
                </a:lnSpc>
                <a:spcBef>
                  <a:spcPct val="0"/>
                </a:spcBef>
              </a:pPr>
              <a:t>25 September 2017</a:t>
            </a:fld>
            <a:endParaRPr lang="en-US" altLang="en-US" sz="1800">
              <a:latin typeface="Helvetica" panose="020B0604020202020204" pitchFamily="34" charset="0"/>
            </a:endParaRPr>
          </a:p>
        </p:txBody>
      </p:sp>
      <p:sp>
        <p:nvSpPr>
          <p:cNvPr id="5427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427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08AF7BF-1B93-466A-9770-73EA1441CDA0}" type="slidenum">
              <a:rPr lang="en-US" altLang="en-US" sz="1800">
                <a:latin typeface="Helvetica" panose="020B0604020202020204" pitchFamily="34" charset="0"/>
              </a:rPr>
              <a:pPr eaLnBrk="1" hangingPunct="1">
                <a:lnSpc>
                  <a:spcPct val="100000"/>
                </a:lnSpc>
                <a:spcBef>
                  <a:spcPct val="0"/>
                </a:spcBef>
              </a:pPr>
              <a:t>36</a:t>
            </a:fld>
            <a:endParaRPr lang="en-US" altLang="en-US" sz="1800">
              <a:latin typeface="Helvetica" panose="020B0604020202020204" pitchFamily="34" charset="0"/>
            </a:endParaRP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345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baseline="0">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7071724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3520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3938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97065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2411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76006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16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2787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9459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92923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4965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3593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18639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anose="020B0604020202020204" pitchFamily="34" charset="0"/>
              </a:defRPr>
            </a:lvl1pPr>
            <a:lvl2pPr marL="742950" indent="-285750" eaLnBrk="0" hangingPunct="0">
              <a:defRPr b="1" baseline="-25000">
                <a:solidFill>
                  <a:schemeClr val="tx1"/>
                </a:solidFill>
                <a:latin typeface="Helvetica" pitchFamily="34" charset="0"/>
                <a:cs typeface="Arial" panose="020B0604020202020204" pitchFamily="34" charset="0"/>
              </a:defRPr>
            </a:lvl2pPr>
            <a:lvl3pPr marL="1143000" indent="-228600" eaLnBrk="0" hangingPunct="0">
              <a:defRPr b="1" baseline="-25000">
                <a:solidFill>
                  <a:schemeClr val="tx1"/>
                </a:solidFill>
                <a:latin typeface="Helvetica" pitchFamily="34" charset="0"/>
                <a:cs typeface="Arial" panose="020B0604020202020204" pitchFamily="34" charset="0"/>
              </a:defRPr>
            </a:lvl3pPr>
            <a:lvl4pPr marL="1600200" indent="-228600" eaLnBrk="0" hangingPunct="0">
              <a:defRPr b="1" baseline="-25000">
                <a:solidFill>
                  <a:schemeClr val="tx1"/>
                </a:solidFill>
                <a:latin typeface="Helvetica" pitchFamily="34" charset="0"/>
                <a:cs typeface="Arial" panose="020B0604020202020204" pitchFamily="34" charset="0"/>
              </a:defRPr>
            </a:lvl4pPr>
            <a:lvl5pPr marL="2057400" indent="-228600" eaLnBrk="0" hangingPunct="0">
              <a:defRPr b="1" baseline="-25000">
                <a:solidFill>
                  <a:schemeClr val="tx1"/>
                </a:solidFill>
                <a:latin typeface="Helvetica"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400" b="0" baseline="0" smtClean="0">
                <a:solidFill>
                  <a:schemeClr val="hlink"/>
                </a:solidFill>
              </a:rPr>
              <a:t>– </a:t>
            </a:r>
            <a:fld id="{5EADB4A7-BB6C-43BD-9A21-39504472C128}" type="slidenum">
              <a:rPr lang="en-US" altLang="en-US" sz="1400" b="0" baseline="0" smtClean="0">
                <a:solidFill>
                  <a:schemeClr val="hlink"/>
                </a:solidFill>
              </a:rPr>
              <a:pPr algn="ctr">
                <a:lnSpc>
                  <a:spcPct val="90000"/>
                </a:lnSpc>
                <a:defRPr/>
              </a:pPr>
              <a:t>‹#›</a:t>
            </a:fld>
            <a:r>
              <a:rPr lang="en-US" altLang="en-US" sz="1400" b="0" baseline="0" smtClean="0">
                <a:solidFill>
                  <a:schemeClr val="hlink"/>
                </a:solidFill>
              </a:rPr>
              <a:t> –</a:t>
            </a:r>
            <a:endParaRPr lang="en-US" altLang="en-US" sz="1400" b="0" baseline="0" smtClean="0"/>
          </a:p>
        </p:txBody>
      </p:sp>
      <p:sp>
        <p:nvSpPr>
          <p:cNvPr id="1029" name="Rectangle 5"/>
          <p:cNvSpPr>
            <a:spLocks noChangeArrowheads="1"/>
          </p:cNvSpPr>
          <p:nvPr/>
        </p:nvSpPr>
        <p:spPr bwMode="auto">
          <a:xfrm>
            <a:off x="7238915" y="6495814"/>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itchFamily="34" charset="0"/>
              </a:defRPr>
            </a:lvl1pPr>
            <a:lvl2pPr marL="742950" indent="-285750" eaLnBrk="0" hangingPunct="0">
              <a:defRPr b="1" baseline="-25000">
                <a:solidFill>
                  <a:schemeClr val="tx1"/>
                </a:solidFill>
                <a:latin typeface="Helvetica" pitchFamily="34" charset="0"/>
                <a:cs typeface="Arial" pitchFamily="34" charset="0"/>
              </a:defRPr>
            </a:lvl2pPr>
            <a:lvl3pPr marL="1143000" indent="-228600" eaLnBrk="0" hangingPunct="0">
              <a:defRPr b="1" baseline="-25000">
                <a:solidFill>
                  <a:schemeClr val="tx1"/>
                </a:solidFill>
                <a:latin typeface="Helvetica" pitchFamily="34" charset="0"/>
                <a:cs typeface="Arial" pitchFamily="34" charset="0"/>
              </a:defRPr>
            </a:lvl3pPr>
            <a:lvl4pPr marL="1600200" indent="-228600" eaLnBrk="0" hangingPunct="0">
              <a:defRPr b="1" baseline="-25000">
                <a:solidFill>
                  <a:schemeClr val="tx1"/>
                </a:solidFill>
                <a:latin typeface="Helvetica" pitchFamily="34" charset="0"/>
                <a:cs typeface="Arial" pitchFamily="34" charset="0"/>
              </a:defRPr>
            </a:lvl4pPr>
            <a:lvl5pPr marL="2057400" indent="-228600" eaLnBrk="0" hangingPunct="0">
              <a:defRPr b="1" baseline="-25000">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itchFamily="34" charset="0"/>
              </a:defRPr>
            </a:lvl9pPr>
          </a:lstStyle>
          <a:p>
            <a:pPr algn="ctr">
              <a:lnSpc>
                <a:spcPct val="90000"/>
              </a:lnSpc>
              <a:defRPr/>
            </a:pPr>
            <a:r>
              <a:rPr lang="en-US" altLang="en-US" sz="1400" b="0" baseline="0" dirty="0" smtClean="0">
                <a:solidFill>
                  <a:schemeClr val="hlink"/>
                </a:solidFill>
              </a:rPr>
              <a:t>CSCE 513 Fall </a:t>
            </a:r>
            <a:r>
              <a:rPr lang="en-US" altLang="en-US" sz="1400" b="0" baseline="0" dirty="0" smtClean="0">
                <a:solidFill>
                  <a:schemeClr val="hlink"/>
                </a:solidFill>
              </a:rPr>
              <a:t>2017</a:t>
            </a:r>
            <a:endParaRPr lang="en-US" altLang="en-US" sz="1400" b="0" baseline="0"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387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ransition spd="med"/>
  <p:txStyles>
    <p:titleStyle>
      <a:lvl1pPr algn="l" rtl="0" eaLnBrk="0" fontAlgn="base" hangingPunct="0">
        <a:lnSpc>
          <a:spcPct val="87000"/>
        </a:lnSpc>
        <a:spcBef>
          <a:spcPct val="0"/>
        </a:spcBef>
        <a:spcAft>
          <a:spcPct val="0"/>
        </a:spcAft>
        <a:defRPr sz="3800" b="1">
          <a:solidFill>
            <a:schemeClr val="tx2"/>
          </a:solidFill>
          <a:latin typeface="+mj-lt"/>
          <a:ea typeface="+mj-ea"/>
          <a:cs typeface="+mj-cs"/>
        </a:defRPr>
      </a:lvl1pPr>
      <a:lvl2pPr algn="l" rtl="0" eaLnBrk="0" fontAlgn="base" hangingPunct="0">
        <a:lnSpc>
          <a:spcPct val="87000"/>
        </a:lnSpc>
        <a:spcBef>
          <a:spcPct val="0"/>
        </a:spcBef>
        <a:spcAft>
          <a:spcPct val="0"/>
        </a:spcAft>
        <a:defRPr sz="3800" b="1">
          <a:solidFill>
            <a:schemeClr val="tx2"/>
          </a:solidFill>
          <a:latin typeface="Helvetica" pitchFamily="34" charset="0"/>
        </a:defRPr>
      </a:lvl2pPr>
      <a:lvl3pPr algn="l" rtl="0" eaLnBrk="0" fontAlgn="base" hangingPunct="0">
        <a:lnSpc>
          <a:spcPct val="87000"/>
        </a:lnSpc>
        <a:spcBef>
          <a:spcPct val="0"/>
        </a:spcBef>
        <a:spcAft>
          <a:spcPct val="0"/>
        </a:spcAft>
        <a:defRPr sz="3800" b="1">
          <a:solidFill>
            <a:schemeClr val="tx2"/>
          </a:solidFill>
          <a:latin typeface="Helvetica" pitchFamily="34" charset="0"/>
        </a:defRPr>
      </a:lvl3pPr>
      <a:lvl4pPr algn="l" rtl="0" eaLnBrk="0" fontAlgn="base" hangingPunct="0">
        <a:lnSpc>
          <a:spcPct val="87000"/>
        </a:lnSpc>
        <a:spcBef>
          <a:spcPct val="0"/>
        </a:spcBef>
        <a:spcAft>
          <a:spcPct val="0"/>
        </a:spcAft>
        <a:defRPr sz="3800" b="1">
          <a:solidFill>
            <a:schemeClr val="tx2"/>
          </a:solidFill>
          <a:latin typeface="Helvetica" pitchFamily="34" charset="0"/>
        </a:defRPr>
      </a:lvl4pPr>
      <a:lvl5pPr algn="l" rtl="0" eaLnBrk="0" fontAlgn="base" hangingPunct="0">
        <a:lnSpc>
          <a:spcPct val="87000"/>
        </a:lnSpc>
        <a:spcBef>
          <a:spcPct val="0"/>
        </a:spcBef>
        <a:spcAft>
          <a:spcPct val="0"/>
        </a:spcAft>
        <a:defRPr sz="3800" b="1">
          <a:solidFill>
            <a:schemeClr val="tx2"/>
          </a:solidFill>
          <a:latin typeface="Helvetica" pitchFamily="34" charset="0"/>
        </a:defRPr>
      </a:lvl5pPr>
      <a:lvl6pPr marL="457200" algn="l" rtl="0" fontAlgn="base">
        <a:lnSpc>
          <a:spcPct val="87000"/>
        </a:lnSpc>
        <a:spcBef>
          <a:spcPct val="0"/>
        </a:spcBef>
        <a:spcAft>
          <a:spcPct val="0"/>
        </a:spcAft>
        <a:defRPr sz="3800" b="1">
          <a:solidFill>
            <a:schemeClr val="tx2"/>
          </a:solidFill>
          <a:latin typeface="Helvetica" pitchFamily="34" charset="0"/>
        </a:defRPr>
      </a:lvl6pPr>
      <a:lvl7pPr marL="914400" algn="l" rtl="0" fontAlgn="base">
        <a:lnSpc>
          <a:spcPct val="87000"/>
        </a:lnSpc>
        <a:spcBef>
          <a:spcPct val="0"/>
        </a:spcBef>
        <a:spcAft>
          <a:spcPct val="0"/>
        </a:spcAft>
        <a:defRPr sz="3800" b="1">
          <a:solidFill>
            <a:schemeClr val="tx2"/>
          </a:solidFill>
          <a:latin typeface="Helvetica" pitchFamily="34" charset="0"/>
        </a:defRPr>
      </a:lvl7pPr>
      <a:lvl8pPr marL="1371600" algn="l" rtl="0" fontAlgn="base">
        <a:lnSpc>
          <a:spcPct val="87000"/>
        </a:lnSpc>
        <a:spcBef>
          <a:spcPct val="0"/>
        </a:spcBef>
        <a:spcAft>
          <a:spcPct val="0"/>
        </a:spcAft>
        <a:defRPr sz="3800" b="1">
          <a:solidFill>
            <a:schemeClr val="tx2"/>
          </a:solidFill>
          <a:latin typeface="Helvetica" pitchFamily="34" charset="0"/>
        </a:defRPr>
      </a:lvl8pPr>
      <a:lvl9pPr marL="1828800" algn="l" rtl="0" fontAlgn="base">
        <a:lnSpc>
          <a:spcPct val="87000"/>
        </a:lnSpc>
        <a:spcBef>
          <a:spcPct val="0"/>
        </a:spcBef>
        <a:spcAft>
          <a:spcPct val="0"/>
        </a:spcAft>
        <a:defRPr sz="3800" b="1">
          <a:solidFill>
            <a:schemeClr val="tx2"/>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booksite.mkp.com/978012383872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Synchronous_dynamic_random-access_memory" TargetMode="External"/><Relationship Id="rId2" Type="http://schemas.openxmlformats.org/officeDocument/2006/relationships/hyperlink" Target="http://en.wikipedia.org/wiki/Abbreviation" TargetMode="External"/><Relationship Id="rId1" Type="http://schemas.openxmlformats.org/officeDocument/2006/relationships/slideLayout" Target="../slideLayouts/slideLayout2.xml"/><Relationship Id="rId6" Type="http://schemas.openxmlformats.org/officeDocument/2006/relationships/hyperlink" Target="http://en.wikipedia.org/wiki/Bit_rate#Goodput_.28data_transfer_rate.29" TargetMode="External"/><Relationship Id="rId5" Type="http://schemas.openxmlformats.org/officeDocument/2006/relationships/hyperlink" Target="http://en.wikipedia.org/wiki/Double_data_rate" TargetMode="External"/><Relationship Id="rId4" Type="http://schemas.openxmlformats.org/officeDocument/2006/relationships/hyperlink" Target="http://en.wikipedia.org/wiki/Bandwidth_%28computing%29"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omshardware.com/charts/hard-drives-and-ssds,3.html" TargetMode="External"/><Relationship Id="rId2" Type="http://schemas.openxmlformats.org/officeDocument/2006/relationships/hyperlink" Target="http://en.wikipedia.org/wiki/Solid-state_driv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676400"/>
            <a:ext cx="8458200" cy="1565275"/>
          </a:xfrm>
        </p:spPr>
        <p:txBody>
          <a:bodyPr/>
          <a:lstStyle/>
          <a:p>
            <a:pPr algn="ctr" eaLnBrk="1" hangingPunct="1"/>
            <a:r>
              <a:rPr lang="en-US" altLang="en-US" sz="3400" dirty="0" smtClean="0"/>
              <a:t>Lec07</a:t>
            </a:r>
            <a:r>
              <a:rPr lang="en-US" altLang="en-US" sz="3400" dirty="0" smtClean="0"/>
              <a:t/>
            </a:r>
            <a:br>
              <a:rPr lang="en-US" altLang="en-US" sz="3400" dirty="0" smtClean="0"/>
            </a:br>
            <a:r>
              <a:rPr lang="en-US" altLang="en-US" sz="3400" dirty="0" smtClean="0"/>
              <a:t>Memory Hierarchy II</a:t>
            </a:r>
          </a:p>
        </p:txBody>
      </p:sp>
      <p:sp>
        <p:nvSpPr>
          <p:cNvPr id="418819" name="Rectangle 3"/>
          <p:cNvSpPr>
            <a:spLocks noGrp="1" noChangeArrowheads="1"/>
          </p:cNvSpPr>
          <p:nvPr>
            <p:ph type="body" idx="1"/>
          </p:nvPr>
        </p:nvSpPr>
        <p:spPr>
          <a:xfrm>
            <a:off x="2130425" y="3352800"/>
            <a:ext cx="6403975" cy="3048000"/>
          </a:xfrm>
        </p:spPr>
        <p:txBody>
          <a:bodyPr lIns="90487" tIns="44450" rIns="90487" bIns="44450"/>
          <a:lstStyle/>
          <a:p>
            <a:pPr eaLnBrk="1" hangingPunct="1">
              <a:lnSpc>
                <a:spcPct val="85000"/>
              </a:lnSpc>
              <a:defRPr/>
            </a:pPr>
            <a:r>
              <a:rPr lang="en-US" dirty="0" smtClean="0"/>
              <a:t>Topics </a:t>
            </a:r>
          </a:p>
          <a:p>
            <a:pPr lvl="1" eaLnBrk="1" hangingPunct="1">
              <a:lnSpc>
                <a:spcPct val="90000"/>
              </a:lnSpc>
              <a:defRPr/>
            </a:pPr>
            <a:r>
              <a:rPr lang="en-US" dirty="0" smtClean="0"/>
              <a:t>Pipelining Review</a:t>
            </a:r>
          </a:p>
          <a:p>
            <a:pPr lvl="2" eaLnBrk="1" hangingPunct="1">
              <a:lnSpc>
                <a:spcPct val="90000"/>
              </a:lnSpc>
              <a:defRPr/>
            </a:pPr>
            <a:r>
              <a:rPr lang="en-US" dirty="0" smtClean="0"/>
              <a:t>Load-Use Hazard</a:t>
            </a:r>
          </a:p>
          <a:p>
            <a:pPr lvl="1" eaLnBrk="1" hangingPunct="1">
              <a:lnSpc>
                <a:spcPct val="90000"/>
              </a:lnSpc>
              <a:defRPr/>
            </a:pPr>
            <a:r>
              <a:rPr lang="en-US" dirty="0" smtClean="0"/>
              <a:t>Memory Hierarchy Review</a:t>
            </a:r>
          </a:p>
          <a:p>
            <a:pPr lvl="2" eaLnBrk="1" hangingPunct="1">
              <a:lnSpc>
                <a:spcPct val="90000"/>
              </a:lnSpc>
              <a:defRPr/>
            </a:pPr>
            <a:r>
              <a:rPr lang="en-US" dirty="0" smtClean="0"/>
              <a:t>Terminology review</a:t>
            </a:r>
          </a:p>
          <a:p>
            <a:pPr lvl="2" eaLnBrk="1" hangingPunct="1">
              <a:lnSpc>
                <a:spcPct val="90000"/>
              </a:lnSpc>
              <a:defRPr/>
            </a:pPr>
            <a:r>
              <a:rPr lang="en-US" dirty="0" smtClean="0"/>
              <a:t>Basic Equations</a:t>
            </a:r>
          </a:p>
          <a:p>
            <a:pPr lvl="2" eaLnBrk="1" hangingPunct="1">
              <a:lnSpc>
                <a:spcPct val="90000"/>
              </a:lnSpc>
              <a:defRPr/>
            </a:pPr>
            <a:r>
              <a:rPr lang="en-US" dirty="0" smtClean="0"/>
              <a:t>6 Basic Optimizations</a:t>
            </a:r>
          </a:p>
          <a:p>
            <a:pPr lvl="1" eaLnBrk="1" hangingPunct="1">
              <a:lnSpc>
                <a:spcPct val="90000"/>
              </a:lnSpc>
              <a:defRPr/>
            </a:pPr>
            <a:r>
              <a:rPr lang="en-US" dirty="0" smtClean="0"/>
              <a:t>Memory Hierarchy – Chapter 2</a:t>
            </a:r>
          </a:p>
          <a:p>
            <a:pPr eaLnBrk="1" hangingPunct="1">
              <a:lnSpc>
                <a:spcPct val="85000"/>
              </a:lnSpc>
              <a:defRPr/>
            </a:pPr>
            <a:r>
              <a:rPr lang="en-US" dirty="0" smtClean="0"/>
              <a:t>Readings: Appendix B, </a:t>
            </a:r>
            <a:r>
              <a:rPr lang="en-US" dirty="0"/>
              <a:t>Chapter 2</a:t>
            </a:r>
            <a:endParaRPr lang="en-US" dirty="0" smtClean="0"/>
          </a:p>
        </p:txBody>
      </p:sp>
      <p:sp>
        <p:nvSpPr>
          <p:cNvPr id="5124" name="Rectangle 4"/>
          <p:cNvSpPr>
            <a:spLocks noChangeArrowheads="1"/>
          </p:cNvSpPr>
          <p:nvPr/>
        </p:nvSpPr>
        <p:spPr bwMode="auto">
          <a:xfrm>
            <a:off x="747713" y="6500813"/>
            <a:ext cx="21159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baseline="0">
                <a:solidFill>
                  <a:schemeClr val="tx1"/>
                </a:solidFill>
                <a:latin typeface="Courier New" panose="02070309020205020404" pitchFamily="49" charset="0"/>
              </a:rPr>
              <a:t>September </a:t>
            </a:r>
            <a:r>
              <a:rPr lang="en-US" altLang="en-US" sz="1400" baseline="0" smtClean="0">
                <a:solidFill>
                  <a:schemeClr val="tx1"/>
                </a:solidFill>
                <a:latin typeface="Courier New" panose="02070309020205020404" pitchFamily="49" charset="0"/>
              </a:rPr>
              <a:t>27, 2017</a:t>
            </a:r>
            <a:endParaRPr lang="en-US" altLang="en-US" sz="1400" baseline="0">
              <a:solidFill>
                <a:schemeClr val="tx1"/>
              </a:solidFill>
              <a:latin typeface="Courier New" panose="02070309020205020404" pitchFamily="49" charset="0"/>
            </a:endParaRPr>
          </a:p>
        </p:txBody>
      </p:sp>
      <p:sp>
        <p:nvSpPr>
          <p:cNvPr id="5125" name="Rectangle 5"/>
          <p:cNvSpPr>
            <a:spLocks noChangeArrowheads="1"/>
          </p:cNvSpPr>
          <p:nvPr/>
        </p:nvSpPr>
        <p:spPr bwMode="auto">
          <a:xfrm>
            <a:off x="730250" y="762000"/>
            <a:ext cx="79295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baseline="0">
                <a:solidFill>
                  <a:schemeClr val="tx1"/>
                </a:solidFill>
              </a:rPr>
              <a:t>CSCE 513  Computer 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Cache Review – Appendix B Terminology</a:t>
            </a:r>
          </a:p>
        </p:txBody>
      </p:sp>
      <p:sp>
        <p:nvSpPr>
          <p:cNvPr id="3" name="Content Placeholder 2"/>
          <p:cNvSpPr>
            <a:spLocks noGrp="1"/>
          </p:cNvSpPr>
          <p:nvPr>
            <p:ph sz="half" idx="1"/>
          </p:nvPr>
        </p:nvSpPr>
        <p:spPr/>
        <p:txBody>
          <a:bodyPr/>
          <a:lstStyle/>
          <a:p>
            <a:pPr marL="0" indent="0">
              <a:spcBef>
                <a:spcPts val="400"/>
              </a:spcBef>
              <a:defRPr/>
            </a:pPr>
            <a:r>
              <a:rPr lang="en-US" altLang="en-US" sz="2000" smtClean="0"/>
              <a:t>fully associative </a:t>
            </a:r>
          </a:p>
          <a:p>
            <a:pPr marL="0" indent="0">
              <a:spcBef>
                <a:spcPts val="400"/>
              </a:spcBef>
              <a:defRPr/>
            </a:pPr>
            <a:r>
              <a:rPr lang="en-US" altLang="en-US" sz="2000" smtClean="0"/>
              <a:t>write allocate </a:t>
            </a:r>
          </a:p>
          <a:p>
            <a:pPr marL="0" indent="0">
              <a:spcBef>
                <a:spcPts val="400"/>
              </a:spcBef>
              <a:defRPr/>
            </a:pPr>
            <a:r>
              <a:rPr lang="en-US" altLang="en-US" sz="2000" smtClean="0"/>
              <a:t>virtual memory </a:t>
            </a:r>
          </a:p>
          <a:p>
            <a:pPr marL="0" indent="0">
              <a:spcBef>
                <a:spcPts val="400"/>
              </a:spcBef>
              <a:defRPr/>
            </a:pPr>
            <a:r>
              <a:rPr lang="en-US" altLang="en-US" sz="2000" smtClean="0"/>
              <a:t>dirty bit </a:t>
            </a:r>
          </a:p>
          <a:p>
            <a:pPr marL="0" indent="0">
              <a:spcBef>
                <a:spcPts val="400"/>
              </a:spcBef>
              <a:defRPr/>
            </a:pPr>
            <a:r>
              <a:rPr lang="en-US" altLang="en-US" sz="2000" smtClean="0"/>
              <a:t>unified cache </a:t>
            </a:r>
          </a:p>
          <a:p>
            <a:pPr marL="0" indent="0">
              <a:spcBef>
                <a:spcPts val="400"/>
              </a:spcBef>
              <a:defRPr/>
            </a:pPr>
            <a:r>
              <a:rPr lang="en-US" altLang="en-US" sz="2000" smtClean="0"/>
              <a:t>memory stall cycles </a:t>
            </a:r>
          </a:p>
          <a:p>
            <a:pPr marL="0" indent="0">
              <a:spcBef>
                <a:spcPts val="400"/>
              </a:spcBef>
              <a:defRPr/>
            </a:pPr>
            <a:r>
              <a:rPr lang="en-US" altLang="en-US" sz="2000" smtClean="0"/>
              <a:t>block offset </a:t>
            </a:r>
          </a:p>
          <a:p>
            <a:pPr marL="0" indent="0">
              <a:spcBef>
                <a:spcPts val="400"/>
              </a:spcBef>
              <a:defRPr/>
            </a:pPr>
            <a:r>
              <a:rPr lang="en-US" altLang="en-US" sz="2000" smtClean="0"/>
              <a:t>misses per instruction </a:t>
            </a:r>
          </a:p>
          <a:p>
            <a:pPr marL="0" indent="0">
              <a:spcBef>
                <a:spcPts val="400"/>
              </a:spcBef>
              <a:defRPr/>
            </a:pPr>
            <a:r>
              <a:rPr lang="en-US" altLang="en-US" sz="2000" smtClean="0"/>
              <a:t>direct mapped </a:t>
            </a:r>
          </a:p>
          <a:p>
            <a:pPr marL="0" indent="0">
              <a:spcBef>
                <a:spcPts val="400"/>
              </a:spcBef>
              <a:defRPr/>
            </a:pPr>
            <a:r>
              <a:rPr lang="en-US" altLang="en-US" sz="2000" smtClean="0"/>
              <a:t>write-back </a:t>
            </a:r>
          </a:p>
          <a:p>
            <a:pPr marL="0" indent="0">
              <a:spcBef>
                <a:spcPts val="400"/>
              </a:spcBef>
              <a:defRPr/>
            </a:pPr>
            <a:r>
              <a:rPr lang="en-US" altLang="en-US" sz="2000" smtClean="0"/>
              <a:t>valid bit </a:t>
            </a:r>
          </a:p>
          <a:p>
            <a:pPr marL="0" indent="0">
              <a:spcBef>
                <a:spcPts val="400"/>
              </a:spcBef>
              <a:defRPr/>
            </a:pPr>
            <a:r>
              <a:rPr lang="en-US" altLang="en-US" sz="2000" smtClean="0"/>
              <a:t>locality allocate page </a:t>
            </a:r>
          </a:p>
          <a:p>
            <a:pPr marL="0" indent="0">
              <a:spcBef>
                <a:spcPts val="400"/>
              </a:spcBef>
              <a:defRPr/>
            </a:pPr>
            <a:r>
              <a:rPr lang="en-US" altLang="en-US" sz="2000" smtClean="0"/>
              <a:t>least recently used </a:t>
            </a:r>
          </a:p>
          <a:p>
            <a:pPr marL="0" indent="0">
              <a:spcBef>
                <a:spcPts val="400"/>
              </a:spcBef>
              <a:defRPr/>
            </a:pPr>
            <a:r>
              <a:rPr lang="en-US" altLang="en-US" sz="2000" smtClean="0"/>
              <a:t>write buffer </a:t>
            </a:r>
          </a:p>
          <a:p>
            <a:pPr marL="0" indent="0">
              <a:spcBef>
                <a:spcPts val="400"/>
              </a:spcBef>
              <a:defRPr/>
            </a:pPr>
            <a:r>
              <a:rPr lang="en-US" altLang="en-US" sz="2000" smtClean="0"/>
              <a:t>miss penalty </a:t>
            </a:r>
          </a:p>
          <a:p>
            <a:pPr marL="0" indent="0">
              <a:spcBef>
                <a:spcPts val="600"/>
              </a:spcBef>
              <a:defRPr/>
            </a:pPr>
            <a:endParaRPr lang="en-US" altLang="en-US" sz="2000" smtClean="0"/>
          </a:p>
        </p:txBody>
      </p:sp>
      <p:sp>
        <p:nvSpPr>
          <p:cNvPr id="5" name="Content Placeholder 4"/>
          <p:cNvSpPr>
            <a:spLocks noGrp="1"/>
          </p:cNvSpPr>
          <p:nvPr>
            <p:ph sz="half" idx="2"/>
          </p:nvPr>
        </p:nvSpPr>
        <p:spPr/>
        <p:txBody>
          <a:bodyPr/>
          <a:lstStyle/>
          <a:p>
            <a:pPr marL="0" indent="0">
              <a:spcBef>
                <a:spcPts val="400"/>
              </a:spcBef>
              <a:defRPr/>
            </a:pPr>
            <a:r>
              <a:rPr lang="en-US" altLang="en-US" sz="2000" smtClean="0"/>
              <a:t>block address </a:t>
            </a:r>
          </a:p>
          <a:p>
            <a:pPr marL="0" indent="0">
              <a:spcBef>
                <a:spcPts val="400"/>
              </a:spcBef>
              <a:defRPr/>
            </a:pPr>
            <a:r>
              <a:rPr lang="en-US" altLang="en-US" sz="2000" smtClean="0"/>
              <a:t>hit time </a:t>
            </a:r>
          </a:p>
          <a:p>
            <a:pPr marL="0" indent="0">
              <a:spcBef>
                <a:spcPts val="400"/>
              </a:spcBef>
              <a:defRPr/>
            </a:pPr>
            <a:r>
              <a:rPr lang="en-US" altLang="en-US" sz="2000" smtClean="0"/>
              <a:t>address trace </a:t>
            </a:r>
          </a:p>
          <a:p>
            <a:pPr marL="0" indent="0">
              <a:spcBef>
                <a:spcPts val="400"/>
              </a:spcBef>
              <a:defRPr/>
            </a:pPr>
            <a:r>
              <a:rPr lang="en-US" altLang="en-US" sz="2000" smtClean="0"/>
              <a:t>write-through </a:t>
            </a:r>
          </a:p>
          <a:p>
            <a:pPr marL="0" indent="0">
              <a:spcBef>
                <a:spcPts val="400"/>
              </a:spcBef>
              <a:defRPr/>
            </a:pPr>
            <a:r>
              <a:rPr lang="en-US" altLang="en-US" sz="2000" smtClean="0"/>
              <a:t>cache miss </a:t>
            </a:r>
          </a:p>
          <a:p>
            <a:pPr marL="0" indent="0">
              <a:spcBef>
                <a:spcPts val="400"/>
              </a:spcBef>
              <a:defRPr/>
            </a:pPr>
            <a:r>
              <a:rPr lang="en-US" altLang="en-US" sz="2000" smtClean="0"/>
              <a:t>set </a:t>
            </a:r>
          </a:p>
          <a:p>
            <a:pPr marL="0" indent="0">
              <a:spcBef>
                <a:spcPts val="400"/>
              </a:spcBef>
              <a:defRPr/>
            </a:pPr>
            <a:r>
              <a:rPr lang="en-US" altLang="en-US" sz="2000" smtClean="0"/>
              <a:t>instruction cache </a:t>
            </a:r>
          </a:p>
          <a:p>
            <a:pPr marL="0" indent="0">
              <a:spcBef>
                <a:spcPts val="400"/>
              </a:spcBef>
              <a:defRPr/>
            </a:pPr>
            <a:r>
              <a:rPr lang="en-US" altLang="en-US" sz="2000" smtClean="0"/>
              <a:t>page fault </a:t>
            </a:r>
          </a:p>
          <a:p>
            <a:pPr marL="0" indent="0">
              <a:spcBef>
                <a:spcPts val="400"/>
              </a:spcBef>
              <a:defRPr/>
            </a:pPr>
            <a:r>
              <a:rPr lang="en-US" altLang="en-US" sz="2000" smtClean="0"/>
              <a:t>random replacement </a:t>
            </a:r>
          </a:p>
          <a:p>
            <a:pPr marL="0" indent="0">
              <a:spcBef>
                <a:spcPts val="400"/>
              </a:spcBef>
              <a:defRPr/>
            </a:pPr>
            <a:r>
              <a:rPr lang="en-US" altLang="en-US" sz="2000" smtClean="0"/>
              <a:t>average memory access time </a:t>
            </a:r>
          </a:p>
          <a:p>
            <a:pPr marL="0" indent="0">
              <a:spcBef>
                <a:spcPts val="400"/>
              </a:spcBef>
              <a:defRPr/>
            </a:pPr>
            <a:r>
              <a:rPr lang="en-US" altLang="en-US" sz="2000" smtClean="0"/>
              <a:t>miss rate </a:t>
            </a:r>
          </a:p>
          <a:p>
            <a:pPr marL="0" indent="0">
              <a:spcBef>
                <a:spcPts val="400"/>
              </a:spcBef>
              <a:defRPr/>
            </a:pPr>
            <a:r>
              <a:rPr lang="en-US" altLang="en-US" sz="2000" smtClean="0"/>
              <a:t>index field </a:t>
            </a:r>
          </a:p>
          <a:p>
            <a:pPr marL="0" indent="0">
              <a:spcBef>
                <a:spcPts val="400"/>
              </a:spcBef>
              <a:defRPr/>
            </a:pPr>
            <a:r>
              <a:rPr lang="en-US" altLang="en-US" sz="2000" smtClean="0"/>
              <a:t>cache hit </a:t>
            </a:r>
          </a:p>
          <a:p>
            <a:pPr marL="0" indent="0">
              <a:spcBef>
                <a:spcPts val="400"/>
              </a:spcBef>
              <a:defRPr/>
            </a:pPr>
            <a:r>
              <a:rPr lang="en-US" altLang="en-US" sz="2000" smtClean="0"/>
              <a:t>n-way set associative </a:t>
            </a:r>
          </a:p>
          <a:p>
            <a:pPr marL="0" indent="0">
              <a:spcBef>
                <a:spcPts val="400"/>
              </a:spcBef>
              <a:defRPr/>
            </a:pPr>
            <a:r>
              <a:rPr lang="en-US" altLang="en-US" sz="2000" smtClean="0"/>
              <a:t>tag field </a:t>
            </a:r>
          </a:p>
          <a:p>
            <a:pPr marL="0" indent="0">
              <a:spcBef>
                <a:spcPts val="400"/>
              </a:spcBef>
              <a:defRPr/>
            </a:pPr>
            <a:r>
              <a:rPr lang="en-US" altLang="en-US" sz="2000" smtClean="0"/>
              <a:t>write stall</a:t>
            </a:r>
          </a:p>
          <a:p>
            <a:pPr marL="0" indent="0">
              <a:spcBef>
                <a:spcPts val="400"/>
              </a:spcBef>
              <a:defRPr/>
            </a:pPr>
            <a:endParaRPr lang="en-US" altLang="en-US" sz="200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smtClean="0"/>
              <a:t>Summary of performance equations </a:t>
            </a:r>
          </a:p>
        </p:txBody>
      </p:sp>
      <p:sp>
        <p:nvSpPr>
          <p:cNvPr id="6" name="Content Placeholder 5"/>
          <p:cNvSpPr>
            <a:spLocks noGrp="1"/>
          </p:cNvSpPr>
          <p:nvPr>
            <p:ph idx="1"/>
          </p:nvPr>
        </p:nvSpPr>
        <p:spPr>
          <a:xfrm>
            <a:off x="290513" y="990600"/>
            <a:ext cx="8307387" cy="5454650"/>
          </a:xfrm>
        </p:spPr>
        <p:txBody>
          <a:bodyPr/>
          <a:lstStyle/>
          <a:p>
            <a:pPr>
              <a:defRPr/>
            </a:pPr>
            <a:r>
              <a:rPr lang="en-US" dirty="0" smtClean="0"/>
              <a:t>Fig B.7</a:t>
            </a:r>
            <a:endParaRPr lang="en-US" dirty="0"/>
          </a:p>
        </p:txBody>
      </p:sp>
      <p:pic>
        <p:nvPicPr>
          <p:cNvPr id="19460" name="Picture 2" descr="Machine generated alternative text: 2mtts = Cache site&#10;Block size X Set associativity&#10;Cpu execution lime = (CPU clock cycles + Memory stall cycles) X Clock cycle time&#10;Memory stall cycles = Number of misses X Miss penally&#10;Memory stall cycles IC X Misses X Miss penalty&#10;Instruction&#10;Misses M&#10;Miss rate  emory accesses&#10;Instruction Instruction&#10;Average memory access time a Hit time + Miss rate x Miss penalty&#10;CPU execution time = IC  (CPlesœ.,. + Memory stall clock cycles X Clock cycle time&#10;Instruction I&#10;CPU execution lime = IC X(CPlcsruo_ + Misses X Miss penalty) X Clock cycle time&#10;Instruction&#10;CPU execution lime = IC X (CPICsm,J, + Miss rate  Memory accesses x Miss penalty) X Clock cycle time&#10;Instruction&#10;Memory stall cycles Misses x (Total miss latency — Overlapped miss latency)&#10;Instruction Instruction&#10;Average memory access time = Hit timeLl + Miss rateLt X (Hit timeu + Miss rate1, X Miss penalty)&#10;Memory stall cycles • Misses11 Misses1,&#10;X Hit ttme + X Miss penalty1,&#10;Instruction Instruction l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92263"/>
            <a:ext cx="83820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Figure B-4 data cache misses per 1000 instructions</a:t>
            </a:r>
          </a:p>
        </p:txBody>
      </p:sp>
      <p:sp>
        <p:nvSpPr>
          <p:cNvPr id="3" name="Content Placeholder 2"/>
          <p:cNvSpPr>
            <a:spLocks noGrp="1"/>
          </p:cNvSpPr>
          <p:nvPr>
            <p:ph idx="1"/>
          </p:nvPr>
        </p:nvSpPr>
        <p:spPr/>
        <p:txBody>
          <a:bodyPr/>
          <a:lstStyle/>
          <a:p>
            <a:pPr>
              <a:defRPr/>
            </a:pPr>
            <a:r>
              <a:rPr lang="en-US" dirty="0" smtClean="0"/>
              <a:t>.</a:t>
            </a:r>
            <a:endParaRPr lang="en-US" dirty="0"/>
          </a:p>
        </p:txBody>
      </p:sp>
      <p:pic>
        <p:nvPicPr>
          <p:cNvPr id="20484" name="Picture 2" descr="Machine generated alternative text: Assodativity&#10;Two-way Four-way Eight-way&#10;Size LRU Random FIFO LRU Random FIFO IRU Random FIFO&#10;16KB 114_I 117.3 115.5 111.7 115.1 113.3 I(9.0 111.8 110.4&#10;64KB 103.4 104.3 103.9 102.4 102.3 103.1 99.7 I(X).5 1(81.3&#10;256 KB 92.2 92.1 92.5 92.1 92.1 92.5 92.1 92.1 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7650"/>
            <a:ext cx="902176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
            </a:r>
            <a:br>
              <a:rPr lang="en-US" altLang="en-US" smtClean="0"/>
            </a:br>
            <a:r>
              <a:rPr lang="en-US" altLang="en-US" smtClean="0"/>
              <a:t>Figure B. 5 Opteron data cache</a:t>
            </a:r>
            <a:br>
              <a:rPr lang="en-US" altLang="en-US" smtClean="0"/>
            </a:br>
            <a:endParaRPr lang="en-US" altLang="en-US" smtClean="0"/>
          </a:p>
        </p:txBody>
      </p:sp>
      <p:sp>
        <p:nvSpPr>
          <p:cNvPr id="3" name="Content Placeholder 2"/>
          <p:cNvSpPr>
            <a:spLocks noGrp="1"/>
          </p:cNvSpPr>
          <p:nvPr>
            <p:ph idx="1"/>
          </p:nvPr>
        </p:nvSpPr>
        <p:spPr/>
        <p:txBody>
          <a:bodyPr/>
          <a:lstStyle/>
          <a:p>
            <a:pPr>
              <a:defRPr/>
            </a:pPr>
            <a:r>
              <a:rPr lang="en-US" dirty="0" smtClean="0"/>
              <a:t>64KB cache</a:t>
            </a:r>
          </a:p>
          <a:p>
            <a:pPr>
              <a:defRPr/>
            </a:pPr>
            <a:r>
              <a:rPr lang="en-US" dirty="0" smtClean="0"/>
              <a:t>Two-way assoc.</a:t>
            </a:r>
          </a:p>
          <a:p>
            <a:pPr>
              <a:defRPr/>
            </a:pPr>
            <a:r>
              <a:rPr lang="en-US" dirty="0" smtClean="0"/>
              <a:t>64 byte blocks</a:t>
            </a:r>
          </a:p>
          <a:p>
            <a:pPr>
              <a:defRPr/>
            </a:pPr>
            <a:r>
              <a:rPr lang="en-US" dirty="0" smtClean="0"/>
              <a:t>#lines?</a:t>
            </a:r>
          </a:p>
          <a:p>
            <a:pPr>
              <a:defRPr/>
            </a:pPr>
            <a:endParaRPr lang="en-US" dirty="0" smtClean="0"/>
          </a:p>
          <a:p>
            <a:pPr>
              <a:defRPr/>
            </a:pPr>
            <a:r>
              <a:rPr lang="en-US" dirty="0"/>
              <a:t>#</a:t>
            </a:r>
            <a:r>
              <a:rPr lang="en-US" dirty="0" smtClean="0"/>
              <a:t>sets?</a:t>
            </a:r>
            <a:endParaRPr lang="en-US" dirty="0"/>
          </a:p>
        </p:txBody>
      </p:sp>
      <p:pic>
        <p:nvPicPr>
          <p:cNvPr id="21508" name="Picture 2" descr="Machine generated alternative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49911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600" smtClean="0"/>
              <a:t>Figure B.6 Misses per 1000 instructions</a:t>
            </a:r>
          </a:p>
        </p:txBody>
      </p:sp>
      <p:sp>
        <p:nvSpPr>
          <p:cNvPr id="3" name="Content Placeholder 2"/>
          <p:cNvSpPr>
            <a:spLocks noGrp="1"/>
          </p:cNvSpPr>
          <p:nvPr>
            <p:ph idx="1"/>
          </p:nvPr>
        </p:nvSpPr>
        <p:spPr/>
        <p:txBody>
          <a:bodyPr/>
          <a:lstStyle/>
          <a:p>
            <a:pPr>
              <a:defRPr/>
            </a:pPr>
            <a:endParaRPr lang="en-US"/>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752600"/>
            <a:ext cx="8348662"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47650"/>
            <a:ext cx="8893175" cy="781050"/>
          </a:xfrm>
        </p:spPr>
        <p:txBody>
          <a:bodyPr/>
          <a:lstStyle/>
          <a:p>
            <a:r>
              <a:rPr lang="en-US" altLang="en-US" smtClean="0"/>
              <a:t>Average Memory Access Time (AMAT)</a:t>
            </a:r>
          </a:p>
        </p:txBody>
      </p:sp>
      <p:sp>
        <p:nvSpPr>
          <p:cNvPr id="3" name="Content Placeholder 2"/>
          <p:cNvSpPr>
            <a:spLocks noGrp="1"/>
          </p:cNvSpPr>
          <p:nvPr>
            <p:ph idx="1"/>
          </p:nvPr>
        </p:nvSpPr>
        <p:spPr/>
        <p:txBody>
          <a:bodyPr/>
          <a:lstStyle/>
          <a:p>
            <a:pPr>
              <a:defRPr/>
            </a:pPr>
            <a:r>
              <a:rPr lang="en-US" dirty="0" smtClean="0"/>
              <a:t>AMAT = </a:t>
            </a:r>
            <a:r>
              <a:rPr lang="en-US" dirty="0" err="1" smtClean="0"/>
              <a:t>HitTime</a:t>
            </a:r>
            <a:r>
              <a:rPr lang="en-US" dirty="0" smtClean="0"/>
              <a:t> + </a:t>
            </a:r>
            <a:r>
              <a:rPr lang="en-US" dirty="0" err="1" smtClean="0"/>
              <a:t>MissRate</a:t>
            </a:r>
            <a:r>
              <a:rPr lang="en-US" dirty="0" smtClean="0"/>
              <a:t> * </a:t>
            </a:r>
            <a:r>
              <a:rPr lang="en-US" dirty="0" err="1" smtClean="0"/>
              <a:t>MissPenalty</a:t>
            </a:r>
            <a:endParaRPr lang="en-US" dirty="0" smtClean="0"/>
          </a:p>
          <a:p>
            <a:pPr>
              <a:defRPr/>
            </a:pPr>
            <a:endParaRPr lang="en-US" dirty="0"/>
          </a:p>
          <a:p>
            <a:pPr>
              <a:defRPr/>
            </a:pPr>
            <a:endParaRPr lang="en-US" dirty="0" smtClean="0"/>
          </a:p>
          <a:p>
            <a:pPr>
              <a:defRPr/>
            </a:pPr>
            <a:endParaRPr lang="en-US" dirty="0"/>
          </a:p>
          <a:p>
            <a:pPr>
              <a:defRPr/>
            </a:pPr>
            <a:r>
              <a:rPr lang="en-US" dirty="0" smtClean="0"/>
              <a:t>For two level cache</a:t>
            </a:r>
          </a:p>
          <a:p>
            <a:pPr>
              <a:defRPr/>
            </a:pPr>
            <a:r>
              <a:rPr lang="en-US" dirty="0" smtClean="0"/>
              <a:t>AMAT = HT + MR</a:t>
            </a:r>
            <a:r>
              <a:rPr lang="en-US" baseline="-25000" dirty="0" smtClean="0"/>
              <a:t>L1</a:t>
            </a:r>
            <a:r>
              <a:rPr lang="en-US" dirty="0" smtClean="0"/>
              <a:t>*[HT</a:t>
            </a:r>
            <a:r>
              <a:rPr lang="en-US" baseline="-25000" dirty="0" smtClean="0"/>
              <a:t>L2</a:t>
            </a:r>
            <a:r>
              <a:rPr lang="en-US" dirty="0"/>
              <a:t> </a:t>
            </a:r>
            <a:r>
              <a:rPr lang="en-US" dirty="0" smtClean="0"/>
              <a:t>+ MR</a:t>
            </a:r>
            <a:r>
              <a:rPr lang="en-US" baseline="-25000" dirty="0" smtClean="0"/>
              <a:t>L2</a:t>
            </a:r>
            <a:r>
              <a:rPr lang="en-US" dirty="0" smtClean="0"/>
              <a:t>* MissPenalty</a:t>
            </a:r>
            <a:r>
              <a:rPr lang="en-US" baseline="-25000" dirty="0" smtClean="0"/>
              <a:t>L2</a:t>
            </a:r>
            <a:r>
              <a:rPr lang="en-US" dirty="0" smtClean="0"/>
              <a:t>]</a:t>
            </a:r>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Example</a:t>
            </a:r>
          </a:p>
        </p:txBody>
      </p:sp>
      <p:sp>
        <p:nvSpPr>
          <p:cNvPr id="3" name="Content Placeholder 2"/>
          <p:cNvSpPr>
            <a:spLocks noGrp="1"/>
          </p:cNvSpPr>
          <p:nvPr>
            <p:ph idx="1"/>
          </p:nvPr>
        </p:nvSpPr>
        <p:spPr/>
        <p:txBody>
          <a:bodyPr/>
          <a:lstStyle/>
          <a:p>
            <a:pPr>
              <a:buFont typeface="Arial" pitchFamily="34" charset="0"/>
              <a:buChar char="•"/>
              <a:defRPr/>
            </a:pPr>
            <a:r>
              <a:rPr lang="en-US" dirty="0" smtClean="0"/>
              <a:t>CPI=1.0 </a:t>
            </a:r>
            <a:r>
              <a:rPr lang="en-US" dirty="0"/>
              <a:t>always </a:t>
            </a:r>
            <a:r>
              <a:rPr lang="en-US" dirty="0" smtClean="0"/>
              <a:t>when we hit cache</a:t>
            </a:r>
          </a:p>
          <a:p>
            <a:pPr>
              <a:buFont typeface="Arial" pitchFamily="34" charset="0"/>
              <a:buChar char="•"/>
              <a:defRPr/>
            </a:pPr>
            <a:r>
              <a:rPr lang="en-US" dirty="0" smtClean="0"/>
              <a:t>Loads/stores 50% of instructions</a:t>
            </a:r>
          </a:p>
          <a:p>
            <a:pPr>
              <a:buFont typeface="Arial" pitchFamily="34" charset="0"/>
              <a:buChar char="•"/>
              <a:defRPr/>
            </a:pPr>
            <a:r>
              <a:rPr lang="en-US" dirty="0" err="1" smtClean="0"/>
              <a:t>MissPenalty</a:t>
            </a:r>
            <a:r>
              <a:rPr lang="en-US" dirty="0" smtClean="0"/>
              <a:t>=200 cycles</a:t>
            </a:r>
          </a:p>
          <a:p>
            <a:pPr>
              <a:buFont typeface="Arial" pitchFamily="34" charset="0"/>
              <a:buChar char="•"/>
              <a:defRPr/>
            </a:pPr>
            <a:r>
              <a:rPr lang="en-US" dirty="0" err="1" smtClean="0"/>
              <a:t>MissRate</a:t>
            </a:r>
            <a:r>
              <a:rPr lang="en-US" dirty="0" smtClean="0"/>
              <a:t> = 2%</a:t>
            </a:r>
          </a:p>
          <a:p>
            <a:pPr>
              <a:buFont typeface="Arial" pitchFamily="34" charset="0"/>
              <a:buChar char="•"/>
              <a:defRPr/>
            </a:pPr>
            <a:r>
              <a:rPr lang="en-US" dirty="0" smtClean="0"/>
              <a:t>What is the AMAT?</a:t>
            </a: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Pop Quiz</a:t>
            </a:r>
          </a:p>
        </p:txBody>
      </p:sp>
      <p:sp>
        <p:nvSpPr>
          <p:cNvPr id="3" name="Content Placeholder 2"/>
          <p:cNvSpPr>
            <a:spLocks noGrp="1"/>
          </p:cNvSpPr>
          <p:nvPr>
            <p:ph idx="1"/>
          </p:nvPr>
        </p:nvSpPr>
        <p:spPr/>
        <p:txBody>
          <a:bodyPr/>
          <a:lstStyle/>
          <a:p>
            <a:pPr>
              <a:defRPr/>
            </a:pPr>
            <a:r>
              <a:rPr lang="en-US" dirty="0" smtClean="0"/>
              <a:t>Given L1-data cache 256KB,  direct mapped, 64B blocks, </a:t>
            </a:r>
            <a:r>
              <a:rPr lang="en-US" dirty="0" err="1" smtClean="0"/>
              <a:t>hit_rate</a:t>
            </a:r>
            <a:r>
              <a:rPr lang="en-US" dirty="0" smtClean="0"/>
              <a:t>=.9, </a:t>
            </a:r>
            <a:r>
              <a:rPr lang="en-US" dirty="0" err="1" smtClean="0"/>
              <a:t>miss_penalty</a:t>
            </a:r>
            <a:r>
              <a:rPr lang="en-US" dirty="0" smtClean="0"/>
              <a:t> = 10 cycles</a:t>
            </a:r>
          </a:p>
          <a:p>
            <a:pPr marL="457200" indent="-457200">
              <a:buFont typeface="+mj-lt"/>
              <a:buAutoNum type="arabicPeriod"/>
              <a:defRPr/>
            </a:pPr>
            <a:r>
              <a:rPr lang="en-US" dirty="0" smtClean="0"/>
              <a:t>What is size of block offset field?</a:t>
            </a:r>
          </a:p>
          <a:p>
            <a:pPr marL="457200" indent="-457200">
              <a:buFont typeface="+mj-lt"/>
              <a:buAutoNum type="arabicPeriod"/>
              <a:defRPr/>
            </a:pPr>
            <a:r>
              <a:rPr lang="en-US" dirty="0" smtClean="0"/>
              <a:t>What is the size of the </a:t>
            </a:r>
            <a:r>
              <a:rPr lang="en-US" dirty="0" err="1" smtClean="0"/>
              <a:t>set_index</a:t>
            </a:r>
            <a:r>
              <a:rPr lang="en-US" dirty="0" smtClean="0"/>
              <a:t> field?</a:t>
            </a:r>
          </a:p>
          <a:p>
            <a:pPr marL="457200" indent="-457200">
              <a:buFont typeface="+mj-lt"/>
              <a:buAutoNum type="arabicPeriod"/>
              <a:defRPr/>
            </a:pPr>
            <a:r>
              <a:rPr lang="en-US" dirty="0" smtClean="0"/>
              <a:t>If the Virtual address is 32 bits what is the size of the tag field?</a:t>
            </a:r>
          </a:p>
          <a:p>
            <a:pPr marL="457200" indent="-457200">
              <a:buFont typeface="+mj-lt"/>
              <a:buAutoNum type="arabicPeriod"/>
              <a:defRPr/>
            </a:pPr>
            <a:r>
              <a:rPr lang="en-US" dirty="0" smtClean="0"/>
              <a:t>Given the address 0x00FF03b4 what is the</a:t>
            </a:r>
          </a:p>
          <a:p>
            <a:pPr marL="815975" lvl="1" indent="-457200">
              <a:buFont typeface="Arial" pitchFamily="34" charset="0"/>
              <a:buChar char="•"/>
              <a:defRPr/>
            </a:pPr>
            <a:r>
              <a:rPr lang="en-US" dirty="0" smtClean="0"/>
              <a:t>Block offset field</a:t>
            </a:r>
          </a:p>
          <a:p>
            <a:pPr marL="815975" lvl="1" indent="-457200">
              <a:buFont typeface="Arial" pitchFamily="34" charset="0"/>
              <a:buChar char="•"/>
              <a:defRPr/>
            </a:pPr>
            <a:r>
              <a:rPr lang="en-US" dirty="0" smtClean="0"/>
              <a:t>Set-index field</a:t>
            </a:r>
          </a:p>
          <a:p>
            <a:pPr marL="815975" lvl="1" indent="-457200">
              <a:buFont typeface="Arial" pitchFamily="34" charset="0"/>
              <a:buChar char="•"/>
              <a:defRPr/>
            </a:pPr>
            <a:r>
              <a:rPr lang="en-US" dirty="0" smtClean="0"/>
              <a:t>Tag field</a:t>
            </a:r>
          </a:p>
          <a:p>
            <a:pPr marL="457200" indent="-457200">
              <a:buFont typeface="+mj-lt"/>
              <a:buAutoNum type="arabicPeriod"/>
              <a:defRPr/>
            </a:pPr>
            <a:r>
              <a:rPr lang="en-US" dirty="0" smtClean="0"/>
              <a:t>AMAT = ? In cycles</a:t>
            </a: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Virtual memory review</a:t>
            </a:r>
          </a:p>
        </p:txBody>
      </p:sp>
      <p:sp>
        <p:nvSpPr>
          <p:cNvPr id="3" name="Content Placeholder 2"/>
          <p:cNvSpPr>
            <a:spLocks noGrp="1"/>
          </p:cNvSpPr>
          <p:nvPr>
            <p:ph idx="1"/>
          </p:nvPr>
        </p:nvSpPr>
        <p:spPr/>
        <p:txBody>
          <a:bodyPr/>
          <a:lstStyle/>
          <a:p>
            <a:pPr>
              <a:defRPr/>
            </a:pPr>
            <a:r>
              <a:rPr lang="en-US" dirty="0" smtClean="0"/>
              <a:t>Cache analogy</a:t>
            </a:r>
          </a:p>
          <a:p>
            <a:pPr>
              <a:defRPr/>
            </a:pPr>
            <a:endParaRPr lang="en-US" dirty="0"/>
          </a:p>
          <a:p>
            <a:pPr>
              <a:defRPr/>
            </a:pPr>
            <a:endParaRPr lang="en-US" dirty="0" smtClean="0"/>
          </a:p>
          <a:p>
            <a:pPr>
              <a:defRPr/>
            </a:pPr>
            <a:r>
              <a:rPr lang="en-US" dirty="0" smtClean="0"/>
              <a:t>Software versus Hardware</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27651" name="Picture 4" descr="appb-19-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85863"/>
            <a:ext cx="49530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5"/>
          <p:cNvSpPr>
            <a:spLocks noChangeArrowheads="1"/>
          </p:cNvSpPr>
          <p:nvPr/>
        </p:nvSpPr>
        <p:spPr bwMode="auto">
          <a:xfrm>
            <a:off x="365125" y="5334000"/>
            <a:ext cx="801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B.19 The logical program in its contiguous virtual address space is shown on the left. It consists of four pages, A, B, C, and D. The actual location of three of the blocks is in physical main memory and the other is located on the disk.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Figure C.23 Forwarding Pop-Quiz</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49563" y="1649413"/>
            <a:ext cx="6294437" cy="5224462"/>
          </a:xfrm>
        </p:spPr>
      </p:pic>
      <p:cxnSp>
        <p:nvCxnSpPr>
          <p:cNvPr id="6148" name="Elbow Connector 2"/>
          <p:cNvCxnSpPr>
            <a:cxnSpLocks noChangeShapeType="1"/>
          </p:cNvCxnSpPr>
          <p:nvPr/>
        </p:nvCxnSpPr>
        <p:spPr bwMode="auto">
          <a:xfrm rot="10800000" flipV="1">
            <a:off x="3838575" y="4832350"/>
            <a:ext cx="4876800" cy="1676400"/>
          </a:xfrm>
          <a:prstGeom prst="bentConnector3">
            <a:avLst>
              <a:gd name="adj1" fmla="val -4620"/>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149" name="Straight Connector 9"/>
          <p:cNvCxnSpPr>
            <a:cxnSpLocks noChangeShapeType="1"/>
          </p:cNvCxnSpPr>
          <p:nvPr/>
        </p:nvCxnSpPr>
        <p:spPr bwMode="auto">
          <a:xfrm flipV="1">
            <a:off x="3838575" y="5289550"/>
            <a:ext cx="76200" cy="1219200"/>
          </a:xfrm>
          <a:prstGeom prst="line">
            <a:avLst/>
          </a:prstGeom>
          <a:noFill/>
          <a:ln w="28575" algn="ctr">
            <a:solidFill>
              <a:schemeClr val="tx2"/>
            </a:solidFill>
            <a:round/>
            <a:headEnd/>
            <a:tailEnd type="none" w="sm" len="sm"/>
          </a:ln>
          <a:extLst>
            <a:ext uri="{909E8E84-426E-40DD-AFC4-6F175D3DCCD1}">
              <a14:hiddenFill xmlns:a14="http://schemas.microsoft.com/office/drawing/2010/main">
                <a:noFill/>
              </a14:hiddenFill>
            </a:ext>
          </a:extLst>
        </p:spPr>
      </p:cxnSp>
      <p:cxnSp>
        <p:nvCxnSpPr>
          <p:cNvPr id="6150" name="Straight Arrow Connector 11"/>
          <p:cNvCxnSpPr>
            <a:cxnSpLocks noChangeShapeType="1"/>
          </p:cNvCxnSpPr>
          <p:nvPr/>
        </p:nvCxnSpPr>
        <p:spPr bwMode="auto">
          <a:xfrm>
            <a:off x="3876675" y="5289550"/>
            <a:ext cx="266700" cy="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151" name="TextBox 13"/>
          <p:cNvSpPr txBox="1">
            <a:spLocks noChangeArrowheads="1"/>
          </p:cNvSpPr>
          <p:nvPr/>
        </p:nvSpPr>
        <p:spPr bwMode="auto">
          <a:xfrm>
            <a:off x="152400" y="1752600"/>
            <a:ext cx="2590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What is the name (register name) of the value to forward as shown in the diagram?</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Give an instruction sequence that would  cause this type of forwarding.</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Is an Immediate instruction  in the ID/EX.IR[opcode]?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Translation Lookaside Buffers</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Opteron L1 and L2 Data</a:t>
            </a:r>
          </a:p>
        </p:txBody>
      </p:sp>
      <p:sp>
        <p:nvSpPr>
          <p:cNvPr id="3" name="Content Placeholder 2"/>
          <p:cNvSpPr>
            <a:spLocks noGrp="1"/>
          </p:cNvSpPr>
          <p:nvPr>
            <p:ph idx="1"/>
          </p:nvPr>
        </p:nvSpPr>
        <p:spPr/>
        <p:txBody>
          <a:bodyPr/>
          <a:lstStyle/>
          <a:p>
            <a:pPr>
              <a:defRPr/>
            </a:pPr>
            <a:r>
              <a:rPr lang="en-US" dirty="0" smtClean="0"/>
              <a:t>Fig B-28</a:t>
            </a:r>
            <a:endParaRPr lang="en-US" dirty="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71700"/>
            <a:ext cx="80010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31747" name="Picture 4" descr="appb-17-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55880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5"/>
          <p:cNvSpPr>
            <a:spLocks noChangeArrowheads="1"/>
          </p:cNvSpPr>
          <p:nvPr/>
        </p:nvSpPr>
        <p:spPr bwMode="auto">
          <a:xfrm>
            <a:off x="365125" y="5197475"/>
            <a:ext cx="816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B.17 The overall picture of a hypothetical memory hierarchy going from virtual address to L2 cache access. The page size is 16 KB. The TLB is two-way set associative with 256 entries. The L1 cache is a direct-mapped 16 KB, and the L2 cache is a four-way set associative with a total of 4 MB. Both use 64-byte blocks. The virtual address is 64 bits and the physical address is 40 bits.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B.3 Six Basic Cache Optimizations</a:t>
            </a:r>
          </a:p>
        </p:txBody>
      </p:sp>
      <p:sp>
        <p:nvSpPr>
          <p:cNvPr id="3" name="Content Placeholder 2"/>
          <p:cNvSpPr>
            <a:spLocks noGrp="1"/>
          </p:cNvSpPr>
          <p:nvPr>
            <p:ph idx="1"/>
          </p:nvPr>
        </p:nvSpPr>
        <p:spPr/>
        <p:txBody>
          <a:bodyPr/>
          <a:lstStyle/>
          <a:p>
            <a:pPr marL="0" indent="0">
              <a:defRPr/>
            </a:pPr>
            <a:r>
              <a:rPr lang="en-US" dirty="0" smtClean="0"/>
              <a:t>Categories</a:t>
            </a:r>
          </a:p>
          <a:p>
            <a:pPr marL="457200" indent="-457200">
              <a:buFont typeface="+mj-lt"/>
              <a:buAutoNum type="arabicPeriod"/>
              <a:defRPr/>
            </a:pPr>
            <a:r>
              <a:rPr lang="en-US" dirty="0" smtClean="0"/>
              <a:t>Reducing the miss rate— larger block size, larger cache size, and higher associativity </a:t>
            </a:r>
          </a:p>
          <a:p>
            <a:pPr marL="457200" indent="-457200">
              <a:buFont typeface="+mj-lt"/>
              <a:buAutoNum type="arabicPeriod"/>
              <a:defRPr/>
            </a:pPr>
            <a:r>
              <a:rPr lang="en-US" dirty="0" smtClean="0"/>
              <a:t>Reducing the miss penalty— multilevel caches and giving reads priority over writes </a:t>
            </a:r>
          </a:p>
          <a:p>
            <a:pPr marL="457200" indent="-457200">
              <a:buFont typeface="+mj-lt"/>
              <a:buAutoNum type="arabicPeriod"/>
              <a:defRPr/>
            </a:pPr>
            <a:r>
              <a:rPr lang="en-US" dirty="0" smtClean="0"/>
              <a:t>Reducing the time to hit in the cache— avoiding address translation when indexing the cache</a:t>
            </a:r>
          </a:p>
          <a:p>
            <a:pPr marL="457200" indent="-457200">
              <a:buFont typeface="+mj-lt"/>
              <a:buAutoNum type="arabicPeriod"/>
              <a:defRPr/>
            </a:pPr>
            <a:endParaRPr lang="en-US" dirty="0"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Optimization 1 – Larger Block Size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Optimization 2 - Larger Caches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Optimization 3 – Higher Associativity to reduce Miss Rate</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Optimization 4 -  Multilevel Caches to Reduce Miss Penalty</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04813" y="247650"/>
            <a:ext cx="8716962" cy="1123950"/>
          </a:xfrm>
        </p:spPr>
        <p:txBody>
          <a:bodyPr/>
          <a:lstStyle/>
          <a:p>
            <a:r>
              <a:rPr lang="en-US" altLang="en-US" smtClean="0"/>
              <a:t>Optimization 5 – Giving Priority to Read Misses over Write misses to reduce Miss Penalty</a:t>
            </a:r>
          </a:p>
        </p:txBody>
      </p:sp>
      <p:sp>
        <p:nvSpPr>
          <p:cNvPr id="3" name="Content Placeholder 2"/>
          <p:cNvSpPr>
            <a:spLocks noGrp="1"/>
          </p:cNvSpPr>
          <p:nvPr>
            <p:ph idx="1"/>
          </p:nvPr>
        </p:nvSpPr>
        <p:spPr>
          <a:xfrm>
            <a:off x="290513" y="1905000"/>
            <a:ext cx="8307387" cy="4540250"/>
          </a:xfrm>
        </p:spPr>
        <p:txBody>
          <a:bodyPr/>
          <a:lstStyle/>
          <a:p>
            <a:pPr>
              <a:defRPr/>
            </a:pPr>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04813" y="247650"/>
            <a:ext cx="8716962" cy="971550"/>
          </a:xfrm>
        </p:spPr>
        <p:txBody>
          <a:bodyPr/>
          <a:lstStyle/>
          <a:p>
            <a:r>
              <a:rPr lang="en-US" altLang="en-US" smtClean="0"/>
              <a:t>Optimization 6 -  Avoiding Address Translation during indexing of the Cache to reduce Hit time</a:t>
            </a:r>
          </a:p>
        </p:txBody>
      </p:sp>
      <p:sp>
        <p:nvSpPr>
          <p:cNvPr id="3" name="Content Placeholder 2"/>
          <p:cNvSpPr>
            <a:spLocks noGrp="1"/>
          </p:cNvSpPr>
          <p:nvPr>
            <p:ph idx="1"/>
          </p:nvPr>
        </p:nvSpPr>
        <p:spPr>
          <a:xfrm>
            <a:off x="290513" y="1689100"/>
            <a:ext cx="8307387" cy="4756150"/>
          </a:xfrm>
        </p:spPr>
        <p:txBody>
          <a:bodyPr/>
          <a:lstStyle/>
          <a:p>
            <a:pPr>
              <a:defRPr/>
            </a:pPr>
            <a:r>
              <a:rPr lang="en-US" dirty="0" smtClean="0"/>
              <a:t>Fig B.17</a:t>
            </a:r>
            <a:endParaRPr lang="en-US" dirty="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1689100"/>
            <a:ext cx="6080125"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Overview</a:t>
            </a:r>
          </a:p>
        </p:txBody>
      </p:sp>
      <p:sp>
        <p:nvSpPr>
          <p:cNvPr id="970755" name="Rectangle 3"/>
          <p:cNvSpPr>
            <a:spLocks noGrp="1" noChangeArrowheads="1"/>
          </p:cNvSpPr>
          <p:nvPr>
            <p:ph sz="half" idx="1"/>
          </p:nvPr>
        </p:nvSpPr>
        <p:spPr/>
        <p:txBody>
          <a:bodyPr/>
          <a:lstStyle/>
          <a:p>
            <a:pPr marL="0" indent="0" eaLnBrk="1" hangingPunct="1">
              <a:defRPr/>
            </a:pPr>
            <a:r>
              <a:rPr lang="en-US" altLang="en-US" dirty="0" smtClean="0"/>
              <a:t>Last Time</a:t>
            </a:r>
          </a:p>
          <a:p>
            <a:pPr lvl="1" eaLnBrk="1" hangingPunct="1">
              <a:defRPr/>
            </a:pPr>
            <a:r>
              <a:rPr lang="en-US" altLang="en-US" dirty="0" smtClean="0"/>
              <a:t>Memory Hierarchy</a:t>
            </a:r>
          </a:p>
          <a:p>
            <a:pPr lvl="1" eaLnBrk="1" hangingPunct="1">
              <a:defRPr/>
            </a:pPr>
            <a:r>
              <a:rPr lang="en-US" altLang="en-US" dirty="0" smtClean="0"/>
              <a:t>Block placement</a:t>
            </a:r>
          </a:p>
          <a:p>
            <a:pPr lvl="2" eaLnBrk="1" hangingPunct="1">
              <a:defRPr/>
            </a:pPr>
            <a:r>
              <a:rPr lang="en-US" altLang="en-US" dirty="0" smtClean="0"/>
              <a:t>Fully associative</a:t>
            </a:r>
          </a:p>
          <a:p>
            <a:pPr lvl="2" eaLnBrk="1" hangingPunct="1">
              <a:defRPr/>
            </a:pPr>
            <a:r>
              <a:rPr lang="en-US" altLang="en-US" dirty="0" smtClean="0"/>
              <a:t>Direct Mapped</a:t>
            </a:r>
          </a:p>
          <a:p>
            <a:pPr lvl="2" eaLnBrk="1" hangingPunct="1">
              <a:defRPr/>
            </a:pPr>
            <a:r>
              <a:rPr lang="en-US" altLang="en-US" dirty="0" smtClean="0"/>
              <a:t>Set Associative</a:t>
            </a:r>
          </a:p>
          <a:p>
            <a:pPr lvl="1" eaLnBrk="1" hangingPunct="1">
              <a:defRPr/>
            </a:pPr>
            <a:r>
              <a:rPr lang="en-US" altLang="en-US" dirty="0" smtClean="0"/>
              <a:t>Block replacement</a:t>
            </a:r>
          </a:p>
          <a:p>
            <a:pPr lvl="1" eaLnBrk="1" hangingPunct="1">
              <a:defRPr/>
            </a:pPr>
            <a:r>
              <a:rPr lang="en-US" altLang="en-US" dirty="0" smtClean="0"/>
              <a:t>Write strategies</a:t>
            </a:r>
          </a:p>
          <a:p>
            <a:pPr lvl="1" eaLnBrk="1" hangingPunct="1">
              <a:defRPr/>
            </a:pPr>
            <a:r>
              <a:rPr lang="en-US" altLang="en-US" dirty="0" smtClean="0"/>
              <a:t>Lecture 6 no slides</a:t>
            </a:r>
          </a:p>
          <a:p>
            <a:pPr marL="0" indent="0" eaLnBrk="1" hangingPunct="1">
              <a:defRPr/>
            </a:pPr>
            <a:endParaRPr lang="en-US" altLang="en-US" dirty="0" smtClean="0"/>
          </a:p>
        </p:txBody>
      </p:sp>
      <p:sp>
        <p:nvSpPr>
          <p:cNvPr id="2" name="Content Placeholder 1"/>
          <p:cNvSpPr>
            <a:spLocks noGrp="1"/>
          </p:cNvSpPr>
          <p:nvPr>
            <p:ph sz="half" idx="2"/>
          </p:nvPr>
        </p:nvSpPr>
        <p:spPr>
          <a:xfrm>
            <a:off x="4519613" y="1219200"/>
            <a:ext cx="4078287" cy="5226050"/>
          </a:xfrm>
        </p:spPr>
        <p:txBody>
          <a:bodyPr/>
          <a:lstStyle/>
          <a:p>
            <a:pPr marL="0" indent="0" eaLnBrk="1" hangingPunct="1">
              <a:defRPr/>
            </a:pPr>
            <a:r>
              <a:rPr lang="en-US" altLang="en-US" dirty="0" smtClean="0"/>
              <a:t>New</a:t>
            </a:r>
            <a:endParaRPr lang="en-US" altLang="en-US" dirty="0" smtClean="0">
              <a:sym typeface="Wingdings" pitchFamily="2" charset="2"/>
            </a:endParaRPr>
          </a:p>
          <a:p>
            <a:pPr lvl="1" eaLnBrk="1" hangingPunct="1">
              <a:defRPr/>
            </a:pPr>
            <a:r>
              <a:rPr lang="en-US" altLang="en-US" dirty="0" smtClean="0"/>
              <a:t>Cache addressing</a:t>
            </a:r>
          </a:p>
          <a:p>
            <a:pPr lvl="1" eaLnBrk="1" hangingPunct="1">
              <a:defRPr/>
            </a:pPr>
            <a:r>
              <a:rPr lang="en-US" altLang="en-US" dirty="0" smtClean="0"/>
              <a:t>Average Memory Access Time  (AMAT)</a:t>
            </a:r>
          </a:p>
          <a:p>
            <a:pPr lvl="1" eaLnBrk="1" hangingPunct="1">
              <a:defRPr/>
            </a:pPr>
            <a:endParaRPr lang="en-US" altLang="en-US" dirty="0" smtClean="0"/>
          </a:p>
          <a:p>
            <a:pPr marL="0" indent="0" eaLnBrk="1" hangingPunct="1">
              <a:defRPr/>
            </a:pPr>
            <a:r>
              <a:rPr lang="en-US" altLang="en-US" sz="2000" dirty="0" smtClean="0"/>
              <a:t>References: Appendix B</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CAAQA 5</a:t>
            </a:r>
            <a:r>
              <a:rPr lang="en-US" altLang="en-US" baseline="30000" smtClean="0"/>
              <a:t>th</a:t>
            </a:r>
            <a:r>
              <a:rPr lang="en-US" altLang="en-US" smtClean="0"/>
              <a:t>  revisted</a:t>
            </a:r>
          </a:p>
        </p:txBody>
      </p:sp>
      <p:sp>
        <p:nvSpPr>
          <p:cNvPr id="3" name="Content Placeholder 2"/>
          <p:cNvSpPr>
            <a:spLocks noGrp="1"/>
          </p:cNvSpPr>
          <p:nvPr>
            <p:ph idx="1"/>
          </p:nvPr>
        </p:nvSpPr>
        <p:spPr>
          <a:xfrm>
            <a:off x="533400" y="990600"/>
            <a:ext cx="8534400" cy="5486400"/>
          </a:xfrm>
        </p:spPr>
        <p:txBody>
          <a:bodyPr/>
          <a:lstStyle/>
          <a:p>
            <a:pPr>
              <a:spcBef>
                <a:spcPts val="600"/>
              </a:spcBef>
              <a:defRPr/>
            </a:pPr>
            <a:r>
              <a:rPr lang="en-US" sz="2000" dirty="0" smtClean="0">
                <a:hlinkClick r:id="rId2"/>
              </a:rPr>
              <a:t>http://booksite.mkp.com/9780123838728/</a:t>
            </a:r>
            <a:endParaRPr lang="en-US" sz="2000" dirty="0" smtClean="0"/>
          </a:p>
          <a:p>
            <a:pPr>
              <a:spcBef>
                <a:spcPts val="600"/>
              </a:spcBef>
              <a:defRPr/>
            </a:pPr>
            <a:r>
              <a:rPr lang="en-US" sz="2000" dirty="0"/>
              <a:t>Reference Appendices.  </a:t>
            </a:r>
            <a:endParaRPr lang="en-US" sz="2000" dirty="0" smtClean="0"/>
          </a:p>
          <a:p>
            <a:pPr>
              <a:spcBef>
                <a:spcPts val="600"/>
              </a:spcBef>
              <a:defRPr/>
            </a:pPr>
            <a:r>
              <a:rPr lang="en-US" sz="2000" dirty="0" smtClean="0">
                <a:effectLst/>
              </a:rPr>
              <a:t>Appendix </a:t>
            </a:r>
            <a:r>
              <a:rPr lang="en-US" sz="2000" dirty="0">
                <a:effectLst/>
              </a:rPr>
              <a:t>D</a:t>
            </a:r>
            <a:r>
              <a:rPr lang="en-US" sz="2000" dirty="0" smtClean="0">
                <a:effectLst/>
              </a:rPr>
              <a:t>: </a:t>
            </a:r>
            <a:r>
              <a:rPr lang="en-US" sz="2000" i="1" dirty="0" smtClean="0">
                <a:effectLst/>
              </a:rPr>
              <a:t>Storage Systems</a:t>
            </a:r>
            <a:endParaRPr lang="en-US" sz="2000" dirty="0" smtClean="0">
              <a:effectLst/>
            </a:endParaRPr>
          </a:p>
          <a:p>
            <a:pPr>
              <a:spcBef>
                <a:spcPts val="600"/>
              </a:spcBef>
              <a:defRPr/>
            </a:pPr>
            <a:r>
              <a:rPr lang="en-US" sz="2000" dirty="0">
                <a:effectLst/>
              </a:rPr>
              <a:t>Appendix E</a:t>
            </a:r>
            <a:r>
              <a:rPr lang="en-US" sz="2000" dirty="0" smtClean="0">
                <a:effectLst/>
              </a:rPr>
              <a:t>: </a:t>
            </a:r>
            <a:r>
              <a:rPr lang="en-US" sz="2000" i="1" dirty="0" smtClean="0">
                <a:effectLst/>
              </a:rPr>
              <a:t>Embedded Systems</a:t>
            </a:r>
            <a:r>
              <a:rPr lang="en-US" sz="2000" dirty="0" smtClean="0">
                <a:effectLst/>
              </a:rPr>
              <a:t> by Thomas M. Conte</a:t>
            </a:r>
          </a:p>
          <a:p>
            <a:pPr>
              <a:spcBef>
                <a:spcPts val="600"/>
              </a:spcBef>
              <a:defRPr/>
            </a:pPr>
            <a:r>
              <a:rPr lang="en-US" sz="2000" dirty="0">
                <a:effectLst/>
              </a:rPr>
              <a:t>Appendix F</a:t>
            </a:r>
            <a:r>
              <a:rPr lang="en-US" sz="2000" dirty="0" smtClean="0">
                <a:effectLst/>
              </a:rPr>
              <a:t>: </a:t>
            </a:r>
            <a:r>
              <a:rPr lang="en-US" sz="2000" i="1" dirty="0" smtClean="0">
                <a:effectLst/>
              </a:rPr>
              <a:t>Interconnection Networks</a:t>
            </a:r>
            <a:r>
              <a:rPr lang="en-US" sz="2000" dirty="0" smtClean="0">
                <a:effectLst/>
              </a:rPr>
              <a:t> updated by Timothy M. Pinkston and José </a:t>
            </a:r>
            <a:r>
              <a:rPr lang="en-US" sz="2000" dirty="0" err="1" smtClean="0">
                <a:effectLst/>
              </a:rPr>
              <a:t>Duato</a:t>
            </a:r>
            <a:r>
              <a:rPr lang="en-US" sz="2000" dirty="0" smtClean="0">
                <a:effectLst/>
              </a:rPr>
              <a:t> </a:t>
            </a:r>
          </a:p>
          <a:p>
            <a:pPr>
              <a:spcBef>
                <a:spcPts val="600"/>
              </a:spcBef>
              <a:defRPr/>
            </a:pPr>
            <a:r>
              <a:rPr lang="en-US" sz="2000" dirty="0">
                <a:effectLst/>
              </a:rPr>
              <a:t>Appendix G</a:t>
            </a:r>
            <a:r>
              <a:rPr lang="en-US" sz="2000" dirty="0" smtClean="0">
                <a:effectLst/>
              </a:rPr>
              <a:t>: </a:t>
            </a:r>
            <a:r>
              <a:rPr lang="en-US" sz="2000" i="1" dirty="0" smtClean="0">
                <a:effectLst/>
              </a:rPr>
              <a:t>Vector Processors</a:t>
            </a:r>
            <a:r>
              <a:rPr lang="en-US" sz="2000" dirty="0" smtClean="0">
                <a:effectLst/>
              </a:rPr>
              <a:t> by </a:t>
            </a:r>
            <a:r>
              <a:rPr lang="en-US" sz="2000" dirty="0" err="1" smtClean="0">
                <a:effectLst/>
              </a:rPr>
              <a:t>Krste</a:t>
            </a:r>
            <a:r>
              <a:rPr lang="en-US" sz="2000" dirty="0" smtClean="0">
                <a:effectLst/>
              </a:rPr>
              <a:t> </a:t>
            </a:r>
            <a:r>
              <a:rPr lang="en-US" sz="2000" dirty="0" err="1" smtClean="0">
                <a:effectLst/>
              </a:rPr>
              <a:t>Asanovic</a:t>
            </a:r>
            <a:endParaRPr lang="en-US" sz="2000" dirty="0" smtClean="0">
              <a:effectLst/>
            </a:endParaRPr>
          </a:p>
          <a:p>
            <a:pPr>
              <a:spcBef>
                <a:spcPts val="600"/>
              </a:spcBef>
              <a:defRPr/>
            </a:pPr>
            <a:r>
              <a:rPr lang="en-US" sz="2000" dirty="0">
                <a:effectLst/>
              </a:rPr>
              <a:t>Appendix H</a:t>
            </a:r>
            <a:r>
              <a:rPr lang="en-US" sz="2000" dirty="0" smtClean="0">
                <a:effectLst/>
              </a:rPr>
              <a:t>: </a:t>
            </a:r>
            <a:r>
              <a:rPr lang="en-US" sz="2000" i="1" dirty="0" smtClean="0">
                <a:effectLst/>
              </a:rPr>
              <a:t>Hardware and Software for VLIW and EPIC</a:t>
            </a:r>
            <a:endParaRPr lang="en-US" sz="2000" dirty="0" smtClean="0">
              <a:effectLst/>
            </a:endParaRPr>
          </a:p>
          <a:p>
            <a:pPr>
              <a:spcBef>
                <a:spcPts val="600"/>
              </a:spcBef>
              <a:defRPr/>
            </a:pPr>
            <a:r>
              <a:rPr lang="en-US" sz="2000" dirty="0">
                <a:effectLst/>
              </a:rPr>
              <a:t>Appendix I</a:t>
            </a:r>
            <a:r>
              <a:rPr lang="en-US" sz="2000" dirty="0" smtClean="0">
                <a:effectLst/>
              </a:rPr>
              <a:t>: </a:t>
            </a:r>
            <a:r>
              <a:rPr lang="en-US" sz="2000" i="1" dirty="0" smtClean="0">
                <a:effectLst/>
              </a:rPr>
              <a:t>Large-Scale Multiprocessors and Scientific Applications</a:t>
            </a:r>
            <a:endParaRPr lang="en-US" sz="2000" dirty="0" smtClean="0">
              <a:effectLst/>
            </a:endParaRPr>
          </a:p>
          <a:p>
            <a:pPr>
              <a:spcBef>
                <a:spcPts val="600"/>
              </a:spcBef>
              <a:defRPr/>
            </a:pPr>
            <a:r>
              <a:rPr lang="en-US" sz="2000" dirty="0">
                <a:effectLst/>
              </a:rPr>
              <a:t>Appendix J</a:t>
            </a:r>
            <a:r>
              <a:rPr lang="en-US" sz="2000" dirty="0" smtClean="0">
                <a:effectLst/>
              </a:rPr>
              <a:t>: </a:t>
            </a:r>
            <a:r>
              <a:rPr lang="en-US" sz="2000" i="1" dirty="0" smtClean="0">
                <a:effectLst/>
              </a:rPr>
              <a:t>Computer Arithmetic</a:t>
            </a:r>
            <a:r>
              <a:rPr lang="en-US" sz="2000" dirty="0" smtClean="0">
                <a:effectLst/>
              </a:rPr>
              <a:t> by David Goldberg</a:t>
            </a:r>
          </a:p>
          <a:p>
            <a:pPr>
              <a:spcBef>
                <a:spcPts val="600"/>
              </a:spcBef>
              <a:defRPr/>
            </a:pPr>
            <a:r>
              <a:rPr lang="en-US" sz="2000" dirty="0">
                <a:effectLst/>
              </a:rPr>
              <a:t>Appendix K</a:t>
            </a:r>
            <a:r>
              <a:rPr lang="en-US" sz="2000" dirty="0" smtClean="0">
                <a:effectLst/>
              </a:rPr>
              <a:t>: </a:t>
            </a:r>
            <a:r>
              <a:rPr lang="en-US" sz="2000" i="1" dirty="0" smtClean="0">
                <a:effectLst/>
              </a:rPr>
              <a:t>Survey of Instruction Set Architectures</a:t>
            </a:r>
            <a:endParaRPr lang="en-US" sz="2000" dirty="0" smtClean="0">
              <a:effectLst/>
            </a:endParaRPr>
          </a:p>
          <a:p>
            <a:pPr>
              <a:spcBef>
                <a:spcPts val="600"/>
              </a:spcBef>
              <a:defRPr/>
            </a:pPr>
            <a:r>
              <a:rPr lang="en-US" sz="2000" dirty="0"/>
              <a:t>Historical Perspectives with References.  </a:t>
            </a:r>
            <a:r>
              <a:rPr lang="en-US" sz="2000" dirty="0" smtClean="0"/>
              <a:t>Appendix L </a:t>
            </a:r>
          </a:p>
          <a:p>
            <a:pPr>
              <a:spcBef>
                <a:spcPts val="600"/>
              </a:spcBef>
              <a:defRPr/>
            </a:pPr>
            <a:r>
              <a:rPr lang="en-US" sz="2000" dirty="0" smtClean="0"/>
              <a:t>Lecture </a:t>
            </a:r>
            <a:r>
              <a:rPr lang="en-US" sz="2000" dirty="0"/>
              <a:t>Slides</a:t>
            </a:r>
            <a:r>
              <a:rPr lang="en-US" sz="2000" dirty="0" smtClean="0"/>
              <a:t>. Lecture slides in PowerPoint (PPT) format are provided. These slides, developed by Jason </a:t>
            </a:r>
            <a:r>
              <a:rPr lang="en-US" sz="2000" dirty="0" err="1" smtClean="0"/>
              <a:t>Bakos</a:t>
            </a:r>
            <a:r>
              <a:rPr lang="en-US" sz="2000" dirty="0" smtClean="0"/>
              <a:t> of the University of South Carolina, …</a:t>
            </a:r>
          </a:p>
          <a:p>
            <a:pPr>
              <a:spcBef>
                <a:spcPts val="600"/>
              </a:spcBef>
              <a:defRPr/>
            </a:pPr>
            <a:endParaRPr lang="en-US" sz="1800" dirty="0" smtClean="0"/>
          </a:p>
          <a:p>
            <a:pPr>
              <a:spcBef>
                <a:spcPts val="600"/>
              </a:spcBef>
              <a:defRPr/>
            </a:pPr>
            <a:endParaRPr lang="en-US" sz="2000" dirty="0"/>
          </a:p>
        </p:txBody>
      </p:sp>
      <p:sp>
        <p:nvSpPr>
          <p:cNvPr id="41988" name="TextBox 3"/>
          <p:cNvSpPr txBox="1">
            <a:spLocks noChangeArrowheads="1"/>
          </p:cNvSpPr>
          <p:nvPr/>
        </p:nvSpPr>
        <p:spPr bwMode="auto">
          <a:xfrm>
            <a:off x="2857500" y="6553200"/>
            <a:ext cx="31559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http://booksite.mkp.com/9780123838728/</a:t>
            </a:r>
          </a:p>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3011" name="Rectangle 2"/>
          <p:cNvSpPr>
            <a:spLocks noGrp="1" noChangeArrowheads="1"/>
          </p:cNvSpPr>
          <p:nvPr>
            <p:ph type="title"/>
          </p:nvPr>
        </p:nvSpPr>
        <p:spPr/>
        <p:txBody>
          <a:bodyPr/>
          <a:lstStyle/>
          <a:p>
            <a:r>
              <a:rPr lang="en-US" altLang="en-US" smtClean="0"/>
              <a:t>Memory Hierarchy </a:t>
            </a:r>
            <a:endParaRPr lang="en-AU" altLang="en-US" smtClean="0"/>
          </a:p>
        </p:txBody>
      </p:sp>
      <p:sp>
        <p:nvSpPr>
          <p:cNvPr id="43012"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291387"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5059"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When a word is not found in the cache, a </a:t>
            </a:r>
            <a:r>
              <a:rPr lang="en-US" sz="2800" i="1" dirty="0" smtClean="0"/>
              <a:t>miss </a:t>
            </a:r>
            <a:r>
              <a:rPr lang="en-US" sz="2800" dirty="0" smtClean="0"/>
              <a:t>occurs:</a:t>
            </a:r>
          </a:p>
          <a:p>
            <a:pPr lvl="1">
              <a:lnSpc>
                <a:spcPct val="90000"/>
              </a:lnSpc>
              <a:defRPr/>
            </a:pPr>
            <a:r>
              <a:rPr lang="en-US" sz="2400" dirty="0" smtClean="0"/>
              <a:t>Fetch word from lower level in hierarchy, requiring a higher latency reference</a:t>
            </a:r>
          </a:p>
          <a:p>
            <a:pPr lvl="1">
              <a:lnSpc>
                <a:spcPct val="90000"/>
              </a:lnSpc>
              <a:defRPr/>
            </a:pPr>
            <a:r>
              <a:rPr lang="en-US" sz="2400" dirty="0" smtClean="0"/>
              <a:t>Lower level may be another cache or the main memory</a:t>
            </a:r>
          </a:p>
          <a:p>
            <a:pPr lvl="1">
              <a:lnSpc>
                <a:spcPct val="90000"/>
              </a:lnSpc>
              <a:defRPr/>
            </a:pPr>
            <a:r>
              <a:rPr lang="en-US" sz="2400" dirty="0" smtClean="0"/>
              <a:t>Also fetch the other words contained within the </a:t>
            </a:r>
            <a:r>
              <a:rPr lang="en-US" sz="2400" i="1" dirty="0" smtClean="0"/>
              <a:t>block</a:t>
            </a:r>
          </a:p>
          <a:p>
            <a:pPr lvl="2">
              <a:lnSpc>
                <a:spcPct val="90000"/>
              </a:lnSpc>
              <a:defRPr/>
            </a:pPr>
            <a:r>
              <a:rPr lang="en-US" sz="2000" dirty="0" smtClean="0"/>
              <a:t>Takes advantage of spatial locality</a:t>
            </a:r>
          </a:p>
          <a:p>
            <a:pPr lvl="1">
              <a:lnSpc>
                <a:spcPct val="90000"/>
              </a:lnSpc>
              <a:defRPr/>
            </a:pPr>
            <a:r>
              <a:rPr lang="en-US" sz="2400" dirty="0" smtClean="0"/>
              <a:t>Place block into cache in any location within its </a:t>
            </a:r>
            <a:r>
              <a:rPr lang="en-US" sz="2400" i="1" dirty="0" smtClean="0"/>
              <a:t>set</a:t>
            </a:r>
            <a:r>
              <a:rPr lang="en-US" sz="2400" dirty="0" smtClean="0"/>
              <a:t>, determined by address</a:t>
            </a:r>
          </a:p>
          <a:p>
            <a:pPr lvl="2">
              <a:lnSpc>
                <a:spcPct val="90000"/>
              </a:lnSpc>
              <a:defRPr/>
            </a:pPr>
            <a:r>
              <a:rPr lang="en-US" sz="2000" dirty="0" smtClean="0"/>
              <a:t>block address MOD number of sets</a:t>
            </a:r>
          </a:p>
        </p:txBody>
      </p:sp>
      <p:sp>
        <p:nvSpPr>
          <p:cNvPr id="45061"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7107"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i="1" dirty="0" smtClean="0"/>
              <a:t>n</a:t>
            </a:r>
            <a:r>
              <a:rPr lang="en-US" sz="2800" dirty="0" smtClean="0"/>
              <a:t> blocks per set =&gt; </a:t>
            </a:r>
            <a:r>
              <a:rPr lang="en-US" sz="2800" i="1" dirty="0" smtClean="0"/>
              <a:t>n-way set associative</a:t>
            </a:r>
          </a:p>
          <a:p>
            <a:pPr lvl="1">
              <a:lnSpc>
                <a:spcPct val="90000"/>
              </a:lnSpc>
              <a:defRPr/>
            </a:pPr>
            <a:r>
              <a:rPr lang="en-US" sz="2400" dirty="0"/>
              <a:t>one block per set </a:t>
            </a:r>
            <a:r>
              <a:rPr lang="en-US" sz="2400" dirty="0" smtClean="0">
                <a:sym typeface="Wingdings" pitchFamily="2" charset="2"/>
              </a:rPr>
              <a:t></a:t>
            </a:r>
            <a:r>
              <a:rPr lang="en-US" sz="2400" i="1" dirty="0" smtClean="0"/>
              <a:t>Direct-mapped cache </a:t>
            </a:r>
          </a:p>
          <a:p>
            <a:pPr lvl="1">
              <a:lnSpc>
                <a:spcPct val="90000"/>
              </a:lnSpc>
              <a:defRPr/>
            </a:pPr>
            <a:r>
              <a:rPr lang="en-US" sz="2400" i="1" dirty="0" smtClean="0"/>
              <a:t>Fully associative </a:t>
            </a:r>
            <a:r>
              <a:rPr lang="en-US" sz="2400" dirty="0" smtClean="0"/>
              <a:t>=&gt; one set</a:t>
            </a:r>
          </a:p>
          <a:p>
            <a:pPr>
              <a:lnSpc>
                <a:spcPct val="90000"/>
              </a:lnSpc>
              <a:defRPr/>
            </a:pPr>
            <a:endParaRPr lang="en-US" sz="2800" dirty="0" smtClean="0"/>
          </a:p>
          <a:p>
            <a:pPr>
              <a:lnSpc>
                <a:spcPct val="90000"/>
              </a:lnSpc>
              <a:defRPr/>
            </a:pPr>
            <a:r>
              <a:rPr lang="en-US" sz="2800" dirty="0" smtClean="0"/>
              <a:t>Writing to cache:  two strategies</a:t>
            </a:r>
          </a:p>
          <a:p>
            <a:pPr lvl="1">
              <a:lnSpc>
                <a:spcPct val="90000"/>
              </a:lnSpc>
              <a:defRPr/>
            </a:pPr>
            <a:r>
              <a:rPr lang="en-US" sz="2400" i="1" dirty="0" smtClean="0"/>
              <a:t>Write-through</a:t>
            </a:r>
          </a:p>
          <a:p>
            <a:pPr lvl="2">
              <a:lnSpc>
                <a:spcPct val="90000"/>
              </a:lnSpc>
              <a:defRPr/>
            </a:pPr>
            <a:r>
              <a:rPr lang="en-US" sz="2000" dirty="0" smtClean="0"/>
              <a:t>Immediately update lower levels of hierarchy</a:t>
            </a:r>
          </a:p>
          <a:p>
            <a:pPr lvl="1">
              <a:lnSpc>
                <a:spcPct val="90000"/>
              </a:lnSpc>
              <a:defRPr/>
            </a:pPr>
            <a:r>
              <a:rPr lang="en-US" sz="2400" i="1" dirty="0" smtClean="0"/>
              <a:t>Write-back</a:t>
            </a:r>
          </a:p>
          <a:p>
            <a:pPr lvl="2">
              <a:lnSpc>
                <a:spcPct val="90000"/>
              </a:lnSpc>
              <a:defRPr/>
            </a:pPr>
            <a:r>
              <a:rPr lang="en-US" sz="2000" dirty="0" smtClean="0"/>
              <a:t>Only update lower levels of hierarchy when an updated block is replaced</a:t>
            </a:r>
          </a:p>
          <a:p>
            <a:pPr lvl="1">
              <a:lnSpc>
                <a:spcPct val="90000"/>
              </a:lnSpc>
              <a:defRPr/>
            </a:pPr>
            <a:r>
              <a:rPr lang="en-US" sz="2400" dirty="0" smtClean="0"/>
              <a:t>Both strategies use </a:t>
            </a:r>
            <a:r>
              <a:rPr lang="en-US" sz="2400" i="1" dirty="0" smtClean="0"/>
              <a:t>write buffer </a:t>
            </a:r>
            <a:r>
              <a:rPr lang="en-US" sz="2400" dirty="0" smtClean="0"/>
              <a:t>to make writes asynchronous</a:t>
            </a:r>
          </a:p>
        </p:txBody>
      </p:sp>
      <p:sp>
        <p:nvSpPr>
          <p:cNvPr id="47109"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9155"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Miss rate</a:t>
            </a:r>
          </a:p>
          <a:p>
            <a:pPr lvl="1">
              <a:lnSpc>
                <a:spcPct val="90000"/>
              </a:lnSpc>
              <a:defRPr/>
            </a:pPr>
            <a:r>
              <a:rPr lang="en-US" sz="2400" dirty="0" smtClean="0"/>
              <a:t>Fraction of cache access that result in a miss</a:t>
            </a:r>
          </a:p>
          <a:p>
            <a:pPr lvl="1">
              <a:lnSpc>
                <a:spcPct val="90000"/>
              </a:lnSpc>
              <a:defRPr/>
            </a:pPr>
            <a:endParaRPr lang="en-US" sz="2400" dirty="0" smtClean="0"/>
          </a:p>
          <a:p>
            <a:pPr>
              <a:lnSpc>
                <a:spcPct val="90000"/>
              </a:lnSpc>
              <a:defRPr/>
            </a:pPr>
            <a:r>
              <a:rPr lang="en-US" sz="2800" dirty="0" smtClean="0"/>
              <a:t>Causes of misses</a:t>
            </a:r>
          </a:p>
          <a:p>
            <a:pPr lvl="1">
              <a:lnSpc>
                <a:spcPct val="90000"/>
              </a:lnSpc>
              <a:defRPr/>
            </a:pPr>
            <a:r>
              <a:rPr lang="en-US" sz="2400" dirty="0" smtClean="0"/>
              <a:t>Compulsory</a:t>
            </a:r>
          </a:p>
          <a:p>
            <a:pPr lvl="2">
              <a:lnSpc>
                <a:spcPct val="90000"/>
              </a:lnSpc>
              <a:defRPr/>
            </a:pPr>
            <a:r>
              <a:rPr lang="en-US" sz="2000" dirty="0" smtClean="0"/>
              <a:t>First reference to a block</a:t>
            </a:r>
          </a:p>
          <a:p>
            <a:pPr lvl="1">
              <a:lnSpc>
                <a:spcPct val="90000"/>
              </a:lnSpc>
              <a:defRPr/>
            </a:pPr>
            <a:r>
              <a:rPr lang="en-US" sz="2400" dirty="0" smtClean="0"/>
              <a:t>Capacity</a:t>
            </a:r>
          </a:p>
          <a:p>
            <a:pPr lvl="2">
              <a:lnSpc>
                <a:spcPct val="90000"/>
              </a:lnSpc>
              <a:defRPr/>
            </a:pPr>
            <a:r>
              <a:rPr lang="en-US" sz="2000" dirty="0" smtClean="0"/>
              <a:t>Blocks discarded and later retrieved</a:t>
            </a:r>
          </a:p>
          <a:p>
            <a:pPr lvl="1">
              <a:lnSpc>
                <a:spcPct val="90000"/>
              </a:lnSpc>
              <a:defRPr/>
            </a:pPr>
            <a:r>
              <a:rPr lang="en-US" sz="2400" dirty="0" smtClean="0"/>
              <a:t>Conflict</a:t>
            </a:r>
          </a:p>
          <a:p>
            <a:pPr lvl="2">
              <a:lnSpc>
                <a:spcPct val="90000"/>
              </a:lnSpc>
              <a:defRPr/>
            </a:pPr>
            <a:r>
              <a:rPr lang="en-US" sz="2000" dirty="0" smtClean="0"/>
              <a:t>Program makes repeated references to multiple addresses from different blocks that map to the same location in the cache</a:t>
            </a:r>
          </a:p>
        </p:txBody>
      </p:sp>
      <p:sp>
        <p:nvSpPr>
          <p:cNvPr id="4915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p:txBody>
          <a:bodyPr/>
          <a:lstStyle/>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sz="2800" dirty="0" smtClean="0"/>
          </a:p>
          <a:p>
            <a:pPr>
              <a:lnSpc>
                <a:spcPct val="90000"/>
              </a:lnSpc>
              <a:defRPr/>
            </a:pPr>
            <a:r>
              <a:rPr lang="en-US" sz="2800" dirty="0" smtClean="0"/>
              <a:t>Note that speculative and multithreaded processors may execute other instructions during a miss</a:t>
            </a:r>
            <a:endParaRPr lang="en-US" dirty="0" smtClean="0"/>
          </a:p>
          <a:p>
            <a:pPr lvl="1">
              <a:lnSpc>
                <a:spcPct val="90000"/>
              </a:lnSpc>
              <a:defRPr/>
            </a:pPr>
            <a:r>
              <a:rPr lang="en-US" sz="2400" dirty="0" smtClean="0"/>
              <a:t>Reduces performance impact of misses</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492375"/>
            <a:ext cx="7258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12875"/>
            <a:ext cx="8467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1206"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5120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512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512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3251" name="Rectangle 2"/>
          <p:cNvSpPr>
            <a:spLocks noGrp="1" noChangeArrowheads="1"/>
          </p:cNvSpPr>
          <p:nvPr>
            <p:ph type="title"/>
          </p:nvPr>
        </p:nvSpPr>
        <p:spPr>
          <a:xfrm>
            <a:off x="0" y="247650"/>
            <a:ext cx="8969375" cy="781050"/>
          </a:xfrm>
        </p:spPr>
        <p:txBody>
          <a:bodyPr/>
          <a:lstStyle/>
          <a:p>
            <a:r>
              <a:rPr lang="en-US" altLang="en-US" smtClean="0"/>
              <a:t>Memory Hierarchy Basics </a:t>
            </a:r>
            <a:r>
              <a:rPr lang="en-US" altLang="en-US" sz="3600" smtClean="0"/>
              <a:t>(Appendix B)</a:t>
            </a:r>
            <a:endParaRPr lang="en-AU" altLang="en-US" sz="3600"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Six basic cache optimizations:</a:t>
            </a:r>
          </a:p>
          <a:p>
            <a:pPr lvl="1">
              <a:lnSpc>
                <a:spcPct val="90000"/>
              </a:lnSpc>
              <a:defRPr/>
            </a:pPr>
            <a:r>
              <a:rPr lang="en-US" dirty="0" smtClean="0"/>
              <a:t>Larger block size</a:t>
            </a:r>
          </a:p>
          <a:p>
            <a:pPr lvl="2">
              <a:lnSpc>
                <a:spcPct val="90000"/>
              </a:lnSpc>
              <a:defRPr/>
            </a:pPr>
            <a:r>
              <a:rPr lang="en-US" sz="1600" dirty="0" smtClean="0"/>
              <a:t>Reduces compulsory misses</a:t>
            </a:r>
          </a:p>
          <a:p>
            <a:pPr lvl="2">
              <a:lnSpc>
                <a:spcPct val="90000"/>
              </a:lnSpc>
              <a:defRPr/>
            </a:pPr>
            <a:r>
              <a:rPr lang="en-US" sz="1600" dirty="0" smtClean="0"/>
              <a:t>Increases capacity and conflict misses, increases miss penalty</a:t>
            </a:r>
          </a:p>
          <a:p>
            <a:pPr lvl="1">
              <a:lnSpc>
                <a:spcPct val="90000"/>
              </a:lnSpc>
              <a:defRPr/>
            </a:pPr>
            <a:r>
              <a:rPr lang="en-US" dirty="0" smtClean="0"/>
              <a:t>Larger total cache capacity to reduce miss rate</a:t>
            </a:r>
          </a:p>
          <a:p>
            <a:pPr lvl="2">
              <a:lnSpc>
                <a:spcPct val="90000"/>
              </a:lnSpc>
              <a:defRPr/>
            </a:pPr>
            <a:r>
              <a:rPr lang="en-US" sz="1600" dirty="0" smtClean="0"/>
              <a:t>Increases hit time, increases power consumption</a:t>
            </a:r>
          </a:p>
          <a:p>
            <a:pPr lvl="1">
              <a:lnSpc>
                <a:spcPct val="90000"/>
              </a:lnSpc>
              <a:defRPr/>
            </a:pPr>
            <a:r>
              <a:rPr lang="en-US" dirty="0" smtClean="0"/>
              <a:t>Higher associativity</a:t>
            </a:r>
          </a:p>
          <a:p>
            <a:pPr lvl="2">
              <a:lnSpc>
                <a:spcPct val="90000"/>
              </a:lnSpc>
              <a:defRPr/>
            </a:pPr>
            <a:r>
              <a:rPr lang="en-US" sz="1600" dirty="0" smtClean="0"/>
              <a:t>Reduces conflict misses</a:t>
            </a:r>
          </a:p>
          <a:p>
            <a:pPr lvl="2">
              <a:lnSpc>
                <a:spcPct val="90000"/>
              </a:lnSpc>
              <a:defRPr/>
            </a:pPr>
            <a:r>
              <a:rPr lang="en-US" sz="1600" dirty="0" smtClean="0"/>
              <a:t>Increases hit time, increases power consumption</a:t>
            </a:r>
          </a:p>
          <a:p>
            <a:pPr lvl="1">
              <a:lnSpc>
                <a:spcPct val="90000"/>
              </a:lnSpc>
              <a:defRPr/>
            </a:pPr>
            <a:r>
              <a:rPr lang="en-US" dirty="0" smtClean="0"/>
              <a:t>Higher number of cache levels</a:t>
            </a:r>
          </a:p>
          <a:p>
            <a:pPr lvl="2">
              <a:lnSpc>
                <a:spcPct val="90000"/>
              </a:lnSpc>
              <a:defRPr/>
            </a:pPr>
            <a:r>
              <a:rPr lang="en-US" sz="1600" dirty="0" smtClean="0"/>
              <a:t>Reduces overall memory access time</a:t>
            </a:r>
          </a:p>
          <a:p>
            <a:pPr lvl="1">
              <a:lnSpc>
                <a:spcPct val="90000"/>
              </a:lnSpc>
              <a:defRPr/>
            </a:pPr>
            <a:r>
              <a:rPr lang="en-US" dirty="0" smtClean="0"/>
              <a:t>Giving priority to read misses over writes</a:t>
            </a:r>
          </a:p>
          <a:p>
            <a:pPr lvl="2">
              <a:lnSpc>
                <a:spcPct val="90000"/>
              </a:lnSpc>
              <a:defRPr/>
            </a:pPr>
            <a:r>
              <a:rPr lang="en-US" sz="1600" dirty="0" smtClean="0"/>
              <a:t>Reduces miss penalty</a:t>
            </a:r>
          </a:p>
          <a:p>
            <a:pPr lvl="1">
              <a:lnSpc>
                <a:spcPct val="90000"/>
              </a:lnSpc>
              <a:defRPr/>
            </a:pPr>
            <a:r>
              <a:rPr lang="en-US" dirty="0" smtClean="0"/>
              <a:t>Avoiding address translation in cache indexing</a:t>
            </a:r>
          </a:p>
          <a:p>
            <a:pPr lvl="2">
              <a:lnSpc>
                <a:spcPct val="90000"/>
              </a:lnSpc>
              <a:defRPr/>
            </a:pPr>
            <a:r>
              <a:rPr lang="en-US" sz="1600" dirty="0" smtClean="0"/>
              <a:t>Reduces hit time</a:t>
            </a:r>
          </a:p>
        </p:txBody>
      </p:sp>
      <p:sp>
        <p:nvSpPr>
          <p:cNvPr id="53253"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 y="247650"/>
            <a:ext cx="9045575" cy="781050"/>
          </a:xfrm>
        </p:spPr>
        <p:txBody>
          <a:bodyPr/>
          <a:lstStyle/>
          <a:p>
            <a:r>
              <a:rPr lang="en-US" altLang="en-US" smtClean="0"/>
              <a:t>2.2 - 10 Advanced Cache Optimizations</a:t>
            </a:r>
          </a:p>
        </p:txBody>
      </p:sp>
      <p:sp>
        <p:nvSpPr>
          <p:cNvPr id="3" name="Content Placeholder 2"/>
          <p:cNvSpPr>
            <a:spLocks noGrp="1"/>
          </p:cNvSpPr>
          <p:nvPr>
            <p:ph idx="1"/>
          </p:nvPr>
        </p:nvSpPr>
        <p:spPr/>
        <p:txBody>
          <a:bodyPr/>
          <a:lstStyle/>
          <a:p>
            <a:pPr marL="0" indent="0">
              <a:defRPr/>
            </a:pPr>
            <a:r>
              <a:rPr lang="en-US" sz="2000" dirty="0" smtClean="0"/>
              <a:t>Five Categories</a:t>
            </a:r>
          </a:p>
          <a:p>
            <a:pPr marL="457200" indent="-457200">
              <a:buFont typeface="+mj-lt"/>
              <a:buAutoNum type="arabicPeriod"/>
              <a:defRPr/>
            </a:pPr>
            <a:r>
              <a:rPr lang="en-US" sz="2000" dirty="0" smtClean="0"/>
              <a:t>Reducing Hit Time-Small and simple first-level caches and way-prediction. Both techniques also generally decrease power consumption. </a:t>
            </a:r>
            <a:endParaRPr lang="en-US" sz="2000" dirty="0"/>
          </a:p>
          <a:p>
            <a:pPr marL="457200" indent="-457200">
              <a:buFont typeface="+mj-lt"/>
              <a:buAutoNum type="arabicPeriod"/>
              <a:defRPr/>
            </a:pPr>
            <a:r>
              <a:rPr lang="en-US" sz="2000" dirty="0" smtClean="0"/>
              <a:t> Increasing cache bandwidth— Pipelined caches, </a:t>
            </a:r>
            <a:r>
              <a:rPr lang="en-US" sz="2000" dirty="0" err="1" smtClean="0"/>
              <a:t>multibanked</a:t>
            </a:r>
            <a:r>
              <a:rPr lang="en-US" sz="2000" dirty="0" smtClean="0"/>
              <a:t> caches, and </a:t>
            </a:r>
            <a:r>
              <a:rPr lang="en-US" sz="2000" dirty="0" err="1" smtClean="0"/>
              <a:t>nonblocking</a:t>
            </a:r>
            <a:r>
              <a:rPr lang="en-US" sz="2000" dirty="0" smtClean="0"/>
              <a:t> caches. These techniques have varying impacts on power consumption. </a:t>
            </a:r>
          </a:p>
          <a:p>
            <a:pPr marL="457200" indent="-457200">
              <a:buFont typeface="+mj-lt"/>
              <a:buAutoNum type="arabicPeriod"/>
              <a:defRPr/>
            </a:pPr>
            <a:r>
              <a:rPr lang="en-US" sz="2000" dirty="0" smtClean="0"/>
              <a:t>Reducing the miss penalty— Critical word first and merging write buffers. These optimizations have little impact on power. </a:t>
            </a:r>
          </a:p>
          <a:p>
            <a:pPr marL="457200" indent="-457200">
              <a:buFont typeface="+mj-lt"/>
              <a:buAutoNum type="arabicPeriod"/>
              <a:defRPr/>
            </a:pPr>
            <a:r>
              <a:rPr lang="en-US" sz="2000" dirty="0" smtClean="0"/>
              <a:t>Reducing the miss rate— Compiler optimizations</a:t>
            </a:r>
          </a:p>
          <a:p>
            <a:pPr marL="457200" indent="-457200">
              <a:buFont typeface="+mj-lt"/>
              <a:buAutoNum type="arabicPeriod"/>
              <a:defRPr/>
            </a:pPr>
            <a:r>
              <a:rPr lang="en-US" sz="2000" dirty="0" smtClean="0"/>
              <a:t>Reducing the miss penalty or miss rate via parallelism— Hardware prefetching and compiler prefetching.</a:t>
            </a:r>
          </a:p>
          <a:p>
            <a:pPr marL="457200" indent="-457200">
              <a:buFont typeface="+mj-lt"/>
              <a:buAutoNum type="arabicPeriod"/>
              <a:defRPr/>
            </a:pPr>
            <a:endParaRPr lang="en-US" sz="2000" dirty="0" smtClean="0"/>
          </a:p>
        </p:txBody>
      </p:sp>
    </p:spTree>
    <p:extLst>
      <p:ext uri="{BB962C8B-B14F-4D97-AF65-F5344CB8AC3E}">
        <p14:creationId xmlns:p14="http://schemas.microsoft.com/office/powerpoint/2010/main" val="299502029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7347"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Access time vs. size and associativity</a:t>
            </a:r>
            <a:endParaRPr lang="en-US" sz="2400" b="0" kern="0" baseline="0" dirty="0">
              <a:solidFill>
                <a:srgbClr val="0033CC"/>
              </a:solidFill>
              <a:latin typeface="+mn-lt"/>
              <a:cs typeface="Arial" charset="0"/>
            </a:endParaRPr>
          </a:p>
        </p:txBody>
      </p:sp>
      <p:sp>
        <p:nvSpPr>
          <p:cNvPr id="5734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838200"/>
            <a:ext cx="66484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9395"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Energy per read vs. size and associativity</a:t>
            </a:r>
            <a:endParaRPr lang="en-US" sz="2400" b="0" kern="0" baseline="0" dirty="0">
              <a:solidFill>
                <a:srgbClr val="0033CC"/>
              </a:solidFill>
              <a:latin typeface="+mn-lt"/>
              <a:cs typeface="Arial" charset="0"/>
            </a:endParaRPr>
          </a:p>
        </p:txBody>
      </p:sp>
      <p:sp>
        <p:nvSpPr>
          <p:cNvPr id="5939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93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833438"/>
            <a:ext cx="68484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Block address == Block Identifier</a:t>
            </a:r>
          </a:p>
        </p:txBody>
      </p:sp>
      <p:sp>
        <p:nvSpPr>
          <p:cNvPr id="3" name="Content Placeholder 2"/>
          <p:cNvSpPr>
            <a:spLocks noGrp="1"/>
          </p:cNvSpPr>
          <p:nvPr>
            <p:ph idx="1"/>
          </p:nvPr>
        </p:nvSpPr>
        <p:spPr/>
        <p:txBody>
          <a:bodyPr/>
          <a:lstStyle/>
          <a:p>
            <a:pPr>
              <a:defRPr/>
            </a:pPr>
            <a:r>
              <a:rPr lang="en-US" dirty="0" smtClean="0"/>
              <a:t>Block offset = Byte within the block</a:t>
            </a:r>
            <a:endParaRPr lang="en-US" dirty="0"/>
          </a:p>
        </p:txBody>
      </p:sp>
      <p:sp>
        <p:nvSpPr>
          <p:cNvPr id="9220" name="Footer Placeholder 2"/>
          <p:cNvSpPr>
            <a:spLocks noGrp="1"/>
          </p:cNvSpPr>
          <p:nvPr>
            <p:ph type="ftr" sz="quarter" idx="4294967295"/>
          </p:nvPr>
        </p:nvSpPr>
        <p:spPr bwMode="auto">
          <a:xfrm>
            <a:off x="5173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9221" name="Picture 4" descr="appb-03-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971800"/>
            <a:ext cx="863282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5"/>
          <p:cNvSpPr>
            <a:spLocks noChangeArrowheads="1"/>
          </p:cNvSpPr>
          <p:nvPr/>
        </p:nvSpPr>
        <p:spPr bwMode="auto">
          <a:xfrm>
            <a:off x="365125" y="4799013"/>
            <a:ext cx="8169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B.3 The three portions of an address in a set associative or direct-mapped cache. The tag is used to check all the blocks in the set, and the index is used to select the set. The block offset is the address of the desired data within the block. Fully associative caches have no index field.</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1443" name="Rectangle 2"/>
          <p:cNvSpPr>
            <a:spLocks noGrp="1" noChangeArrowheads="1"/>
          </p:cNvSpPr>
          <p:nvPr>
            <p:ph type="title"/>
          </p:nvPr>
        </p:nvSpPr>
        <p:spPr/>
        <p:txBody>
          <a:bodyPr/>
          <a:lstStyle/>
          <a:p>
            <a:r>
              <a:rPr lang="en-US" altLang="en-US" smtClean="0"/>
              <a:t>Way Prediction</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To improve hit time, predict the way to pre-set </a:t>
            </a:r>
            <a:r>
              <a:rPr lang="en-US" sz="2800" dirty="0" err="1" smtClean="0"/>
              <a:t>mux</a:t>
            </a:r>
            <a:endParaRPr lang="en-US" sz="2800" dirty="0" smtClean="0"/>
          </a:p>
          <a:p>
            <a:pPr lvl="1">
              <a:lnSpc>
                <a:spcPct val="90000"/>
              </a:lnSpc>
              <a:defRPr/>
            </a:pPr>
            <a:r>
              <a:rPr lang="en-US" sz="2400" dirty="0" err="1" smtClean="0"/>
              <a:t>Mis</a:t>
            </a:r>
            <a:r>
              <a:rPr lang="en-US" sz="2400" dirty="0" smtClean="0"/>
              <a:t>-prediction gives longer hit time</a:t>
            </a:r>
          </a:p>
          <a:p>
            <a:pPr lvl="1">
              <a:lnSpc>
                <a:spcPct val="90000"/>
              </a:lnSpc>
              <a:defRPr/>
            </a:pPr>
            <a:r>
              <a:rPr lang="en-US" sz="2400" dirty="0" smtClean="0"/>
              <a:t>Prediction accuracy</a:t>
            </a:r>
          </a:p>
          <a:p>
            <a:pPr lvl="2">
              <a:lnSpc>
                <a:spcPct val="90000"/>
              </a:lnSpc>
              <a:defRPr/>
            </a:pPr>
            <a:r>
              <a:rPr lang="en-US" sz="2000" dirty="0" smtClean="0"/>
              <a:t>&gt; 90% for two-way</a:t>
            </a:r>
          </a:p>
          <a:p>
            <a:pPr lvl="2">
              <a:lnSpc>
                <a:spcPct val="90000"/>
              </a:lnSpc>
              <a:defRPr/>
            </a:pPr>
            <a:r>
              <a:rPr lang="en-US" sz="2000" dirty="0" smtClean="0"/>
              <a:t>&gt; 80% for four-way</a:t>
            </a:r>
          </a:p>
          <a:p>
            <a:pPr lvl="2">
              <a:lnSpc>
                <a:spcPct val="90000"/>
              </a:lnSpc>
              <a:defRPr/>
            </a:pPr>
            <a:r>
              <a:rPr lang="en-US" sz="2000" dirty="0" smtClean="0"/>
              <a:t>I-cache has better accuracy than D-cache</a:t>
            </a:r>
          </a:p>
          <a:p>
            <a:pPr lvl="1">
              <a:lnSpc>
                <a:spcPct val="90000"/>
              </a:lnSpc>
              <a:defRPr/>
            </a:pPr>
            <a:r>
              <a:rPr lang="en-US" sz="2400" dirty="0" smtClean="0"/>
              <a:t>First used on MIPS R10000 in mid-90s</a:t>
            </a:r>
          </a:p>
          <a:p>
            <a:pPr lvl="1">
              <a:lnSpc>
                <a:spcPct val="90000"/>
              </a:lnSpc>
              <a:defRPr/>
            </a:pPr>
            <a:r>
              <a:rPr lang="en-US" sz="2400" dirty="0" smtClean="0"/>
              <a:t>Used on ARM Cortex-A8</a:t>
            </a:r>
          </a:p>
          <a:p>
            <a:pPr>
              <a:lnSpc>
                <a:spcPct val="90000"/>
              </a:lnSpc>
              <a:defRPr/>
            </a:pPr>
            <a:r>
              <a:rPr lang="en-US" sz="2800" dirty="0" smtClean="0"/>
              <a:t>Extend to predict block as well</a:t>
            </a:r>
          </a:p>
          <a:p>
            <a:pPr lvl="1">
              <a:lnSpc>
                <a:spcPct val="90000"/>
              </a:lnSpc>
              <a:defRPr/>
            </a:pPr>
            <a:r>
              <a:rPr lang="en-US" sz="2400" dirty="0" smtClean="0"/>
              <a:t>“Way selection”</a:t>
            </a:r>
          </a:p>
          <a:p>
            <a:pPr lvl="1">
              <a:lnSpc>
                <a:spcPct val="90000"/>
              </a:lnSpc>
              <a:defRPr/>
            </a:pPr>
            <a:r>
              <a:rPr lang="en-US" sz="2400" dirty="0" smtClean="0"/>
              <a:t>Increases </a:t>
            </a:r>
            <a:r>
              <a:rPr lang="en-US" sz="2400" dirty="0" err="1" smtClean="0"/>
              <a:t>mis</a:t>
            </a:r>
            <a:r>
              <a:rPr lang="en-US" sz="2400" dirty="0" smtClean="0"/>
              <a:t>-prediction penalty</a:t>
            </a:r>
          </a:p>
        </p:txBody>
      </p:sp>
      <p:sp>
        <p:nvSpPr>
          <p:cNvPr id="6144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3491" name="Rectangle 2"/>
          <p:cNvSpPr>
            <a:spLocks noGrp="1" noChangeArrowheads="1"/>
          </p:cNvSpPr>
          <p:nvPr>
            <p:ph type="title"/>
          </p:nvPr>
        </p:nvSpPr>
        <p:spPr/>
        <p:txBody>
          <a:bodyPr/>
          <a:lstStyle/>
          <a:p>
            <a:r>
              <a:rPr lang="en-US" altLang="en-US" smtClean="0"/>
              <a:t>Pipelining Cache</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Pipeline cache access to improve bandwidth</a:t>
            </a:r>
          </a:p>
          <a:p>
            <a:pPr lvl="1">
              <a:lnSpc>
                <a:spcPct val="90000"/>
              </a:lnSpc>
              <a:defRPr/>
            </a:pPr>
            <a:r>
              <a:rPr lang="en-US" sz="2400" dirty="0" smtClean="0"/>
              <a:t>Examples:</a:t>
            </a:r>
          </a:p>
          <a:p>
            <a:pPr lvl="2">
              <a:lnSpc>
                <a:spcPct val="90000"/>
              </a:lnSpc>
              <a:defRPr/>
            </a:pPr>
            <a:r>
              <a:rPr lang="en-US" sz="2000" dirty="0" smtClean="0"/>
              <a:t>Pentium:  1 cycle</a:t>
            </a:r>
          </a:p>
          <a:p>
            <a:pPr lvl="2">
              <a:lnSpc>
                <a:spcPct val="90000"/>
              </a:lnSpc>
              <a:defRPr/>
            </a:pPr>
            <a:r>
              <a:rPr lang="en-US" sz="2000" dirty="0" smtClean="0"/>
              <a:t>Pentium Pro – Pentium III:  2 cycles</a:t>
            </a:r>
          </a:p>
          <a:p>
            <a:pPr lvl="2">
              <a:lnSpc>
                <a:spcPct val="90000"/>
              </a:lnSpc>
              <a:defRPr/>
            </a:pPr>
            <a:r>
              <a:rPr lang="en-US" sz="2000" dirty="0" smtClean="0"/>
              <a:t>Pentium 4 – Core i7:  4 cycles</a:t>
            </a:r>
          </a:p>
          <a:p>
            <a:pPr>
              <a:lnSpc>
                <a:spcPct val="90000"/>
              </a:lnSpc>
              <a:defRPr/>
            </a:pPr>
            <a:endParaRPr lang="en-US" dirty="0" smtClean="0"/>
          </a:p>
          <a:p>
            <a:pPr>
              <a:lnSpc>
                <a:spcPct val="90000"/>
              </a:lnSpc>
              <a:defRPr/>
            </a:pPr>
            <a:r>
              <a:rPr lang="en-US" sz="2800" dirty="0" smtClean="0"/>
              <a:t>Increases branch </a:t>
            </a:r>
            <a:r>
              <a:rPr lang="en-US" sz="2800" dirty="0" err="1" smtClean="0"/>
              <a:t>mis</a:t>
            </a:r>
            <a:r>
              <a:rPr lang="en-US" sz="2800" dirty="0" smtClean="0"/>
              <a:t>-prediction penalty</a:t>
            </a:r>
          </a:p>
          <a:p>
            <a:pPr>
              <a:lnSpc>
                <a:spcPct val="90000"/>
              </a:lnSpc>
              <a:defRPr/>
            </a:pPr>
            <a:r>
              <a:rPr lang="en-US" sz="2800" dirty="0" smtClean="0"/>
              <a:t>Makes it easier to increase associativity</a:t>
            </a:r>
          </a:p>
        </p:txBody>
      </p:sp>
      <p:sp>
        <p:nvSpPr>
          <p:cNvPr id="6349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5539" name="Rectangle 2"/>
          <p:cNvSpPr>
            <a:spLocks noGrp="1" noChangeArrowheads="1"/>
          </p:cNvSpPr>
          <p:nvPr>
            <p:ph type="title"/>
          </p:nvPr>
        </p:nvSpPr>
        <p:spPr/>
        <p:txBody>
          <a:bodyPr/>
          <a:lstStyle/>
          <a:p>
            <a:r>
              <a:rPr lang="en-US" altLang="en-US" smtClean="0"/>
              <a:t>Nonblocking Caches</a:t>
            </a:r>
            <a:endParaRPr lang="en-AU" altLang="en-US" smtClean="0"/>
          </a:p>
        </p:txBody>
      </p:sp>
      <p:sp>
        <p:nvSpPr>
          <p:cNvPr id="242691" name="Rectangle 3"/>
          <p:cNvSpPr>
            <a:spLocks noGrp="1" noChangeArrowheads="1"/>
          </p:cNvSpPr>
          <p:nvPr>
            <p:ph type="body" idx="1"/>
          </p:nvPr>
        </p:nvSpPr>
        <p:spPr>
          <a:xfrm>
            <a:off x="684213" y="1125538"/>
            <a:ext cx="3382962" cy="5111750"/>
          </a:xfrm>
        </p:spPr>
        <p:txBody>
          <a:bodyPr/>
          <a:lstStyle/>
          <a:p>
            <a:pPr>
              <a:lnSpc>
                <a:spcPct val="90000"/>
              </a:lnSpc>
              <a:defRPr/>
            </a:pPr>
            <a:r>
              <a:rPr lang="en-US" dirty="0" smtClean="0"/>
              <a:t>Allow hits before previous misses complete</a:t>
            </a:r>
          </a:p>
          <a:p>
            <a:pPr lvl="1">
              <a:lnSpc>
                <a:spcPct val="90000"/>
              </a:lnSpc>
              <a:defRPr/>
            </a:pPr>
            <a:r>
              <a:rPr lang="en-US" dirty="0" smtClean="0"/>
              <a:t>“Hit under miss”</a:t>
            </a:r>
          </a:p>
          <a:p>
            <a:pPr lvl="1">
              <a:lnSpc>
                <a:spcPct val="90000"/>
              </a:lnSpc>
              <a:defRPr/>
            </a:pPr>
            <a:r>
              <a:rPr lang="en-US" dirty="0" smtClean="0"/>
              <a:t>“Hit under multiple miss”</a:t>
            </a:r>
          </a:p>
          <a:p>
            <a:pPr>
              <a:lnSpc>
                <a:spcPct val="90000"/>
              </a:lnSpc>
              <a:defRPr/>
            </a:pPr>
            <a:r>
              <a:rPr lang="en-US" dirty="0" smtClean="0"/>
              <a:t>L2 must support this</a:t>
            </a:r>
          </a:p>
          <a:p>
            <a:pPr>
              <a:lnSpc>
                <a:spcPct val="90000"/>
              </a:lnSpc>
              <a:defRPr/>
            </a:pPr>
            <a:r>
              <a:rPr lang="en-US" dirty="0" smtClean="0"/>
              <a:t>In general, processors can hide L1 miss penalty but not L2 miss penalty</a:t>
            </a:r>
          </a:p>
        </p:txBody>
      </p:sp>
      <p:sp>
        <p:nvSpPr>
          <p:cNvPr id="6554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55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220788"/>
            <a:ext cx="46815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7587" name="Rectangle 2"/>
          <p:cNvSpPr>
            <a:spLocks noGrp="1" noChangeArrowheads="1"/>
          </p:cNvSpPr>
          <p:nvPr>
            <p:ph type="title"/>
          </p:nvPr>
        </p:nvSpPr>
        <p:spPr/>
        <p:txBody>
          <a:bodyPr/>
          <a:lstStyle/>
          <a:p>
            <a:r>
              <a:rPr lang="en-US" altLang="en-US" smtClean="0"/>
              <a:t>Multibanked Caches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Organize cache as independent banks to support simultaneous access</a:t>
            </a:r>
          </a:p>
          <a:p>
            <a:pPr lvl="1">
              <a:lnSpc>
                <a:spcPct val="90000"/>
              </a:lnSpc>
              <a:defRPr/>
            </a:pPr>
            <a:r>
              <a:rPr lang="en-US" sz="2400" dirty="0" smtClean="0"/>
              <a:t>ARM Cortex-A8 supports 1-4 banks for L2</a:t>
            </a:r>
          </a:p>
          <a:p>
            <a:pPr lvl="1">
              <a:lnSpc>
                <a:spcPct val="90000"/>
              </a:lnSpc>
              <a:defRPr/>
            </a:pPr>
            <a:r>
              <a:rPr lang="en-US" sz="2400" dirty="0" smtClean="0"/>
              <a:t>Intel i7 supports 4 banks for L1 and 8 banks for L2</a:t>
            </a:r>
          </a:p>
          <a:p>
            <a:pPr>
              <a:lnSpc>
                <a:spcPct val="90000"/>
              </a:lnSpc>
              <a:defRPr/>
            </a:pPr>
            <a:endParaRPr lang="en-US" dirty="0" smtClean="0"/>
          </a:p>
          <a:p>
            <a:pPr>
              <a:lnSpc>
                <a:spcPct val="90000"/>
              </a:lnSpc>
              <a:defRPr/>
            </a:pPr>
            <a:r>
              <a:rPr lang="en-US" sz="2800" dirty="0" smtClean="0"/>
              <a:t>Interleave banks according to block address</a:t>
            </a:r>
          </a:p>
        </p:txBody>
      </p:sp>
      <p:sp>
        <p:nvSpPr>
          <p:cNvPr id="6758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75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925888"/>
            <a:ext cx="6286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9635" name="Rectangle 2"/>
          <p:cNvSpPr>
            <a:spLocks noGrp="1" noChangeArrowheads="1"/>
          </p:cNvSpPr>
          <p:nvPr>
            <p:ph type="title"/>
          </p:nvPr>
        </p:nvSpPr>
        <p:spPr/>
        <p:txBody>
          <a:bodyPr/>
          <a:lstStyle/>
          <a:p>
            <a:r>
              <a:rPr lang="en-US" altLang="en-US" smtClean="0"/>
              <a:t>Critical Word First, Early Restart</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Critical word first</a:t>
            </a:r>
          </a:p>
          <a:p>
            <a:pPr lvl="1">
              <a:lnSpc>
                <a:spcPct val="90000"/>
              </a:lnSpc>
              <a:defRPr/>
            </a:pPr>
            <a:r>
              <a:rPr lang="en-US" sz="2400" dirty="0" smtClean="0"/>
              <a:t>Request missed word from memory first</a:t>
            </a:r>
          </a:p>
          <a:p>
            <a:pPr lvl="1">
              <a:lnSpc>
                <a:spcPct val="90000"/>
              </a:lnSpc>
              <a:defRPr/>
            </a:pPr>
            <a:r>
              <a:rPr lang="en-US" sz="2400" dirty="0" smtClean="0"/>
              <a:t>Send it to the processor as soon as it arrives</a:t>
            </a:r>
          </a:p>
          <a:p>
            <a:pPr>
              <a:lnSpc>
                <a:spcPct val="90000"/>
              </a:lnSpc>
              <a:defRPr/>
            </a:pPr>
            <a:r>
              <a:rPr lang="en-US" sz="2800" dirty="0" smtClean="0"/>
              <a:t>Early restart</a:t>
            </a:r>
          </a:p>
          <a:p>
            <a:pPr lvl="1">
              <a:lnSpc>
                <a:spcPct val="90000"/>
              </a:lnSpc>
              <a:defRPr/>
            </a:pPr>
            <a:r>
              <a:rPr lang="en-US" sz="2400" dirty="0" smtClean="0"/>
              <a:t>Request words in normal order</a:t>
            </a:r>
          </a:p>
          <a:p>
            <a:pPr lvl="1">
              <a:lnSpc>
                <a:spcPct val="90000"/>
              </a:lnSpc>
              <a:defRPr/>
            </a:pPr>
            <a:r>
              <a:rPr lang="en-US" sz="2400" dirty="0" smtClean="0"/>
              <a:t>Send missed work to the processor as soon as it arrives</a:t>
            </a:r>
          </a:p>
          <a:p>
            <a:pPr lvl="1">
              <a:lnSpc>
                <a:spcPct val="90000"/>
              </a:lnSpc>
              <a:defRPr/>
            </a:pPr>
            <a:endParaRPr lang="en-US" sz="2400" dirty="0" smtClean="0"/>
          </a:p>
          <a:p>
            <a:pPr>
              <a:lnSpc>
                <a:spcPct val="90000"/>
              </a:lnSpc>
              <a:defRPr/>
            </a:pPr>
            <a:r>
              <a:rPr lang="en-US" sz="2800" dirty="0" smtClean="0"/>
              <a:t>Effectiveness of these strategies depends on block size and likelihood of another access to the portion of the block that has not yet been fetched</a:t>
            </a:r>
          </a:p>
        </p:txBody>
      </p:sp>
      <p:sp>
        <p:nvSpPr>
          <p:cNvPr id="6963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1683" name="Rectangle 2"/>
          <p:cNvSpPr>
            <a:spLocks noGrp="1" noChangeArrowheads="1"/>
          </p:cNvSpPr>
          <p:nvPr>
            <p:ph type="title"/>
          </p:nvPr>
        </p:nvSpPr>
        <p:spPr/>
        <p:txBody>
          <a:bodyPr/>
          <a:lstStyle/>
          <a:p>
            <a:r>
              <a:rPr lang="en-US" altLang="en-US" smtClean="0"/>
              <a:t>Merging Write Buffer</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When storing to a block that is already pending in the write buffer, update write buffer</a:t>
            </a:r>
          </a:p>
          <a:p>
            <a:pPr>
              <a:lnSpc>
                <a:spcPct val="90000"/>
              </a:lnSpc>
              <a:defRPr/>
            </a:pPr>
            <a:r>
              <a:rPr lang="en-US" dirty="0" smtClean="0"/>
              <a:t>Reduces stalls due to full write buffer</a:t>
            </a:r>
          </a:p>
          <a:p>
            <a:pPr>
              <a:lnSpc>
                <a:spcPct val="90000"/>
              </a:lnSpc>
              <a:defRPr/>
            </a:pPr>
            <a:r>
              <a:rPr lang="en-US" dirty="0" smtClean="0"/>
              <a:t>Do not apply to I/O addresses</a:t>
            </a:r>
          </a:p>
        </p:txBody>
      </p:sp>
      <p:sp>
        <p:nvSpPr>
          <p:cNvPr id="7168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5867400" y="3284538"/>
            <a:ext cx="2233613" cy="831850"/>
          </a:xfrm>
          <a:prstGeom prst="rect">
            <a:avLst/>
          </a:prstGeom>
          <a:noFill/>
        </p:spPr>
        <p:txBody>
          <a:bodyPr>
            <a:spAutoFit/>
          </a:bodyPr>
          <a:lstStyle/>
          <a:p>
            <a:pPr eaLnBrk="1" hangingPunct="1">
              <a:defRPr/>
            </a:pPr>
            <a:r>
              <a:rPr lang="en-US" sz="2400" dirty="0">
                <a:solidFill>
                  <a:srgbClr val="003399"/>
                </a:solidFill>
                <a:latin typeface="+mn-lt"/>
                <a:cs typeface="Arial" charset="0"/>
              </a:rPr>
              <a:t>No write buffering</a:t>
            </a:r>
          </a:p>
        </p:txBody>
      </p:sp>
      <p:sp>
        <p:nvSpPr>
          <p:cNvPr id="9" name="TextBox 8"/>
          <p:cNvSpPr txBox="1"/>
          <p:nvPr/>
        </p:nvSpPr>
        <p:spPr>
          <a:xfrm>
            <a:off x="5867400" y="5056188"/>
            <a:ext cx="2233613" cy="460375"/>
          </a:xfrm>
          <a:prstGeom prst="rect">
            <a:avLst/>
          </a:prstGeom>
          <a:noFill/>
        </p:spPr>
        <p:txBody>
          <a:bodyPr>
            <a:spAutoFit/>
          </a:bodyPr>
          <a:lstStyle/>
          <a:p>
            <a:pPr eaLnBrk="1" hangingPunct="1">
              <a:defRPr/>
            </a:pPr>
            <a:r>
              <a:rPr lang="en-US" sz="2400" dirty="0">
                <a:solidFill>
                  <a:srgbClr val="003399"/>
                </a:solidFill>
                <a:latin typeface="+mn-lt"/>
                <a:cs typeface="Arial" charset="0"/>
              </a:rPr>
              <a:t>Write buffering</a:t>
            </a:r>
          </a:p>
        </p:txBody>
      </p:sp>
      <p:pic>
        <p:nvPicPr>
          <p:cNvPr id="716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2708275"/>
            <a:ext cx="46228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3731" name="Rectangle 2"/>
          <p:cNvSpPr>
            <a:spLocks noGrp="1" noChangeArrowheads="1"/>
          </p:cNvSpPr>
          <p:nvPr>
            <p:ph type="title"/>
          </p:nvPr>
        </p:nvSpPr>
        <p:spPr/>
        <p:txBody>
          <a:bodyPr/>
          <a:lstStyle/>
          <a:p>
            <a:r>
              <a:rPr lang="en-US" altLang="en-US" smtClean="0"/>
              <a:t>Compiler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Loop Interchange</a:t>
            </a:r>
          </a:p>
          <a:p>
            <a:pPr lvl="1">
              <a:lnSpc>
                <a:spcPct val="90000"/>
              </a:lnSpc>
              <a:defRPr/>
            </a:pPr>
            <a:r>
              <a:rPr lang="en-US" sz="2400" dirty="0" smtClean="0"/>
              <a:t>Swap nested loops to access memory in sequential order</a:t>
            </a:r>
          </a:p>
          <a:p>
            <a:pPr lvl="1">
              <a:lnSpc>
                <a:spcPct val="90000"/>
              </a:lnSpc>
              <a:defRPr/>
            </a:pPr>
            <a:endParaRPr lang="en-US" sz="2400" dirty="0" smtClean="0"/>
          </a:p>
          <a:p>
            <a:pPr>
              <a:lnSpc>
                <a:spcPct val="90000"/>
              </a:lnSpc>
              <a:defRPr/>
            </a:pPr>
            <a:r>
              <a:rPr lang="en-US" sz="2800" dirty="0" smtClean="0"/>
              <a:t>Blocking</a:t>
            </a:r>
          </a:p>
          <a:p>
            <a:pPr lvl="1">
              <a:lnSpc>
                <a:spcPct val="90000"/>
              </a:lnSpc>
              <a:defRPr/>
            </a:pPr>
            <a:r>
              <a:rPr lang="en-US" sz="2400" dirty="0" smtClean="0"/>
              <a:t>Instead of accessing entire rows or columns, subdivide matrices into blocks</a:t>
            </a:r>
          </a:p>
          <a:p>
            <a:pPr lvl="1">
              <a:lnSpc>
                <a:spcPct val="90000"/>
              </a:lnSpc>
              <a:defRPr/>
            </a:pPr>
            <a:r>
              <a:rPr lang="en-US" sz="2400" dirty="0" smtClean="0"/>
              <a:t>Requires more memory accesses but improves locality of accesses</a:t>
            </a:r>
          </a:p>
          <a:p>
            <a:pPr lvl="1">
              <a:lnSpc>
                <a:spcPct val="90000"/>
              </a:lnSpc>
              <a:defRPr/>
            </a:pPr>
            <a:endParaRPr lang="en-US" sz="2400" dirty="0" smtClean="0"/>
          </a:p>
          <a:p>
            <a:pPr lvl="1">
              <a:lnSpc>
                <a:spcPct val="90000"/>
              </a:lnSpc>
              <a:defRPr/>
            </a:pPr>
            <a:endParaRPr lang="en-US" sz="2400" dirty="0" smtClean="0"/>
          </a:p>
        </p:txBody>
      </p:sp>
      <p:sp>
        <p:nvSpPr>
          <p:cNvPr id="7373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5779" name="Rectangle 2"/>
          <p:cNvSpPr>
            <a:spLocks noGrp="1" noChangeArrowheads="1"/>
          </p:cNvSpPr>
          <p:nvPr>
            <p:ph type="title"/>
          </p:nvPr>
        </p:nvSpPr>
        <p:spPr/>
        <p:txBody>
          <a:bodyPr/>
          <a:lstStyle/>
          <a:p>
            <a:r>
              <a:rPr lang="en-US" altLang="en-US" smtClean="0"/>
              <a:t>Hardware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Fetch two blocks on miss (include next sequential block)</a:t>
            </a:r>
          </a:p>
        </p:txBody>
      </p:sp>
      <p:sp>
        <p:nvSpPr>
          <p:cNvPr id="7578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684213" y="5661025"/>
            <a:ext cx="7920037" cy="461963"/>
          </a:xfrm>
          <a:prstGeom prst="rect">
            <a:avLst/>
          </a:prstGeom>
          <a:noFill/>
        </p:spPr>
        <p:txBody>
          <a:bodyPr>
            <a:spAutoFit/>
          </a:bodyPr>
          <a:lstStyle/>
          <a:p>
            <a:pPr eaLnBrk="1" hangingPunct="1">
              <a:defRPr/>
            </a:pPr>
            <a:r>
              <a:rPr lang="en-US" sz="2400" dirty="0">
                <a:solidFill>
                  <a:srgbClr val="003399"/>
                </a:solidFill>
                <a:latin typeface="+mn-lt"/>
                <a:cs typeface="Arial" charset="0"/>
              </a:rPr>
              <a:t>Pentium 4 Pre-fetching</a:t>
            </a:r>
          </a:p>
        </p:txBody>
      </p:sp>
      <p:pic>
        <p:nvPicPr>
          <p:cNvPr id="757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66246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7827" name="Rectangle 2"/>
          <p:cNvSpPr>
            <a:spLocks noGrp="1" noChangeArrowheads="1"/>
          </p:cNvSpPr>
          <p:nvPr>
            <p:ph type="title"/>
          </p:nvPr>
        </p:nvSpPr>
        <p:spPr/>
        <p:txBody>
          <a:bodyPr/>
          <a:lstStyle/>
          <a:p>
            <a:r>
              <a:rPr lang="en-US" altLang="en-US" smtClean="0"/>
              <a:t>Compiler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normAutofit fontScale="92500" lnSpcReduction="20000"/>
          </a:bodyPr>
          <a:lstStyle/>
          <a:p>
            <a:pPr>
              <a:lnSpc>
                <a:spcPct val="90000"/>
              </a:lnSpc>
              <a:defRPr/>
            </a:pPr>
            <a:r>
              <a:rPr lang="en-US" sz="2800" dirty="0" smtClean="0"/>
              <a:t>Insert </a:t>
            </a:r>
            <a:r>
              <a:rPr lang="en-US" sz="2800" dirty="0" err="1" smtClean="0"/>
              <a:t>prefetch</a:t>
            </a:r>
            <a:r>
              <a:rPr lang="en-US" sz="2800" dirty="0" smtClean="0"/>
              <a:t> instructions before data is needed</a:t>
            </a:r>
          </a:p>
          <a:p>
            <a:pPr>
              <a:lnSpc>
                <a:spcPct val="90000"/>
              </a:lnSpc>
              <a:defRPr/>
            </a:pPr>
            <a:r>
              <a:rPr lang="en-US" sz="2800" dirty="0" smtClean="0"/>
              <a:t>Non-faulting:  </a:t>
            </a:r>
            <a:r>
              <a:rPr lang="en-US" sz="2800" dirty="0" err="1" smtClean="0"/>
              <a:t>prefetch</a:t>
            </a:r>
            <a:r>
              <a:rPr lang="en-US" sz="2800" dirty="0" smtClean="0"/>
              <a:t> doesn’t cause exceptions</a:t>
            </a:r>
          </a:p>
          <a:p>
            <a:pPr>
              <a:lnSpc>
                <a:spcPct val="90000"/>
              </a:lnSpc>
              <a:defRPr/>
            </a:pPr>
            <a:endParaRPr lang="en-US" sz="2800" dirty="0" smtClean="0"/>
          </a:p>
          <a:p>
            <a:pPr>
              <a:lnSpc>
                <a:spcPct val="90000"/>
              </a:lnSpc>
              <a:defRPr/>
            </a:pPr>
            <a:r>
              <a:rPr lang="en-US" sz="2800" dirty="0" smtClean="0"/>
              <a:t>Register </a:t>
            </a:r>
            <a:r>
              <a:rPr lang="en-US" sz="2800" dirty="0" err="1" smtClean="0"/>
              <a:t>prefetch</a:t>
            </a:r>
            <a:endParaRPr lang="en-US" sz="2800" dirty="0" smtClean="0"/>
          </a:p>
          <a:p>
            <a:pPr lvl="1">
              <a:lnSpc>
                <a:spcPct val="90000"/>
              </a:lnSpc>
              <a:defRPr/>
            </a:pPr>
            <a:r>
              <a:rPr lang="en-US" sz="2400" dirty="0" smtClean="0"/>
              <a:t>Loads data into register</a:t>
            </a:r>
          </a:p>
          <a:p>
            <a:pPr>
              <a:lnSpc>
                <a:spcPct val="90000"/>
              </a:lnSpc>
              <a:defRPr/>
            </a:pPr>
            <a:r>
              <a:rPr lang="en-US" sz="2800" dirty="0" smtClean="0"/>
              <a:t>Cache </a:t>
            </a:r>
            <a:r>
              <a:rPr lang="en-US" sz="2800" dirty="0" err="1" smtClean="0"/>
              <a:t>prefetch</a:t>
            </a:r>
            <a:endParaRPr lang="en-US" sz="2800" dirty="0" smtClean="0"/>
          </a:p>
          <a:p>
            <a:pPr lvl="1">
              <a:lnSpc>
                <a:spcPct val="90000"/>
              </a:lnSpc>
              <a:defRPr/>
            </a:pPr>
            <a:r>
              <a:rPr lang="en-US" sz="2400" dirty="0" smtClean="0"/>
              <a:t>Loads data into cache</a:t>
            </a:r>
          </a:p>
          <a:p>
            <a:pPr>
              <a:lnSpc>
                <a:spcPct val="90000"/>
              </a:lnSpc>
              <a:defRPr/>
            </a:pPr>
            <a:endParaRPr lang="en-US" sz="2800" dirty="0" smtClean="0"/>
          </a:p>
          <a:p>
            <a:pPr>
              <a:lnSpc>
                <a:spcPct val="90000"/>
              </a:lnSpc>
              <a:defRPr/>
            </a:pPr>
            <a:r>
              <a:rPr lang="en-US" sz="2800" dirty="0" smtClean="0"/>
              <a:t>Combine with loop unrolling and software pipelining</a:t>
            </a:r>
          </a:p>
        </p:txBody>
      </p:sp>
      <p:sp>
        <p:nvSpPr>
          <p:cNvPr id="7782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9875" name="Rectangle 2"/>
          <p:cNvSpPr>
            <a:spLocks noGrp="1" noChangeArrowheads="1"/>
          </p:cNvSpPr>
          <p:nvPr>
            <p:ph type="title"/>
          </p:nvPr>
        </p:nvSpPr>
        <p:spPr/>
        <p:txBody>
          <a:bodyPr/>
          <a:lstStyle/>
          <a:p>
            <a:r>
              <a:rPr lang="en-US" altLang="en-US" smtClean="0"/>
              <a:t>Summary</a:t>
            </a:r>
            <a:endParaRPr lang="en-AU" altLang="en-US" smtClean="0"/>
          </a:p>
        </p:txBody>
      </p:sp>
      <p:sp>
        <p:nvSpPr>
          <p:cNvPr id="79876"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798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908050"/>
            <a:ext cx="6346825"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Cache Example</a:t>
            </a:r>
          </a:p>
        </p:txBody>
      </p:sp>
      <p:sp>
        <p:nvSpPr>
          <p:cNvPr id="3" name="Content Placeholder 2"/>
          <p:cNvSpPr>
            <a:spLocks noGrp="1"/>
          </p:cNvSpPr>
          <p:nvPr>
            <p:ph idx="1"/>
          </p:nvPr>
        </p:nvSpPr>
        <p:spPr>
          <a:xfrm>
            <a:off x="290513" y="1220788"/>
            <a:ext cx="8701087" cy="5224462"/>
          </a:xfrm>
        </p:spPr>
        <p:txBody>
          <a:bodyPr/>
          <a:lstStyle/>
          <a:p>
            <a:pPr>
              <a:defRPr/>
            </a:pPr>
            <a:r>
              <a:rPr lang="en-US" dirty="0" smtClean="0"/>
              <a:t>Physical </a:t>
            </a:r>
            <a:r>
              <a:rPr lang="en-US" dirty="0"/>
              <a:t>addresses are 13 bits wide.</a:t>
            </a:r>
          </a:p>
          <a:p>
            <a:pPr>
              <a:defRPr/>
            </a:pPr>
            <a:r>
              <a:rPr lang="en-US" dirty="0"/>
              <a:t> The cache is 2-way set associative, with a 4 byte line size and 16 total lines</a:t>
            </a:r>
            <a:r>
              <a:rPr lang="en-US" dirty="0" smtClean="0"/>
              <a:t>.</a:t>
            </a:r>
          </a:p>
          <a:p>
            <a:pPr>
              <a:defRPr/>
            </a:pPr>
            <a:r>
              <a:rPr lang="en-US" dirty="0"/>
              <a:t>Physical address: 0E34</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3657600"/>
            <a:ext cx="86772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1923"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Performance metrics</a:t>
            </a:r>
          </a:p>
          <a:p>
            <a:pPr lvl="1">
              <a:lnSpc>
                <a:spcPct val="90000"/>
              </a:lnSpc>
              <a:defRPr/>
            </a:pPr>
            <a:r>
              <a:rPr lang="en-US" sz="2400" dirty="0" smtClean="0"/>
              <a:t>Latency is concern of cache</a:t>
            </a:r>
          </a:p>
          <a:p>
            <a:pPr lvl="1">
              <a:lnSpc>
                <a:spcPct val="90000"/>
              </a:lnSpc>
              <a:defRPr/>
            </a:pPr>
            <a:r>
              <a:rPr lang="en-US" sz="2400" dirty="0" smtClean="0"/>
              <a:t>Bandwidth is concern of multiprocessors and I/O</a:t>
            </a:r>
          </a:p>
          <a:p>
            <a:pPr lvl="1">
              <a:lnSpc>
                <a:spcPct val="90000"/>
              </a:lnSpc>
              <a:defRPr/>
            </a:pPr>
            <a:r>
              <a:rPr lang="en-US" sz="2400" dirty="0" smtClean="0"/>
              <a:t>Access time</a:t>
            </a:r>
          </a:p>
          <a:p>
            <a:pPr lvl="2">
              <a:lnSpc>
                <a:spcPct val="90000"/>
              </a:lnSpc>
              <a:defRPr/>
            </a:pPr>
            <a:r>
              <a:rPr lang="en-US" sz="2000" dirty="0" smtClean="0"/>
              <a:t>Time between read request and when desired word arrives</a:t>
            </a:r>
          </a:p>
          <a:p>
            <a:pPr lvl="1">
              <a:lnSpc>
                <a:spcPct val="90000"/>
              </a:lnSpc>
              <a:defRPr/>
            </a:pPr>
            <a:r>
              <a:rPr lang="en-US" sz="2400" dirty="0" smtClean="0"/>
              <a:t>Cycle time</a:t>
            </a:r>
          </a:p>
          <a:p>
            <a:pPr lvl="2">
              <a:lnSpc>
                <a:spcPct val="90000"/>
              </a:lnSpc>
              <a:defRPr/>
            </a:pPr>
            <a:r>
              <a:rPr lang="en-US" sz="2000" dirty="0" smtClean="0"/>
              <a:t>Minimum time between unrelated requests to memory</a:t>
            </a:r>
          </a:p>
          <a:p>
            <a:pPr lvl="2">
              <a:lnSpc>
                <a:spcPct val="90000"/>
              </a:lnSpc>
              <a:defRPr/>
            </a:pPr>
            <a:endParaRPr lang="en-US" sz="2000" dirty="0" smtClean="0"/>
          </a:p>
          <a:p>
            <a:pPr>
              <a:lnSpc>
                <a:spcPct val="90000"/>
              </a:lnSpc>
              <a:defRPr/>
            </a:pPr>
            <a:r>
              <a:rPr lang="en-US" sz="2800" dirty="0" smtClean="0"/>
              <a:t>DRAM used for main memory, SRAM used for cache</a:t>
            </a:r>
          </a:p>
        </p:txBody>
      </p:sp>
      <p:sp>
        <p:nvSpPr>
          <p:cNvPr id="8192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3971"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SRAM</a:t>
            </a:r>
          </a:p>
          <a:p>
            <a:pPr lvl="1">
              <a:lnSpc>
                <a:spcPct val="90000"/>
              </a:lnSpc>
              <a:defRPr/>
            </a:pPr>
            <a:r>
              <a:rPr lang="en-US" sz="2400" dirty="0" smtClean="0"/>
              <a:t>Requires low power to retain bit</a:t>
            </a:r>
          </a:p>
          <a:p>
            <a:pPr lvl="1">
              <a:lnSpc>
                <a:spcPct val="90000"/>
              </a:lnSpc>
              <a:defRPr/>
            </a:pPr>
            <a:r>
              <a:rPr lang="en-US" sz="2400" dirty="0" smtClean="0"/>
              <a:t>Requires 6 transistors/bit</a:t>
            </a:r>
          </a:p>
          <a:p>
            <a:pPr lvl="1">
              <a:lnSpc>
                <a:spcPct val="90000"/>
              </a:lnSpc>
              <a:defRPr/>
            </a:pPr>
            <a:endParaRPr lang="en-US" sz="2400" dirty="0" smtClean="0"/>
          </a:p>
          <a:p>
            <a:pPr>
              <a:lnSpc>
                <a:spcPct val="90000"/>
              </a:lnSpc>
              <a:defRPr/>
            </a:pPr>
            <a:r>
              <a:rPr lang="en-US" sz="2800" dirty="0" smtClean="0"/>
              <a:t>DRAM</a:t>
            </a:r>
          </a:p>
          <a:p>
            <a:pPr lvl="1">
              <a:lnSpc>
                <a:spcPct val="90000"/>
              </a:lnSpc>
              <a:defRPr/>
            </a:pPr>
            <a:r>
              <a:rPr lang="en-US" sz="2400" dirty="0" smtClean="0"/>
              <a:t>Must be re-written after being read</a:t>
            </a:r>
          </a:p>
          <a:p>
            <a:pPr lvl="1">
              <a:lnSpc>
                <a:spcPct val="90000"/>
              </a:lnSpc>
              <a:defRPr/>
            </a:pPr>
            <a:r>
              <a:rPr lang="en-US" sz="2400" dirty="0" smtClean="0"/>
              <a:t>Must also be periodically </a:t>
            </a:r>
            <a:r>
              <a:rPr lang="en-US" sz="2400" dirty="0" err="1" smtClean="0"/>
              <a:t>refeshed</a:t>
            </a:r>
            <a:endParaRPr lang="en-US" sz="2400" dirty="0" smtClean="0"/>
          </a:p>
          <a:p>
            <a:pPr lvl="2">
              <a:lnSpc>
                <a:spcPct val="90000"/>
              </a:lnSpc>
              <a:defRPr/>
            </a:pPr>
            <a:r>
              <a:rPr lang="en-US" sz="2000" dirty="0" smtClean="0"/>
              <a:t>Every ~ 8 ms</a:t>
            </a:r>
          </a:p>
          <a:p>
            <a:pPr lvl="2">
              <a:lnSpc>
                <a:spcPct val="90000"/>
              </a:lnSpc>
              <a:defRPr/>
            </a:pPr>
            <a:r>
              <a:rPr lang="en-US" sz="2000" dirty="0" smtClean="0"/>
              <a:t>Each row can be refreshed simultaneously</a:t>
            </a:r>
          </a:p>
          <a:p>
            <a:pPr lvl="1">
              <a:lnSpc>
                <a:spcPct val="90000"/>
              </a:lnSpc>
              <a:defRPr/>
            </a:pPr>
            <a:r>
              <a:rPr lang="en-US" sz="2400" dirty="0" smtClean="0"/>
              <a:t>One transistor/bit</a:t>
            </a:r>
          </a:p>
          <a:p>
            <a:pPr lvl="1">
              <a:lnSpc>
                <a:spcPct val="90000"/>
              </a:lnSpc>
              <a:defRPr/>
            </a:pPr>
            <a:r>
              <a:rPr lang="en-US" sz="2400" dirty="0" smtClean="0"/>
              <a:t>Address lines are multiplexed:</a:t>
            </a:r>
          </a:p>
          <a:p>
            <a:pPr lvl="2">
              <a:lnSpc>
                <a:spcPct val="90000"/>
              </a:lnSpc>
              <a:defRPr/>
            </a:pPr>
            <a:r>
              <a:rPr lang="en-US" sz="2000" dirty="0" smtClean="0"/>
              <a:t>Upper half of address:  row access strobe (RAS)</a:t>
            </a:r>
          </a:p>
          <a:p>
            <a:pPr lvl="2">
              <a:lnSpc>
                <a:spcPct val="90000"/>
              </a:lnSpc>
              <a:defRPr/>
            </a:pPr>
            <a:r>
              <a:rPr lang="en-US" sz="2000" dirty="0" smtClean="0"/>
              <a:t>Lower half of address:  column access strobe (CAS)</a:t>
            </a:r>
          </a:p>
          <a:p>
            <a:pPr lvl="2">
              <a:lnSpc>
                <a:spcPct val="90000"/>
              </a:lnSpc>
              <a:defRPr/>
            </a:pPr>
            <a:endParaRPr lang="en-US" sz="2000" dirty="0" smtClean="0"/>
          </a:p>
        </p:txBody>
      </p:sp>
      <p:sp>
        <p:nvSpPr>
          <p:cNvPr id="8397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6019"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Amdahl:</a:t>
            </a:r>
          </a:p>
          <a:p>
            <a:pPr lvl="1">
              <a:lnSpc>
                <a:spcPct val="90000"/>
              </a:lnSpc>
              <a:defRPr/>
            </a:pPr>
            <a:r>
              <a:rPr lang="en-US" dirty="0" smtClean="0"/>
              <a:t>Memory capacity should grow linearly with processor speed</a:t>
            </a:r>
          </a:p>
          <a:p>
            <a:pPr lvl="1">
              <a:lnSpc>
                <a:spcPct val="90000"/>
              </a:lnSpc>
              <a:defRPr/>
            </a:pPr>
            <a:r>
              <a:rPr lang="en-US" dirty="0" smtClean="0"/>
              <a:t>Unfortunately, memory capacity and speed has not kept pace with processors</a:t>
            </a:r>
          </a:p>
          <a:p>
            <a:pPr lvl="1">
              <a:lnSpc>
                <a:spcPct val="90000"/>
              </a:lnSpc>
              <a:defRPr/>
            </a:pPr>
            <a:endParaRPr lang="en-US" dirty="0" smtClean="0"/>
          </a:p>
          <a:p>
            <a:pPr>
              <a:lnSpc>
                <a:spcPct val="90000"/>
              </a:lnSpc>
              <a:defRPr/>
            </a:pPr>
            <a:r>
              <a:rPr lang="en-US" dirty="0" smtClean="0"/>
              <a:t>Some optimizations:</a:t>
            </a:r>
          </a:p>
          <a:p>
            <a:pPr lvl="1">
              <a:lnSpc>
                <a:spcPct val="90000"/>
              </a:lnSpc>
              <a:defRPr/>
            </a:pPr>
            <a:r>
              <a:rPr lang="en-US" dirty="0" smtClean="0"/>
              <a:t>Multiple accesses to same row</a:t>
            </a:r>
          </a:p>
          <a:p>
            <a:pPr lvl="1">
              <a:lnSpc>
                <a:spcPct val="90000"/>
              </a:lnSpc>
              <a:defRPr/>
            </a:pPr>
            <a:r>
              <a:rPr lang="en-US" dirty="0" smtClean="0"/>
              <a:t>Synchronous DRAM</a:t>
            </a:r>
          </a:p>
          <a:p>
            <a:pPr lvl="2">
              <a:lnSpc>
                <a:spcPct val="90000"/>
              </a:lnSpc>
              <a:defRPr/>
            </a:pPr>
            <a:r>
              <a:rPr lang="en-US" dirty="0" smtClean="0"/>
              <a:t>Added clock to DRAM interface</a:t>
            </a:r>
          </a:p>
          <a:p>
            <a:pPr lvl="2">
              <a:lnSpc>
                <a:spcPct val="90000"/>
              </a:lnSpc>
              <a:defRPr/>
            </a:pPr>
            <a:r>
              <a:rPr lang="en-US" dirty="0" smtClean="0"/>
              <a:t>Burst mode with critical word first</a:t>
            </a:r>
          </a:p>
          <a:p>
            <a:pPr lvl="1">
              <a:lnSpc>
                <a:spcPct val="90000"/>
              </a:lnSpc>
              <a:defRPr/>
            </a:pPr>
            <a:r>
              <a:rPr lang="en-US" dirty="0" smtClean="0"/>
              <a:t>Wider interfaces</a:t>
            </a:r>
            <a:endParaRPr lang="en-US" sz="2400" dirty="0" smtClean="0"/>
          </a:p>
          <a:p>
            <a:pPr lvl="1">
              <a:lnSpc>
                <a:spcPct val="90000"/>
              </a:lnSpc>
              <a:defRPr/>
            </a:pPr>
            <a:r>
              <a:rPr lang="en-US" dirty="0" smtClean="0"/>
              <a:t>Double data rate (DDR)</a:t>
            </a:r>
          </a:p>
          <a:p>
            <a:pPr lvl="1">
              <a:lnSpc>
                <a:spcPct val="90000"/>
              </a:lnSpc>
              <a:defRPr/>
            </a:pPr>
            <a:r>
              <a:rPr lang="en-US" dirty="0" smtClean="0"/>
              <a:t>Multiple banks on each DRAM device</a:t>
            </a:r>
          </a:p>
        </p:txBody>
      </p:sp>
      <p:sp>
        <p:nvSpPr>
          <p:cNvPr id="86021"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8067"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88068"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880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76327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011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90116"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01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78247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2163"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DDR:</a:t>
            </a:r>
          </a:p>
          <a:p>
            <a:pPr lvl="1">
              <a:lnSpc>
                <a:spcPct val="90000"/>
              </a:lnSpc>
              <a:defRPr/>
            </a:pPr>
            <a:r>
              <a:rPr lang="en-US" sz="2400" dirty="0" smtClean="0"/>
              <a:t>DDR2</a:t>
            </a:r>
          </a:p>
          <a:p>
            <a:pPr lvl="2">
              <a:lnSpc>
                <a:spcPct val="90000"/>
              </a:lnSpc>
              <a:defRPr/>
            </a:pPr>
            <a:r>
              <a:rPr lang="en-US" sz="2000" dirty="0" smtClean="0"/>
              <a:t>Lower power (2.5 V -&gt; 1.8 V)</a:t>
            </a:r>
          </a:p>
          <a:p>
            <a:pPr lvl="2">
              <a:lnSpc>
                <a:spcPct val="90000"/>
              </a:lnSpc>
              <a:defRPr/>
            </a:pPr>
            <a:r>
              <a:rPr lang="en-US" sz="2000" dirty="0" smtClean="0"/>
              <a:t>Higher clock rates (266 MHz, 333 MHz, 400 MHz)</a:t>
            </a:r>
          </a:p>
          <a:p>
            <a:pPr lvl="1">
              <a:lnSpc>
                <a:spcPct val="90000"/>
              </a:lnSpc>
              <a:defRPr/>
            </a:pPr>
            <a:r>
              <a:rPr lang="en-US" sz="2400" dirty="0" smtClean="0"/>
              <a:t>DDR3</a:t>
            </a:r>
          </a:p>
          <a:p>
            <a:pPr lvl="2">
              <a:lnSpc>
                <a:spcPct val="90000"/>
              </a:lnSpc>
              <a:defRPr/>
            </a:pPr>
            <a:r>
              <a:rPr lang="en-US" sz="2000" dirty="0" smtClean="0"/>
              <a:t>1.5 V</a:t>
            </a:r>
          </a:p>
          <a:p>
            <a:pPr lvl="2">
              <a:lnSpc>
                <a:spcPct val="90000"/>
              </a:lnSpc>
              <a:defRPr/>
            </a:pPr>
            <a:r>
              <a:rPr lang="en-US" sz="2000" dirty="0" smtClean="0"/>
              <a:t>800 MHz</a:t>
            </a:r>
          </a:p>
          <a:p>
            <a:pPr lvl="1">
              <a:lnSpc>
                <a:spcPct val="90000"/>
              </a:lnSpc>
              <a:defRPr/>
            </a:pPr>
            <a:r>
              <a:rPr lang="en-US" sz="2400" dirty="0" smtClean="0"/>
              <a:t>DDR4</a:t>
            </a:r>
          </a:p>
          <a:p>
            <a:pPr lvl="2">
              <a:lnSpc>
                <a:spcPct val="90000"/>
              </a:lnSpc>
              <a:defRPr/>
            </a:pPr>
            <a:r>
              <a:rPr lang="en-US" sz="2000" dirty="0" smtClean="0"/>
              <a:t>1-1.2 V</a:t>
            </a:r>
          </a:p>
          <a:p>
            <a:pPr lvl="2">
              <a:lnSpc>
                <a:spcPct val="90000"/>
              </a:lnSpc>
              <a:defRPr/>
            </a:pPr>
            <a:r>
              <a:rPr lang="en-US" sz="2000" dirty="0" smtClean="0"/>
              <a:t>1600 MHz</a:t>
            </a:r>
          </a:p>
          <a:p>
            <a:pPr lvl="2">
              <a:lnSpc>
                <a:spcPct val="90000"/>
              </a:lnSpc>
              <a:defRPr/>
            </a:pPr>
            <a:endParaRPr lang="en-US" sz="2000" dirty="0" smtClean="0"/>
          </a:p>
          <a:p>
            <a:pPr>
              <a:lnSpc>
                <a:spcPct val="90000"/>
              </a:lnSpc>
              <a:defRPr/>
            </a:pPr>
            <a:r>
              <a:rPr lang="en-US" sz="2800" dirty="0" smtClean="0"/>
              <a:t>GDDR5 is graphics memory based on DDR3</a:t>
            </a:r>
          </a:p>
        </p:txBody>
      </p:sp>
      <p:sp>
        <p:nvSpPr>
          <p:cNvPr id="9216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DDR4 SDRAM</a:t>
            </a:r>
          </a:p>
        </p:txBody>
      </p:sp>
      <p:sp>
        <p:nvSpPr>
          <p:cNvPr id="3" name="Content Placeholder 2"/>
          <p:cNvSpPr>
            <a:spLocks noGrp="1"/>
          </p:cNvSpPr>
          <p:nvPr>
            <p:ph idx="1"/>
          </p:nvPr>
        </p:nvSpPr>
        <p:spPr>
          <a:xfrm>
            <a:off x="290513" y="1220788"/>
            <a:ext cx="8853487" cy="5224462"/>
          </a:xfrm>
        </p:spPr>
        <p:txBody>
          <a:bodyPr/>
          <a:lstStyle/>
          <a:p>
            <a:pPr>
              <a:defRPr/>
            </a:pPr>
            <a:r>
              <a:rPr lang="en-US" dirty="0"/>
              <a:t>DDR4 SDRAM</a:t>
            </a:r>
            <a:r>
              <a:rPr lang="en-US" dirty="0" smtClean="0"/>
              <a:t>, an </a:t>
            </a:r>
            <a:r>
              <a:rPr lang="en-US" dirty="0" smtClean="0">
                <a:hlinkClick r:id="rId2" tooltip="Abbreviation"/>
              </a:rPr>
              <a:t>abbreviation</a:t>
            </a:r>
            <a:r>
              <a:rPr lang="en-US" dirty="0" smtClean="0"/>
              <a:t> for </a:t>
            </a:r>
            <a:r>
              <a:rPr lang="en-US" dirty="0"/>
              <a:t>double data rate fourth generation synchronous dynamic random-access memory</a:t>
            </a:r>
            <a:r>
              <a:rPr lang="en-US" dirty="0" smtClean="0"/>
              <a:t>, is a type of </a:t>
            </a:r>
            <a:r>
              <a:rPr lang="en-US" dirty="0" smtClean="0">
                <a:hlinkClick r:id="rId3" tooltip="Synchronous dynamic random-access memory"/>
              </a:rPr>
              <a:t>synchronous dynamic random-access memory</a:t>
            </a:r>
            <a:r>
              <a:rPr lang="en-US" dirty="0" smtClean="0"/>
              <a:t> (SDRAM) with a high </a:t>
            </a:r>
            <a:r>
              <a:rPr lang="en-US" dirty="0" smtClean="0">
                <a:hlinkClick r:id="rId4" tooltip="Bandwidth (computing)"/>
              </a:rPr>
              <a:t>bandwidth</a:t>
            </a:r>
            <a:r>
              <a:rPr lang="en-US" dirty="0" smtClean="0"/>
              <a:t> ("</a:t>
            </a:r>
            <a:r>
              <a:rPr lang="en-US" dirty="0" smtClean="0">
                <a:hlinkClick r:id="rId5" tooltip="Double data rate"/>
              </a:rPr>
              <a:t>double data rate</a:t>
            </a:r>
            <a:r>
              <a:rPr lang="en-US" dirty="0" smtClean="0"/>
              <a:t>") interface. It was released to the market in 2014</a:t>
            </a:r>
          </a:p>
          <a:p>
            <a:pPr>
              <a:defRPr/>
            </a:pPr>
            <a:r>
              <a:rPr lang="en-US" dirty="0" smtClean="0"/>
              <a:t>Benefits include </a:t>
            </a:r>
          </a:p>
          <a:p>
            <a:pPr lvl="1">
              <a:buFont typeface="Arial" panose="020B0604020202020204" pitchFamily="34" charset="0"/>
              <a:buChar char="•"/>
              <a:defRPr/>
            </a:pPr>
            <a:r>
              <a:rPr lang="en-US" dirty="0" smtClean="0"/>
              <a:t>higher module density and lower voltage requirements, </a:t>
            </a:r>
          </a:p>
          <a:p>
            <a:pPr lvl="1">
              <a:buFont typeface="Arial" panose="020B0604020202020204" pitchFamily="34" charset="0"/>
              <a:buChar char="•"/>
              <a:defRPr/>
            </a:pPr>
            <a:r>
              <a:rPr lang="en-US" dirty="0" smtClean="0"/>
              <a:t>coupled with higher </a:t>
            </a:r>
            <a:r>
              <a:rPr lang="en-US" dirty="0" smtClean="0">
                <a:hlinkClick r:id="rId6" tooltip="Bit rate"/>
              </a:rPr>
              <a:t>data rate transfer</a:t>
            </a:r>
            <a:r>
              <a:rPr lang="en-US" dirty="0" smtClean="0"/>
              <a:t> speeds. </a:t>
            </a:r>
          </a:p>
          <a:p>
            <a:pPr lvl="1">
              <a:buFont typeface="Arial" panose="020B0604020202020204" pitchFamily="34" charset="0"/>
              <a:buChar char="•"/>
              <a:defRPr/>
            </a:pPr>
            <a:r>
              <a:rPr lang="en-US" dirty="0" smtClean="0"/>
              <a:t>DDR4 operates at a voltage of 1.2V with frequency between 1600 and 3200 MHz, compared to frequency between 800 and 2133 MHz and voltage requirement of 1.5 or 1.65V of DDR3. </a:t>
            </a:r>
          </a:p>
          <a:p>
            <a:pPr lvl="1">
              <a:buFont typeface="Arial" panose="020B0604020202020204" pitchFamily="34" charset="0"/>
              <a:buChar char="•"/>
              <a:defRPr/>
            </a:pPr>
            <a:r>
              <a:rPr lang="en-US" dirty="0" smtClean="0"/>
              <a:t>DDR4 modules can also be manufactured at twice the density of DDR3.</a:t>
            </a:r>
            <a:endParaRPr lang="en-US" dirty="0"/>
          </a:p>
        </p:txBody>
      </p:sp>
      <p:sp>
        <p:nvSpPr>
          <p:cNvPr id="94212" name="TextBox 3"/>
          <p:cNvSpPr txBox="1">
            <a:spLocks noChangeArrowheads="1"/>
          </p:cNvSpPr>
          <p:nvPr/>
        </p:nvSpPr>
        <p:spPr bwMode="auto">
          <a:xfrm>
            <a:off x="2819400" y="6477000"/>
            <a:ext cx="3265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http://en.wikipedia.org/wiki/DDR4_SDRAM</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523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Graphics memory:</a:t>
            </a:r>
          </a:p>
          <a:p>
            <a:pPr lvl="1">
              <a:lnSpc>
                <a:spcPct val="90000"/>
              </a:lnSpc>
              <a:defRPr/>
            </a:pPr>
            <a:r>
              <a:rPr lang="en-US" sz="2400" dirty="0" smtClean="0"/>
              <a:t>Achieve 2-5 X bandwidth per DRAM vs. DDR3</a:t>
            </a:r>
          </a:p>
          <a:p>
            <a:pPr lvl="2">
              <a:lnSpc>
                <a:spcPct val="90000"/>
              </a:lnSpc>
              <a:defRPr/>
            </a:pPr>
            <a:r>
              <a:rPr lang="en-US" sz="2000" dirty="0" smtClean="0"/>
              <a:t>Wider interfaces (32 vs. 16 bit)</a:t>
            </a:r>
          </a:p>
          <a:p>
            <a:pPr lvl="2">
              <a:lnSpc>
                <a:spcPct val="90000"/>
              </a:lnSpc>
              <a:defRPr/>
            </a:pPr>
            <a:r>
              <a:rPr lang="en-US" sz="2000" dirty="0" smtClean="0"/>
              <a:t>Higher clock rate</a:t>
            </a:r>
          </a:p>
          <a:p>
            <a:pPr lvl="3">
              <a:lnSpc>
                <a:spcPct val="90000"/>
              </a:lnSpc>
              <a:defRPr/>
            </a:pPr>
            <a:r>
              <a:rPr lang="en-US" sz="1600" dirty="0" smtClean="0"/>
              <a:t>Possible because they are attached via soldering instead of </a:t>
            </a:r>
            <a:r>
              <a:rPr lang="en-US" sz="1600" dirty="0" err="1" smtClean="0"/>
              <a:t>socketted</a:t>
            </a:r>
            <a:r>
              <a:rPr lang="en-US" sz="1600" dirty="0" smtClean="0"/>
              <a:t> DIMM modules</a:t>
            </a:r>
          </a:p>
          <a:p>
            <a:pPr>
              <a:lnSpc>
                <a:spcPct val="90000"/>
              </a:lnSpc>
              <a:defRPr/>
            </a:pPr>
            <a:endParaRPr lang="en-US" sz="2800" dirty="0" smtClean="0"/>
          </a:p>
          <a:p>
            <a:pPr>
              <a:lnSpc>
                <a:spcPct val="90000"/>
              </a:lnSpc>
              <a:defRPr/>
            </a:pPr>
            <a:r>
              <a:rPr lang="en-US" sz="2800" dirty="0" smtClean="0"/>
              <a:t>Reducing power in SDRAMs:</a:t>
            </a:r>
          </a:p>
          <a:p>
            <a:pPr lvl="1">
              <a:lnSpc>
                <a:spcPct val="90000"/>
              </a:lnSpc>
              <a:defRPr/>
            </a:pPr>
            <a:r>
              <a:rPr lang="en-US" sz="2400" dirty="0" smtClean="0"/>
              <a:t>Lower voltage</a:t>
            </a:r>
          </a:p>
          <a:p>
            <a:pPr lvl="1">
              <a:lnSpc>
                <a:spcPct val="90000"/>
              </a:lnSpc>
              <a:defRPr/>
            </a:pPr>
            <a:r>
              <a:rPr lang="en-US" sz="2400" dirty="0" smtClean="0"/>
              <a:t>Low power mode (ignores clock, continues to refresh)</a:t>
            </a:r>
          </a:p>
        </p:txBody>
      </p:sp>
      <p:sp>
        <p:nvSpPr>
          <p:cNvPr id="95237"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7283" name="Rectangle 2"/>
          <p:cNvSpPr>
            <a:spLocks noGrp="1" noChangeArrowheads="1"/>
          </p:cNvSpPr>
          <p:nvPr>
            <p:ph type="title"/>
          </p:nvPr>
        </p:nvSpPr>
        <p:spPr/>
        <p:txBody>
          <a:bodyPr/>
          <a:lstStyle/>
          <a:p>
            <a:r>
              <a:rPr lang="en-US" altLang="en-US" smtClean="0"/>
              <a:t>Memory Power Consumption</a:t>
            </a:r>
            <a:endParaRPr lang="en-AU" altLang="en-US" smtClean="0"/>
          </a:p>
        </p:txBody>
      </p:sp>
      <p:sp>
        <p:nvSpPr>
          <p:cNvPr id="97284"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72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276350"/>
            <a:ext cx="76581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9331" name="Rectangle 2"/>
          <p:cNvSpPr>
            <a:spLocks noGrp="1" noChangeArrowheads="1"/>
          </p:cNvSpPr>
          <p:nvPr>
            <p:ph type="title"/>
          </p:nvPr>
        </p:nvSpPr>
        <p:spPr/>
        <p:txBody>
          <a:bodyPr/>
          <a:lstStyle/>
          <a:p>
            <a:r>
              <a:rPr lang="en-US" altLang="en-US" smtClean="0"/>
              <a:t>Flash Memory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Type of EEPROM</a:t>
            </a:r>
          </a:p>
          <a:p>
            <a:pPr>
              <a:lnSpc>
                <a:spcPct val="90000"/>
              </a:lnSpc>
              <a:defRPr/>
            </a:pPr>
            <a:r>
              <a:rPr lang="en-US" sz="2800" dirty="0" smtClean="0"/>
              <a:t>Must be erased (in blocks) before being overwritten</a:t>
            </a:r>
          </a:p>
          <a:p>
            <a:pPr>
              <a:lnSpc>
                <a:spcPct val="90000"/>
              </a:lnSpc>
              <a:defRPr/>
            </a:pPr>
            <a:r>
              <a:rPr lang="en-US" sz="2800" dirty="0" smtClean="0"/>
              <a:t>Non volatile</a:t>
            </a:r>
          </a:p>
          <a:p>
            <a:pPr>
              <a:lnSpc>
                <a:spcPct val="90000"/>
              </a:lnSpc>
              <a:defRPr/>
            </a:pPr>
            <a:r>
              <a:rPr lang="en-US" sz="2800" dirty="0" smtClean="0"/>
              <a:t>Limited number of write cycles</a:t>
            </a:r>
          </a:p>
          <a:p>
            <a:pPr>
              <a:lnSpc>
                <a:spcPct val="90000"/>
              </a:lnSpc>
              <a:defRPr/>
            </a:pPr>
            <a:r>
              <a:rPr lang="en-US" sz="2800" dirty="0" smtClean="0"/>
              <a:t>Cheaper than SDRAM, more expensive than disk</a:t>
            </a:r>
            <a:endParaRPr lang="en-US" sz="2000" dirty="0" smtClean="0"/>
          </a:p>
          <a:p>
            <a:pPr>
              <a:lnSpc>
                <a:spcPct val="90000"/>
              </a:lnSpc>
              <a:defRPr/>
            </a:pPr>
            <a:r>
              <a:rPr lang="en-US" sz="2800" dirty="0" smtClean="0"/>
              <a:t>Slower than SRAM, faster than disk</a:t>
            </a:r>
          </a:p>
          <a:p>
            <a:pPr lvl="1">
              <a:lnSpc>
                <a:spcPct val="90000"/>
              </a:lnSpc>
              <a:defRPr/>
            </a:pPr>
            <a:endParaRPr lang="en-US" dirty="0" smtClean="0"/>
          </a:p>
          <a:p>
            <a:pPr>
              <a:lnSpc>
                <a:spcPct val="90000"/>
              </a:lnSpc>
              <a:defRPr/>
            </a:pPr>
            <a:endParaRPr lang="en-US" dirty="0" smtClean="0"/>
          </a:p>
        </p:txBody>
      </p:sp>
      <p:sp>
        <p:nvSpPr>
          <p:cNvPr id="9933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04813" y="76200"/>
            <a:ext cx="8716962" cy="590550"/>
          </a:xfrm>
        </p:spPr>
        <p:txBody>
          <a:bodyPr/>
          <a:lstStyle/>
          <a:p>
            <a:r>
              <a:rPr lang="en-US" altLang="en-US" smtClean="0"/>
              <a:t>Figure 2.1 typical memory hierarchy</a:t>
            </a:r>
          </a:p>
        </p:txBody>
      </p:sp>
      <p:sp>
        <p:nvSpPr>
          <p:cNvPr id="3" name="Content Placeholder 2"/>
          <p:cNvSpPr>
            <a:spLocks noGrp="1"/>
          </p:cNvSpPr>
          <p:nvPr>
            <p:ph idx="1"/>
          </p:nvPr>
        </p:nvSpPr>
        <p:spPr/>
        <p:txBody>
          <a:bodyPr/>
          <a:lstStyle/>
          <a:p>
            <a:pPr>
              <a:defRPr/>
            </a:pPr>
            <a:endParaRPr lang="en-US"/>
          </a:p>
        </p:txBody>
      </p:sp>
      <p:pic>
        <p:nvPicPr>
          <p:cNvPr id="14340" name="Picture 13" descr="f02-0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42950"/>
            <a:ext cx="857885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0" y="247650"/>
            <a:ext cx="8816975" cy="781050"/>
          </a:xfrm>
        </p:spPr>
        <p:txBody>
          <a:bodyPr/>
          <a:lstStyle/>
          <a:p>
            <a:r>
              <a:rPr lang="en-US" altLang="en-US" smtClean="0"/>
              <a:t>Understand ReadyBoost and whether it will Speed Up your System</a:t>
            </a:r>
          </a:p>
        </p:txBody>
      </p:sp>
      <p:sp>
        <p:nvSpPr>
          <p:cNvPr id="3" name="Content Placeholder 2"/>
          <p:cNvSpPr>
            <a:spLocks noGrp="1"/>
          </p:cNvSpPr>
          <p:nvPr>
            <p:ph idx="1"/>
          </p:nvPr>
        </p:nvSpPr>
        <p:spPr>
          <a:xfrm>
            <a:off x="304800" y="1220788"/>
            <a:ext cx="8293100" cy="5256212"/>
          </a:xfrm>
        </p:spPr>
        <p:txBody>
          <a:bodyPr/>
          <a:lstStyle/>
          <a:p>
            <a:pPr>
              <a:defRPr/>
            </a:pPr>
            <a:r>
              <a:rPr lang="en-US" dirty="0" smtClean="0"/>
              <a:t>Windows 7 supports Windows </a:t>
            </a:r>
            <a:r>
              <a:rPr lang="en-US" dirty="0" err="1" smtClean="0"/>
              <a:t>ReadyBoost</a:t>
            </a:r>
            <a:r>
              <a:rPr lang="en-US" dirty="0" smtClean="0"/>
              <a:t>. </a:t>
            </a:r>
          </a:p>
          <a:p>
            <a:pPr lvl="1">
              <a:buFont typeface="Arial" pitchFamily="34" charset="0"/>
              <a:buChar char="•"/>
              <a:defRPr/>
            </a:pPr>
            <a:r>
              <a:rPr lang="en-US" dirty="0" smtClean="0"/>
              <a:t>This feature uses external USB flash drives as a hard disk cache to improve disk read performance. </a:t>
            </a:r>
          </a:p>
          <a:p>
            <a:pPr lvl="1">
              <a:buFont typeface="Arial" pitchFamily="34" charset="0"/>
              <a:buChar char="•"/>
              <a:defRPr/>
            </a:pPr>
            <a:r>
              <a:rPr lang="en-US" dirty="0" smtClean="0"/>
              <a:t>Supported external storage types include USB thumb drives, SD cards, and CF cards. </a:t>
            </a:r>
          </a:p>
          <a:p>
            <a:pPr lvl="1">
              <a:buFont typeface="Arial" pitchFamily="34" charset="0"/>
              <a:buChar char="•"/>
              <a:defRPr/>
            </a:pPr>
            <a:r>
              <a:rPr lang="en-US" dirty="0" smtClean="0"/>
              <a:t>Since </a:t>
            </a:r>
            <a:r>
              <a:rPr lang="en-US" dirty="0" err="1" smtClean="0"/>
              <a:t>ReadyBoost</a:t>
            </a:r>
            <a:r>
              <a:rPr lang="en-US" dirty="0" smtClean="0"/>
              <a:t> will not provide a performance gain when the primary disk is an SSD, Windows 7 disables </a:t>
            </a:r>
            <a:r>
              <a:rPr lang="en-US" dirty="0" err="1" smtClean="0"/>
              <a:t>ReadyBoost</a:t>
            </a:r>
            <a:r>
              <a:rPr lang="en-US" dirty="0" smtClean="0"/>
              <a:t> when reading from an SSD drive. </a:t>
            </a:r>
          </a:p>
          <a:p>
            <a:pPr>
              <a:defRPr/>
            </a:pPr>
            <a:r>
              <a:rPr lang="en-US" dirty="0" smtClean="0"/>
              <a:t>External storage must meet the following requirements:</a:t>
            </a:r>
          </a:p>
          <a:p>
            <a:pPr lvl="1">
              <a:buFont typeface="Arial" pitchFamily="34" charset="0"/>
              <a:buChar char="•"/>
              <a:defRPr/>
            </a:pPr>
            <a:r>
              <a:rPr lang="en-US" dirty="0" smtClean="0"/>
              <a:t>Capacity of at least 256 MB, with at least 64 kilobytes (KB) of free space. The 4-GB limit of Windows Vista has been removed.</a:t>
            </a:r>
          </a:p>
          <a:p>
            <a:pPr lvl="1">
              <a:buFont typeface="Arial" pitchFamily="34" charset="0"/>
              <a:buChar char="•"/>
              <a:defRPr/>
            </a:pPr>
            <a:r>
              <a:rPr lang="en-US" dirty="0" smtClean="0"/>
              <a:t>At least a 2.5 MB/sec throughput for 4-KB random reads</a:t>
            </a:r>
          </a:p>
          <a:p>
            <a:pPr lvl="1">
              <a:buFont typeface="Arial" pitchFamily="34" charset="0"/>
              <a:buChar char="•"/>
              <a:defRPr/>
            </a:pPr>
            <a:r>
              <a:rPr lang="en-US" dirty="0" smtClean="0"/>
              <a:t>At least a 1.75 MB/sec throughput for 1-MB random writes</a:t>
            </a:r>
          </a:p>
          <a:p>
            <a:pPr>
              <a:defRPr/>
            </a:pPr>
            <a:endParaRPr lang="en-US" dirty="0"/>
          </a:p>
        </p:txBody>
      </p:sp>
      <p:sp>
        <p:nvSpPr>
          <p:cNvPr id="101380" name="TextBox 3"/>
          <p:cNvSpPr txBox="1">
            <a:spLocks noChangeArrowheads="1"/>
          </p:cNvSpPr>
          <p:nvPr/>
        </p:nvSpPr>
        <p:spPr bwMode="auto">
          <a:xfrm>
            <a:off x="2105025" y="6553200"/>
            <a:ext cx="45100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http://technet.microsoft.com/en-us/magazine/ff356869.aspx</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102403" name="Rectangle 2"/>
          <p:cNvSpPr>
            <a:spLocks noGrp="1" noChangeArrowheads="1"/>
          </p:cNvSpPr>
          <p:nvPr>
            <p:ph type="title"/>
          </p:nvPr>
        </p:nvSpPr>
        <p:spPr/>
        <p:txBody>
          <a:bodyPr/>
          <a:lstStyle/>
          <a:p>
            <a:r>
              <a:rPr lang="en-US" altLang="en-US" smtClean="0"/>
              <a:t>Memory Dependability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Memory is susceptible to cosmic rays</a:t>
            </a:r>
          </a:p>
          <a:p>
            <a:pPr>
              <a:lnSpc>
                <a:spcPct val="90000"/>
              </a:lnSpc>
              <a:defRPr/>
            </a:pPr>
            <a:r>
              <a:rPr lang="en-US" sz="2800" i="1" dirty="0" smtClean="0"/>
              <a:t>Soft errors</a:t>
            </a:r>
            <a:r>
              <a:rPr lang="en-US" sz="2800" dirty="0" smtClean="0"/>
              <a:t>:  dynamic errors</a:t>
            </a:r>
          </a:p>
          <a:p>
            <a:pPr lvl="1">
              <a:lnSpc>
                <a:spcPct val="90000"/>
              </a:lnSpc>
              <a:defRPr/>
            </a:pPr>
            <a:r>
              <a:rPr lang="en-US" sz="2400" dirty="0" smtClean="0"/>
              <a:t>Detected and fixed by error correcting codes (ECC)</a:t>
            </a:r>
          </a:p>
          <a:p>
            <a:pPr>
              <a:lnSpc>
                <a:spcPct val="90000"/>
              </a:lnSpc>
              <a:defRPr/>
            </a:pPr>
            <a:r>
              <a:rPr lang="en-US" sz="2800" i="1" dirty="0" smtClean="0"/>
              <a:t>Hard errors</a:t>
            </a:r>
            <a:r>
              <a:rPr lang="en-US" sz="2800" dirty="0" smtClean="0"/>
              <a:t>:  permanent errors</a:t>
            </a:r>
          </a:p>
          <a:p>
            <a:pPr lvl="1">
              <a:lnSpc>
                <a:spcPct val="90000"/>
              </a:lnSpc>
              <a:defRPr/>
            </a:pPr>
            <a:r>
              <a:rPr lang="en-US" sz="2400" dirty="0" smtClean="0"/>
              <a:t>Use sparse rows to replace defective rows</a:t>
            </a:r>
          </a:p>
          <a:p>
            <a:pPr>
              <a:lnSpc>
                <a:spcPct val="90000"/>
              </a:lnSpc>
              <a:defRPr/>
            </a:pPr>
            <a:endParaRPr lang="en-US" dirty="0" smtClean="0"/>
          </a:p>
          <a:p>
            <a:pPr>
              <a:lnSpc>
                <a:spcPct val="90000"/>
              </a:lnSpc>
              <a:defRPr/>
            </a:pPr>
            <a:r>
              <a:rPr lang="en-US" sz="2800" dirty="0" err="1" smtClean="0"/>
              <a:t>Chipkill</a:t>
            </a:r>
            <a:r>
              <a:rPr lang="en-US" sz="2800" dirty="0" smtClean="0"/>
              <a:t>:  a RAID-like error recovery technique</a:t>
            </a:r>
          </a:p>
        </p:txBody>
      </p:sp>
      <p:sp>
        <p:nvSpPr>
          <p:cNvPr id="10240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Solid State Drives</a:t>
            </a:r>
          </a:p>
        </p:txBody>
      </p:sp>
      <p:sp>
        <p:nvSpPr>
          <p:cNvPr id="3" name="Content Placeholder 2"/>
          <p:cNvSpPr>
            <a:spLocks noGrp="1"/>
          </p:cNvSpPr>
          <p:nvPr>
            <p:ph idx="1"/>
          </p:nvPr>
        </p:nvSpPr>
        <p:spPr/>
        <p:txBody>
          <a:bodyPr/>
          <a:lstStyle/>
          <a:p>
            <a:pPr>
              <a:defRPr/>
            </a:pPr>
            <a:r>
              <a:rPr lang="en-US" dirty="0" smtClean="0">
                <a:hlinkClick r:id="rId2"/>
              </a:rPr>
              <a:t>http://en.wikipedia.org/wiki/Solid-state_drive</a:t>
            </a:r>
            <a:endParaRPr lang="en-US" dirty="0" smtClean="0"/>
          </a:p>
          <a:p>
            <a:pPr>
              <a:defRPr/>
            </a:pPr>
            <a:r>
              <a:rPr lang="en-US" dirty="0" smtClean="0">
                <a:hlinkClick r:id="rId3"/>
              </a:rPr>
              <a:t>http://www.tomshardware.com/charts/hard-drives-and-ssds,3.html</a:t>
            </a:r>
            <a:endParaRPr lang="en-US" dirty="0" smtClean="0"/>
          </a:p>
          <a:p>
            <a:pPr lvl="1">
              <a:buFont typeface="Arial" pitchFamily="34" charset="0"/>
              <a:buChar char="•"/>
              <a:defRPr/>
            </a:pPr>
            <a:r>
              <a:rPr lang="en-US" dirty="0" smtClean="0"/>
              <a:t>Hard Drives 34 dimensions: </a:t>
            </a:r>
            <a:r>
              <a:rPr lang="en-US" dirty="0" err="1" smtClean="0"/>
              <a:t>eg</a:t>
            </a:r>
            <a:r>
              <a:rPr lang="en-US" dirty="0" smtClean="0"/>
              <a:t> Desktop performance</a:t>
            </a:r>
          </a:p>
          <a:p>
            <a:pPr lvl="1">
              <a:buFont typeface="Arial" pitchFamily="34" charset="0"/>
              <a:buChar char="•"/>
              <a:defRPr/>
            </a:pPr>
            <a:r>
              <a:rPr lang="en-US" dirty="0" smtClean="0"/>
              <a:t>SSD - </a:t>
            </a:r>
          </a:p>
          <a:p>
            <a:pPr lvl="1">
              <a:buFont typeface="Arial" pitchFamily="34" charset="0"/>
              <a:buChar char="•"/>
              <a:defRPr/>
            </a:pPr>
            <a:endParaRPr lang="en-US"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Windows Experience Index</a:t>
            </a:r>
          </a:p>
        </p:txBody>
      </p:sp>
      <p:sp>
        <p:nvSpPr>
          <p:cNvPr id="3" name="Content Placeholder 2"/>
          <p:cNvSpPr>
            <a:spLocks noGrp="1"/>
          </p:cNvSpPr>
          <p:nvPr>
            <p:ph idx="1"/>
          </p:nvPr>
        </p:nvSpPr>
        <p:spPr/>
        <p:txBody>
          <a:bodyPr/>
          <a:lstStyle/>
          <a:p>
            <a:pPr>
              <a:defRPr/>
            </a:pPr>
            <a:r>
              <a:rPr lang="en-US" dirty="0" smtClean="0"/>
              <a:t>Control Panel\All Control Panel Items\Performance Information and Tools</a:t>
            </a:r>
            <a:endParaRPr lang="en-US" dirty="0"/>
          </a:p>
        </p:txBody>
      </p:sp>
      <p:pic>
        <p:nvPicPr>
          <p:cNvPr id="105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214438"/>
            <a:ext cx="7877175" cy="442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05477" name="Rectangle 4"/>
          <p:cNvSpPr>
            <a:spLocks noChangeArrowheads="1"/>
          </p:cNvSpPr>
          <p:nvPr/>
        </p:nvSpPr>
        <p:spPr bwMode="auto">
          <a:xfrm>
            <a:off x="990600" y="6446838"/>
            <a:ext cx="5791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Control Panel\All Control Panel Items\Performance Information and Tools</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Windows Experience Index with  Solid State Disk Drive</a:t>
            </a:r>
          </a:p>
        </p:txBody>
      </p:sp>
      <p:pic>
        <p:nvPicPr>
          <p:cNvPr id="1064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513" y="2551113"/>
            <a:ext cx="8307387" cy="2563812"/>
          </a:xfrm>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25"/>
          <p:cNvSpPr>
            <a:spLocks noChangeArrowheads="1"/>
          </p:cNvSpPr>
          <p:nvPr/>
        </p:nvSpPr>
        <p:spPr bwMode="auto">
          <a:xfrm>
            <a:off x="230188" y="1374775"/>
            <a:ext cx="6169025" cy="3883025"/>
          </a:xfrm>
          <a:prstGeom prst="rect">
            <a:avLst/>
          </a:prstGeom>
          <a:solidFill>
            <a:srgbClr val="D5F1CF"/>
          </a:solidFill>
          <a:ln w="12700">
            <a:solidFill>
              <a:schemeClr val="tx1"/>
            </a:solidFill>
            <a:prstDash val="dash"/>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3" name="Rectangle 404"/>
          <p:cNvSpPr>
            <a:spLocks noChangeArrowheads="1"/>
          </p:cNvSpPr>
          <p:nvPr/>
        </p:nvSpPr>
        <p:spPr bwMode="auto">
          <a:xfrm>
            <a:off x="382588" y="1677987"/>
            <a:ext cx="2122487"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4" name="Rectangle 413"/>
          <p:cNvSpPr>
            <a:spLocks noChangeArrowheads="1"/>
          </p:cNvSpPr>
          <p:nvPr/>
        </p:nvSpPr>
        <p:spPr bwMode="auto">
          <a:xfrm>
            <a:off x="4114800" y="1677987"/>
            <a:ext cx="2122488"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5" name="Title 1"/>
          <p:cNvSpPr>
            <a:spLocks noGrp="1"/>
          </p:cNvSpPr>
          <p:nvPr>
            <p:ph type="title"/>
          </p:nvPr>
        </p:nvSpPr>
        <p:spPr>
          <a:xfrm>
            <a:off x="230188" y="247650"/>
            <a:ext cx="8891587" cy="781050"/>
          </a:xfrm>
        </p:spPr>
        <p:txBody>
          <a:bodyPr/>
          <a:lstStyle/>
          <a:p>
            <a:r>
              <a:rPr lang="en-US" altLang="en-US" smtClean="0"/>
              <a:t>Intel Core i7 Cache Hierarchy (Repeat)</a:t>
            </a:r>
          </a:p>
        </p:txBody>
      </p:sp>
      <p:sp>
        <p:nvSpPr>
          <p:cNvPr id="15366" name="Rectangle 396"/>
          <p:cNvSpPr>
            <a:spLocks noChangeArrowheads="1"/>
          </p:cNvSpPr>
          <p:nvPr/>
        </p:nvSpPr>
        <p:spPr bwMode="auto">
          <a:xfrm>
            <a:off x="547688"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67" name="Rectangle 397"/>
          <p:cNvSpPr>
            <a:spLocks noChangeArrowheads="1"/>
          </p:cNvSpPr>
          <p:nvPr/>
        </p:nvSpPr>
        <p:spPr bwMode="auto">
          <a:xfrm>
            <a:off x="590550" y="2478087"/>
            <a:ext cx="7826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68" name="Rectangle 399"/>
          <p:cNvSpPr>
            <a:spLocks noChangeArrowheads="1"/>
          </p:cNvSpPr>
          <p:nvPr/>
        </p:nvSpPr>
        <p:spPr bwMode="auto">
          <a:xfrm>
            <a:off x="1525588" y="2478087"/>
            <a:ext cx="7953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69" name="Rectangle 400"/>
          <p:cNvSpPr>
            <a:spLocks noChangeArrowheads="1"/>
          </p:cNvSpPr>
          <p:nvPr/>
        </p:nvSpPr>
        <p:spPr bwMode="auto">
          <a:xfrm>
            <a:off x="611188" y="3392487"/>
            <a:ext cx="1709737"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0" name="Line 401"/>
          <p:cNvSpPr>
            <a:spLocks noChangeShapeType="1"/>
          </p:cNvSpPr>
          <p:nvPr/>
        </p:nvSpPr>
        <p:spPr bwMode="auto">
          <a:xfrm>
            <a:off x="1068388"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402"/>
          <p:cNvSpPr>
            <a:spLocks noChangeShapeType="1"/>
          </p:cNvSpPr>
          <p:nvPr/>
        </p:nvSpPr>
        <p:spPr bwMode="auto">
          <a:xfrm>
            <a:off x="10683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403"/>
          <p:cNvSpPr>
            <a:spLocks noChangeShapeType="1"/>
          </p:cNvSpPr>
          <p:nvPr/>
        </p:nvSpPr>
        <p:spPr bwMode="auto">
          <a:xfrm>
            <a:off x="19065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405"/>
          <p:cNvSpPr txBox="1">
            <a:spLocks noChangeArrowheads="1"/>
          </p:cNvSpPr>
          <p:nvPr/>
        </p:nvSpPr>
        <p:spPr bwMode="auto">
          <a:xfrm>
            <a:off x="242888" y="1374775"/>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0</a:t>
            </a:r>
          </a:p>
        </p:txBody>
      </p:sp>
      <p:sp>
        <p:nvSpPr>
          <p:cNvPr id="15374" name="Rectangle 406"/>
          <p:cNvSpPr>
            <a:spLocks noChangeArrowheads="1"/>
          </p:cNvSpPr>
          <p:nvPr/>
        </p:nvSpPr>
        <p:spPr bwMode="auto">
          <a:xfrm>
            <a:off x="4279900"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75" name="Rectangle 407"/>
          <p:cNvSpPr>
            <a:spLocks noChangeArrowheads="1"/>
          </p:cNvSpPr>
          <p:nvPr/>
        </p:nvSpPr>
        <p:spPr bwMode="auto">
          <a:xfrm>
            <a:off x="4322763" y="2478087"/>
            <a:ext cx="7826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76" name="Rectangle 408"/>
          <p:cNvSpPr>
            <a:spLocks noChangeArrowheads="1"/>
          </p:cNvSpPr>
          <p:nvPr/>
        </p:nvSpPr>
        <p:spPr bwMode="auto">
          <a:xfrm>
            <a:off x="5257800" y="2478087"/>
            <a:ext cx="7953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77" name="Rectangle 409"/>
          <p:cNvSpPr>
            <a:spLocks noChangeArrowheads="1"/>
          </p:cNvSpPr>
          <p:nvPr/>
        </p:nvSpPr>
        <p:spPr bwMode="auto">
          <a:xfrm>
            <a:off x="4343400" y="3392487"/>
            <a:ext cx="1709738"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8" name="Line 410"/>
          <p:cNvSpPr>
            <a:spLocks noChangeShapeType="1"/>
          </p:cNvSpPr>
          <p:nvPr/>
        </p:nvSpPr>
        <p:spPr bwMode="auto">
          <a:xfrm>
            <a:off x="4800600"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411"/>
          <p:cNvSpPr>
            <a:spLocks noChangeShapeType="1"/>
          </p:cNvSpPr>
          <p:nvPr/>
        </p:nvSpPr>
        <p:spPr bwMode="auto">
          <a:xfrm>
            <a:off x="48006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412"/>
          <p:cNvSpPr>
            <a:spLocks noChangeShapeType="1"/>
          </p:cNvSpPr>
          <p:nvPr/>
        </p:nvSpPr>
        <p:spPr bwMode="auto">
          <a:xfrm>
            <a:off x="56388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Text Box 414"/>
          <p:cNvSpPr txBox="1">
            <a:spLocks noChangeArrowheads="1"/>
          </p:cNvSpPr>
          <p:nvPr/>
        </p:nvSpPr>
        <p:spPr bwMode="auto">
          <a:xfrm>
            <a:off x="3975100" y="1374775"/>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3</a:t>
            </a:r>
          </a:p>
        </p:txBody>
      </p:sp>
      <p:sp>
        <p:nvSpPr>
          <p:cNvPr id="22" name="Text Box 415"/>
          <p:cNvSpPr txBox="1">
            <a:spLocks noChangeArrowheads="1"/>
          </p:cNvSpPr>
          <p:nvPr/>
        </p:nvSpPr>
        <p:spPr bwMode="auto">
          <a:xfrm>
            <a:off x="2971800" y="2679700"/>
            <a:ext cx="723900" cy="647700"/>
          </a:xfrm>
          <a:prstGeom prst="rect">
            <a:avLst/>
          </a:prstGeom>
          <a:noFill/>
          <a:ln w="12700">
            <a:noFill/>
            <a:miter lim="800000"/>
            <a:headEnd/>
            <a:tailEnd/>
          </a:ln>
          <a:effectLst/>
        </p:spPr>
        <p:txBody>
          <a:bodyPr>
            <a:spAutoFit/>
          </a:bodyPr>
          <a:lstStyle/>
          <a:p>
            <a:pPr algn="ctr">
              <a:defRPr/>
            </a:pPr>
            <a:r>
              <a:rPr lang="en-US" sz="3598" dirty="0"/>
              <a:t>…</a:t>
            </a:r>
          </a:p>
        </p:txBody>
      </p:sp>
      <p:sp>
        <p:nvSpPr>
          <p:cNvPr id="15383" name="Line 417"/>
          <p:cNvSpPr>
            <a:spLocks noChangeShapeType="1"/>
          </p:cNvSpPr>
          <p:nvPr/>
        </p:nvSpPr>
        <p:spPr bwMode="auto">
          <a:xfrm>
            <a:off x="1449388"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418"/>
          <p:cNvSpPr>
            <a:spLocks noChangeShapeType="1"/>
          </p:cNvSpPr>
          <p:nvPr/>
        </p:nvSpPr>
        <p:spPr bwMode="auto">
          <a:xfrm>
            <a:off x="5181600"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419"/>
          <p:cNvSpPr>
            <a:spLocks noChangeArrowheads="1"/>
          </p:cNvSpPr>
          <p:nvPr/>
        </p:nvSpPr>
        <p:spPr bwMode="auto">
          <a:xfrm>
            <a:off x="1100138" y="4497387"/>
            <a:ext cx="4386262" cy="569913"/>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L3 unified cache</a:t>
            </a:r>
          </a:p>
          <a:p>
            <a:pPr algn="ctr"/>
            <a:r>
              <a:rPr lang="en-US" altLang="en-US"/>
              <a:t>(shared by all cores)</a:t>
            </a:r>
          </a:p>
        </p:txBody>
      </p:sp>
      <p:sp>
        <p:nvSpPr>
          <p:cNvPr id="15386" name="Rectangle 420"/>
          <p:cNvSpPr>
            <a:spLocks noChangeArrowheads="1"/>
          </p:cNvSpPr>
          <p:nvPr/>
        </p:nvSpPr>
        <p:spPr bwMode="auto">
          <a:xfrm>
            <a:off x="230188" y="5753100"/>
            <a:ext cx="6169025" cy="571500"/>
          </a:xfrm>
          <a:prstGeom prst="rect">
            <a:avLst/>
          </a:prstGeom>
          <a:solidFill>
            <a:srgbClr val="D5F1CF"/>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Main memory</a:t>
            </a:r>
          </a:p>
        </p:txBody>
      </p:sp>
      <p:sp>
        <p:nvSpPr>
          <p:cNvPr id="15387" name="Line 421"/>
          <p:cNvSpPr>
            <a:spLocks noChangeShapeType="1"/>
          </p:cNvSpPr>
          <p:nvPr/>
        </p:nvSpPr>
        <p:spPr bwMode="auto">
          <a:xfrm>
            <a:off x="3371850" y="50673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8" name="Text Box 426"/>
          <p:cNvSpPr txBox="1">
            <a:spLocks noChangeArrowheads="1"/>
          </p:cNvSpPr>
          <p:nvPr/>
        </p:nvSpPr>
        <p:spPr bwMode="auto">
          <a:xfrm>
            <a:off x="-34925" y="993775"/>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Processor package</a:t>
            </a:r>
          </a:p>
        </p:txBody>
      </p:sp>
      <p:sp>
        <p:nvSpPr>
          <p:cNvPr id="15389" name="TextBox 29"/>
          <p:cNvSpPr txBox="1">
            <a:spLocks noChangeArrowheads="1"/>
          </p:cNvSpPr>
          <p:nvPr/>
        </p:nvSpPr>
        <p:spPr bwMode="auto">
          <a:xfrm>
            <a:off x="6551613" y="1374775"/>
            <a:ext cx="2514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baseline="-25000">
                <a:solidFill>
                  <a:schemeClr val="tx1"/>
                </a:solidFill>
                <a:latin typeface="Helvetica" panose="020B0604020202020204" pitchFamily="34" charset="0"/>
                <a:cs typeface="Arial" panose="020B0604020202020204" pitchFamily="34" charset="0"/>
              </a:defRPr>
            </a:lvl1pPr>
            <a:lvl2pPr>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sz="2800">
                <a:latin typeface="Calibri" panose="020F0502020204030204" pitchFamily="34" charset="0"/>
              </a:rPr>
              <a:t>L1 i-cache and d-cache:</a:t>
            </a:r>
          </a:p>
          <a:p>
            <a:pPr lvl="1"/>
            <a:r>
              <a:rPr lang="en-US" altLang="en-US" sz="2800">
                <a:latin typeface="Calibri" panose="020F0502020204030204" pitchFamily="34" charset="0"/>
              </a:rPr>
              <a:t>32 KB,  8-way, </a:t>
            </a:r>
          </a:p>
          <a:p>
            <a:pPr lvl="1"/>
            <a:r>
              <a:rPr lang="en-US" altLang="en-US" sz="2800">
                <a:latin typeface="Calibri" panose="020F0502020204030204" pitchFamily="34" charset="0"/>
              </a:rPr>
              <a:t>Access: 4 cycles</a:t>
            </a:r>
          </a:p>
          <a:p>
            <a:endParaRPr lang="en-US" altLang="en-US" sz="2800">
              <a:latin typeface="Calibri" panose="020F0502020204030204" pitchFamily="34" charset="0"/>
            </a:endParaRPr>
          </a:p>
          <a:p>
            <a:r>
              <a:rPr lang="en-US" altLang="en-US" sz="2800">
                <a:latin typeface="Calibri" panose="020F0502020204030204" pitchFamily="34" charset="0"/>
              </a:rPr>
              <a:t>L2 unified cache:</a:t>
            </a:r>
          </a:p>
          <a:p>
            <a:pPr lvl="1"/>
            <a:r>
              <a:rPr lang="en-US" altLang="en-US" sz="2800">
                <a:latin typeface="Calibri" panose="020F0502020204030204" pitchFamily="34" charset="0"/>
              </a:rPr>
              <a:t> 256 KB, 8-way, </a:t>
            </a:r>
          </a:p>
          <a:p>
            <a:pPr lvl="1"/>
            <a:r>
              <a:rPr lang="en-US" altLang="en-US" sz="2800">
                <a:latin typeface="Calibri" panose="020F0502020204030204" pitchFamily="34" charset="0"/>
              </a:rPr>
              <a:t>Access: 10 cycles</a:t>
            </a:r>
          </a:p>
          <a:p>
            <a:pPr lvl="1"/>
            <a:endParaRPr lang="en-US" altLang="en-US" sz="2800">
              <a:latin typeface="Calibri" panose="020F0502020204030204" pitchFamily="34" charset="0"/>
            </a:endParaRPr>
          </a:p>
          <a:p>
            <a:r>
              <a:rPr lang="en-US" altLang="en-US" sz="2800">
                <a:latin typeface="Calibri" panose="020F0502020204030204" pitchFamily="34" charset="0"/>
              </a:rPr>
              <a:t>L3 unified cache:</a:t>
            </a:r>
          </a:p>
          <a:p>
            <a:pPr lvl="1"/>
            <a:r>
              <a:rPr lang="en-US" altLang="en-US" sz="2800">
                <a:latin typeface="Calibri" panose="020F0502020204030204" pitchFamily="34" charset="0"/>
              </a:rPr>
              <a:t>8 MB, 16-way,</a:t>
            </a:r>
          </a:p>
          <a:p>
            <a:pPr lvl="1"/>
            <a:r>
              <a:rPr lang="en-US" altLang="en-US" sz="2800">
                <a:latin typeface="Calibri" panose="020F0502020204030204" pitchFamily="34" charset="0"/>
              </a:rPr>
              <a:t>Access: 40-75 cycles</a:t>
            </a:r>
          </a:p>
          <a:p>
            <a:pPr lvl="1"/>
            <a:endParaRPr lang="en-US" altLang="en-US" sz="2800">
              <a:latin typeface="Calibri" panose="020F0502020204030204" pitchFamily="34" charset="0"/>
            </a:endParaRPr>
          </a:p>
          <a:p>
            <a:r>
              <a:rPr lang="en-US" altLang="en-US" sz="2800">
                <a:latin typeface="Calibri" panose="020F0502020204030204" pitchFamily="34" charset="0"/>
              </a:rPr>
              <a:t>Block size: 64 bytes for all caches</a:t>
            </a:r>
            <a:r>
              <a:rPr lang="en-US" altLang="en-US" b="0">
                <a:latin typeface="Calibri" panose="020F0502020204030204" pitchFamily="34" charset="0"/>
              </a:rPr>
              <a:t>. </a:t>
            </a:r>
          </a:p>
        </p:txBody>
      </p:sp>
      <p:sp>
        <p:nvSpPr>
          <p:cNvPr id="30" name="TextBox 29"/>
          <p:cNvSpPr txBox="1"/>
          <p:nvPr/>
        </p:nvSpPr>
        <p:spPr>
          <a:xfrm>
            <a:off x="533400" y="6400800"/>
            <a:ext cx="6666056" cy="276999"/>
          </a:xfrm>
          <a:prstGeom prst="rect">
            <a:avLst/>
          </a:prstGeom>
          <a:noFill/>
        </p:spPr>
        <p:txBody>
          <a:bodyPr wrap="none" rtlCol="0">
            <a:spAutoFit/>
          </a:bodyPr>
          <a:lstStyle/>
          <a:p>
            <a:r>
              <a:rPr lang="en-US" dirty="0" smtClean="0"/>
              <a:t>CSAPP – Computer Systems: a Programmer’s Perspective 3</a:t>
            </a:r>
            <a:r>
              <a:rPr lang="en-US" baseline="30000" dirty="0" smtClean="0"/>
              <a:t>rd</a:t>
            </a:r>
            <a:r>
              <a:rPr lang="en-US" dirty="0" smtClean="0"/>
              <a:t> ed. Bryant and </a:t>
            </a:r>
            <a:r>
              <a:rPr lang="en-US" dirty="0" err="1" smtClean="0"/>
              <a:t>O’Hallaron</a:t>
            </a: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Intel I-7 Memory Hierarchy</a:t>
            </a:r>
          </a:p>
        </p:txBody>
      </p:sp>
      <p:sp>
        <p:nvSpPr>
          <p:cNvPr id="3" name="Content Placeholder 2"/>
          <p:cNvSpPr>
            <a:spLocks noGrp="1"/>
          </p:cNvSpPr>
          <p:nvPr>
            <p:ph idx="1"/>
          </p:nvPr>
        </p:nvSpPr>
        <p:spPr/>
        <p:txBody>
          <a:bodyPr/>
          <a:lstStyle/>
          <a:p>
            <a:pPr>
              <a:defRPr/>
            </a:pPr>
            <a:endParaRPr lang="en-US"/>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698625"/>
            <a:ext cx="82391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Partitioning Address  Example</a:t>
            </a:r>
          </a:p>
        </p:txBody>
      </p:sp>
      <p:sp>
        <p:nvSpPr>
          <p:cNvPr id="3" name="Content Placeholder 2"/>
          <p:cNvSpPr>
            <a:spLocks noGrp="1"/>
          </p:cNvSpPr>
          <p:nvPr>
            <p:ph idx="1"/>
          </p:nvPr>
        </p:nvSpPr>
        <p:spPr>
          <a:xfrm>
            <a:off x="290513" y="1220788"/>
            <a:ext cx="8624887" cy="5224462"/>
          </a:xfrm>
        </p:spPr>
        <p:txBody>
          <a:bodyPr/>
          <a:lstStyle/>
          <a:p>
            <a:pPr>
              <a:defRPr/>
            </a:pPr>
            <a:r>
              <a:rPr lang="en-US" dirty="0" smtClean="0"/>
              <a:t>L1-Data </a:t>
            </a:r>
          </a:p>
          <a:p>
            <a:pPr>
              <a:buFont typeface="Wingdings" panose="05000000000000000000" pitchFamily="2" charset="2"/>
              <a:buChar char="§"/>
              <a:defRPr/>
            </a:pPr>
            <a:r>
              <a:rPr lang="en-US" dirty="0" smtClean="0"/>
              <a:t>32KB</a:t>
            </a:r>
          </a:p>
          <a:p>
            <a:pPr>
              <a:buFont typeface="Wingdings" panose="05000000000000000000" pitchFamily="2" charset="2"/>
              <a:buChar char="§"/>
              <a:defRPr/>
            </a:pPr>
            <a:r>
              <a:rPr lang="en-US" dirty="0" smtClean="0"/>
              <a:t>64B blocks</a:t>
            </a:r>
          </a:p>
          <a:p>
            <a:pPr>
              <a:buFont typeface="Wingdings" panose="05000000000000000000" pitchFamily="2" charset="2"/>
              <a:buChar char="§"/>
              <a:defRPr/>
            </a:pPr>
            <a:r>
              <a:rPr lang="en-US" dirty="0" smtClean="0"/>
              <a:t>4-way associative</a:t>
            </a:r>
          </a:p>
          <a:p>
            <a:pPr>
              <a:buFont typeface="Wingdings" panose="05000000000000000000" pitchFamily="2" charset="2"/>
              <a:buChar char="§"/>
              <a:defRPr/>
            </a:pPr>
            <a:r>
              <a:rPr lang="en-US" dirty="0" smtClean="0"/>
              <a:t>Lines = Total Cache Size/</a:t>
            </a:r>
            <a:r>
              <a:rPr lang="en-US" dirty="0" err="1" smtClean="0"/>
              <a:t>BlockSize</a:t>
            </a:r>
            <a:endParaRPr lang="en-US" dirty="0" smtClean="0"/>
          </a:p>
          <a:p>
            <a:pPr>
              <a:buFont typeface="Wingdings" panose="05000000000000000000" pitchFamily="2" charset="2"/>
              <a:buChar char="§"/>
              <a:defRPr/>
            </a:pPr>
            <a:r>
              <a:rPr lang="en-US" dirty="0" smtClean="0"/>
              <a:t>Sets = Lines/associativity</a:t>
            </a:r>
          </a:p>
          <a:p>
            <a:pPr>
              <a:buFont typeface="Wingdings" panose="05000000000000000000" pitchFamily="2" charset="2"/>
              <a:buChar char="§"/>
              <a:defRPr/>
            </a:pPr>
            <a:r>
              <a:rPr lang="en-US" dirty="0" smtClean="0"/>
              <a:t>b = log</a:t>
            </a:r>
            <a:r>
              <a:rPr lang="en-US" baseline="-25000" dirty="0" smtClean="0"/>
              <a:t>2</a:t>
            </a:r>
            <a:r>
              <a:rPr lang="en-US" dirty="0" smtClean="0"/>
              <a:t> </a:t>
            </a:r>
            <a:r>
              <a:rPr lang="en-US" dirty="0" err="1" smtClean="0"/>
              <a:t>Blocksize</a:t>
            </a:r>
            <a:endParaRPr lang="en-US" dirty="0" smtClean="0"/>
          </a:p>
          <a:p>
            <a:pPr>
              <a:buFont typeface="Wingdings" panose="05000000000000000000" pitchFamily="2" charset="2"/>
              <a:buChar char="§"/>
              <a:defRPr/>
            </a:pPr>
            <a:r>
              <a:rPr lang="en-US" dirty="0"/>
              <a:t>s</a:t>
            </a:r>
            <a:r>
              <a:rPr lang="en-US" dirty="0" smtClean="0"/>
              <a:t> = log</a:t>
            </a:r>
            <a:r>
              <a:rPr lang="en-US" baseline="-25000" dirty="0"/>
              <a:t>2</a:t>
            </a:r>
            <a:r>
              <a:rPr lang="en-US" dirty="0" smtClean="0"/>
              <a:t> </a:t>
            </a:r>
            <a:r>
              <a:rPr lang="en-US" dirty="0" err="1" smtClean="0"/>
              <a:t>NumSets</a:t>
            </a:r>
            <a:endParaRPr lang="en-US" dirty="0" smtClean="0"/>
          </a:p>
          <a:p>
            <a:pPr>
              <a:buFont typeface="Wingdings" panose="05000000000000000000" pitchFamily="2" charset="2"/>
              <a:buChar char="§"/>
              <a:defRPr/>
            </a:pPr>
            <a:r>
              <a:rPr lang="en-US" dirty="0" smtClean="0"/>
              <a:t>t = address size – s – b </a:t>
            </a:r>
          </a:p>
          <a:p>
            <a:pPr>
              <a:buFont typeface="Wingdings" panose="05000000000000000000" pitchFamily="2" charset="2"/>
              <a:buChar char="§"/>
              <a:defRPr/>
            </a:pPr>
            <a:r>
              <a:rPr lang="en-US" dirty="0" smtClean="0"/>
              <a:t>What set and what is the tag for address 0xFFFF3344?</a:t>
            </a:r>
            <a:endParaRPr lang="en-US" dirty="0"/>
          </a:p>
        </p:txBody>
      </p:sp>
    </p:spTree>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47097</TotalTime>
  <Pages>35</Pages>
  <Words>3239</Words>
  <Application>Microsoft Office PowerPoint</Application>
  <PresentationFormat>Letter Paper (8.5x11 in)</PresentationFormat>
  <Paragraphs>602</Paragraphs>
  <Slides>65</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Helvetica</vt:lpstr>
      <vt:lpstr>Arial</vt:lpstr>
      <vt:lpstr>Wingdings</vt:lpstr>
      <vt:lpstr>Times New Roman</vt:lpstr>
      <vt:lpstr>Century Gothic</vt:lpstr>
      <vt:lpstr>Courier New</vt:lpstr>
      <vt:lpstr>Calibri</vt:lpstr>
      <vt:lpstr>white212</vt:lpstr>
      <vt:lpstr>Lec07 Memory Hierarchy II</vt:lpstr>
      <vt:lpstr>Figure C.23 Forwarding Pop-Quiz</vt:lpstr>
      <vt:lpstr>Overview</vt:lpstr>
      <vt:lpstr>Block address == Block Identifier</vt:lpstr>
      <vt:lpstr>Cache Example</vt:lpstr>
      <vt:lpstr>Figure 2.1 typical memory hierarchy</vt:lpstr>
      <vt:lpstr>Intel Core i7 Cache Hierarchy (Repeat)</vt:lpstr>
      <vt:lpstr>Intel I-7 Memory Hierarchy</vt:lpstr>
      <vt:lpstr>Partitioning Address  Example</vt:lpstr>
      <vt:lpstr>Cache Review – Appendix B Terminology</vt:lpstr>
      <vt:lpstr>Summary of performance equations </vt:lpstr>
      <vt:lpstr>Figure B-4 data cache misses per 1000 instructions</vt:lpstr>
      <vt:lpstr> Figure B. 5 Opteron data cache </vt:lpstr>
      <vt:lpstr>Figure B.6 Misses per 1000 instructions</vt:lpstr>
      <vt:lpstr>Average Memory Access Time (AMAT)</vt:lpstr>
      <vt:lpstr>Example</vt:lpstr>
      <vt:lpstr>Pop Quiz</vt:lpstr>
      <vt:lpstr>Virtual memory review</vt:lpstr>
      <vt:lpstr>PowerPoint Presentation</vt:lpstr>
      <vt:lpstr>Translation Lookaside Buffers</vt:lpstr>
      <vt:lpstr>Opteron L1 and L2 Data</vt:lpstr>
      <vt:lpstr>PowerPoint Presentation</vt:lpstr>
      <vt:lpstr>B.3 Six Basic Cache Optimizations</vt:lpstr>
      <vt:lpstr>Optimization 1 – Larger Block Size to Reduce Miss Rate </vt:lpstr>
      <vt:lpstr>Optimization 2 - Larger Caches to Reduce Miss Rate </vt:lpstr>
      <vt:lpstr>Optimization 3 – Higher Associativity to reduce Miss Rate</vt:lpstr>
      <vt:lpstr>Optimization 4 -  Multilevel Caches to Reduce Miss Penalty</vt:lpstr>
      <vt:lpstr>Optimization 5 – Giving Priority to Read Misses over Write misses to reduce Miss Penalty</vt:lpstr>
      <vt:lpstr>Optimization 6 -  Avoiding Address Translation during indexing of the Cache to reduce Hit time</vt:lpstr>
      <vt:lpstr>CAAQA 5th  revisted</vt:lpstr>
      <vt:lpstr>Memory Hierarchy </vt:lpstr>
      <vt:lpstr>Memory Hierarchy Basics</vt:lpstr>
      <vt:lpstr>Memory Hierarchy Basics</vt:lpstr>
      <vt:lpstr>Memory Hierarchy Basics</vt:lpstr>
      <vt:lpstr>Memory Hierarchy Basics</vt:lpstr>
      <vt:lpstr>Memory Hierarchy Basics (Appendix B)</vt:lpstr>
      <vt:lpstr>2.2 - 10 Advanced Cache Optimizations</vt:lpstr>
      <vt:lpstr>L1 Size and Associativity</vt:lpstr>
      <vt:lpstr>L1 Size and Associativity</vt:lpstr>
      <vt:lpstr>Way Prediction</vt:lpstr>
      <vt:lpstr>Pipelining Cache</vt:lpstr>
      <vt:lpstr>Nonblocking Caches</vt:lpstr>
      <vt:lpstr>Multibanked Caches</vt:lpstr>
      <vt:lpstr>Critical Word First, Early Restart</vt:lpstr>
      <vt:lpstr>Merging Write Buffer</vt:lpstr>
      <vt:lpstr>Compiler Optimizations</vt:lpstr>
      <vt:lpstr>Hardware Prefetching</vt:lpstr>
      <vt:lpstr>Compiler Prefetching</vt:lpstr>
      <vt:lpstr>Summary</vt:lpstr>
      <vt:lpstr>Memory Technology</vt:lpstr>
      <vt:lpstr>Memory Technology</vt:lpstr>
      <vt:lpstr>Memory Technology</vt:lpstr>
      <vt:lpstr>Memory Optimizations</vt:lpstr>
      <vt:lpstr>Memory Optimizations</vt:lpstr>
      <vt:lpstr>Memory Optimizations</vt:lpstr>
      <vt:lpstr>DDR4 SDRAM</vt:lpstr>
      <vt:lpstr>Memory Optimizations</vt:lpstr>
      <vt:lpstr>Memory Power Consumption</vt:lpstr>
      <vt:lpstr>Flash Memory</vt:lpstr>
      <vt:lpstr>Understand ReadyBoost and whether it will Speed Up your System</vt:lpstr>
      <vt:lpstr>Memory Dependability</vt:lpstr>
      <vt:lpstr>Solid State Drives</vt:lpstr>
      <vt:lpstr>Windows Experience Index</vt:lpstr>
      <vt:lpstr>Windows Experience Index with  Solid State Disk Drive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265</cp:revision>
  <cp:lastPrinted>2013-09-17T22:44:19Z</cp:lastPrinted>
  <dcterms:created xsi:type="dcterms:W3CDTF">1998-08-11T09:19:24Z</dcterms:created>
  <dcterms:modified xsi:type="dcterms:W3CDTF">2017-09-25T23:13:18Z</dcterms:modified>
</cp:coreProperties>
</file>