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7"/>
  </p:notesMasterIdLst>
  <p:handoutMasterIdLst>
    <p:handoutMasterId r:id="rId58"/>
  </p:handoutMasterIdLst>
  <p:sldIdLst>
    <p:sldId id="453" r:id="rId2"/>
    <p:sldId id="454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80" r:id="rId29"/>
    <p:sldId id="481" r:id="rId30"/>
    <p:sldId id="482" r:id="rId31"/>
    <p:sldId id="483" r:id="rId32"/>
    <p:sldId id="484" r:id="rId33"/>
    <p:sldId id="485" r:id="rId34"/>
    <p:sldId id="486" r:id="rId35"/>
    <p:sldId id="487" r:id="rId36"/>
    <p:sldId id="488" r:id="rId37"/>
    <p:sldId id="489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501" r:id="rId46"/>
    <p:sldId id="502" r:id="rId47"/>
    <p:sldId id="503" r:id="rId48"/>
    <p:sldId id="504" r:id="rId49"/>
    <p:sldId id="505" r:id="rId50"/>
    <p:sldId id="506" r:id="rId51"/>
    <p:sldId id="507" r:id="rId52"/>
    <p:sldId id="497" r:id="rId53"/>
    <p:sldId id="498" r:id="rId54"/>
    <p:sldId id="499" r:id="rId55"/>
    <p:sldId id="500" r:id="rId56"/>
  </p:sldIdLst>
  <p:sldSz cx="9144000" cy="6858000" type="letter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66" d="100"/>
          <a:sy n="66" d="100"/>
        </p:scale>
        <p:origin x="552" y="32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98" y="-67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267435" y="6677224"/>
            <a:ext cx="764606" cy="25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99" tIns="44444" rIns="87299" bIns="44444">
            <a:spAutoFit/>
          </a:bodyPr>
          <a:lstStyle>
            <a:lvl1pPr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/>
              <a:t>Page </a:t>
            </a:r>
            <a:fld id="{D4FE2C4C-4164-4DEE-A7A3-98F4A4DE80B9}" type="slidenum">
              <a:rPr lang="en-US" altLang="en-US" sz="1200" b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108742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0443" y="3331765"/>
            <a:ext cx="6815515" cy="3153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4" tIns="44444" rIns="90474" bIns="44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244257" y="6677224"/>
            <a:ext cx="807887" cy="25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299" tIns="44444" rIns="87299" bIns="44444">
            <a:spAutoFit/>
          </a:bodyPr>
          <a:lstStyle>
            <a:lvl1pPr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90011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90011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>
                <a:latin typeface="Century Gothic" panose="020B0502020202020204" pitchFamily="34" charset="0"/>
              </a:rPr>
              <a:t>Page </a:t>
            </a:r>
            <a:fld id="{7249BE2C-8978-43AB-BDAC-0C42A6EF3A59}" type="slidenum">
              <a:rPr lang="en-US" altLang="en-US" sz="1200" b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>
              <a:latin typeface="Century Gothic" panose="020B0502020202020204" pitchFamily="34" charset="0"/>
            </a:endParaRPr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1950" y="53022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909985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fld id="{252095B5-B690-4691-BA13-CD21E174E149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92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64649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071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0562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910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0513" y="1220788"/>
            <a:ext cx="8307387" cy="52244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8789170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9613" y="1220788"/>
            <a:ext cx="4078287" cy="2535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9613" y="3908425"/>
            <a:ext cx="4078287" cy="253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4541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9613" y="1220788"/>
            <a:ext cx="4078287" cy="2535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9613" y="3908425"/>
            <a:ext cx="4078287" cy="253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67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94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9487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396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161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050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50975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0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98976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– </a:t>
            </a:r>
            <a:fld id="{8F5DE775-DC3E-436E-9D36-30CB3309ADB4}" type="slidenum">
              <a:rPr lang="en-US" altLang="en-US" sz="1400" b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smtClean="0">
                <a:solidFill>
                  <a:schemeClr val="hlink"/>
                </a:solidFill>
              </a:rPr>
              <a:t> –</a:t>
            </a:r>
            <a:endParaRPr lang="en-US" altLang="en-US" sz="1400" b="0" smtClean="0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7277015" y="6401358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dirty="0" smtClean="0">
                <a:solidFill>
                  <a:schemeClr val="hlink"/>
                </a:solidFill>
              </a:rPr>
              <a:t>CSCE 513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7" r:id="rId14"/>
    <p:sldLayoutId id="2147483848" r:id="rId15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dropbox.cse.sc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36738"/>
            <a:ext cx="8458200" cy="1565275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Lecture </a:t>
            </a:r>
            <a:r>
              <a:rPr lang="en-US" altLang="en-US" dirty="0" smtClean="0"/>
              <a:t>3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Instruction Level Parallelism</a:t>
            </a:r>
            <a:br>
              <a:rPr lang="en-US" altLang="en-US" dirty="0" smtClean="0"/>
            </a:br>
            <a:r>
              <a:rPr lang="en-US" altLang="en-US" dirty="0"/>
              <a:t>(</a:t>
            </a:r>
            <a:r>
              <a:rPr lang="en-US" altLang="en-US" dirty="0" smtClean="0"/>
              <a:t>Pipelining)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             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0425" y="3719513"/>
            <a:ext cx="4384675" cy="24622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Topics </a:t>
            </a:r>
          </a:p>
          <a:p>
            <a:pPr lvl="1" eaLnBrk="1" hangingPunct="1">
              <a:defRPr/>
            </a:pPr>
            <a:r>
              <a:rPr lang="en-US" dirty="0" smtClean="0"/>
              <a:t>Execution time</a:t>
            </a:r>
          </a:p>
          <a:p>
            <a:pPr lvl="1" eaLnBrk="1" hangingPunct="1">
              <a:defRPr/>
            </a:pPr>
            <a:r>
              <a:rPr lang="en-US" dirty="0" smtClean="0"/>
              <a:t>ILP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Readings: </a:t>
            </a:r>
            <a:r>
              <a:rPr lang="en-US" dirty="0" smtClean="0"/>
              <a:t>Appendix C</a:t>
            </a:r>
            <a:endParaRPr lang="en-US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47713" y="6500813"/>
            <a:ext cx="200856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1400" dirty="0" smtClean="0">
                <a:latin typeface="Courier New" panose="02070309020205020404" pitchFamily="49" charset="0"/>
              </a:rPr>
              <a:t>September 6</a:t>
            </a:r>
            <a:r>
              <a:rPr lang="en-US" altLang="en-US" sz="1400" dirty="0" smtClean="0">
                <a:latin typeface="Courier New" panose="02070309020205020404" pitchFamily="49" charset="0"/>
              </a:rPr>
              <a:t>, </a:t>
            </a:r>
            <a:r>
              <a:rPr lang="en-US" altLang="en-US" sz="1400" dirty="0" smtClean="0">
                <a:latin typeface="Courier New" panose="02070309020205020404" pitchFamily="49" charset="0"/>
              </a:rPr>
              <a:t>2017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22313" y="762000"/>
            <a:ext cx="79295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</a:pPr>
            <a:r>
              <a:rPr lang="en-US" altLang="en-US" sz="3800"/>
              <a:t>CSCE 513  Computer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716963" cy="781050"/>
          </a:xfrm>
        </p:spPr>
        <p:txBody>
          <a:bodyPr/>
          <a:lstStyle/>
          <a:p>
            <a:pPr eaLnBrk="1" hangingPunct="1"/>
            <a:r>
              <a:rPr lang="en-US" altLang="en-US" smtClean="0"/>
              <a:t>Stores:  Store Rs, disp(Rb)</a:t>
            </a:r>
          </a:p>
        </p:txBody>
      </p:sp>
      <p:pic>
        <p:nvPicPr>
          <p:cNvPr id="14339" name="Picture 4" descr="F0509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143000"/>
            <a:ext cx="8991600" cy="3932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0374" name="Rectangle 6"/>
          <p:cNvSpPr>
            <a:spLocks noChangeArrowheads="1"/>
          </p:cNvSpPr>
          <p:nvPr/>
        </p:nvSpPr>
        <p:spPr bwMode="auto">
          <a:xfrm>
            <a:off x="290513" y="5181600"/>
            <a:ext cx="83073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85763" indent="-38576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Notes</a:t>
            </a:r>
          </a:p>
          <a:p>
            <a:pPr marL="1146175" lvl="2" indent="-238125" eaLnBrk="1" hangingPunct="1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itchFamily="2" charset="2"/>
              <a:buChar char="l"/>
              <a:defRPr/>
            </a:pPr>
            <a:r>
              <a:rPr lang="en-US" baseline="0">
                <a:solidFill>
                  <a:schemeClr val="tx2"/>
                </a:solidFill>
              </a:rPr>
              <a:t>Sign extend for 16bit immediates</a:t>
            </a:r>
          </a:p>
          <a:p>
            <a:pPr marL="1146175" lvl="2" indent="-238125" eaLnBrk="1" hangingPunct="1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itchFamily="2" charset="2"/>
              <a:buChar char="l"/>
              <a:defRPr/>
            </a:pPr>
            <a:r>
              <a:rPr lang="en-US" baseline="0">
                <a:solidFill>
                  <a:schemeClr val="tx2"/>
                </a:solidFill>
              </a:rPr>
              <a:t>Write trace</a:t>
            </a:r>
          </a:p>
          <a:p>
            <a:pPr marL="1146175" lvl="2" indent="-238125" eaLnBrk="1" hangingPunct="1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itchFamily="2" charset="2"/>
              <a:buChar char="l"/>
              <a:defRPr/>
            </a:pPr>
            <a:r>
              <a:rPr lang="en-US" baseline="0">
                <a:solidFill>
                  <a:schemeClr val="tx2"/>
                </a:solidFill>
              </a:rPr>
              <a:t>Read trace</a:t>
            </a:r>
          </a:p>
        </p:txBody>
      </p:sp>
    </p:spTree>
    <p:extLst>
      <p:ext uri="{BB962C8B-B14F-4D97-AF65-F5344CB8AC3E}">
        <p14:creationId xmlns:p14="http://schemas.microsoft.com/office/powerpoint/2010/main" val="909219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716963" cy="781050"/>
          </a:xfrm>
        </p:spPr>
        <p:txBody>
          <a:bodyPr/>
          <a:lstStyle/>
          <a:p>
            <a:pPr eaLnBrk="1" hangingPunct="1"/>
            <a:r>
              <a:rPr lang="en-US" altLang="en-US" smtClean="0"/>
              <a:t>Loads LD rd, disp(Rr)</a:t>
            </a:r>
          </a:p>
        </p:txBody>
      </p:sp>
      <p:pic>
        <p:nvPicPr>
          <p:cNvPr id="15363" name="Picture 3" descr="F0509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143000"/>
            <a:ext cx="8991600" cy="3932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4948" name="Rectangle 4"/>
          <p:cNvSpPr>
            <a:spLocks noChangeArrowheads="1"/>
          </p:cNvSpPr>
          <p:nvPr/>
        </p:nvSpPr>
        <p:spPr bwMode="auto">
          <a:xfrm>
            <a:off x="290513" y="5181600"/>
            <a:ext cx="88534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85763" indent="-38576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Notes</a:t>
            </a:r>
          </a:p>
          <a:p>
            <a:pPr marL="744538" lvl="1" indent="-246063" eaLnBrk="1" hangingPunct="1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aseline="0">
                <a:solidFill>
                  <a:schemeClr val="tx2"/>
                </a:solidFill>
              </a:rPr>
              <a:t>Sign extend for 16bit (disp) to calculate address = disp + Rr</a:t>
            </a:r>
          </a:p>
        </p:txBody>
      </p:sp>
    </p:spTree>
    <p:extLst>
      <p:ext uri="{BB962C8B-B14F-4D97-AF65-F5344CB8AC3E}">
        <p14:creationId xmlns:p14="http://schemas.microsoft.com/office/powerpoint/2010/main" val="3052768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16963" cy="514350"/>
          </a:xfrm>
        </p:spPr>
        <p:txBody>
          <a:bodyPr/>
          <a:lstStyle/>
          <a:p>
            <a:pPr eaLnBrk="1" hangingPunct="1"/>
            <a:r>
              <a:rPr lang="en-US" altLang="en-US" smtClean="0"/>
              <a:t>Branches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3276600" cy="5791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000" smtClean="0"/>
              <a:t>Notes</a:t>
            </a:r>
          </a:p>
          <a:p>
            <a:pPr lvl="1" eaLnBrk="1" hangingPunct="1">
              <a:defRPr/>
            </a:pPr>
            <a:r>
              <a:rPr lang="en-US" sz="1800" smtClean="0"/>
              <a:t>Sign extend for backwards branches</a:t>
            </a:r>
          </a:p>
          <a:p>
            <a:pPr lvl="1" eaLnBrk="1" hangingPunct="1">
              <a:defRPr/>
            </a:pPr>
            <a:r>
              <a:rPr lang="en-US" sz="1800" smtClean="0"/>
              <a:t>Note Shift left 2 = Multiply by 4 </a:t>
            </a:r>
            <a:r>
              <a:rPr lang="en-US" sz="1800" smtClean="0">
                <a:sym typeface="Wingdings" pitchFamily="2" charset="2"/>
              </a:rPr>
              <a:t> which means displacement is in words</a:t>
            </a:r>
          </a:p>
          <a:p>
            <a:pPr lvl="1" eaLnBrk="1" hangingPunct="1">
              <a:defRPr/>
            </a:pPr>
            <a:r>
              <a:rPr lang="en-US" sz="1800" smtClean="0"/>
              <a:t>Register Transfer Language </a:t>
            </a:r>
          </a:p>
          <a:p>
            <a:pPr lvl="1" eaLnBrk="1" hangingPunct="1">
              <a:defRPr/>
            </a:pPr>
            <a:r>
              <a:rPr lang="en-US" sz="1800" smtClean="0"/>
              <a:t>Cond</a:t>
            </a:r>
            <a:r>
              <a:rPr lang="en-US" sz="1800" smtClean="0">
                <a:sym typeface="Wingdings" pitchFamily="2" charset="2"/>
              </a:rPr>
              <a:t></a:t>
            </a:r>
            <a:r>
              <a:rPr lang="en-US" sz="1800" smtClean="0"/>
              <a:t> R[rs] == R[rt]</a:t>
            </a:r>
          </a:p>
          <a:p>
            <a:pPr lvl="1" eaLnBrk="1" hangingPunct="1">
              <a:defRPr/>
            </a:pPr>
            <a:r>
              <a:rPr lang="en-US" sz="1800" smtClean="0"/>
              <a:t>if (COND eq 0)</a:t>
            </a:r>
          </a:p>
          <a:p>
            <a:pPr lvl="2" eaLnBrk="1" hangingPunct="1">
              <a:defRPr/>
            </a:pPr>
            <a:r>
              <a:rPr lang="en-US" sz="1600" smtClean="0"/>
              <a:t>PC  </a:t>
            </a:r>
            <a:r>
              <a:rPr lang="en-US" sz="1600" smtClean="0">
                <a:sym typeface="Wingdings" pitchFamily="2" charset="2"/>
              </a:rPr>
              <a:t></a:t>
            </a:r>
            <a:r>
              <a:rPr lang="en-US" sz="1600" smtClean="0"/>
              <a:t>  PC + 4 + (SE(imm16) x 4 )</a:t>
            </a:r>
          </a:p>
          <a:p>
            <a:pPr lvl="1" eaLnBrk="1" hangingPunct="1">
              <a:defRPr/>
            </a:pPr>
            <a:r>
              <a:rPr lang="en-US" sz="1800" smtClean="0"/>
              <a:t>	else</a:t>
            </a:r>
          </a:p>
          <a:p>
            <a:pPr lvl="2" eaLnBrk="1" hangingPunct="1">
              <a:defRPr/>
            </a:pPr>
            <a:r>
              <a:rPr lang="en-US" sz="1600" smtClean="0"/>
              <a:t>PC  </a:t>
            </a:r>
            <a:r>
              <a:rPr lang="en-US" sz="1600" smtClean="0">
                <a:sym typeface="Wingdings" pitchFamily="2" charset="2"/>
              </a:rPr>
              <a:t></a:t>
            </a:r>
            <a:r>
              <a:rPr lang="en-US" sz="1600" smtClean="0"/>
              <a:t>  PC + 4</a:t>
            </a:r>
          </a:p>
          <a:p>
            <a:pPr lvl="2" eaLnBrk="1" hangingPunct="1">
              <a:defRPr/>
            </a:pPr>
            <a:endParaRPr lang="en-US" sz="1600" smtClean="0"/>
          </a:p>
        </p:txBody>
      </p:sp>
      <p:pic>
        <p:nvPicPr>
          <p:cNvPr id="16388" name="Picture 4" descr="F0510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050925"/>
            <a:ext cx="5715000" cy="420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056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Branch Hardware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15925" y="4992688"/>
            <a:ext cx="76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1600" b="0" baseline="0">
                <a:latin typeface="Times New Roman" panose="02020603050405020304" pitchFamily="18" charset="0"/>
              </a:rPr>
              <a:t>imm16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3206750" y="3644900"/>
            <a:ext cx="493713" cy="2074863"/>
            <a:chOff x="2020" y="2296"/>
            <a:chExt cx="311" cy="1307"/>
          </a:xfrm>
        </p:grpSpPr>
        <p:sp>
          <p:nvSpPr>
            <p:cNvPr id="17461" name="Rectangle 6"/>
            <p:cNvSpPr>
              <a:spLocks noChangeArrowheads="1"/>
            </p:cNvSpPr>
            <p:nvPr/>
          </p:nvSpPr>
          <p:spPr bwMode="auto">
            <a:xfrm>
              <a:off x="2048" y="2296"/>
              <a:ext cx="176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62" name="Oval 7"/>
            <p:cNvSpPr>
              <a:spLocks noChangeArrowheads="1"/>
            </p:cNvSpPr>
            <p:nvPr/>
          </p:nvSpPr>
          <p:spPr bwMode="auto">
            <a:xfrm>
              <a:off x="2096" y="3064"/>
              <a:ext cx="80" cy="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63" name="Line 8"/>
            <p:cNvSpPr>
              <a:spLocks noChangeShapeType="1"/>
            </p:cNvSpPr>
            <p:nvPr/>
          </p:nvSpPr>
          <p:spPr bwMode="auto">
            <a:xfrm>
              <a:off x="2136" y="315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Rectangle 9"/>
            <p:cNvSpPr>
              <a:spLocks noChangeArrowheads="1"/>
            </p:cNvSpPr>
            <p:nvPr/>
          </p:nvSpPr>
          <p:spPr bwMode="auto">
            <a:xfrm rot="5400000">
              <a:off x="1982" y="2623"/>
              <a:ext cx="2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600" baseline="0">
                  <a:latin typeface="Times New Roman" panose="02020603050405020304" pitchFamily="18" charset="0"/>
                </a:rPr>
                <a:t>PC</a:t>
              </a:r>
            </a:p>
          </p:txBody>
        </p:sp>
        <p:sp>
          <p:nvSpPr>
            <p:cNvPr id="17465" name="Rectangle 10"/>
            <p:cNvSpPr>
              <a:spLocks noChangeArrowheads="1"/>
            </p:cNvSpPr>
            <p:nvPr/>
          </p:nvSpPr>
          <p:spPr bwMode="auto">
            <a:xfrm>
              <a:off x="2030" y="3391"/>
              <a:ext cx="3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600" b="0" baseline="0">
                  <a:latin typeface="Times New Roman" panose="02020603050405020304" pitchFamily="18" charset="0"/>
                </a:rPr>
                <a:t>Clk</a:t>
              </a:r>
            </a:p>
          </p:txBody>
        </p:sp>
      </p:grpSp>
      <p:grpSp>
        <p:nvGrpSpPr>
          <p:cNvPr id="17414" name="Group 11"/>
          <p:cNvGrpSpPr>
            <a:grpSpLocks/>
          </p:cNvGrpSpPr>
          <p:nvPr/>
        </p:nvGrpSpPr>
        <p:grpSpPr bwMode="auto">
          <a:xfrm>
            <a:off x="1854200" y="4287838"/>
            <a:ext cx="479425" cy="1157287"/>
            <a:chOff x="1168" y="2701"/>
            <a:chExt cx="302" cy="729"/>
          </a:xfrm>
        </p:grpSpPr>
        <p:grpSp>
          <p:nvGrpSpPr>
            <p:cNvPr id="17451" name="Group 12"/>
            <p:cNvGrpSpPr>
              <a:grpSpLocks/>
            </p:cNvGrpSpPr>
            <p:nvPr/>
          </p:nvGrpSpPr>
          <p:grpSpPr bwMode="auto">
            <a:xfrm>
              <a:off x="1168" y="2701"/>
              <a:ext cx="288" cy="729"/>
              <a:chOff x="1168" y="2701"/>
              <a:chExt cx="288" cy="729"/>
            </a:xfrm>
          </p:grpSpPr>
          <p:sp>
            <p:nvSpPr>
              <p:cNvPr id="17453" name="Line 13"/>
              <p:cNvSpPr>
                <a:spLocks noChangeShapeType="1"/>
              </p:cNvSpPr>
              <p:nvPr/>
            </p:nvSpPr>
            <p:spPr bwMode="auto">
              <a:xfrm>
                <a:off x="1168" y="2701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Line 14"/>
              <p:cNvSpPr>
                <a:spLocks noChangeShapeType="1"/>
              </p:cNvSpPr>
              <p:nvPr/>
            </p:nvSpPr>
            <p:spPr bwMode="auto">
              <a:xfrm>
                <a:off x="1168" y="2701"/>
                <a:ext cx="288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Line 15"/>
              <p:cNvSpPr>
                <a:spLocks noChangeShapeType="1"/>
              </p:cNvSpPr>
              <p:nvPr/>
            </p:nvSpPr>
            <p:spPr bwMode="auto">
              <a:xfrm>
                <a:off x="1168" y="2883"/>
                <a:ext cx="144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Line 16"/>
              <p:cNvSpPr>
                <a:spLocks noChangeShapeType="1"/>
              </p:cNvSpPr>
              <p:nvPr/>
            </p:nvSpPr>
            <p:spPr bwMode="auto">
              <a:xfrm>
                <a:off x="1312" y="2975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Line 17"/>
              <p:cNvSpPr>
                <a:spLocks noChangeShapeType="1"/>
              </p:cNvSpPr>
              <p:nvPr/>
            </p:nvSpPr>
            <p:spPr bwMode="auto">
              <a:xfrm>
                <a:off x="1456" y="2883"/>
                <a:ext cx="0" cy="36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Line 18"/>
              <p:cNvSpPr>
                <a:spLocks noChangeShapeType="1"/>
              </p:cNvSpPr>
              <p:nvPr/>
            </p:nvSpPr>
            <p:spPr bwMode="auto">
              <a:xfrm flipV="1">
                <a:off x="1168" y="3157"/>
                <a:ext cx="144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Line 19"/>
              <p:cNvSpPr>
                <a:spLocks noChangeShapeType="1"/>
              </p:cNvSpPr>
              <p:nvPr/>
            </p:nvSpPr>
            <p:spPr bwMode="auto">
              <a:xfrm>
                <a:off x="1168" y="3248"/>
                <a:ext cx="0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Line 20"/>
              <p:cNvSpPr>
                <a:spLocks noChangeShapeType="1"/>
              </p:cNvSpPr>
              <p:nvPr/>
            </p:nvSpPr>
            <p:spPr bwMode="auto">
              <a:xfrm flipV="1">
                <a:off x="1168" y="3248"/>
                <a:ext cx="288" cy="1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52" name="Rectangle 21"/>
            <p:cNvSpPr>
              <a:spLocks noChangeArrowheads="1"/>
            </p:cNvSpPr>
            <p:nvPr/>
          </p:nvSpPr>
          <p:spPr bwMode="auto">
            <a:xfrm rot="5400000">
              <a:off x="1132" y="2972"/>
              <a:ext cx="4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600" baseline="0">
                  <a:latin typeface="Times New Roman" panose="02020603050405020304" pitchFamily="18" charset="0"/>
                </a:rPr>
                <a:t>Adder</a:t>
              </a:r>
            </a:p>
          </p:txBody>
        </p:sp>
      </p:grpSp>
      <p:grpSp>
        <p:nvGrpSpPr>
          <p:cNvPr id="17415" name="Group 22"/>
          <p:cNvGrpSpPr>
            <a:grpSpLocks/>
          </p:cNvGrpSpPr>
          <p:nvPr/>
        </p:nvGrpSpPr>
        <p:grpSpPr bwMode="auto">
          <a:xfrm>
            <a:off x="2562225" y="3525838"/>
            <a:ext cx="346075" cy="1452562"/>
            <a:chOff x="1614" y="2221"/>
            <a:chExt cx="218" cy="915"/>
          </a:xfrm>
        </p:grpSpPr>
        <p:grpSp>
          <p:nvGrpSpPr>
            <p:cNvPr id="17443" name="Group 23"/>
            <p:cNvGrpSpPr>
              <a:grpSpLocks/>
            </p:cNvGrpSpPr>
            <p:nvPr/>
          </p:nvGrpSpPr>
          <p:grpSpPr bwMode="auto">
            <a:xfrm>
              <a:off x="1640" y="2221"/>
              <a:ext cx="192" cy="915"/>
              <a:chOff x="1640" y="2221"/>
              <a:chExt cx="192" cy="915"/>
            </a:xfrm>
          </p:grpSpPr>
          <p:sp>
            <p:nvSpPr>
              <p:cNvPr id="17447" name="Line 24"/>
              <p:cNvSpPr>
                <a:spLocks noChangeShapeType="1"/>
              </p:cNvSpPr>
              <p:nvPr/>
            </p:nvSpPr>
            <p:spPr bwMode="auto">
              <a:xfrm>
                <a:off x="1640" y="2221"/>
                <a:ext cx="0" cy="91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Line 25"/>
              <p:cNvSpPr>
                <a:spLocks noChangeShapeType="1"/>
              </p:cNvSpPr>
              <p:nvPr/>
            </p:nvSpPr>
            <p:spPr bwMode="auto">
              <a:xfrm>
                <a:off x="1640" y="2221"/>
                <a:ext cx="192" cy="12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Line 26"/>
              <p:cNvSpPr>
                <a:spLocks noChangeShapeType="1"/>
              </p:cNvSpPr>
              <p:nvPr/>
            </p:nvSpPr>
            <p:spPr bwMode="auto">
              <a:xfrm flipV="1">
                <a:off x="1640" y="3014"/>
                <a:ext cx="192" cy="12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Line 27"/>
              <p:cNvSpPr>
                <a:spLocks noChangeShapeType="1"/>
              </p:cNvSpPr>
              <p:nvPr/>
            </p:nvSpPr>
            <p:spPr bwMode="auto">
              <a:xfrm>
                <a:off x="1832" y="2343"/>
                <a:ext cx="0" cy="67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44" name="Rectangle 28"/>
            <p:cNvSpPr>
              <a:spLocks noChangeArrowheads="1"/>
            </p:cNvSpPr>
            <p:nvPr/>
          </p:nvSpPr>
          <p:spPr bwMode="auto">
            <a:xfrm rot="5400000">
              <a:off x="1534" y="257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600" baseline="0">
                  <a:latin typeface="Times New Roman" panose="02020603050405020304" pitchFamily="18" charset="0"/>
                </a:rPr>
                <a:t>Mux</a:t>
              </a:r>
            </a:p>
          </p:txBody>
        </p:sp>
        <p:sp>
          <p:nvSpPr>
            <p:cNvPr id="17445" name="Rectangle 29"/>
            <p:cNvSpPr>
              <a:spLocks noChangeArrowheads="1"/>
            </p:cNvSpPr>
            <p:nvPr/>
          </p:nvSpPr>
          <p:spPr bwMode="auto">
            <a:xfrm>
              <a:off x="1630" y="2316"/>
              <a:ext cx="1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46" name="Rectangle 30"/>
            <p:cNvSpPr>
              <a:spLocks noChangeArrowheads="1"/>
            </p:cNvSpPr>
            <p:nvPr/>
          </p:nvSpPr>
          <p:spPr bwMode="auto">
            <a:xfrm>
              <a:off x="1630" y="2831"/>
              <a:ext cx="1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7416" name="Line 31"/>
          <p:cNvSpPr>
            <a:spLocks noChangeShapeType="1"/>
          </p:cNvSpPr>
          <p:nvPr/>
        </p:nvSpPr>
        <p:spPr bwMode="auto">
          <a:xfrm>
            <a:off x="2014538" y="3700463"/>
            <a:ext cx="614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17" name="Group 32"/>
          <p:cNvGrpSpPr>
            <a:grpSpLocks/>
          </p:cNvGrpSpPr>
          <p:nvPr/>
        </p:nvGrpSpPr>
        <p:grpSpPr bwMode="auto">
          <a:xfrm>
            <a:off x="866775" y="2973388"/>
            <a:ext cx="1168400" cy="1204912"/>
            <a:chOff x="546" y="1873"/>
            <a:chExt cx="736" cy="759"/>
          </a:xfrm>
        </p:grpSpPr>
        <p:grpSp>
          <p:nvGrpSpPr>
            <p:cNvPr id="17430" name="Group 33"/>
            <p:cNvGrpSpPr>
              <a:grpSpLocks/>
            </p:cNvGrpSpPr>
            <p:nvPr/>
          </p:nvGrpSpPr>
          <p:grpSpPr bwMode="auto">
            <a:xfrm>
              <a:off x="980" y="1903"/>
              <a:ext cx="302" cy="729"/>
              <a:chOff x="980" y="1903"/>
              <a:chExt cx="302" cy="729"/>
            </a:xfrm>
          </p:grpSpPr>
          <p:grpSp>
            <p:nvGrpSpPr>
              <p:cNvPr id="17433" name="Group 34"/>
              <p:cNvGrpSpPr>
                <a:grpSpLocks/>
              </p:cNvGrpSpPr>
              <p:nvPr/>
            </p:nvGrpSpPr>
            <p:grpSpPr bwMode="auto">
              <a:xfrm>
                <a:off x="980" y="1903"/>
                <a:ext cx="288" cy="729"/>
                <a:chOff x="980" y="1903"/>
                <a:chExt cx="288" cy="729"/>
              </a:xfrm>
            </p:grpSpPr>
            <p:sp>
              <p:nvSpPr>
                <p:cNvPr id="17435" name="Line 35"/>
                <p:cNvSpPr>
                  <a:spLocks noChangeShapeType="1"/>
                </p:cNvSpPr>
                <p:nvPr/>
              </p:nvSpPr>
              <p:spPr bwMode="auto">
                <a:xfrm>
                  <a:off x="980" y="1903"/>
                  <a:ext cx="0" cy="1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6" name="Line 36"/>
                <p:cNvSpPr>
                  <a:spLocks noChangeShapeType="1"/>
                </p:cNvSpPr>
                <p:nvPr/>
              </p:nvSpPr>
              <p:spPr bwMode="auto">
                <a:xfrm>
                  <a:off x="980" y="1903"/>
                  <a:ext cx="288" cy="1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7" name="Line 37"/>
                <p:cNvSpPr>
                  <a:spLocks noChangeShapeType="1"/>
                </p:cNvSpPr>
                <p:nvPr/>
              </p:nvSpPr>
              <p:spPr bwMode="auto">
                <a:xfrm>
                  <a:off x="980" y="2085"/>
                  <a:ext cx="144" cy="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8" name="Line 38"/>
                <p:cNvSpPr>
                  <a:spLocks noChangeShapeType="1"/>
                </p:cNvSpPr>
                <p:nvPr/>
              </p:nvSpPr>
              <p:spPr bwMode="auto">
                <a:xfrm>
                  <a:off x="1124" y="2177"/>
                  <a:ext cx="0" cy="1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9" name="Line 39"/>
                <p:cNvSpPr>
                  <a:spLocks noChangeShapeType="1"/>
                </p:cNvSpPr>
                <p:nvPr/>
              </p:nvSpPr>
              <p:spPr bwMode="auto">
                <a:xfrm>
                  <a:off x="1268" y="2085"/>
                  <a:ext cx="0" cy="36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980" y="2359"/>
                  <a:ext cx="144" cy="9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1" name="Line 41"/>
                <p:cNvSpPr>
                  <a:spLocks noChangeShapeType="1"/>
                </p:cNvSpPr>
                <p:nvPr/>
              </p:nvSpPr>
              <p:spPr bwMode="auto">
                <a:xfrm>
                  <a:off x="980" y="2450"/>
                  <a:ext cx="0" cy="1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980" y="2450"/>
                  <a:ext cx="288" cy="18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34" name="Rectangle 43"/>
              <p:cNvSpPr>
                <a:spLocks noChangeArrowheads="1"/>
              </p:cNvSpPr>
              <p:nvPr/>
            </p:nvSpPr>
            <p:spPr bwMode="auto">
              <a:xfrm rot="5400000">
                <a:off x="944" y="2174"/>
                <a:ext cx="46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algn="ctr">
                  <a:lnSpc>
                    <a:spcPct val="90000"/>
                  </a:lnSpc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1pPr>
                <a:lvl2pPr marL="742950" indent="-285750" algn="ctr">
                  <a:lnSpc>
                    <a:spcPct val="90000"/>
                  </a:lnSpc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2pPr>
                <a:lvl3pPr marL="1143000" indent="-228600" algn="ctr">
                  <a:lnSpc>
                    <a:spcPct val="90000"/>
                  </a:lnSpc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3pPr>
                <a:lvl4pPr marL="1600200" indent="-228600" algn="ctr">
                  <a:lnSpc>
                    <a:spcPct val="90000"/>
                  </a:lnSpc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4pPr>
                <a:lvl5pPr marL="2057400" indent="-228600" algn="ctr">
                  <a:lnSpc>
                    <a:spcPct val="90000"/>
                  </a:lnSpc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 baseline="-25000">
                    <a:solidFill>
                      <a:schemeClr val="tx1"/>
                    </a:solidFill>
                    <a:latin typeface="Helvetica" panose="020B0604020202020204" pitchFamily="34" charset="0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en-US" altLang="en-US" sz="1600" baseline="0">
                    <a:latin typeface="Times New Roman" panose="02020603050405020304" pitchFamily="18" charset="0"/>
                  </a:rPr>
                  <a:t>Adder</a:t>
                </a:r>
              </a:p>
            </p:txBody>
          </p:sp>
        </p:grpSp>
        <p:sp>
          <p:nvSpPr>
            <p:cNvPr id="17431" name="Rectangle 44"/>
            <p:cNvSpPr>
              <a:spLocks noChangeArrowheads="1"/>
            </p:cNvSpPr>
            <p:nvPr/>
          </p:nvSpPr>
          <p:spPr bwMode="auto">
            <a:xfrm>
              <a:off x="546" y="1873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1pPr>
              <a:lvl2pPr marL="742950" indent="-28575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2pPr>
              <a:lvl3pPr marL="11430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3pPr>
              <a:lvl4pPr marL="16002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4pPr>
              <a:lvl5pPr marL="2057400" indent="-228600" algn="ctr">
                <a:lnSpc>
                  <a:spcPct val="90000"/>
                </a:lnSpc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 baseline="-25000">
                  <a:solidFill>
                    <a:schemeClr val="tx1"/>
                  </a:solidFill>
                  <a:latin typeface="Helvetica" panose="020B0604020202020204" pitchFamily="34" charset="0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en-US" sz="1600" baseline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7432" name="Line 45"/>
            <p:cNvSpPr>
              <a:spLocks noChangeShapeType="1"/>
            </p:cNvSpPr>
            <p:nvPr/>
          </p:nvSpPr>
          <p:spPr bwMode="auto">
            <a:xfrm>
              <a:off x="748" y="1997"/>
              <a:ext cx="2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8" name="Rectangle 46"/>
          <p:cNvSpPr>
            <a:spLocks noChangeArrowheads="1"/>
          </p:cNvSpPr>
          <p:nvPr/>
        </p:nvSpPr>
        <p:spPr bwMode="auto">
          <a:xfrm>
            <a:off x="2270125" y="2811463"/>
            <a:ext cx="862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1600" b="0" baseline="0">
                <a:latin typeface="Times New Roman" panose="02020603050405020304" pitchFamily="18" charset="0"/>
              </a:rPr>
              <a:t>nPC_sel</a:t>
            </a:r>
          </a:p>
        </p:txBody>
      </p:sp>
      <p:sp>
        <p:nvSpPr>
          <p:cNvPr id="17419" name="Rectangle 47"/>
          <p:cNvSpPr>
            <a:spLocks noChangeArrowheads="1"/>
          </p:cNvSpPr>
          <p:nvPr/>
        </p:nvSpPr>
        <p:spPr bwMode="auto">
          <a:xfrm rot="5400000">
            <a:off x="912019" y="5185569"/>
            <a:ext cx="811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1600" baseline="0">
                <a:latin typeface="Times New Roman" panose="02020603050405020304" pitchFamily="18" charset="0"/>
              </a:rPr>
              <a:t>PC Ext</a:t>
            </a:r>
          </a:p>
        </p:txBody>
      </p:sp>
      <p:sp>
        <p:nvSpPr>
          <p:cNvPr id="17420" name="Freeform 48"/>
          <p:cNvSpPr>
            <a:spLocks/>
          </p:cNvSpPr>
          <p:nvPr/>
        </p:nvSpPr>
        <p:spPr bwMode="auto">
          <a:xfrm>
            <a:off x="3568700" y="2540000"/>
            <a:ext cx="306388" cy="1868488"/>
          </a:xfrm>
          <a:custGeom>
            <a:avLst/>
            <a:gdLst>
              <a:gd name="T0" fmla="*/ 0 w 193"/>
              <a:gd name="T1" fmla="*/ 2147483646 h 1177"/>
              <a:gd name="T2" fmla="*/ 2147483646 w 193"/>
              <a:gd name="T3" fmla="*/ 2147483646 h 1177"/>
              <a:gd name="T4" fmla="*/ 2147483646 w 193"/>
              <a:gd name="T5" fmla="*/ 0 h 1177"/>
              <a:gd name="T6" fmla="*/ 0 60000 65536"/>
              <a:gd name="T7" fmla="*/ 0 60000 65536"/>
              <a:gd name="T8" fmla="*/ 0 60000 65536"/>
              <a:gd name="T9" fmla="*/ 0 w 193"/>
              <a:gd name="T10" fmla="*/ 0 h 1177"/>
              <a:gd name="T11" fmla="*/ 193 w 193"/>
              <a:gd name="T12" fmla="*/ 1177 h 1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1177">
                <a:moveTo>
                  <a:pt x="0" y="1176"/>
                </a:moveTo>
                <a:lnTo>
                  <a:pt x="192" y="1176"/>
                </a:lnTo>
                <a:lnTo>
                  <a:pt x="19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Rectangle 49"/>
          <p:cNvSpPr>
            <a:spLocks noChangeArrowheads="1"/>
          </p:cNvSpPr>
          <p:nvPr/>
        </p:nvSpPr>
        <p:spPr bwMode="auto">
          <a:xfrm>
            <a:off x="3502025" y="2246313"/>
            <a:ext cx="1284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1600" baseline="0">
                <a:latin typeface="Times New Roman" panose="02020603050405020304" pitchFamily="18" charset="0"/>
              </a:rPr>
              <a:t>Inst Address</a:t>
            </a:r>
          </a:p>
        </p:txBody>
      </p:sp>
      <p:sp>
        <p:nvSpPr>
          <p:cNvPr id="17422" name="Line 50"/>
          <p:cNvSpPr>
            <a:spLocks noChangeShapeType="1"/>
          </p:cNvSpPr>
          <p:nvPr/>
        </p:nvSpPr>
        <p:spPr bwMode="auto">
          <a:xfrm>
            <a:off x="1524000" y="5257800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51"/>
          <p:cNvSpPr>
            <a:spLocks noChangeShapeType="1"/>
          </p:cNvSpPr>
          <p:nvPr/>
        </p:nvSpPr>
        <p:spPr bwMode="auto">
          <a:xfrm>
            <a:off x="1524000" y="4419600"/>
            <a:ext cx="309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52"/>
          <p:cNvSpPr>
            <a:spLocks noChangeShapeType="1"/>
          </p:cNvSpPr>
          <p:nvPr/>
        </p:nvSpPr>
        <p:spPr bwMode="auto">
          <a:xfrm>
            <a:off x="2209800" y="3733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7425" name="Line 53"/>
          <p:cNvSpPr>
            <a:spLocks noChangeShapeType="1"/>
          </p:cNvSpPr>
          <p:nvPr/>
        </p:nvSpPr>
        <p:spPr bwMode="auto">
          <a:xfrm>
            <a:off x="1524000" y="4267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7426" name="Line 54"/>
          <p:cNvSpPr>
            <a:spLocks noChangeShapeType="1"/>
          </p:cNvSpPr>
          <p:nvPr/>
        </p:nvSpPr>
        <p:spPr bwMode="auto">
          <a:xfrm>
            <a:off x="1524000" y="4267200"/>
            <a:ext cx="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7427" name="Line 55"/>
          <p:cNvSpPr>
            <a:spLocks noChangeShapeType="1"/>
          </p:cNvSpPr>
          <p:nvPr/>
        </p:nvSpPr>
        <p:spPr bwMode="auto">
          <a:xfrm>
            <a:off x="2895600" y="4267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7428" name="Line 56"/>
          <p:cNvSpPr>
            <a:spLocks noChangeShapeType="1"/>
          </p:cNvSpPr>
          <p:nvPr/>
        </p:nvSpPr>
        <p:spPr bwMode="auto">
          <a:xfrm>
            <a:off x="2281238" y="4800600"/>
            <a:ext cx="309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57"/>
          <p:cNvSpPr>
            <a:spLocks noChangeShapeType="1"/>
          </p:cNvSpPr>
          <p:nvPr/>
        </p:nvSpPr>
        <p:spPr bwMode="auto">
          <a:xfrm>
            <a:off x="2743200" y="3124200"/>
            <a:ext cx="4763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13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Adding Instruction Fetch / PC Increment</a:t>
            </a:r>
          </a:p>
        </p:txBody>
      </p:sp>
      <p:pic>
        <p:nvPicPr>
          <p:cNvPr id="18435" name="Picture 4" descr="F051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8686800" cy="438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588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Simple Data Path for All Instructions</a:t>
            </a:r>
          </a:p>
        </p:txBody>
      </p:sp>
      <p:pic>
        <p:nvPicPr>
          <p:cNvPr id="19459" name="Picture 4" descr="F051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19200"/>
            <a:ext cx="8458200" cy="441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314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76200"/>
            <a:ext cx="8716962" cy="590550"/>
          </a:xfrm>
        </p:spPr>
        <p:txBody>
          <a:bodyPr/>
          <a:lstStyle/>
          <a:p>
            <a:pPr eaLnBrk="1" hangingPunct="1"/>
            <a:r>
              <a:rPr lang="en-US" altLang="en-US" smtClean="0"/>
              <a:t>Pulling it All Together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4802188"/>
            <a:ext cx="8548687" cy="1522412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000" smtClean="0"/>
              <a:t>Notes</a:t>
            </a:r>
          </a:p>
          <a:p>
            <a:pPr lvl="1" eaLnBrk="1" hangingPunct="1">
              <a:defRPr/>
            </a:pPr>
            <a:r>
              <a:rPr lang="en-US" sz="1800" smtClean="0"/>
              <a:t> Note PC=PC+4   (all MIPS instructions are  4 bytes)</a:t>
            </a:r>
          </a:p>
          <a:p>
            <a:pPr lvl="1" eaLnBrk="1" hangingPunct="1">
              <a:defRPr/>
            </a:pPr>
            <a:endParaRPr lang="en-US" sz="1800" smtClean="0"/>
          </a:p>
        </p:txBody>
      </p:sp>
      <p:pic>
        <p:nvPicPr>
          <p:cNvPr id="20484" name="Picture 4" descr="F051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14400"/>
            <a:ext cx="7912100" cy="3930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607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Adding Control</a:t>
            </a:r>
          </a:p>
        </p:txBody>
      </p:sp>
      <p:pic>
        <p:nvPicPr>
          <p:cNvPr id="21507" name="Picture 4" descr="F0521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610600" cy="482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71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247650"/>
            <a:ext cx="8716963" cy="781050"/>
          </a:xfrm>
        </p:spPr>
        <p:txBody>
          <a:bodyPr/>
          <a:lstStyle/>
          <a:p>
            <a:r>
              <a:rPr lang="en-US" altLang="en-US" sz="3600" smtClean="0"/>
              <a:t>Non-pipelined RISC operations Fig C.21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3" y="1295400"/>
            <a:ext cx="8307387" cy="5224463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Store 4 cycles  (10%)			CPI ?</a:t>
            </a:r>
          </a:p>
          <a:p>
            <a:pPr>
              <a:defRPr/>
            </a:pPr>
            <a:r>
              <a:rPr lang="en-US" dirty="0" smtClean="0"/>
              <a:t>Branches 2 cycles (12%)</a:t>
            </a:r>
          </a:p>
          <a:p>
            <a:pPr>
              <a:defRPr/>
            </a:pPr>
            <a:r>
              <a:rPr lang="en-US" dirty="0" smtClean="0"/>
              <a:t>Others 5 cycles (78%)</a:t>
            </a:r>
            <a:endParaRPr lang="en-US" dirty="0"/>
          </a:p>
        </p:txBody>
      </p:sp>
      <p:pic>
        <p:nvPicPr>
          <p:cNvPr id="22532" name="Picture 4" descr="appc-21-9780123838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52525"/>
            <a:ext cx="62484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144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Multicycle Data Path (appendix C)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Multicycle</a:t>
            </a:r>
            <a:r>
              <a:rPr lang="en-US" dirty="0" smtClean="0"/>
              <a:t> Data Path</a:t>
            </a:r>
            <a:endParaRPr lang="en-US" dirty="0" smtClean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Execute instructions in stages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Shorter Clock Cycle Time (CCT)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Executing an instruction takes a few cycles </a:t>
            </a:r>
          </a:p>
          <a:p>
            <a:pPr lvl="2" eaLnBrk="1" hangingPunct="1">
              <a:defRPr/>
            </a:pPr>
            <a:r>
              <a:rPr lang="en-US" dirty="0" smtClean="0">
                <a:sym typeface="Wingdings" pitchFamily="2" charset="2"/>
              </a:rPr>
              <a:t>(how many stages we have)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We can execute different things in each stage at the same time; precursor to the pipelined version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Stages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Fetch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Decode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Execute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Memory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Write Back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9056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54546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Last Time</a:t>
            </a:r>
          </a:p>
          <a:p>
            <a:pPr lvl="1" eaLnBrk="1" hangingPunct="1">
              <a:defRPr/>
            </a:pPr>
            <a:r>
              <a:rPr lang="en-US" dirty="0" smtClean="0"/>
              <a:t>Overview: </a:t>
            </a:r>
          </a:p>
          <a:p>
            <a:pPr lvl="1" eaLnBrk="1" hangingPunct="1">
              <a:defRPr/>
            </a:pPr>
            <a:r>
              <a:rPr lang="en-US" dirty="0" smtClean="0"/>
              <a:t>Speed-up</a:t>
            </a:r>
          </a:p>
          <a:p>
            <a:pPr lvl="1" eaLnBrk="1" hangingPunct="1">
              <a:defRPr/>
            </a:pPr>
            <a:r>
              <a:rPr lang="en-US" dirty="0" smtClean="0"/>
              <a:t>Power wall, ILP wall,  </a:t>
            </a:r>
            <a:r>
              <a:rPr lang="en-US" dirty="0" smtClean="0">
                <a:sym typeface="Wingdings" pitchFamily="2" charset="2"/>
              </a:rPr>
              <a:t> to multicore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Def</a:t>
            </a:r>
            <a:r>
              <a:rPr lang="en-US" dirty="0" smtClean="0">
                <a:sym typeface="Wingdings" pitchFamily="2" charset="2"/>
              </a:rPr>
              <a:t> Computer Architecture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Lecture 1 slides 1-29?</a:t>
            </a:r>
          </a:p>
          <a:p>
            <a:pPr eaLnBrk="1" hangingPunct="1">
              <a:defRPr/>
            </a:pPr>
            <a:r>
              <a:rPr lang="en-US" dirty="0" smtClean="0"/>
              <a:t>New</a:t>
            </a:r>
          </a:p>
          <a:p>
            <a:pPr lvl="1" eaLnBrk="1" hangingPunct="1">
              <a:defRPr/>
            </a:pPr>
            <a:r>
              <a:rPr lang="en-US" dirty="0"/>
              <a:t>Syllabus and other course pragmatics</a:t>
            </a:r>
          </a:p>
          <a:p>
            <a:pPr lvl="2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Website (not shown)</a:t>
            </a:r>
          </a:p>
          <a:p>
            <a:pPr lvl="2" eaLnBrk="1" hangingPunct="1">
              <a:defRPr/>
            </a:pPr>
            <a:r>
              <a:rPr lang="en-US" dirty="0"/>
              <a:t>Dates</a:t>
            </a:r>
          </a:p>
          <a:p>
            <a:pPr lvl="1" eaLnBrk="1" hangingPunct="1">
              <a:defRPr/>
            </a:pPr>
            <a:r>
              <a:rPr lang="en-US" dirty="0" smtClean="0"/>
              <a:t>Figure 1.9 Trends: CPUs, Memory, Network, Disk</a:t>
            </a:r>
          </a:p>
          <a:p>
            <a:pPr lvl="1" eaLnBrk="1" hangingPunct="1">
              <a:defRPr/>
            </a:pPr>
            <a:r>
              <a:rPr lang="en-US" dirty="0" smtClean="0"/>
              <a:t>Why geometric mean?</a:t>
            </a:r>
          </a:p>
          <a:p>
            <a:pPr lvl="1" eaLnBrk="1" hangingPunct="1">
              <a:defRPr/>
            </a:pPr>
            <a:r>
              <a:rPr lang="en-US" dirty="0" smtClean="0"/>
              <a:t>Speed-up again</a:t>
            </a:r>
          </a:p>
          <a:p>
            <a:pPr lvl="1" eaLnBrk="1" hangingPunct="1">
              <a:defRPr/>
            </a:pPr>
            <a:r>
              <a:rPr lang="en-US" dirty="0" smtClean="0"/>
              <a:t>Amdahl’s Law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ym typeface="Wingdings" panose="05000000000000000000" pitchFamily="2" charset="2"/>
              </a:rPr>
              <a:t>Stages of Classical 5-stage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Instruction Fetch Cycle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IR  </a:t>
            </a: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[PC]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NPC  PC + 4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Decode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A  </a:t>
            </a:r>
            <a:r>
              <a:rPr lang="en-US" dirty="0" err="1" smtClean="0">
                <a:sym typeface="Wingdings" pitchFamily="2" charset="2"/>
              </a:rPr>
              <a:t>Regs</a:t>
            </a:r>
            <a:r>
              <a:rPr lang="en-US" dirty="0" smtClean="0">
                <a:sym typeface="Wingdings" pitchFamily="2" charset="2"/>
              </a:rPr>
              <a:t>[</a:t>
            </a:r>
            <a:r>
              <a:rPr lang="en-US" dirty="0" err="1" smtClean="0">
                <a:sym typeface="Wingdings" pitchFamily="2" charset="2"/>
              </a:rPr>
              <a:t>rs</a:t>
            </a:r>
            <a:r>
              <a:rPr lang="en-US" dirty="0" smtClean="0">
                <a:sym typeface="Wingdings" pitchFamily="2" charset="2"/>
              </a:rPr>
              <a:t>]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B 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Imm</a:t>
            </a:r>
            <a:r>
              <a:rPr lang="en-US" dirty="0" smtClean="0">
                <a:sym typeface="Wingdings" pitchFamily="2" charset="2"/>
              </a:rPr>
              <a:t>  sign-extend of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Execute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Memory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Write Back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0757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ym typeface="Wingdings" panose="05000000000000000000" pitchFamily="2" charset="2"/>
              </a:rPr>
              <a:t>Execute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Based on type of </a:t>
            </a:r>
            <a:r>
              <a:rPr lang="en-US" dirty="0" err="1" smtClean="0">
                <a:sym typeface="Wingdings" pitchFamily="2" charset="2"/>
              </a:rPr>
              <a:t>intsruction</a:t>
            </a:r>
            <a:endParaRPr lang="en-US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Memory Reference – calculate effective address   d(</a:t>
            </a:r>
            <a:r>
              <a:rPr lang="en-US" dirty="0" err="1" smtClean="0">
                <a:sym typeface="Wingdings" pitchFamily="2" charset="2"/>
              </a:rPr>
              <a:t>rb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ALUOutput</a:t>
            </a:r>
            <a:r>
              <a:rPr lang="en-US" dirty="0" smtClean="0">
                <a:sym typeface="Wingdings" pitchFamily="2" charset="2"/>
              </a:rPr>
              <a:t>  A + </a:t>
            </a:r>
            <a:r>
              <a:rPr lang="en-US" dirty="0" err="1" smtClean="0">
                <a:sym typeface="Wingdings" pitchFamily="2" charset="2"/>
              </a:rPr>
              <a:t>Imm</a:t>
            </a:r>
            <a:endParaRPr lang="en-US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Register-Register ALU instruction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ALUOutput</a:t>
            </a:r>
            <a:r>
              <a:rPr lang="en-US" dirty="0" smtClean="0">
                <a:sym typeface="Wingdings" pitchFamily="2" charset="2"/>
              </a:rPr>
              <a:t>  A </a:t>
            </a:r>
            <a:r>
              <a:rPr lang="en-US" dirty="0" err="1" smtClean="0">
                <a:sym typeface="Wingdings" pitchFamily="2" charset="2"/>
              </a:rPr>
              <a:t>func</a:t>
            </a:r>
            <a:r>
              <a:rPr lang="en-US" dirty="0" smtClean="0">
                <a:sym typeface="Wingdings" pitchFamily="2" charset="2"/>
              </a:rPr>
              <a:t> B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Register-Immediate ALU instruction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ALUOutput</a:t>
            </a:r>
            <a:r>
              <a:rPr lang="en-US" dirty="0" smtClean="0">
                <a:sym typeface="Wingdings" pitchFamily="2" charset="2"/>
              </a:rPr>
              <a:t>  A  op </a:t>
            </a:r>
            <a:r>
              <a:rPr lang="en-US" dirty="0" err="1" smtClean="0">
                <a:sym typeface="Wingdings" pitchFamily="2" charset="2"/>
              </a:rPr>
              <a:t>Imm</a:t>
            </a:r>
            <a:endParaRPr lang="en-US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Branch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ALUOutput</a:t>
            </a:r>
            <a:r>
              <a:rPr lang="en-US" dirty="0" smtClean="0">
                <a:sym typeface="Wingdings" pitchFamily="2" charset="2"/>
              </a:rPr>
              <a:t>  NPC + (</a:t>
            </a:r>
            <a:r>
              <a:rPr lang="en-US" dirty="0" err="1" smtClean="0">
                <a:sym typeface="Wingdings" pitchFamily="2" charset="2"/>
              </a:rPr>
              <a:t>Imm</a:t>
            </a:r>
            <a:r>
              <a:rPr lang="en-US" dirty="0" smtClean="0">
                <a:sym typeface="Wingdings" pitchFamily="2" charset="2"/>
              </a:rPr>
              <a:t> &lt;&lt;2)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Cond</a:t>
            </a:r>
            <a:r>
              <a:rPr lang="en-US" dirty="0" smtClean="0">
                <a:sym typeface="Wingdings" pitchFamily="2" charset="2"/>
              </a:rPr>
              <a:t>  (A==0)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1421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PC  NPC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Memory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LMD  </a:t>
            </a: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</a:t>
            </a:r>
            <a:r>
              <a:rPr lang="en-US" dirty="0" err="1" smtClean="0">
                <a:sym typeface="Wingdings" pitchFamily="2" charset="2"/>
              </a:rPr>
              <a:t>ALUOutput</a:t>
            </a:r>
            <a:r>
              <a:rPr lang="en-US" dirty="0" smtClean="0">
                <a:sym typeface="Wingdings" pitchFamily="2" charset="2"/>
              </a:rPr>
              <a:t>], or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</a:t>
            </a:r>
            <a:r>
              <a:rPr lang="en-US" dirty="0" err="1" smtClean="0">
                <a:sym typeface="Wingdings" pitchFamily="2" charset="2"/>
              </a:rPr>
              <a:t>ALUOutput</a:t>
            </a:r>
            <a:r>
              <a:rPr lang="en-US" dirty="0" smtClean="0">
                <a:sym typeface="Wingdings" pitchFamily="2" charset="2"/>
              </a:rPr>
              <a:t>]   B</a:t>
            </a: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Branch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If (</a:t>
            </a:r>
            <a:r>
              <a:rPr lang="en-US" dirty="0" err="1" smtClean="0">
                <a:sym typeface="Wingdings" pitchFamily="2" charset="2"/>
              </a:rPr>
              <a:t>cond</a:t>
            </a:r>
            <a:r>
              <a:rPr lang="en-US" dirty="0" smtClean="0">
                <a:sym typeface="Wingdings" pitchFamily="2" charset="2"/>
              </a:rPr>
              <a:t>) PC  </a:t>
            </a:r>
            <a:r>
              <a:rPr lang="en-US" dirty="0" err="1" smtClean="0">
                <a:sym typeface="Wingdings" pitchFamily="2" charset="2"/>
              </a:rPr>
              <a:t>ALUOutput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659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Write-back (WB)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Register-Register ALU instruction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Regs</a:t>
            </a:r>
            <a:r>
              <a:rPr lang="en-US" dirty="0" smtClean="0">
                <a:sym typeface="Wingdings" pitchFamily="2" charset="2"/>
              </a:rPr>
              <a:t>[rd]  </a:t>
            </a:r>
            <a:r>
              <a:rPr lang="en-US" dirty="0" err="1" smtClean="0">
                <a:sym typeface="Wingdings" pitchFamily="2" charset="2"/>
              </a:rPr>
              <a:t>ALUOutput</a:t>
            </a:r>
            <a:endParaRPr lang="en-US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Register-Immediate ALU instruction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Regs</a:t>
            </a:r>
            <a:r>
              <a:rPr lang="en-US" dirty="0" smtClean="0">
                <a:sym typeface="Wingdings" pitchFamily="2" charset="2"/>
              </a:rPr>
              <a:t>[</a:t>
            </a:r>
            <a:r>
              <a:rPr lang="en-US" dirty="0" err="1" smtClean="0">
                <a:sym typeface="Wingdings" pitchFamily="2" charset="2"/>
              </a:rPr>
              <a:t>rt</a:t>
            </a:r>
            <a:r>
              <a:rPr lang="en-US" dirty="0" smtClean="0">
                <a:sym typeface="Wingdings" pitchFamily="2" charset="2"/>
              </a:rPr>
              <a:t>]  </a:t>
            </a:r>
            <a:r>
              <a:rPr lang="en-US" dirty="0" err="1" smtClean="0">
                <a:sym typeface="Wingdings" pitchFamily="2" charset="2"/>
              </a:rPr>
              <a:t>ALUOutput</a:t>
            </a:r>
            <a:endParaRPr lang="en-US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 smtClean="0">
                <a:sym typeface="Wingdings" pitchFamily="2" charset="2"/>
              </a:rPr>
              <a:t>Load Instruction</a:t>
            </a:r>
          </a:p>
          <a:p>
            <a:pPr lvl="1" eaLnBrk="1" hangingPunct="1">
              <a:defRPr/>
            </a:pPr>
            <a:r>
              <a:rPr lang="en-US" dirty="0" err="1" smtClean="0">
                <a:sym typeface="Wingdings" pitchFamily="2" charset="2"/>
              </a:rPr>
              <a:t>Regs</a:t>
            </a:r>
            <a:r>
              <a:rPr lang="en-US" dirty="0" smtClean="0">
                <a:sym typeface="Wingdings" pitchFamily="2" charset="2"/>
              </a:rPr>
              <a:t>[</a:t>
            </a:r>
            <a:r>
              <a:rPr lang="en-US" dirty="0" err="1" smtClean="0">
                <a:sym typeface="Wingdings" pitchFamily="2" charset="2"/>
              </a:rPr>
              <a:t>rt</a:t>
            </a:r>
            <a:r>
              <a:rPr lang="en-US" dirty="0" smtClean="0">
                <a:sym typeface="Wingdings" pitchFamily="2" charset="2"/>
              </a:rPr>
              <a:t>]  LMD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dirty="0" smtClean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0830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Simple RISC Pipeline</a:t>
            </a:r>
          </a:p>
        </p:txBody>
      </p:sp>
      <p:graphicFrame>
        <p:nvGraphicFramePr>
          <p:cNvPr id="1387700" name="Group 180"/>
          <p:cNvGraphicFramePr>
            <a:graphicFrameLocks noGrp="1"/>
          </p:cNvGraphicFramePr>
          <p:nvPr>
            <p:ph sz="half" idx="1"/>
          </p:nvPr>
        </p:nvGraphicFramePr>
        <p:xfrm>
          <a:off x="2362200" y="1752600"/>
          <a:ext cx="5715000" cy="25908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87695" name="Group 175"/>
          <p:cNvGraphicFramePr>
            <a:graphicFrameLocks noGrp="1"/>
          </p:cNvGraphicFramePr>
          <p:nvPr>
            <p:ph sz="half" idx="2"/>
          </p:nvPr>
        </p:nvGraphicFramePr>
        <p:xfrm>
          <a:off x="228600" y="1754188"/>
          <a:ext cx="2133600" cy="2589214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n+1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n+2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n+3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n+4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907" name="Text Box 181"/>
          <p:cNvSpPr txBox="1">
            <a:spLocks noChangeArrowheads="1"/>
          </p:cNvSpPr>
          <p:nvPr/>
        </p:nvSpPr>
        <p:spPr bwMode="auto">
          <a:xfrm>
            <a:off x="3205163" y="1192213"/>
            <a:ext cx="3533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Clock cycle number  (time </a:t>
            </a:r>
            <a:r>
              <a:rPr lang="en-US" altLang="en-US" sz="2800">
                <a:sym typeface="Wingdings" panose="05000000000000000000" pitchFamily="2" charset="2"/>
              </a:rPr>
              <a:t>)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103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16963" cy="43815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Performance Analysis in Perfect World</a:t>
            </a:r>
          </a:p>
        </p:txBody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701087" cy="56070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Assuming S stages in the pipeline.</a:t>
            </a:r>
          </a:p>
          <a:p>
            <a:pPr eaLnBrk="1" hangingPunct="1">
              <a:defRPr/>
            </a:pPr>
            <a:r>
              <a:rPr lang="en-US" smtClean="0"/>
              <a:t>At each cycle a new instruction is initiated.</a:t>
            </a:r>
          </a:p>
          <a:p>
            <a:pPr eaLnBrk="1" hangingPunct="1">
              <a:defRPr/>
            </a:pPr>
            <a:r>
              <a:rPr lang="en-US" smtClean="0"/>
              <a:t>To execute N instructions takes: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N cycles to start-up instructions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(S-1) cycles to flush the pipeline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TotalTime = N + (S-1)</a:t>
            </a:r>
          </a:p>
          <a:p>
            <a:pPr eaLnBrk="1" hangingPunct="1">
              <a:defRPr/>
            </a:pPr>
            <a:r>
              <a:rPr lang="en-US" smtClean="0"/>
              <a:t>Example for S=5 from previous slide N=100 instructions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Time to execute in non-pipelined = 100 * 5 = 500 cycles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Time to execute in pipelined version = 100 + (5-1) = 104 cycles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SpeedUp = …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8256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Implement Pipelines Supp. Fig C.4</a:t>
            </a:r>
          </a:p>
        </p:txBody>
      </p:sp>
      <p:pic>
        <p:nvPicPr>
          <p:cNvPr id="36867" name="Content Placeholder 3" descr="AppA-fig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220788"/>
            <a:ext cx="7256463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7920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Pipeline Example with a problem </a:t>
            </a:r>
            <a:r>
              <a:rPr lang="en-US" altLang="en-US" sz="2000" smtClean="0"/>
              <a:t>(A.5 like)</a:t>
            </a:r>
            <a:endParaRPr lang="en-US" altLang="en-US" sz="360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graphicFrame>
        <p:nvGraphicFramePr>
          <p:cNvPr id="6" name="Group 141"/>
          <p:cNvGraphicFramePr>
            <a:graphicFrameLocks/>
          </p:cNvGraphicFramePr>
          <p:nvPr/>
        </p:nvGraphicFramePr>
        <p:xfrm>
          <a:off x="2971800" y="1603375"/>
          <a:ext cx="6186488" cy="2436815"/>
        </p:xfrm>
        <a:graphic>
          <a:graphicData uri="http://schemas.openxmlformats.org/drawingml/2006/table">
            <a:tbl>
              <a:tblPr/>
              <a:tblGrid>
                <a:gridCol w="687388"/>
                <a:gridCol w="687387"/>
                <a:gridCol w="687388"/>
                <a:gridCol w="687387"/>
                <a:gridCol w="687388"/>
                <a:gridCol w="687387"/>
                <a:gridCol w="687388"/>
                <a:gridCol w="687387"/>
                <a:gridCol w="687388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145"/>
          <p:cNvGraphicFramePr>
            <a:graphicFrameLocks/>
          </p:cNvGraphicFramePr>
          <p:nvPr/>
        </p:nvGraphicFramePr>
        <p:xfrm>
          <a:off x="152400" y="1579563"/>
          <a:ext cx="1143000" cy="2459038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DADD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DSUB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AND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OR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XOR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147"/>
          <p:cNvGraphicFramePr>
            <a:graphicFrameLocks/>
          </p:cNvGraphicFramePr>
          <p:nvPr/>
        </p:nvGraphicFramePr>
        <p:xfrm>
          <a:off x="1295400" y="1600200"/>
          <a:ext cx="1676400" cy="2438401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R1, R2, R3  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R4, R1, R5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R6, R1, R7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R8, R1, R9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R10, R1, R11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760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Inserting Pipeline Registers into Data Path fig A’.18</a:t>
            </a:r>
          </a:p>
        </p:txBody>
      </p:sp>
      <p:pic>
        <p:nvPicPr>
          <p:cNvPr id="38915" name="Picture 4" descr="F061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19200"/>
            <a:ext cx="8991600" cy="4837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748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Major Hurdle of Pipelining</a:t>
            </a:r>
          </a:p>
        </p:txBody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Consider executing the code below</a:t>
            </a:r>
          </a:p>
          <a:p>
            <a:pPr eaLnBrk="1" hangingPunct="1">
              <a:defRPr/>
            </a:pPr>
            <a:r>
              <a:rPr lang="en-US" smtClean="0"/>
              <a:t>DADD	   R1, R2, R3   	/* R1</a:t>
            </a:r>
            <a:r>
              <a:rPr lang="en-US" smtClean="0">
                <a:sym typeface="Wingdings" pitchFamily="2" charset="2"/>
              </a:rPr>
              <a:t></a:t>
            </a:r>
            <a:r>
              <a:rPr lang="en-US" smtClean="0"/>
              <a:t> R2 + R3 */</a:t>
            </a:r>
          </a:p>
          <a:p>
            <a:pPr eaLnBrk="1" hangingPunct="1">
              <a:defRPr/>
            </a:pPr>
            <a:r>
              <a:rPr lang="en-US" smtClean="0"/>
              <a:t>DSUB	   R4, R1, R5		/* R4</a:t>
            </a:r>
            <a:r>
              <a:rPr lang="en-US" smtClean="0">
                <a:sym typeface="Wingdings" pitchFamily="2" charset="2"/>
              </a:rPr>
              <a:t></a:t>
            </a:r>
            <a:r>
              <a:rPr lang="en-US" smtClean="0"/>
              <a:t> R1 + R5 */</a:t>
            </a:r>
          </a:p>
          <a:p>
            <a:pPr eaLnBrk="1" hangingPunct="1">
              <a:defRPr/>
            </a:pPr>
            <a:r>
              <a:rPr lang="en-US" smtClean="0"/>
              <a:t>AND 	   R6, R1, R7   	/* R6</a:t>
            </a:r>
            <a:r>
              <a:rPr lang="en-US" smtClean="0">
                <a:sym typeface="Wingdings" pitchFamily="2" charset="2"/>
              </a:rPr>
              <a:t></a:t>
            </a:r>
            <a:r>
              <a:rPr lang="en-US" smtClean="0"/>
              <a:t> R1 + R7 */</a:t>
            </a:r>
          </a:p>
          <a:p>
            <a:pPr eaLnBrk="1" hangingPunct="1">
              <a:defRPr/>
            </a:pPr>
            <a:r>
              <a:rPr lang="en-US" smtClean="0"/>
              <a:t>OR 	   R8, R1, R9   	/* R8</a:t>
            </a:r>
            <a:r>
              <a:rPr lang="en-US" smtClean="0">
                <a:sym typeface="Wingdings" pitchFamily="2" charset="2"/>
              </a:rPr>
              <a:t></a:t>
            </a:r>
            <a:r>
              <a:rPr lang="en-US" smtClean="0"/>
              <a:t> R1 | R9 */</a:t>
            </a:r>
          </a:p>
          <a:p>
            <a:pPr eaLnBrk="1" hangingPunct="1">
              <a:defRPr/>
            </a:pPr>
            <a:r>
              <a:rPr lang="en-US" smtClean="0"/>
              <a:t>XOR 	   R10, R1, R11   	/* R10 </a:t>
            </a:r>
            <a:r>
              <a:rPr lang="en-US" smtClean="0">
                <a:sym typeface="Wingdings" pitchFamily="2" charset="2"/>
              </a:rPr>
              <a:t></a:t>
            </a:r>
            <a:r>
              <a:rPr lang="en-US" smtClean="0"/>
              <a:t> R1 ^ R11 */</a:t>
            </a:r>
          </a:p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6139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Finish up Slides from Lecture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Slides 18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</a:p>
          <a:p>
            <a:pPr marL="0" indent="0">
              <a:defRPr/>
            </a:pPr>
            <a:r>
              <a:rPr lang="en-US" alt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CPU Performance Equation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Fallacies and Pitfalls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List of Appendices</a:t>
            </a:r>
            <a:endParaRPr lang="en-US" altLang="en-US" dirty="0">
              <a:sym typeface="Wingdings" panose="05000000000000000000" pitchFamily="2" charset="2"/>
            </a:endParaRPr>
          </a:p>
          <a:p>
            <a:pPr marL="0" indent="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37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RISC Pipeline Problems</a:t>
            </a:r>
          </a:p>
        </p:txBody>
      </p:sp>
      <p:graphicFrame>
        <p:nvGraphicFramePr>
          <p:cNvPr id="1408141" name="Group 141"/>
          <p:cNvGraphicFramePr>
            <a:graphicFrameLocks noGrp="1"/>
          </p:cNvGraphicFramePr>
          <p:nvPr>
            <p:ph sz="half" idx="1"/>
          </p:nvPr>
        </p:nvGraphicFramePr>
        <p:xfrm>
          <a:off x="2971800" y="1603375"/>
          <a:ext cx="6186488" cy="2436815"/>
        </p:xfrm>
        <a:graphic>
          <a:graphicData uri="http://schemas.openxmlformats.org/drawingml/2006/table">
            <a:tbl>
              <a:tblPr/>
              <a:tblGrid>
                <a:gridCol w="687388"/>
                <a:gridCol w="687387"/>
                <a:gridCol w="687388"/>
                <a:gridCol w="687387"/>
                <a:gridCol w="687388"/>
                <a:gridCol w="687387"/>
                <a:gridCol w="687388"/>
                <a:gridCol w="687387"/>
                <a:gridCol w="687388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08145" name="Group 145"/>
          <p:cNvGraphicFramePr>
            <a:graphicFrameLocks noGrp="1"/>
          </p:cNvGraphicFramePr>
          <p:nvPr>
            <p:ph sz="quarter" idx="2"/>
          </p:nvPr>
        </p:nvGraphicFramePr>
        <p:xfrm>
          <a:off x="152400" y="1579563"/>
          <a:ext cx="1143000" cy="2459038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DADD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DSUB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AND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OR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XOR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51" name="Text Box 91"/>
          <p:cNvSpPr txBox="1">
            <a:spLocks noChangeArrowheads="1"/>
          </p:cNvSpPr>
          <p:nvPr/>
        </p:nvSpPr>
        <p:spPr bwMode="auto">
          <a:xfrm>
            <a:off x="3205163" y="1192213"/>
            <a:ext cx="3533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Clock cycle number  (time </a:t>
            </a:r>
            <a:r>
              <a:rPr lang="en-US" altLang="en-US" sz="2800">
                <a:sym typeface="Wingdings" panose="05000000000000000000" pitchFamily="2" charset="2"/>
              </a:rPr>
              <a:t>)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endParaRPr lang="en-US" altLang="en-US"/>
          </a:p>
        </p:txBody>
      </p:sp>
      <p:graphicFrame>
        <p:nvGraphicFramePr>
          <p:cNvPr id="1408147" name="Group 147"/>
          <p:cNvGraphicFramePr>
            <a:graphicFrameLocks noGrp="1"/>
          </p:cNvGraphicFramePr>
          <p:nvPr>
            <p:ph sz="quarter" idx="3"/>
          </p:nvPr>
        </p:nvGraphicFramePr>
        <p:xfrm>
          <a:off x="1295400" y="1600200"/>
          <a:ext cx="1676400" cy="2438401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R1, R2, R3  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R4, R1, R5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R6, R1, R7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R8, R1, R9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R10, R1, R11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68" name="Text Box 148"/>
          <p:cNvSpPr txBox="1">
            <a:spLocks noChangeArrowheads="1"/>
          </p:cNvSpPr>
          <p:nvPr/>
        </p:nvSpPr>
        <p:spPr bwMode="auto">
          <a:xfrm>
            <a:off x="228600" y="4572000"/>
            <a:ext cx="31099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200"/>
              <a:t>So what’s the problem?</a:t>
            </a:r>
          </a:p>
        </p:txBody>
      </p:sp>
    </p:spTree>
    <p:extLst>
      <p:ext uri="{BB962C8B-B14F-4D97-AF65-F5344CB8AC3E}">
        <p14:creationId xmlns:p14="http://schemas.microsoft.com/office/powerpoint/2010/main" val="4112205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Hazards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Data Hazards – a data value computed in one stage is not ready when it is needed in another stage of the pipeline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Simple Solution: stall until it is ready but we can do better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Control or Branch Hazards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Structural Hazards – arise when resources are not sufficient to completely overlap instruction sequence e.g. two floating point add units then having to do three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2235437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 of Pipelines with Stalls</a:t>
            </a:r>
          </a:p>
        </p:txBody>
      </p:sp>
      <p:graphicFrame>
        <p:nvGraphicFramePr>
          <p:cNvPr id="43011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838200" y="4191000"/>
          <a:ext cx="66294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Equation" r:id="rId3" imgW="3111500" imgH="685800" progId="Equation.3">
                  <p:embed/>
                </p:oleObj>
              </mc:Choice>
              <mc:Fallback>
                <p:oleObj name="Equation" r:id="rId3" imgW="31115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91000"/>
                        <a:ext cx="66294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7766" name="Rectangle 6"/>
          <p:cNvSpPr>
            <a:spLocks noChangeArrowheads="1"/>
          </p:cNvSpPr>
          <p:nvPr/>
        </p:nvSpPr>
        <p:spPr bwMode="auto">
          <a:xfrm>
            <a:off x="152400" y="3354388"/>
            <a:ext cx="88392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42900" indent="-3429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 Pipelining can be thought of as improving CPI or improving CCT.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Relationships</a:t>
            </a:r>
          </a:p>
        </p:txBody>
      </p:sp>
      <p:sp>
        <p:nvSpPr>
          <p:cNvPr id="1397767" name="Rectangle 7"/>
          <p:cNvSpPr>
            <a:spLocks noChangeArrowheads="1"/>
          </p:cNvSpPr>
          <p:nvPr/>
        </p:nvSpPr>
        <p:spPr bwMode="auto">
          <a:xfrm>
            <a:off x="228600" y="5792788"/>
            <a:ext cx="22240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42900" indent="-3429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Equations</a:t>
            </a:r>
          </a:p>
        </p:txBody>
      </p:sp>
      <p:graphicFrame>
        <p:nvGraphicFramePr>
          <p:cNvPr id="43014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881063" y="1295400"/>
          <a:ext cx="6281737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Equation" r:id="rId5" imgW="2895600" imgH="914400" progId="Equation.3">
                  <p:embed/>
                </p:oleObj>
              </mc:Choice>
              <mc:Fallback>
                <p:oleObj name="Equation" r:id="rId5" imgW="28956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1295400"/>
                        <a:ext cx="6281737" cy="198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398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 Equations with Stalls</a:t>
            </a:r>
          </a:p>
        </p:txBody>
      </p:sp>
      <p:sp>
        <p:nvSpPr>
          <p:cNvPr id="139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7710487" cy="531812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000" smtClean="0"/>
              <a:t>If we ignore overhead of pipelining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57200" y="2198688"/>
          <a:ext cx="7612063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Equation" r:id="rId3" imgW="3022600" imgH="444500" progId="Equation.3">
                  <p:embed/>
                </p:oleObj>
              </mc:Choice>
              <mc:Fallback>
                <p:oleObj name="Equation" r:id="rId3" imgW="3022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98688"/>
                        <a:ext cx="7612063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914400" y="4967288"/>
          <a:ext cx="68500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Equation" r:id="rId5" imgW="3022600" imgH="419100" progId="Equation.3">
                  <p:embed/>
                </p:oleObj>
              </mc:Choice>
              <mc:Fallback>
                <p:oleObj name="Equation" r:id="rId5" imgW="3022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67288"/>
                        <a:ext cx="685006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9816" name="Rectangle 8"/>
          <p:cNvSpPr>
            <a:spLocks noChangeArrowheads="1"/>
          </p:cNvSpPr>
          <p:nvPr/>
        </p:nvSpPr>
        <p:spPr bwMode="auto">
          <a:xfrm>
            <a:off x="304800" y="3887788"/>
            <a:ext cx="7710488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42900" indent="-3429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Special Case: If we assume every instruction takes same number of cycles, i.e., CPI = constant and assume this constant is the depth of the pipeline then </a:t>
            </a:r>
          </a:p>
        </p:txBody>
      </p:sp>
    </p:spTree>
    <p:extLst>
      <p:ext uri="{BB962C8B-B14F-4D97-AF65-F5344CB8AC3E}">
        <p14:creationId xmlns:p14="http://schemas.microsoft.com/office/powerpoint/2010/main" val="2348692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 Equations with Stalls</a:t>
            </a:r>
          </a:p>
        </p:txBody>
      </p:sp>
      <p:sp>
        <p:nvSpPr>
          <p:cNvPr id="144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7710487" cy="531812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000" smtClean="0"/>
              <a:t>Alternatively focusing on improvement in CCT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066800" y="1608138"/>
          <a:ext cx="6324600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Equation" r:id="rId3" imgW="3937000" imgH="1447800" progId="Equation.3">
                  <p:embed/>
                </p:oleObj>
              </mc:Choice>
              <mc:Fallback>
                <p:oleObj name="Equation" r:id="rId3" imgW="39370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8138"/>
                        <a:ext cx="6324600" cy="232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914400" y="4967288"/>
          <a:ext cx="68500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Equation" r:id="rId5" imgW="3022600" imgH="419100" progId="Equation.3">
                  <p:embed/>
                </p:oleObj>
              </mc:Choice>
              <mc:Fallback>
                <p:oleObj name="Equation" r:id="rId5" imgW="3022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67288"/>
                        <a:ext cx="6850063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5894" name="Rectangle 6"/>
          <p:cNvSpPr>
            <a:spLocks noChangeArrowheads="1"/>
          </p:cNvSpPr>
          <p:nvPr/>
        </p:nvSpPr>
        <p:spPr bwMode="auto">
          <a:xfrm>
            <a:off x="304800" y="4495800"/>
            <a:ext cx="77104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42900" indent="-3429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Then simplifying using formulas for CCTpipelined</a:t>
            </a:r>
          </a:p>
        </p:txBody>
      </p:sp>
    </p:spTree>
    <p:extLst>
      <p:ext uri="{BB962C8B-B14F-4D97-AF65-F5344CB8AC3E}">
        <p14:creationId xmlns:p14="http://schemas.microsoft.com/office/powerpoint/2010/main" val="2396121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 Equations with Stalls</a:t>
            </a:r>
          </a:p>
        </p:txBody>
      </p:sp>
      <p:sp>
        <p:nvSpPr>
          <p:cNvPr id="144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7710487" cy="531812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000" smtClean="0"/>
              <a:t>Then simplifying using formulas for </a:t>
            </a:r>
            <a:r>
              <a:rPr lang="en-US" sz="2000" baseline="-25000" smtClean="0"/>
              <a:t>CCTpipelined</a:t>
            </a:r>
            <a:r>
              <a:rPr lang="en-US" sz="2000" smtClean="0"/>
              <a:t>  and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066800" y="5264150"/>
          <a:ext cx="63246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3" imgW="3937000" imgH="469900" progId="Equation.3">
                  <p:embed/>
                </p:oleObj>
              </mc:Choice>
              <mc:Fallback>
                <p:oleObj name="Equation" r:id="rId3" imgW="3937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264150"/>
                        <a:ext cx="63246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6919" name="Rectangle 7"/>
          <p:cNvSpPr>
            <a:spLocks noChangeArrowheads="1"/>
          </p:cNvSpPr>
          <p:nvPr/>
        </p:nvSpPr>
        <p:spPr bwMode="auto">
          <a:xfrm>
            <a:off x="442913" y="4573588"/>
            <a:ext cx="771048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obtain</a:t>
            </a:r>
          </a:p>
        </p:txBody>
      </p:sp>
      <p:graphicFrame>
        <p:nvGraphicFramePr>
          <p:cNvPr id="46086" name="Object 8"/>
          <p:cNvGraphicFramePr>
            <a:graphicFrameLocks noChangeAspect="1"/>
          </p:cNvGraphicFramePr>
          <p:nvPr/>
        </p:nvGraphicFramePr>
        <p:xfrm>
          <a:off x="1447800" y="1798638"/>
          <a:ext cx="5638800" cy="260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Equation" r:id="rId5" imgW="2501900" imgH="1155700" progId="Equation.3">
                  <p:embed/>
                </p:oleObj>
              </mc:Choice>
              <mc:Fallback>
                <p:oleObj name="Equation" r:id="rId5" imgW="25019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98638"/>
                        <a:ext cx="5638800" cy="260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642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Structural Hazards</a:t>
            </a:r>
          </a:p>
        </p:txBody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mtClean="0"/>
              <a:t>If a combination of instructions cannot be accommodated because of resource conflicts is called a structural hazard.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mtClean="0"/>
              <a:t>Examples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l"/>
              <a:defRPr/>
            </a:pPr>
            <a:r>
              <a:rPr lang="en-US" smtClean="0"/>
              <a:t>Single port memory (what is a dual port memory anyway?)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l"/>
              <a:defRPr/>
            </a:pPr>
            <a:r>
              <a:rPr lang="en-US" smtClean="0"/>
              <a:t>One write port on register file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l"/>
              <a:defRPr/>
            </a:pPr>
            <a:r>
              <a:rPr lang="en-US" smtClean="0"/>
              <a:t>Single floating point adder</a:t>
            </a:r>
          </a:p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Char char="l"/>
              <a:defRPr/>
            </a:pPr>
            <a:r>
              <a:rPr lang="en-US" smtClean="0"/>
              <a:t>…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mtClean="0"/>
              <a:t>A stall in pipeline frequently called a pipeline bubble or just bubble.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mtClean="0"/>
              <a:t>A bubble floats through the pipeline occupying space</a:t>
            </a:r>
          </a:p>
        </p:txBody>
      </p:sp>
    </p:spTree>
    <p:extLst>
      <p:ext uri="{BB962C8B-B14F-4D97-AF65-F5344CB8AC3E}">
        <p14:creationId xmlns:p14="http://schemas.microsoft.com/office/powerpoint/2010/main" val="3140879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Structural Hazard Fig C.4</a:t>
            </a:r>
          </a:p>
        </p:txBody>
      </p:sp>
      <p:pic>
        <p:nvPicPr>
          <p:cNvPr id="48131" name="Picture 4" descr="AppA-fig0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43000"/>
            <a:ext cx="7239000" cy="576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2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Pipeline Stalled for Structural Hazard</a:t>
            </a:r>
          </a:p>
        </p:txBody>
      </p:sp>
      <p:graphicFrame>
        <p:nvGraphicFramePr>
          <p:cNvPr id="1434719" name="Group 95"/>
          <p:cNvGraphicFramePr>
            <a:graphicFrameLocks noGrp="1"/>
          </p:cNvGraphicFramePr>
          <p:nvPr>
            <p:ph sz="half" idx="1"/>
          </p:nvPr>
        </p:nvGraphicFramePr>
        <p:xfrm>
          <a:off x="2362200" y="1752600"/>
          <a:ext cx="5715000" cy="259080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MEM*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4699" name="Group 75"/>
          <p:cNvGraphicFramePr>
            <a:graphicFrameLocks noGrp="1"/>
          </p:cNvGraphicFramePr>
          <p:nvPr>
            <p:ph sz="half" idx="2"/>
          </p:nvPr>
        </p:nvGraphicFramePr>
        <p:xfrm>
          <a:off x="228600" y="1754188"/>
          <a:ext cx="2133600" cy="2589214"/>
        </p:xfrm>
        <a:graphic>
          <a:graphicData uri="http://schemas.openxmlformats.org/drawingml/2006/table">
            <a:tbl>
              <a:tblPr/>
              <a:tblGrid>
                <a:gridCol w="21336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n+1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n+2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n+3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 n+4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43" name="Text Box 91"/>
          <p:cNvSpPr txBox="1">
            <a:spLocks noChangeArrowheads="1"/>
          </p:cNvSpPr>
          <p:nvPr/>
        </p:nvSpPr>
        <p:spPr bwMode="auto">
          <a:xfrm>
            <a:off x="3205163" y="1192213"/>
            <a:ext cx="3533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Clock cycle number  (time </a:t>
            </a:r>
            <a:r>
              <a:rPr lang="en-US" altLang="en-US" sz="2800">
                <a:sym typeface="Wingdings" panose="05000000000000000000" pitchFamily="2" charset="2"/>
              </a:rPr>
              <a:t>)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endParaRPr lang="en-US" altLang="en-US"/>
          </a:p>
        </p:txBody>
      </p:sp>
      <p:sp>
        <p:nvSpPr>
          <p:cNvPr id="1434720" name="Rectangle 96"/>
          <p:cNvSpPr>
            <a:spLocks noChangeArrowheads="1"/>
          </p:cNvSpPr>
          <p:nvPr/>
        </p:nvSpPr>
        <p:spPr bwMode="auto">
          <a:xfrm>
            <a:off x="290513" y="4800600"/>
            <a:ext cx="830738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42900" indent="-3429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 – a Memory cycle that is a load or Store</a:t>
            </a:r>
          </a:p>
          <a:p>
            <a:pPr marL="342900" indent="-3429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MEM* – a Memory cycle that is not a load or Store</a:t>
            </a:r>
          </a:p>
        </p:txBody>
      </p:sp>
    </p:spTree>
    <p:extLst>
      <p:ext uri="{BB962C8B-B14F-4D97-AF65-F5344CB8AC3E}">
        <p14:creationId xmlns:p14="http://schemas.microsoft.com/office/powerpoint/2010/main" val="2165435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Hazards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2191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7650"/>
            <a:ext cx="8969375" cy="78105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Patterson’s 5 steps to design a processor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mtClean="0"/>
              <a:t>Analyze instruction set =&gt; datapath requirements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mtClean="0"/>
              <a:t>Select set of data-path components &amp; establish clock methodology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mtClean="0"/>
              <a:t>Assemble data-path meeting the requirements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mtClean="0"/>
              <a:t>Analyze implementation of each instruction to determine setting of control points that effects the register transfer.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mtClean="0"/>
              <a:t>Assemble the control logic</a:t>
            </a:r>
          </a:p>
        </p:txBody>
      </p:sp>
    </p:spTree>
    <p:extLst>
      <p:ext uri="{BB962C8B-B14F-4D97-AF65-F5344CB8AC3E}">
        <p14:creationId xmlns:p14="http://schemas.microsoft.com/office/powerpoint/2010/main" val="2941203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Hazard</a:t>
            </a:r>
          </a:p>
        </p:txBody>
      </p:sp>
      <p:graphicFrame>
        <p:nvGraphicFramePr>
          <p:cNvPr id="1435761" name="Group 113"/>
          <p:cNvGraphicFramePr>
            <a:graphicFrameLocks noGrp="1"/>
          </p:cNvGraphicFramePr>
          <p:nvPr>
            <p:ph sz="half" idx="1"/>
          </p:nvPr>
        </p:nvGraphicFramePr>
        <p:xfrm>
          <a:off x="2971800" y="1603375"/>
          <a:ext cx="6186488" cy="4495800"/>
        </p:xfrm>
        <a:graphic>
          <a:graphicData uri="http://schemas.openxmlformats.org/drawingml/2006/table">
            <a:tbl>
              <a:tblPr/>
              <a:tblGrid>
                <a:gridCol w="687388"/>
                <a:gridCol w="687387"/>
                <a:gridCol w="687388"/>
                <a:gridCol w="687387"/>
                <a:gridCol w="687388"/>
                <a:gridCol w="687387"/>
                <a:gridCol w="687388"/>
                <a:gridCol w="687387"/>
                <a:gridCol w="687388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WB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5771" name="Group 123"/>
          <p:cNvGraphicFramePr>
            <a:graphicFrameLocks noGrp="1"/>
          </p:cNvGraphicFramePr>
          <p:nvPr>
            <p:ph sz="quarter" idx="2"/>
          </p:nvPr>
        </p:nvGraphicFramePr>
        <p:xfrm>
          <a:off x="152400" y="1579563"/>
          <a:ext cx="1143000" cy="452437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DADD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DSUB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XOR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91" name="Text Box 91"/>
          <p:cNvSpPr txBox="1">
            <a:spLocks noChangeArrowheads="1"/>
          </p:cNvSpPr>
          <p:nvPr/>
        </p:nvSpPr>
        <p:spPr bwMode="auto">
          <a:xfrm>
            <a:off x="3205163" y="1192213"/>
            <a:ext cx="3533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Clock cycle number  (time </a:t>
            </a:r>
            <a:r>
              <a:rPr lang="en-US" altLang="en-US" sz="2800">
                <a:sym typeface="Wingdings" panose="05000000000000000000" pitchFamily="2" charset="2"/>
              </a:rPr>
              <a:t>)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endParaRPr lang="en-US" altLang="en-US"/>
          </a:p>
        </p:txBody>
      </p:sp>
      <p:graphicFrame>
        <p:nvGraphicFramePr>
          <p:cNvPr id="1435766" name="Group 118"/>
          <p:cNvGraphicFramePr>
            <a:graphicFrameLocks noGrp="1"/>
          </p:cNvGraphicFramePr>
          <p:nvPr>
            <p:ph sz="quarter" idx="3"/>
          </p:nvPr>
        </p:nvGraphicFramePr>
        <p:xfrm>
          <a:off x="1295400" y="1600200"/>
          <a:ext cx="1676400" cy="4514850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Instruction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R1, R2, R3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R4, R1, R5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R6, R1, R7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R8, R1, R9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R10, R1, R11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08" name="Text Box 108"/>
          <p:cNvSpPr txBox="1">
            <a:spLocks noChangeArrowheads="1"/>
          </p:cNvSpPr>
          <p:nvPr/>
        </p:nvSpPr>
        <p:spPr bwMode="auto">
          <a:xfrm>
            <a:off x="381000" y="6172200"/>
            <a:ext cx="67818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3200"/>
              <a:t>IM – instruction Memory, DM – data memory</a:t>
            </a:r>
          </a:p>
          <a:p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580922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16963" cy="514350"/>
          </a:xfrm>
        </p:spPr>
        <p:txBody>
          <a:bodyPr/>
          <a:lstStyle/>
          <a:p>
            <a:pPr eaLnBrk="1" hangingPunct="1"/>
            <a:r>
              <a:rPr lang="en-US" altLang="en-US" smtClean="0"/>
              <a:t>Figure C.6</a:t>
            </a:r>
          </a:p>
        </p:txBody>
      </p:sp>
      <p:pic>
        <p:nvPicPr>
          <p:cNvPr id="52227" name="Picture 4" descr="AppA-fig0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79450"/>
            <a:ext cx="7696200" cy="635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40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Minimizing Data Hazard Stalls by Forwarding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6353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Fig C.7 Forwarding</a:t>
            </a:r>
          </a:p>
        </p:txBody>
      </p:sp>
      <p:pic>
        <p:nvPicPr>
          <p:cNvPr id="54275" name="Picture 4" descr="AppA-fig0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7467600" cy="612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23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Forward of operands for Stores C.8</a:t>
            </a:r>
          </a:p>
        </p:txBody>
      </p:sp>
      <p:pic>
        <p:nvPicPr>
          <p:cNvPr id="55299" name="Picture 4" descr="AppA-fig08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95400"/>
            <a:ext cx="8991600" cy="544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71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21775" cy="666750"/>
          </a:xfrm>
        </p:spPr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Figure C.9 (new slide) Data Forwarding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20788"/>
            <a:ext cx="7607300" cy="48704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2532" name="Picture 4" descr="appc-09-9780123838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065963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Footer Placeholder 2"/>
          <p:cNvSpPr txBox="1">
            <a:spLocks/>
          </p:cNvSpPr>
          <p:nvPr/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Copyright © 2011, Elsevier Inc. All rights Reserved.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73063" y="5613737"/>
            <a:ext cx="82454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2"/>
                </a:solidFill>
                <a:latin typeface="Helvetica" panose="020B0604020202020204" pitchFamily="34" charset="0"/>
              </a:defRPr>
            </a:lvl2pPr>
            <a:lvl3pPr marL="1143000" indent="-228600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anose="05000000000000000000" pitchFamily="2" charset="2"/>
              <a:buChar char="l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b="1">
                <a:solidFill>
                  <a:schemeClr val="tx2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Figure C.9 The load instruction can bypass its results to the AND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and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OR instructions, but not to the DSUB, since that would mean forwarding the result in “negative time.”</a:t>
            </a:r>
          </a:p>
        </p:txBody>
      </p:sp>
    </p:spTree>
    <p:extLst>
      <p:ext uri="{BB962C8B-B14F-4D97-AF65-F5344CB8AC3E}">
        <p14:creationId xmlns:p14="http://schemas.microsoft.com/office/powerpoint/2010/main" val="38289275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Logic to detect Hazards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100" y="1143000"/>
            <a:ext cx="8324850" cy="294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>
                <a:solidFill>
                  <a:srgbClr val="000000"/>
                </a:solidFill>
                <a:miter lim="800000"/>
                <a:headEnd type="none" w="med" len="med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34605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C.23 Forwarding Paths</a:t>
            </a:r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988" y="1220788"/>
            <a:ext cx="6294437" cy="5224462"/>
          </a:xfrm>
        </p:spPr>
      </p:pic>
    </p:spTree>
    <p:extLst>
      <p:ext uri="{BB962C8B-B14F-4D97-AF65-F5344CB8AC3E}">
        <p14:creationId xmlns:p14="http://schemas.microsoft.com/office/powerpoint/2010/main" val="416292615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Forwarding Figure C.26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46050" y="1066800"/>
          <a:ext cx="8767764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565"/>
                <a:gridCol w="1384565"/>
                <a:gridCol w="1384565"/>
                <a:gridCol w="1384565"/>
                <a:gridCol w="1384565"/>
                <a:gridCol w="1844939"/>
              </a:tblGrid>
              <a:tr h="11890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Pipeline Reg. Source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Opcode of Source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Pipeline Reg.   </a:t>
                      </a:r>
                      <a:r>
                        <a:rPr lang="en-US" sz="1600" dirty="0" smtClean="0"/>
                        <a:t>Destination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Opcode of </a:t>
                      </a:r>
                      <a:r>
                        <a:rPr lang="en-US" sz="1600" dirty="0" smtClean="0"/>
                        <a:t>Destination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Destination</a:t>
                      </a:r>
                      <a:r>
                        <a:rPr lang="en-US" sz="1800" dirty="0" smtClean="0"/>
                        <a:t> of forwarding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Comparison </a:t>
                      </a:r>
                    </a:p>
                    <a:p>
                      <a:r>
                        <a:rPr lang="en-US" sz="1800" dirty="0" smtClean="0"/>
                        <a:t>(if</a:t>
                      </a:r>
                      <a:r>
                        <a:rPr lang="en-US" sz="1800" baseline="0" dirty="0" smtClean="0"/>
                        <a:t> equal then forward )</a:t>
                      </a:r>
                      <a:endParaRPr lang="en-US" sz="1800" dirty="0"/>
                    </a:p>
                  </a:txBody>
                  <a:tcPr marT="45732" marB="45732"/>
                </a:tc>
              </a:tr>
            </a:tbl>
          </a:graphicData>
        </a:graphic>
      </p:graphicFrame>
      <p:pic>
        <p:nvPicPr>
          <p:cNvPr id="245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38375"/>
            <a:ext cx="85137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4814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92350"/>
            <a:ext cx="80454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graphicFrame>
        <p:nvGraphicFramePr>
          <p:cNvPr id="5" name="Content Placeholder 1"/>
          <p:cNvGraphicFramePr>
            <a:graphicFrameLocks/>
          </p:cNvGraphicFramePr>
          <p:nvPr/>
        </p:nvGraphicFramePr>
        <p:xfrm>
          <a:off x="146050" y="1066800"/>
          <a:ext cx="8767764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565"/>
                <a:gridCol w="1384565"/>
                <a:gridCol w="1384565"/>
                <a:gridCol w="1384565"/>
                <a:gridCol w="1384565"/>
                <a:gridCol w="1844939"/>
              </a:tblGrid>
              <a:tr h="11890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Pipeline Reg. Source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Opcode of Source</a:t>
                      </a:r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Pipeline Reg.   </a:t>
                      </a:r>
                      <a:r>
                        <a:rPr lang="en-US" sz="1600" dirty="0" smtClean="0"/>
                        <a:t>Destination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Opcode of </a:t>
                      </a:r>
                      <a:r>
                        <a:rPr lang="en-US" sz="1600" dirty="0" smtClean="0"/>
                        <a:t>Destination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Destination</a:t>
                      </a:r>
                      <a:r>
                        <a:rPr lang="en-US" sz="1800" dirty="0" smtClean="0"/>
                        <a:t> of forwarding</a:t>
                      </a:r>
                    </a:p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Comparison </a:t>
                      </a:r>
                    </a:p>
                    <a:p>
                      <a:r>
                        <a:rPr lang="en-US" sz="1800" dirty="0" smtClean="0"/>
                        <a:t>(if</a:t>
                      </a:r>
                      <a:r>
                        <a:rPr lang="en-US" sz="1800" baseline="0" dirty="0" smtClean="0"/>
                        <a:t> equal then forward )</a:t>
                      </a:r>
                      <a:endParaRPr lang="en-US" sz="1800" dirty="0"/>
                    </a:p>
                  </a:txBody>
                  <a:tcPr marT="45732" marB="4573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0985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16963" cy="59055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>Components we are assuming you know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62000"/>
            <a:ext cx="8853487" cy="5867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Basic Gates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Ands, ors, </a:t>
            </a:r>
            <a:r>
              <a:rPr lang="en-US" dirty="0" err="1" smtClean="0"/>
              <a:t>xors</a:t>
            </a:r>
            <a:r>
              <a:rPr lang="en-US" dirty="0" smtClean="0"/>
              <a:t>, </a:t>
            </a:r>
            <a:r>
              <a:rPr lang="en-US" dirty="0" err="1" smtClean="0"/>
              <a:t>nands</a:t>
            </a:r>
            <a:r>
              <a:rPr lang="en-US" dirty="0" smtClean="0"/>
              <a:t>, </a:t>
            </a:r>
            <a:r>
              <a:rPr lang="en-US" dirty="0" err="1" smtClean="0"/>
              <a:t>nors</a:t>
            </a:r>
            <a:endParaRPr lang="en-US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Combinational components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Adders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ALU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Multiplexers (MUXs)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Decoders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Not going to need: PLAs, PALs, FPGAs …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Sequential Components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Registers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Register file: banks of registers, pair of </a:t>
            </a:r>
            <a:r>
              <a:rPr lang="en-US" dirty="0" err="1" smtClean="0"/>
              <a:t>Mux</a:t>
            </a:r>
            <a:r>
              <a:rPr lang="en-US" dirty="0" smtClean="0"/>
              <a:t>, decoder for load lines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Memories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Register Transfer Language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r>
              <a:rPr lang="en-US" dirty="0" err="1" smtClean="0"/>
              <a:t>NonBranch</a:t>
            </a:r>
            <a:r>
              <a:rPr lang="en-US" dirty="0" smtClean="0"/>
              <a:t>: PC </a:t>
            </a:r>
            <a:r>
              <a:rPr lang="en-US" dirty="0" smtClean="0">
                <a:sym typeface="Wingdings" pitchFamily="2" charset="2"/>
              </a:rPr>
              <a:t> PC + 4</a:t>
            </a:r>
            <a:r>
              <a:rPr lang="en-US" dirty="0" smtClean="0"/>
              <a:t>	  (control signal: register transfer)</a:t>
            </a:r>
          </a:p>
        </p:txBody>
      </p:sp>
    </p:spTree>
    <p:extLst>
      <p:ext uri="{BB962C8B-B14F-4D97-AF65-F5344CB8AC3E}">
        <p14:creationId xmlns:p14="http://schemas.microsoft.com/office/powerpoint/2010/main" val="259669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C.23 Forwarding Paths</a:t>
            </a:r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988" y="1220788"/>
            <a:ext cx="6294437" cy="5224462"/>
          </a:xfrm>
        </p:spPr>
      </p:pic>
    </p:spTree>
    <p:extLst>
      <p:ext uri="{BB962C8B-B14F-4D97-AF65-F5344CB8AC3E}">
        <p14:creationId xmlns:p14="http://schemas.microsoft.com/office/powerpoint/2010/main" val="3528023495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Load/Use Hazard</a:t>
            </a:r>
          </a:p>
        </p:txBody>
      </p:sp>
      <p:pic>
        <p:nvPicPr>
          <p:cNvPr id="276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988" y="1220788"/>
            <a:ext cx="6294437" cy="5224462"/>
          </a:xfrm>
        </p:spPr>
      </p:pic>
    </p:spTree>
    <p:extLst>
      <p:ext uri="{BB962C8B-B14F-4D97-AF65-F5344CB8AC3E}">
        <p14:creationId xmlns:p14="http://schemas.microsoft.com/office/powerpoint/2010/main" val="2647740259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Hazrds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37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/>
              <a:t>Copyright © 2011, Elsevier Inc. All rights Reserved.</a:t>
            </a:r>
          </a:p>
        </p:txBody>
      </p:sp>
      <p:pic>
        <p:nvPicPr>
          <p:cNvPr id="57347" name="Picture 4" descr="appc-18-9780123838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162800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365125" y="4876800"/>
            <a:ext cx="83216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just"/>
            <a:r>
              <a:rPr lang="en-US" altLang="en-US" sz="1200">
                <a:latin typeface="Times New Roman" panose="02020603050405020304" pitchFamily="18" charset="0"/>
              </a:rPr>
              <a:t>Figure C.18 The states in a 2-bit prediction scheme. By using 2 bits rather than 1, a branch that strongly favors taken or not taken—as many branches do—will be mispredicted less often than with a 1-bit predictor. The 2 bits are used to encode the four states in the system. The 2-bit scheme is actually a specialization of a more general scheme that has an </a:t>
            </a:r>
            <a:r>
              <a:rPr lang="en-US" altLang="en-US" sz="1200" i="1">
                <a:latin typeface="Times New Roman" panose="02020603050405020304" pitchFamily="18" charset="0"/>
              </a:rPr>
              <a:t>n</a:t>
            </a:r>
            <a:r>
              <a:rPr lang="en-US" altLang="en-US" sz="1200">
                <a:latin typeface="Times New Roman" panose="02020603050405020304" pitchFamily="18" charset="0"/>
              </a:rPr>
              <a:t>-bit saturating counter for each entry in the prediction buffer. With an </a:t>
            </a:r>
            <a:r>
              <a:rPr lang="en-US" altLang="en-US" sz="1200" i="1">
                <a:latin typeface="Times New Roman" panose="02020603050405020304" pitchFamily="18" charset="0"/>
              </a:rPr>
              <a:t>n</a:t>
            </a:r>
            <a:r>
              <a:rPr lang="en-US" altLang="en-US" sz="1200">
                <a:latin typeface="Times New Roman" panose="02020603050405020304" pitchFamily="18" charset="0"/>
              </a:rPr>
              <a:t>-bit counter, the counter can take on values between 0 and 2n – 1: When the counter is greater than or equal to one-half of its maximum value (2n – 1), the branch is predicted as taken; otherwise, it is predicted as untaken. Studies of </a:t>
            </a:r>
            <a:r>
              <a:rPr lang="en-US" altLang="en-US" sz="1200" i="1">
                <a:latin typeface="Times New Roman" panose="02020603050405020304" pitchFamily="18" charset="0"/>
              </a:rPr>
              <a:t>n</a:t>
            </a:r>
            <a:r>
              <a:rPr lang="en-US" altLang="en-US" sz="1200">
                <a:latin typeface="Times New Roman" panose="02020603050405020304" pitchFamily="18" charset="0"/>
              </a:rPr>
              <a:t>-bit predictors have shown that the 2-bit predictors do almost as well, thus most systems rely on 2-bit branch predictors rather than the more general </a:t>
            </a:r>
            <a:r>
              <a:rPr lang="en-US" altLang="en-US" sz="1200" i="1">
                <a:latin typeface="Times New Roman" panose="02020603050405020304" pitchFamily="18" charset="0"/>
              </a:rPr>
              <a:t>n</a:t>
            </a:r>
            <a:r>
              <a:rPr lang="en-US" altLang="en-US" sz="1200">
                <a:latin typeface="Times New Roman" panose="02020603050405020304" pitchFamily="18" charset="0"/>
              </a:rPr>
              <a:t>-bit predictors.</a:t>
            </a:r>
          </a:p>
        </p:txBody>
      </p:sp>
    </p:spTree>
    <p:extLst>
      <p:ext uri="{BB962C8B-B14F-4D97-AF65-F5344CB8AC3E}">
        <p14:creationId xmlns:p14="http://schemas.microsoft.com/office/powerpoint/2010/main" val="2188646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Pop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Suppose that your application is 60% parallelizable what is the overall Speedup in going from 1 core to 2?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Assuming Power and Frequency are linearly related how is the Dynamic Power affected by the improvement?</a:t>
            </a:r>
            <a:endParaRPr lang="en-US" dirty="0"/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084263" y="2286000"/>
          <a:ext cx="667385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3" imgW="3124200" imgH="838200" progId="Equation.3">
                  <p:embed/>
                </p:oleObj>
              </mc:Choice>
              <mc:Fallback>
                <p:oleObj name="Equation" r:id="rId3" imgW="31242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2286000"/>
                        <a:ext cx="6673850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3"/>
          <p:cNvGraphicFramePr>
            <a:graphicFrameLocks noChangeAspect="1"/>
          </p:cNvGraphicFramePr>
          <p:nvPr/>
        </p:nvGraphicFramePr>
        <p:xfrm>
          <a:off x="231775" y="5670550"/>
          <a:ext cx="84550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Equation" r:id="rId5" imgW="4127500" imgH="393700" progId="Equation.3">
                  <p:embed/>
                </p:oleObj>
              </mc:Choice>
              <mc:Fallback>
                <p:oleObj name="Equation" r:id="rId5" imgW="4127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5670550"/>
                        <a:ext cx="84550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241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Plan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990600"/>
            <a:ext cx="5272087" cy="5454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Chapter reading plan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1</a:t>
            </a:r>
            <a:r>
              <a:rPr lang="en-US" sz="2000" dirty="0" smtClean="0">
                <a:sym typeface="Wingdings" pitchFamily="2" charset="2"/>
              </a:rPr>
              <a:t>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ym typeface="Wingdings" pitchFamily="2" charset="2"/>
              </a:rPr>
              <a:t>Appendix C(pipeline review)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ym typeface="Wingdings" pitchFamily="2" charset="2"/>
              </a:rPr>
              <a:t>Appendix B (Cache review)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ym typeface="Wingdings" pitchFamily="2" charset="2"/>
              </a:rPr>
              <a:t>Chapter </a:t>
            </a:r>
            <a:r>
              <a:rPr lang="en-US" sz="2000" dirty="0" smtClean="0">
                <a:sym typeface="Wingdings" pitchFamily="2" charset="2"/>
              </a:rPr>
              <a:t>2 </a:t>
            </a:r>
            <a:r>
              <a:rPr lang="en-US" sz="2000" dirty="0">
                <a:sym typeface="Wingdings" pitchFamily="2" charset="2"/>
              </a:rPr>
              <a:t>(Memory Hierarchy)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ym typeface="Wingdings" pitchFamily="2" charset="2"/>
              </a:rPr>
              <a:t>Appendix A (ISA review not really)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ym typeface="Wingdings" pitchFamily="2" charset="2"/>
              </a:rPr>
              <a:t>Chapter 3 (Instruction Level Parallelism ILP)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ym typeface="Wingdings" pitchFamily="2" charset="2"/>
              </a:rPr>
              <a:t>Chapter 4 (Data </a:t>
            </a:r>
            <a:r>
              <a:rPr lang="en-US" sz="2000" dirty="0">
                <a:sym typeface="Wingdings" pitchFamily="2" charset="2"/>
              </a:rPr>
              <a:t>l</a:t>
            </a:r>
            <a:r>
              <a:rPr lang="en-US" sz="2000" dirty="0" smtClean="0">
                <a:sym typeface="Wingdings" pitchFamily="2" charset="2"/>
              </a:rPr>
              <a:t>evel parallelism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ym typeface="Wingdings" pitchFamily="2" charset="2"/>
              </a:rPr>
              <a:t>Chapter </a:t>
            </a:r>
            <a:r>
              <a:rPr lang="en-US" sz="2000" dirty="0" smtClean="0">
                <a:sym typeface="Wingdings" pitchFamily="2" charset="2"/>
              </a:rPr>
              <a:t>5  (Thread level </a:t>
            </a:r>
            <a:r>
              <a:rPr lang="en-US" sz="2000" dirty="0">
                <a:sym typeface="Wingdings" pitchFamily="2" charset="2"/>
              </a:rPr>
              <a:t>parallelism</a:t>
            </a:r>
            <a:r>
              <a:rPr lang="en-US" sz="2000" dirty="0" smtClean="0">
                <a:sym typeface="Wingdings" pitchFamily="2" charset="2"/>
              </a:rPr>
              <a:t>)</a:t>
            </a:r>
            <a:endParaRPr lang="en-US" sz="2000" dirty="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ym typeface="Wingdings" pitchFamily="2" charset="2"/>
              </a:rPr>
              <a:t>Chapter 6  (Warehouse-scale computing)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ym typeface="Wingdings" pitchFamily="2" charset="2"/>
              </a:rPr>
              <a:t>Sprinkle in other appendices</a:t>
            </a: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10200" y="1143000"/>
            <a:ext cx="35814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Website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Lectures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HW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Links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Errata ??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defRPr/>
            </a:pPr>
            <a:r>
              <a:rPr lang="en-US" sz="2000" kern="0" baseline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moodle</a:t>
            </a:r>
            <a:endParaRPr lang="en-US" sz="2000" kern="0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hlinkClick r:id="rId2"/>
              </a:rPr>
              <a:t>https://dropbox.cse.sc.edu/</a:t>
            </a:r>
            <a:endParaRPr lang="en-US" sz="2000" kern="0" baseline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CEC  login/password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Systems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Simplescalar</a:t>
            </a: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- pipeline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Beowulf cluster  - MPI</a:t>
            </a:r>
          </a:p>
          <a:p>
            <a:pPr marL="385763" indent="-385763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kern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GTX - multithreaded</a:t>
            </a:r>
          </a:p>
        </p:txBody>
      </p:sp>
    </p:spTree>
    <p:extLst>
      <p:ext uri="{BB962C8B-B14F-4D97-AF65-F5344CB8AC3E}">
        <p14:creationId xmlns:p14="http://schemas.microsoft.com/office/powerpoint/2010/main" val="1662128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7650"/>
            <a:ext cx="9121775" cy="781050"/>
          </a:xfrm>
        </p:spPr>
        <p:txBody>
          <a:bodyPr/>
          <a:lstStyle/>
          <a:p>
            <a:pPr eaLnBrk="1" hangingPunct="1"/>
            <a:r>
              <a:rPr lang="en-US" altLang="en-US" sz="4300" smtClean="0"/>
              <a:t>MIPS Simplifies Processor Design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Instructions same size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Source registers always in same place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err="1" smtClean="0"/>
              <a:t>Immediates</a:t>
            </a:r>
            <a:r>
              <a:rPr lang="en-US" dirty="0" smtClean="0"/>
              <a:t> are always same size, same location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Operations always on registers or </a:t>
            </a:r>
            <a:r>
              <a:rPr lang="en-US" dirty="0" err="1" smtClean="0"/>
              <a:t>immediates</a:t>
            </a:r>
            <a:endParaRPr lang="en-US" dirty="0" smtClean="0"/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Single cycle data path means …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CPI is …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CCT is  …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dirty="0" smtClean="0"/>
              <a:t>Reference http://en.wikipedia.org/wiki/MIPS_architecture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endParaRPr lang="en-US" dirty="0" smtClean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371975" y="6599238"/>
            <a:ext cx="40100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/>
              <a:t>Ref: http://en.wikipedia.org/wiki/MIPS_architecture</a:t>
            </a:r>
          </a:p>
        </p:txBody>
      </p:sp>
    </p:spTree>
    <p:extLst>
      <p:ext uri="{BB962C8B-B14F-4D97-AF65-F5344CB8AC3E}">
        <p14:creationId xmlns:p14="http://schemas.microsoft.com/office/powerpoint/2010/main" val="6616522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16963" cy="514350"/>
          </a:xfrm>
        </p:spPr>
        <p:txBody>
          <a:bodyPr/>
          <a:lstStyle/>
          <a:p>
            <a:pPr eaLnBrk="1" hangingPunct="1"/>
            <a:r>
              <a:rPr lang="en-US" altLang="en-US" smtClean="0"/>
              <a:t>Register File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056063" y="4114800"/>
            <a:ext cx="1066800" cy="609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114800" y="4191000"/>
            <a:ext cx="9636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/>
              <a:t>32:1 Mux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486400" y="4114800"/>
            <a:ext cx="1066800" cy="609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545138" y="4191000"/>
            <a:ext cx="96361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/>
              <a:t>32:1 Mux</a:t>
            </a:r>
          </a:p>
        </p:txBody>
      </p:sp>
      <p:graphicFrame>
        <p:nvGraphicFramePr>
          <p:cNvPr id="1357884" name="Group 60"/>
          <p:cNvGraphicFramePr>
            <a:graphicFrameLocks noGrp="1"/>
          </p:cNvGraphicFramePr>
          <p:nvPr>
            <p:ph idx="1"/>
          </p:nvPr>
        </p:nvGraphicFramePr>
        <p:xfrm>
          <a:off x="2898775" y="1219200"/>
          <a:ext cx="1004888" cy="2620960"/>
        </p:xfrm>
        <a:graphic>
          <a:graphicData uri="http://schemas.openxmlformats.org/drawingml/2006/table">
            <a:tbl>
              <a:tblPr/>
              <a:tblGrid>
                <a:gridCol w="1004888"/>
              </a:tblGrid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R0</a:t>
                      </a: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R31</a:t>
                      </a:r>
                    </a:p>
                  </a:txBody>
                  <a:tcPr marL="45720" marR="45720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7" name="Line 64"/>
          <p:cNvSpPr>
            <a:spLocks noChangeShapeType="1"/>
          </p:cNvSpPr>
          <p:nvPr/>
        </p:nvSpPr>
        <p:spPr bwMode="auto">
          <a:xfrm>
            <a:off x="3886200" y="3733800"/>
            <a:ext cx="2514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08" name="Line 65"/>
          <p:cNvSpPr>
            <a:spLocks noChangeShapeType="1"/>
          </p:cNvSpPr>
          <p:nvPr/>
        </p:nvSpPr>
        <p:spPr bwMode="auto">
          <a:xfrm>
            <a:off x="6400800" y="3733800"/>
            <a:ext cx="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09" name="Line 66"/>
          <p:cNvSpPr>
            <a:spLocks noChangeShapeType="1"/>
          </p:cNvSpPr>
          <p:nvPr/>
        </p:nvSpPr>
        <p:spPr bwMode="auto">
          <a:xfrm>
            <a:off x="5029200" y="3733800"/>
            <a:ext cx="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10" name="Rectangle 67"/>
          <p:cNvSpPr>
            <a:spLocks noChangeArrowheads="1"/>
          </p:cNvSpPr>
          <p:nvPr/>
        </p:nvSpPr>
        <p:spPr bwMode="auto">
          <a:xfrm>
            <a:off x="2133600" y="4114800"/>
            <a:ext cx="1066800" cy="609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1" name="Text Box 69"/>
          <p:cNvSpPr txBox="1">
            <a:spLocks noChangeArrowheads="1"/>
          </p:cNvSpPr>
          <p:nvPr/>
        </p:nvSpPr>
        <p:spPr bwMode="auto">
          <a:xfrm>
            <a:off x="2251075" y="4114800"/>
            <a:ext cx="8810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/>
              <a:t>5x32</a:t>
            </a:r>
          </a:p>
          <a:p>
            <a:r>
              <a:rPr lang="en-US" altLang="en-US" sz="2400"/>
              <a:t>decoder</a:t>
            </a:r>
          </a:p>
        </p:txBody>
      </p:sp>
      <p:sp>
        <p:nvSpPr>
          <p:cNvPr id="11312" name="Line 70"/>
          <p:cNvSpPr>
            <a:spLocks noChangeShapeType="1"/>
          </p:cNvSpPr>
          <p:nvPr/>
        </p:nvSpPr>
        <p:spPr bwMode="auto">
          <a:xfrm>
            <a:off x="3886200" y="1295400"/>
            <a:ext cx="1752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13" name="Line 71"/>
          <p:cNvSpPr>
            <a:spLocks noChangeShapeType="1"/>
          </p:cNvSpPr>
          <p:nvPr/>
        </p:nvSpPr>
        <p:spPr bwMode="auto">
          <a:xfrm>
            <a:off x="3886200" y="1447800"/>
            <a:ext cx="1828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14" name="Line 72"/>
          <p:cNvSpPr>
            <a:spLocks noChangeShapeType="1"/>
          </p:cNvSpPr>
          <p:nvPr/>
        </p:nvSpPr>
        <p:spPr bwMode="auto">
          <a:xfrm>
            <a:off x="3886200" y="1600200"/>
            <a:ext cx="1905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15" name="Line 73"/>
          <p:cNvSpPr>
            <a:spLocks noChangeShapeType="1"/>
          </p:cNvSpPr>
          <p:nvPr/>
        </p:nvSpPr>
        <p:spPr bwMode="auto">
          <a:xfrm>
            <a:off x="3886200" y="3429000"/>
            <a:ext cx="2362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16" name="Line 74"/>
          <p:cNvSpPr>
            <a:spLocks noChangeShapeType="1"/>
          </p:cNvSpPr>
          <p:nvPr/>
        </p:nvSpPr>
        <p:spPr bwMode="auto">
          <a:xfrm>
            <a:off x="3886200" y="3581400"/>
            <a:ext cx="2438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17" name="Line 76"/>
          <p:cNvSpPr>
            <a:spLocks noChangeShapeType="1"/>
          </p:cNvSpPr>
          <p:nvPr/>
        </p:nvSpPr>
        <p:spPr bwMode="auto">
          <a:xfrm>
            <a:off x="5791200" y="1600200"/>
            <a:ext cx="0" cy="2514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18" name="Line 77"/>
          <p:cNvSpPr>
            <a:spLocks noChangeShapeType="1"/>
          </p:cNvSpPr>
          <p:nvPr/>
        </p:nvSpPr>
        <p:spPr bwMode="auto">
          <a:xfrm>
            <a:off x="5715000" y="1447800"/>
            <a:ext cx="0" cy="2667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19" name="Line 78"/>
          <p:cNvSpPr>
            <a:spLocks noChangeShapeType="1"/>
          </p:cNvSpPr>
          <p:nvPr/>
        </p:nvSpPr>
        <p:spPr bwMode="auto">
          <a:xfrm>
            <a:off x="4267200" y="1447800"/>
            <a:ext cx="0" cy="2667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0" name="Line 79"/>
          <p:cNvSpPr>
            <a:spLocks noChangeShapeType="1"/>
          </p:cNvSpPr>
          <p:nvPr/>
        </p:nvSpPr>
        <p:spPr bwMode="auto">
          <a:xfrm>
            <a:off x="4343400" y="1600200"/>
            <a:ext cx="0" cy="2514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1" name="Line 80"/>
          <p:cNvSpPr>
            <a:spLocks noChangeShapeType="1"/>
          </p:cNvSpPr>
          <p:nvPr/>
        </p:nvSpPr>
        <p:spPr bwMode="auto">
          <a:xfrm>
            <a:off x="4191000" y="1295400"/>
            <a:ext cx="0" cy="2819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2" name="Line 81"/>
          <p:cNvSpPr>
            <a:spLocks noChangeShapeType="1"/>
          </p:cNvSpPr>
          <p:nvPr/>
        </p:nvSpPr>
        <p:spPr bwMode="auto">
          <a:xfrm>
            <a:off x="5638800" y="1295400"/>
            <a:ext cx="0" cy="2819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3" name="Text Box 82"/>
          <p:cNvSpPr txBox="1">
            <a:spLocks noChangeArrowheads="1"/>
          </p:cNvSpPr>
          <p:nvPr/>
        </p:nvSpPr>
        <p:spPr bwMode="auto">
          <a:xfrm>
            <a:off x="5043488" y="2184400"/>
            <a:ext cx="2143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</a:t>
            </a:r>
          </a:p>
          <a:p>
            <a:pPr>
              <a:buFontTx/>
              <a:buChar char="•"/>
            </a:pPr>
            <a:r>
              <a:rPr lang="en-US" altLang="en-US"/>
              <a:t> </a:t>
            </a:r>
          </a:p>
          <a:p>
            <a:pPr>
              <a:buFontTx/>
              <a:buChar char="•"/>
            </a:pPr>
            <a:r>
              <a:rPr lang="en-US" altLang="en-US"/>
              <a:t> </a:t>
            </a:r>
          </a:p>
        </p:txBody>
      </p:sp>
      <p:sp>
        <p:nvSpPr>
          <p:cNvPr id="11324" name="Line 83"/>
          <p:cNvSpPr>
            <a:spLocks noChangeShapeType="1"/>
          </p:cNvSpPr>
          <p:nvPr/>
        </p:nvSpPr>
        <p:spPr bwMode="auto">
          <a:xfrm>
            <a:off x="6324600" y="3581400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5" name="Line 84"/>
          <p:cNvSpPr>
            <a:spLocks noChangeShapeType="1"/>
          </p:cNvSpPr>
          <p:nvPr/>
        </p:nvSpPr>
        <p:spPr bwMode="auto">
          <a:xfrm>
            <a:off x="4953000" y="3581400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6" name="Line 85"/>
          <p:cNvSpPr>
            <a:spLocks noChangeShapeType="1"/>
          </p:cNvSpPr>
          <p:nvPr/>
        </p:nvSpPr>
        <p:spPr bwMode="auto">
          <a:xfrm>
            <a:off x="4876800" y="3429000"/>
            <a:ext cx="0" cy="685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7" name="Line 86"/>
          <p:cNvSpPr>
            <a:spLocks noChangeShapeType="1"/>
          </p:cNvSpPr>
          <p:nvPr/>
        </p:nvSpPr>
        <p:spPr bwMode="auto">
          <a:xfrm>
            <a:off x="6248400" y="3429000"/>
            <a:ext cx="0" cy="685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8" name="Line 87"/>
          <p:cNvSpPr>
            <a:spLocks noChangeShapeType="1"/>
          </p:cNvSpPr>
          <p:nvPr/>
        </p:nvSpPr>
        <p:spPr bwMode="auto">
          <a:xfrm>
            <a:off x="1295400" y="4419600"/>
            <a:ext cx="838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29" name="Line 88"/>
          <p:cNvSpPr>
            <a:spLocks noChangeShapeType="1"/>
          </p:cNvSpPr>
          <p:nvPr/>
        </p:nvSpPr>
        <p:spPr bwMode="auto">
          <a:xfrm>
            <a:off x="3657600" y="4419600"/>
            <a:ext cx="381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0" name="Line 90"/>
          <p:cNvSpPr>
            <a:spLocks noChangeShapeType="1"/>
          </p:cNvSpPr>
          <p:nvPr/>
        </p:nvSpPr>
        <p:spPr bwMode="auto">
          <a:xfrm>
            <a:off x="5257800" y="4419600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1" name="Line 91"/>
          <p:cNvSpPr>
            <a:spLocks noChangeShapeType="1"/>
          </p:cNvSpPr>
          <p:nvPr/>
        </p:nvSpPr>
        <p:spPr bwMode="auto">
          <a:xfrm>
            <a:off x="1295400" y="5257800"/>
            <a:ext cx="2362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2" name="Line 92"/>
          <p:cNvSpPr>
            <a:spLocks noChangeShapeType="1"/>
          </p:cNvSpPr>
          <p:nvPr/>
        </p:nvSpPr>
        <p:spPr bwMode="auto">
          <a:xfrm>
            <a:off x="3657600" y="4419600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3" name="Line 93"/>
          <p:cNvSpPr>
            <a:spLocks noChangeShapeType="1"/>
          </p:cNvSpPr>
          <p:nvPr/>
        </p:nvSpPr>
        <p:spPr bwMode="auto">
          <a:xfrm>
            <a:off x="2895600" y="5638800"/>
            <a:ext cx="2362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4" name="Line 94"/>
          <p:cNvSpPr>
            <a:spLocks noChangeShapeType="1"/>
          </p:cNvSpPr>
          <p:nvPr/>
        </p:nvSpPr>
        <p:spPr bwMode="auto">
          <a:xfrm>
            <a:off x="1295400" y="5638800"/>
            <a:ext cx="2362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5" name="Line 95"/>
          <p:cNvSpPr>
            <a:spLocks noChangeShapeType="1"/>
          </p:cNvSpPr>
          <p:nvPr/>
        </p:nvSpPr>
        <p:spPr bwMode="auto">
          <a:xfrm>
            <a:off x="5257800" y="4419600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6" name="Line 96"/>
          <p:cNvSpPr>
            <a:spLocks noChangeShapeType="1"/>
          </p:cNvSpPr>
          <p:nvPr/>
        </p:nvSpPr>
        <p:spPr bwMode="auto">
          <a:xfrm>
            <a:off x="5257800" y="4800600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7" name="Line 97"/>
          <p:cNvSpPr>
            <a:spLocks noChangeShapeType="1"/>
          </p:cNvSpPr>
          <p:nvPr/>
        </p:nvSpPr>
        <p:spPr bwMode="auto">
          <a:xfrm flipV="1">
            <a:off x="2209800" y="1295400"/>
            <a:ext cx="0" cy="2819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8" name="Line 98"/>
          <p:cNvSpPr>
            <a:spLocks noChangeShapeType="1"/>
          </p:cNvSpPr>
          <p:nvPr/>
        </p:nvSpPr>
        <p:spPr bwMode="auto">
          <a:xfrm flipV="1">
            <a:off x="2286000" y="1447800"/>
            <a:ext cx="0" cy="2667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39" name="Line 99"/>
          <p:cNvSpPr>
            <a:spLocks noChangeShapeType="1"/>
          </p:cNvSpPr>
          <p:nvPr/>
        </p:nvSpPr>
        <p:spPr bwMode="auto">
          <a:xfrm flipV="1">
            <a:off x="2362200" y="1600200"/>
            <a:ext cx="0" cy="2514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0" name="Line 100"/>
          <p:cNvSpPr>
            <a:spLocks noChangeShapeType="1"/>
          </p:cNvSpPr>
          <p:nvPr/>
        </p:nvSpPr>
        <p:spPr bwMode="auto">
          <a:xfrm>
            <a:off x="2209800" y="1295400"/>
            <a:ext cx="685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1" name="Line 101"/>
          <p:cNvSpPr>
            <a:spLocks noChangeShapeType="1"/>
          </p:cNvSpPr>
          <p:nvPr/>
        </p:nvSpPr>
        <p:spPr bwMode="auto">
          <a:xfrm>
            <a:off x="2286000" y="1447800"/>
            <a:ext cx="60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2" name="Line 102"/>
          <p:cNvSpPr>
            <a:spLocks noChangeShapeType="1"/>
          </p:cNvSpPr>
          <p:nvPr/>
        </p:nvSpPr>
        <p:spPr bwMode="auto">
          <a:xfrm>
            <a:off x="2362200" y="1600200"/>
            <a:ext cx="533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3" name="Line 103"/>
          <p:cNvSpPr>
            <a:spLocks noChangeShapeType="1"/>
          </p:cNvSpPr>
          <p:nvPr/>
        </p:nvSpPr>
        <p:spPr bwMode="auto">
          <a:xfrm>
            <a:off x="2667000" y="3581400"/>
            <a:ext cx="228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4" name="Line 104"/>
          <p:cNvSpPr>
            <a:spLocks noChangeShapeType="1"/>
          </p:cNvSpPr>
          <p:nvPr/>
        </p:nvSpPr>
        <p:spPr bwMode="auto">
          <a:xfrm>
            <a:off x="2743200" y="3733800"/>
            <a:ext cx="152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5" name="Line 105"/>
          <p:cNvSpPr>
            <a:spLocks noChangeShapeType="1"/>
          </p:cNvSpPr>
          <p:nvPr/>
        </p:nvSpPr>
        <p:spPr bwMode="auto">
          <a:xfrm>
            <a:off x="2667000" y="3581400"/>
            <a:ext cx="0" cy="533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6" name="Line 106"/>
          <p:cNvSpPr>
            <a:spLocks noChangeShapeType="1"/>
          </p:cNvSpPr>
          <p:nvPr/>
        </p:nvSpPr>
        <p:spPr bwMode="auto">
          <a:xfrm>
            <a:off x="2743200" y="3733800"/>
            <a:ext cx="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7" name="Text Box 107"/>
          <p:cNvSpPr txBox="1">
            <a:spLocks noChangeArrowheads="1"/>
          </p:cNvSpPr>
          <p:nvPr/>
        </p:nvSpPr>
        <p:spPr bwMode="auto">
          <a:xfrm>
            <a:off x="2590800" y="2286000"/>
            <a:ext cx="2143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</a:t>
            </a:r>
          </a:p>
          <a:p>
            <a:pPr>
              <a:buFontTx/>
              <a:buChar char="•"/>
            </a:pPr>
            <a:r>
              <a:rPr lang="en-US" altLang="en-US"/>
              <a:t> </a:t>
            </a:r>
          </a:p>
          <a:p>
            <a:pPr>
              <a:buFontTx/>
              <a:buChar char="•"/>
            </a:pPr>
            <a:r>
              <a:rPr lang="en-US" altLang="en-US"/>
              <a:t> </a:t>
            </a:r>
          </a:p>
        </p:txBody>
      </p:sp>
      <p:sp>
        <p:nvSpPr>
          <p:cNvPr id="11348" name="Line 108"/>
          <p:cNvSpPr>
            <a:spLocks noChangeShapeType="1"/>
          </p:cNvSpPr>
          <p:nvPr/>
        </p:nvSpPr>
        <p:spPr bwMode="auto">
          <a:xfrm>
            <a:off x="4572000" y="4724400"/>
            <a:ext cx="0" cy="1447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49" name="Line 109"/>
          <p:cNvSpPr>
            <a:spLocks noChangeShapeType="1"/>
          </p:cNvSpPr>
          <p:nvPr/>
        </p:nvSpPr>
        <p:spPr bwMode="auto">
          <a:xfrm>
            <a:off x="6019800" y="4724400"/>
            <a:ext cx="0" cy="1447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50" name="Line 110"/>
          <p:cNvSpPr>
            <a:spLocks noChangeShapeType="1"/>
          </p:cNvSpPr>
          <p:nvPr/>
        </p:nvSpPr>
        <p:spPr bwMode="auto">
          <a:xfrm>
            <a:off x="3352800" y="838200"/>
            <a:ext cx="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351" name="Text Box 111"/>
          <p:cNvSpPr txBox="1">
            <a:spLocks noChangeArrowheads="1"/>
          </p:cNvSpPr>
          <p:nvPr/>
        </p:nvSpPr>
        <p:spPr bwMode="auto">
          <a:xfrm>
            <a:off x="558800" y="4240213"/>
            <a:ext cx="431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Rd</a:t>
            </a:r>
          </a:p>
        </p:txBody>
      </p:sp>
      <p:sp>
        <p:nvSpPr>
          <p:cNvPr id="11352" name="Text Box 112"/>
          <p:cNvSpPr txBox="1">
            <a:spLocks noChangeArrowheads="1"/>
          </p:cNvSpPr>
          <p:nvPr/>
        </p:nvSpPr>
        <p:spPr bwMode="auto">
          <a:xfrm>
            <a:off x="533400" y="4905375"/>
            <a:ext cx="431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Rt</a:t>
            </a:r>
          </a:p>
        </p:txBody>
      </p:sp>
      <p:sp>
        <p:nvSpPr>
          <p:cNvPr id="11353" name="Text Box 113"/>
          <p:cNvSpPr txBox="1">
            <a:spLocks noChangeArrowheads="1"/>
          </p:cNvSpPr>
          <p:nvPr/>
        </p:nvSpPr>
        <p:spPr bwMode="auto">
          <a:xfrm>
            <a:off x="533400" y="5362575"/>
            <a:ext cx="431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Rs</a:t>
            </a:r>
          </a:p>
        </p:txBody>
      </p:sp>
      <p:sp>
        <p:nvSpPr>
          <p:cNvPr id="11354" name="Rectangle 114"/>
          <p:cNvSpPr>
            <a:spLocks noChangeArrowheads="1"/>
          </p:cNvSpPr>
          <p:nvPr/>
        </p:nvSpPr>
        <p:spPr bwMode="auto">
          <a:xfrm>
            <a:off x="1524000" y="990600"/>
            <a:ext cx="5334000" cy="48768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55" name="Text Box 117"/>
          <p:cNvSpPr txBox="1">
            <a:spLocks noChangeArrowheads="1"/>
          </p:cNvSpPr>
          <p:nvPr/>
        </p:nvSpPr>
        <p:spPr bwMode="auto">
          <a:xfrm>
            <a:off x="2768600" y="457200"/>
            <a:ext cx="1041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Data in</a:t>
            </a:r>
          </a:p>
        </p:txBody>
      </p:sp>
      <p:sp>
        <p:nvSpPr>
          <p:cNvPr id="11356" name="Text Box 118"/>
          <p:cNvSpPr txBox="1">
            <a:spLocks noChangeArrowheads="1"/>
          </p:cNvSpPr>
          <p:nvPr/>
        </p:nvSpPr>
        <p:spPr bwMode="auto">
          <a:xfrm>
            <a:off x="4064000" y="6248400"/>
            <a:ext cx="1041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Bus A</a:t>
            </a:r>
          </a:p>
        </p:txBody>
      </p:sp>
      <p:sp>
        <p:nvSpPr>
          <p:cNvPr id="11357" name="Text Box 119"/>
          <p:cNvSpPr txBox="1">
            <a:spLocks noChangeArrowheads="1"/>
          </p:cNvSpPr>
          <p:nvPr/>
        </p:nvSpPr>
        <p:spPr bwMode="auto">
          <a:xfrm>
            <a:off x="5511800" y="6248400"/>
            <a:ext cx="1041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>
            <a:spAutoFit/>
          </a:bodyPr>
          <a:lstStyle>
            <a:lvl1pPr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800"/>
              <a:t>Bus B</a:t>
            </a:r>
          </a:p>
        </p:txBody>
      </p:sp>
      <p:sp>
        <p:nvSpPr>
          <p:cNvPr id="1357944" name="Rectangle 120"/>
          <p:cNvSpPr>
            <a:spLocks noChangeArrowheads="1"/>
          </p:cNvSpPr>
          <p:nvPr/>
        </p:nvSpPr>
        <p:spPr bwMode="auto">
          <a:xfrm>
            <a:off x="7086600" y="1220788"/>
            <a:ext cx="205740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marL="457200" indent="-4572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Notes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AutoNum type="arabicPeriod"/>
              <a:defRPr/>
            </a:pPr>
            <a:r>
              <a:rPr lang="en-US" sz="20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 big are the lines ?</a:t>
            </a:r>
          </a:p>
          <a:p>
            <a:pPr marL="838200" lvl="1" indent="-381000" eaLnBrk="1" hangingPunct="1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baseline="0" dirty="0">
                <a:solidFill>
                  <a:schemeClr val="tx2"/>
                </a:solidFill>
              </a:rPr>
              <a:t>Some 5</a:t>
            </a:r>
          </a:p>
          <a:p>
            <a:pPr marL="838200" lvl="1" indent="-381000" eaLnBrk="1" hangingPunct="1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baseline="0" dirty="0">
                <a:solidFill>
                  <a:schemeClr val="tx2"/>
                </a:solidFill>
              </a:rPr>
              <a:t>Some 32</a:t>
            </a:r>
          </a:p>
          <a:p>
            <a:pPr marL="838200" lvl="1" indent="-381000" eaLnBrk="1" hangingPunct="1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en-US" baseline="0" dirty="0">
                <a:solidFill>
                  <a:schemeClr val="tx2"/>
                </a:solidFill>
              </a:rPr>
              <a:t>Some 1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AutoNum type="arabicPeriod"/>
              <a:defRPr/>
            </a:pPr>
            <a:r>
              <a:rPr lang="en-US" sz="20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Data-In goes to every register</a:t>
            </a:r>
          </a:p>
          <a:p>
            <a:pPr marL="457200" indent="-457200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AutoNum type="arabicPeriod"/>
              <a:defRPr/>
            </a:pPr>
            <a:r>
              <a:rPr lang="en-US" sz="2000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R0 = 0</a:t>
            </a:r>
          </a:p>
        </p:txBody>
      </p:sp>
    </p:spTree>
    <p:extLst>
      <p:ext uri="{BB962C8B-B14F-4D97-AF65-F5344CB8AC3E}">
        <p14:creationId xmlns:p14="http://schemas.microsoft.com/office/powerpoint/2010/main" val="3436354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Instruction Fetch (non-branch)</a:t>
            </a:r>
          </a:p>
        </p:txBody>
      </p:sp>
      <p:pic>
        <p:nvPicPr>
          <p:cNvPr id="12291" name="Picture 4" descr="F050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30325"/>
            <a:ext cx="5638800" cy="483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00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High Level for Register-Register Instruct. </a:t>
            </a:r>
          </a:p>
        </p:txBody>
      </p:sp>
      <p:pic>
        <p:nvPicPr>
          <p:cNvPr id="13315" name="Picture 4" descr="F050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8001000" cy="3500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9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32197</TotalTime>
  <Pages>35</Pages>
  <Words>1808</Words>
  <Application>Microsoft Office PowerPoint</Application>
  <PresentationFormat>Letter Paper (8.5x11 in)</PresentationFormat>
  <Paragraphs>530</Paragraphs>
  <Slides>55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Century Gothic</vt:lpstr>
      <vt:lpstr>Courier New</vt:lpstr>
      <vt:lpstr>Helvetica</vt:lpstr>
      <vt:lpstr>Times New Roman</vt:lpstr>
      <vt:lpstr>Wingdings</vt:lpstr>
      <vt:lpstr>white212</vt:lpstr>
      <vt:lpstr>Microsoft Equation 3.0</vt:lpstr>
      <vt:lpstr>Lecture 3 Instruction Level Parallelism (Pipelining)              </vt:lpstr>
      <vt:lpstr>Overview</vt:lpstr>
      <vt:lpstr>Finish up Slides from Lecture 2</vt:lpstr>
      <vt:lpstr>Patterson’s 5 steps to design a processor</vt:lpstr>
      <vt:lpstr>Components we are assuming you know</vt:lpstr>
      <vt:lpstr>MIPS Simplifies Processor Design</vt:lpstr>
      <vt:lpstr>Register File</vt:lpstr>
      <vt:lpstr>Instruction Fetch (non-branch)</vt:lpstr>
      <vt:lpstr>High Level for Register-Register Instruct. </vt:lpstr>
      <vt:lpstr>Stores:  Store Rs, disp(Rb)</vt:lpstr>
      <vt:lpstr>Loads LD rd, disp(Rr)</vt:lpstr>
      <vt:lpstr>Branches</vt:lpstr>
      <vt:lpstr>Branch Hardware</vt:lpstr>
      <vt:lpstr>Adding Instruction Fetch / PC Increment</vt:lpstr>
      <vt:lpstr>Simple Data Path for All Instructions</vt:lpstr>
      <vt:lpstr>Pulling it All Together</vt:lpstr>
      <vt:lpstr>Adding Control</vt:lpstr>
      <vt:lpstr>Non-pipelined RISC operations Fig C.21</vt:lpstr>
      <vt:lpstr>Multicycle Data Path (appendix C)</vt:lpstr>
      <vt:lpstr>Stages of Classical 5-stage pipeline</vt:lpstr>
      <vt:lpstr>Execute</vt:lpstr>
      <vt:lpstr>Memory</vt:lpstr>
      <vt:lpstr>Write-back (WB) cycle</vt:lpstr>
      <vt:lpstr>Simple RISC Pipeline</vt:lpstr>
      <vt:lpstr>Performance Analysis in Perfect World</vt:lpstr>
      <vt:lpstr>Implement Pipelines Supp. Fig C.4</vt:lpstr>
      <vt:lpstr>Pipeline Example with a problem (A.5 like)</vt:lpstr>
      <vt:lpstr>Inserting Pipeline Registers into Data Path fig A’.18</vt:lpstr>
      <vt:lpstr>Major Hurdle of Pipelining</vt:lpstr>
      <vt:lpstr>RISC Pipeline Problems</vt:lpstr>
      <vt:lpstr>Hazards</vt:lpstr>
      <vt:lpstr>Performance of Pipelines with Stalls</vt:lpstr>
      <vt:lpstr>Performance Equations with Stalls</vt:lpstr>
      <vt:lpstr>Performance Equations with Stalls</vt:lpstr>
      <vt:lpstr>Performance Equations with Stalls</vt:lpstr>
      <vt:lpstr>Structural Hazards</vt:lpstr>
      <vt:lpstr>Example Structural Hazard Fig C.4</vt:lpstr>
      <vt:lpstr>Pipeline Stalled for Structural Hazard</vt:lpstr>
      <vt:lpstr>Data Hazards</vt:lpstr>
      <vt:lpstr>Data Hazard</vt:lpstr>
      <vt:lpstr>Figure C.6</vt:lpstr>
      <vt:lpstr>Minimizing Data Hazard Stalls by Forwarding</vt:lpstr>
      <vt:lpstr>Fig C.7 Forwarding</vt:lpstr>
      <vt:lpstr>Forward of operands for Stores C.8</vt:lpstr>
      <vt:lpstr>Figure C.9 (new slide) Data Forwarding</vt:lpstr>
      <vt:lpstr>Logic to detect Hazards</vt:lpstr>
      <vt:lpstr>Figure C.23 Forwarding Paths</vt:lpstr>
      <vt:lpstr>Forwarding Figure C.26</vt:lpstr>
      <vt:lpstr>PowerPoint Presentation</vt:lpstr>
      <vt:lpstr>Figure C.23 Forwarding Paths</vt:lpstr>
      <vt:lpstr>Load/Use Hazard</vt:lpstr>
      <vt:lpstr>Control Hazrds</vt:lpstr>
      <vt:lpstr>PowerPoint Presentation</vt:lpstr>
      <vt:lpstr>Pop Quiz</vt:lpstr>
      <vt:lpstr>Plan of attack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MATTHEWS, MANTON M</cp:lastModifiedBy>
  <cp:revision>256</cp:revision>
  <cp:lastPrinted>2017-08-30T11:29:24Z</cp:lastPrinted>
  <dcterms:created xsi:type="dcterms:W3CDTF">1998-08-11T09:19:24Z</dcterms:created>
  <dcterms:modified xsi:type="dcterms:W3CDTF">2017-09-05T21:55:29Z</dcterms:modified>
</cp:coreProperties>
</file>