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handoutMasterIdLst>
    <p:handoutMasterId r:id="rId53"/>
  </p:handoutMasterIdLst>
  <p:sldIdLst>
    <p:sldId id="453" r:id="rId2"/>
    <p:sldId id="454" r:id="rId3"/>
    <p:sldId id="550" r:id="rId4"/>
    <p:sldId id="551" r:id="rId5"/>
    <p:sldId id="552" r:id="rId6"/>
    <p:sldId id="553" r:id="rId7"/>
    <p:sldId id="554" r:id="rId8"/>
    <p:sldId id="555" r:id="rId9"/>
    <p:sldId id="557" r:id="rId10"/>
    <p:sldId id="558" r:id="rId11"/>
    <p:sldId id="559" r:id="rId12"/>
    <p:sldId id="560" r:id="rId13"/>
    <p:sldId id="561" r:id="rId14"/>
    <p:sldId id="568" r:id="rId15"/>
    <p:sldId id="570" r:id="rId16"/>
    <p:sldId id="569" r:id="rId17"/>
    <p:sldId id="580" r:id="rId18"/>
    <p:sldId id="545" r:id="rId19"/>
    <p:sldId id="546" r:id="rId20"/>
    <p:sldId id="563" r:id="rId21"/>
    <p:sldId id="564" r:id="rId22"/>
    <p:sldId id="565" r:id="rId23"/>
    <p:sldId id="566" r:id="rId24"/>
    <p:sldId id="541" r:id="rId25"/>
    <p:sldId id="567" r:id="rId26"/>
    <p:sldId id="510" r:id="rId27"/>
    <p:sldId id="542" r:id="rId28"/>
    <p:sldId id="562" r:id="rId29"/>
    <p:sldId id="516" r:id="rId30"/>
    <p:sldId id="517" r:id="rId31"/>
    <p:sldId id="518" r:id="rId32"/>
    <p:sldId id="519" r:id="rId33"/>
    <p:sldId id="520" r:id="rId34"/>
    <p:sldId id="525" r:id="rId35"/>
    <p:sldId id="526" r:id="rId36"/>
    <p:sldId id="536" r:id="rId37"/>
    <p:sldId id="571" r:id="rId38"/>
    <p:sldId id="531" r:id="rId39"/>
    <p:sldId id="577" r:id="rId40"/>
    <p:sldId id="581" r:id="rId41"/>
    <p:sldId id="582" r:id="rId42"/>
    <p:sldId id="583" r:id="rId43"/>
    <p:sldId id="584" r:id="rId44"/>
    <p:sldId id="585" r:id="rId45"/>
    <p:sldId id="586" r:id="rId46"/>
    <p:sldId id="587" r:id="rId47"/>
    <p:sldId id="588" r:id="rId48"/>
    <p:sldId id="589" r:id="rId49"/>
    <p:sldId id="590" r:id="rId50"/>
    <p:sldId id="591" r:id="rId51"/>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66" d="100"/>
          <a:sy n="66" d="100"/>
        </p:scale>
        <p:origin x="552" y="52"/>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98"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267435" y="6677224"/>
            <a:ext cx="764606" cy="2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299" tIns="44444" rIns="87299" bIns="44444">
            <a:spAutoFit/>
          </a:bodyPr>
          <a:lstStyle>
            <a:lvl1pPr defTabSz="900113">
              <a:defRPr b="1">
                <a:solidFill>
                  <a:schemeClr val="tx1"/>
                </a:solidFill>
                <a:latin typeface="Helvetica" panose="020B0604020202020204" pitchFamily="34" charset="0"/>
              </a:defRPr>
            </a:lvl1pPr>
            <a:lvl2pPr marL="742950" indent="-285750" defTabSz="900113">
              <a:defRPr b="1">
                <a:solidFill>
                  <a:schemeClr val="tx1"/>
                </a:solidFill>
                <a:latin typeface="Helvetica" panose="020B0604020202020204" pitchFamily="34" charset="0"/>
              </a:defRPr>
            </a:lvl2pPr>
            <a:lvl3pPr marL="1143000" indent="-228600" defTabSz="900113">
              <a:defRPr b="1">
                <a:solidFill>
                  <a:schemeClr val="tx1"/>
                </a:solidFill>
                <a:latin typeface="Helvetica" panose="020B0604020202020204" pitchFamily="34" charset="0"/>
              </a:defRPr>
            </a:lvl3pPr>
            <a:lvl4pPr marL="1600200" indent="-228600" defTabSz="900113">
              <a:defRPr b="1">
                <a:solidFill>
                  <a:schemeClr val="tx1"/>
                </a:solidFill>
                <a:latin typeface="Helvetica" panose="020B0604020202020204" pitchFamily="34" charset="0"/>
              </a:defRPr>
            </a:lvl4pPr>
            <a:lvl5pPr marL="2057400" indent="-228600" defTabSz="900113">
              <a:defRPr b="1">
                <a:solidFill>
                  <a:schemeClr val="tx1"/>
                </a:solidFill>
                <a:latin typeface="Helvetica" panose="020B0604020202020204" pitchFamily="34" charset="0"/>
              </a:defRPr>
            </a:lvl5pPr>
            <a:lvl6pPr marL="25146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FE2C4C-4164-4DEE-A7A3-98F4A4DE80B9}"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110874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40443" y="3331765"/>
            <a:ext cx="6815515" cy="3153768"/>
          </a:xfrm>
          <a:prstGeom prst="rect">
            <a:avLst/>
          </a:prstGeom>
          <a:noFill/>
          <a:ln w="12700">
            <a:noFill/>
            <a:miter lim="800000"/>
            <a:headEnd/>
            <a:tailEnd/>
          </a:ln>
          <a:effectLst/>
        </p:spPr>
        <p:txBody>
          <a:bodyPr vert="horz" wrap="square" lIns="90474" tIns="44444" rIns="90474" bIns="44444"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07" name="Rectangle 3"/>
          <p:cNvSpPr>
            <a:spLocks noChangeArrowheads="1"/>
          </p:cNvSpPr>
          <p:nvPr/>
        </p:nvSpPr>
        <p:spPr bwMode="auto">
          <a:xfrm>
            <a:off x="4244257" y="6677224"/>
            <a:ext cx="807887" cy="25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299" tIns="44444" rIns="87299" bIns="44444">
            <a:spAutoFit/>
          </a:bodyPr>
          <a:lstStyle>
            <a:lvl1pPr defTabSz="900113">
              <a:defRPr b="1">
                <a:solidFill>
                  <a:schemeClr val="tx1"/>
                </a:solidFill>
                <a:latin typeface="Helvetica" panose="020B0604020202020204" pitchFamily="34" charset="0"/>
              </a:defRPr>
            </a:lvl1pPr>
            <a:lvl2pPr marL="742950" indent="-285750" defTabSz="900113">
              <a:defRPr b="1">
                <a:solidFill>
                  <a:schemeClr val="tx1"/>
                </a:solidFill>
                <a:latin typeface="Helvetica" panose="020B0604020202020204" pitchFamily="34" charset="0"/>
              </a:defRPr>
            </a:lvl2pPr>
            <a:lvl3pPr marL="1143000" indent="-228600" defTabSz="900113">
              <a:defRPr b="1">
                <a:solidFill>
                  <a:schemeClr val="tx1"/>
                </a:solidFill>
                <a:latin typeface="Helvetica" panose="020B0604020202020204" pitchFamily="34" charset="0"/>
              </a:defRPr>
            </a:lvl3pPr>
            <a:lvl4pPr marL="1600200" indent="-228600" defTabSz="900113">
              <a:defRPr b="1">
                <a:solidFill>
                  <a:schemeClr val="tx1"/>
                </a:solidFill>
                <a:latin typeface="Helvetica" panose="020B0604020202020204" pitchFamily="34" charset="0"/>
              </a:defRPr>
            </a:lvl4pPr>
            <a:lvl5pPr marL="2057400" indent="-228600" defTabSz="900113">
              <a:defRPr b="1">
                <a:solidFill>
                  <a:schemeClr val="tx1"/>
                </a:solidFill>
                <a:latin typeface="Helvetica" panose="020B0604020202020204" pitchFamily="34" charset="0"/>
              </a:defRPr>
            </a:lvl5pPr>
            <a:lvl6pPr marL="25146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90011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7249BE2C-8978-43AB-BDAC-0C42A6EF3A59}"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3076" name="Rectangle 4"/>
          <p:cNvSpPr>
            <a:spLocks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0998551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54646499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1507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56056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8910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0513" y="1220788"/>
            <a:ext cx="8307387" cy="5224462"/>
          </a:xfrm>
        </p:spPr>
        <p:txBody>
          <a:bodyPr/>
          <a:lstStyle/>
          <a:p>
            <a:pPr lvl="0"/>
            <a:endParaRPr lang="en-US" noProof="0" smtClean="0"/>
          </a:p>
        </p:txBody>
      </p:sp>
    </p:spTree>
    <p:extLst>
      <p:ext uri="{BB962C8B-B14F-4D97-AF65-F5344CB8AC3E}">
        <p14:creationId xmlns:p14="http://schemas.microsoft.com/office/powerpoint/2010/main" val="278789170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4378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97394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19487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396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84161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69050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5097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30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9897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8F5DE775-DC3E-436E-9D36-30CB3309ADB4}"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userDrawn="1"/>
        </p:nvSpPr>
        <p:spPr bwMode="auto">
          <a:xfrm>
            <a:off x="7277015" y="6401358"/>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defRPr b="1">
                <a:solidFill>
                  <a:schemeClr val="tx1"/>
                </a:solidFill>
                <a:latin typeface="Helvetica" pitchFamily="34" charset="0"/>
              </a:defRPr>
            </a:lvl1pPr>
            <a:lvl2pPr marL="742950" indent="-285750">
              <a:defRPr b="1">
                <a:solidFill>
                  <a:schemeClr val="tx1"/>
                </a:solidFill>
                <a:latin typeface="Helvetica" pitchFamily="34" charset="0"/>
              </a:defRPr>
            </a:lvl2pPr>
            <a:lvl3pPr marL="1143000" indent="-228600">
              <a:defRPr b="1">
                <a:solidFill>
                  <a:schemeClr val="tx1"/>
                </a:solidFill>
                <a:latin typeface="Helvetica" pitchFamily="34" charset="0"/>
              </a:defRPr>
            </a:lvl3pPr>
            <a:lvl4pPr marL="1600200" indent="-228600">
              <a:defRPr b="1">
                <a:solidFill>
                  <a:schemeClr val="tx1"/>
                </a:solidFill>
                <a:latin typeface="Helvetica" pitchFamily="34" charset="0"/>
              </a:defRPr>
            </a:lvl4pPr>
            <a:lvl5pPr marL="2057400" indent="-228600">
              <a:defRPr b="1">
                <a:solidFill>
                  <a:schemeClr val="tx1"/>
                </a:solidFill>
                <a:latin typeface="Helvetica"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itchFamily="34" charset="0"/>
              </a:defRPr>
            </a:lvl9pPr>
          </a:lstStyle>
          <a:p>
            <a:pPr algn="ctr">
              <a:lnSpc>
                <a:spcPct val="90000"/>
              </a:lnSpc>
              <a:defRPr/>
            </a:pPr>
            <a:r>
              <a:rPr lang="en-US" altLang="en-US" sz="1400" b="0" dirty="0" smtClean="0">
                <a:solidFill>
                  <a:schemeClr val="hlink"/>
                </a:solidFill>
              </a:rPr>
              <a:t>CSCE 513 Fall </a:t>
            </a:r>
            <a:r>
              <a:rPr lang="en-US" altLang="en-US" sz="1400" b="0" dirty="0" smtClean="0">
                <a:solidFill>
                  <a:schemeClr val="hlink"/>
                </a:solidFill>
              </a:rPr>
              <a:t>2017</a:t>
            </a:r>
            <a:endParaRPr lang="en-US" altLang="en-US" sz="1400" b="0"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3846"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7" r:id="rId14"/>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n.wikipedia.org/wiki/George_K._Zip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English_articles#Definite_article" TargetMode="External"/><Relationship Id="rId3" Type="http://schemas.openxmlformats.org/officeDocument/2006/relationships/hyperlink" Target="https://en.wikipedia.org/wiki/Natural_language" TargetMode="External"/><Relationship Id="rId7" Type="http://schemas.openxmlformats.org/officeDocument/2006/relationships/hyperlink" Target="https://en.wikipedia.org/wiki/Brown_Corpus" TargetMode="External"/><Relationship Id="rId2" Type="http://schemas.openxmlformats.org/officeDocument/2006/relationships/hyperlink" Target="https://en.wikipedia.org/wiki/Text_corpus" TargetMode="External"/><Relationship Id="rId1" Type="http://schemas.openxmlformats.org/officeDocument/2006/relationships/slideLayout" Target="../slideLayouts/slideLayout2.xml"/><Relationship Id="rId6" Type="http://schemas.openxmlformats.org/officeDocument/2006/relationships/hyperlink" Target="https://en.wikipedia.org/wiki/Rank-frequency_distribution" TargetMode="External"/><Relationship Id="rId5" Type="http://schemas.openxmlformats.org/officeDocument/2006/relationships/hyperlink" Target="https://en.wikipedia.org/wiki/Frequency_table" TargetMode="External"/><Relationship Id="rId4" Type="http://schemas.openxmlformats.org/officeDocument/2006/relationships/hyperlink" Target="https://en.wikipedia.org/wiki/Inversely_proportional" TargetMode="External"/><Relationship Id="rId9" Type="http://schemas.openxmlformats.org/officeDocument/2006/relationships/hyperlink" Target="https://en.wikipedia.org/wiki/Zipf%27s_law#cite_note-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836738"/>
            <a:ext cx="8458200" cy="1565275"/>
          </a:xfrm>
        </p:spPr>
        <p:txBody>
          <a:bodyPr/>
          <a:lstStyle/>
          <a:p>
            <a:pPr algn="ctr" eaLnBrk="1" hangingPunct="1"/>
            <a:r>
              <a:rPr lang="en-US" altLang="en-US" smtClean="0"/>
              <a:t>Lecture 2</a:t>
            </a:r>
            <a:br>
              <a:rPr lang="en-US" altLang="en-US" smtClean="0"/>
            </a:br>
            <a:r>
              <a:rPr lang="en-US" altLang="en-US" smtClean="0"/>
              <a:t>Quantifying Performance </a:t>
            </a:r>
            <a:br>
              <a:rPr lang="en-US" altLang="en-US" smtClean="0"/>
            </a:br>
            <a:r>
              <a:rPr lang="en-US" altLang="en-US" smtClean="0"/>
              <a:t>             </a:t>
            </a:r>
          </a:p>
        </p:txBody>
      </p:sp>
      <p:sp>
        <p:nvSpPr>
          <p:cNvPr id="418819" name="Rectangle 3"/>
          <p:cNvSpPr>
            <a:spLocks noGrp="1" noChangeArrowheads="1"/>
          </p:cNvSpPr>
          <p:nvPr>
            <p:ph type="body" idx="1"/>
          </p:nvPr>
        </p:nvSpPr>
        <p:spPr>
          <a:xfrm>
            <a:off x="2130425" y="3719513"/>
            <a:ext cx="4384675" cy="2462212"/>
          </a:xfrm>
        </p:spPr>
        <p:txBody>
          <a:bodyPr lIns="90487" tIns="44450" rIns="90487" bIns="44450"/>
          <a:lstStyle/>
          <a:p>
            <a:pPr eaLnBrk="1" hangingPunct="1">
              <a:defRPr/>
            </a:pPr>
            <a:r>
              <a:rPr lang="en-US" dirty="0" smtClean="0"/>
              <a:t>Topics </a:t>
            </a:r>
          </a:p>
          <a:p>
            <a:pPr lvl="1" eaLnBrk="1" hangingPunct="1">
              <a:defRPr/>
            </a:pPr>
            <a:r>
              <a:rPr lang="en-US" dirty="0" smtClean="0"/>
              <a:t>Speedup</a:t>
            </a:r>
          </a:p>
          <a:p>
            <a:pPr lvl="1" eaLnBrk="1" hangingPunct="1">
              <a:defRPr/>
            </a:pPr>
            <a:r>
              <a:rPr lang="en-US" dirty="0" smtClean="0"/>
              <a:t>Amdahl’s law</a:t>
            </a:r>
          </a:p>
          <a:p>
            <a:pPr lvl="1" eaLnBrk="1" hangingPunct="1">
              <a:defRPr/>
            </a:pPr>
            <a:r>
              <a:rPr lang="en-US" dirty="0" smtClean="0"/>
              <a:t>Execution time</a:t>
            </a:r>
          </a:p>
          <a:p>
            <a:pPr lvl="1" eaLnBrk="1" hangingPunct="1">
              <a:defRPr/>
            </a:pPr>
            <a:endParaRPr lang="en-US" dirty="0" smtClean="0"/>
          </a:p>
          <a:p>
            <a:pPr eaLnBrk="1" hangingPunct="1">
              <a:defRPr/>
            </a:pPr>
            <a:r>
              <a:rPr lang="en-US" dirty="0" smtClean="0"/>
              <a:t>Readings: Chapter 1</a:t>
            </a:r>
          </a:p>
        </p:txBody>
      </p:sp>
      <p:sp>
        <p:nvSpPr>
          <p:cNvPr id="5124" name="Rectangle 4"/>
          <p:cNvSpPr>
            <a:spLocks noChangeArrowheads="1"/>
          </p:cNvSpPr>
          <p:nvPr/>
        </p:nvSpPr>
        <p:spPr bwMode="auto">
          <a:xfrm>
            <a:off x="747713" y="6500813"/>
            <a:ext cx="179376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lnSpc>
                <a:spcPct val="100000"/>
              </a:lnSpc>
            </a:pPr>
            <a:r>
              <a:rPr lang="en-US" altLang="en-US" sz="1400" dirty="0">
                <a:latin typeface="Courier New" panose="02070309020205020404" pitchFamily="49" charset="0"/>
              </a:rPr>
              <a:t>August </a:t>
            </a:r>
            <a:r>
              <a:rPr lang="en-US" altLang="en-US" sz="1400" dirty="0" smtClean="0">
                <a:latin typeface="Courier New" panose="02070309020205020404" pitchFamily="49" charset="0"/>
              </a:rPr>
              <a:t>30, 2017</a:t>
            </a:r>
            <a:endParaRPr lang="en-US" altLang="en-US" sz="1400" dirty="0">
              <a:latin typeface="Courier New" panose="02070309020205020404" pitchFamily="49" charset="0"/>
            </a:endParaRPr>
          </a:p>
        </p:txBody>
      </p:sp>
      <p:sp>
        <p:nvSpPr>
          <p:cNvPr id="5125" name="Rectangle 5"/>
          <p:cNvSpPr>
            <a:spLocks noChangeArrowheads="1"/>
          </p:cNvSpPr>
          <p:nvPr/>
        </p:nvSpPr>
        <p:spPr bwMode="auto">
          <a:xfrm>
            <a:off x="722313" y="762000"/>
            <a:ext cx="79295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eaLnBrk="1" hangingPunct="1">
              <a:lnSpc>
                <a:spcPct val="87000"/>
              </a:lnSpc>
            </a:pPr>
            <a:r>
              <a:rPr lang="en-US" altLang="en-US" sz="3800"/>
              <a:t>CSCE 513  Computer 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Processors</a:t>
            </a:r>
            <a:endParaRPr lang="en-US"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3225"/>
            <a:ext cx="8839200"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4341"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Memory</a:t>
            </a:r>
            <a:endParaRPr 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2286000"/>
            <a:ext cx="909002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5365"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Networks</a:t>
            </a:r>
          </a:p>
          <a:p>
            <a:pPr>
              <a:defRPr/>
            </a:pPr>
            <a:endParaRPr lang="en-US" dirty="0"/>
          </a:p>
          <a:p>
            <a:pPr>
              <a:defRPr/>
            </a:pPr>
            <a:endParaRPr lang="en-US" dirty="0" smtClean="0"/>
          </a:p>
          <a:p>
            <a:pPr>
              <a:defRPr/>
            </a:pPr>
            <a:endParaRPr lang="en-US" dirty="0"/>
          </a:p>
          <a:p>
            <a:pPr>
              <a:defRPr/>
            </a:pPr>
            <a:r>
              <a:rPr lang="en-US" dirty="0" smtClean="0"/>
              <a:t>Disk</a:t>
            </a:r>
            <a:endParaRPr 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676400"/>
            <a:ext cx="9301162"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8851900" cy="246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6390"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smtClean="0"/>
              <a:t>Fig 1.10 Performance over last 25-40 years</a:t>
            </a:r>
          </a:p>
        </p:txBody>
      </p:sp>
      <p:sp>
        <p:nvSpPr>
          <p:cNvPr id="3" name="Content Placeholder 2"/>
          <p:cNvSpPr>
            <a:spLocks noGrp="1"/>
          </p:cNvSpPr>
          <p:nvPr>
            <p:ph idx="1"/>
          </p:nvPr>
        </p:nvSpPr>
        <p:spPr/>
        <p:txBody>
          <a:bodyPr/>
          <a:lstStyle/>
          <a:p>
            <a:pPr>
              <a:defRPr/>
            </a:pPr>
            <a:r>
              <a:rPr lang="en-US" dirty="0" smtClean="0"/>
              <a:t>Processors</a:t>
            </a:r>
            <a:endParaRPr lang="en-US" dirty="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3225"/>
            <a:ext cx="8839200"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7413"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Quantitative Principles of Design</a:t>
            </a:r>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smtClean="0"/>
              <a:t>Take advantage of Parallelism</a:t>
            </a:r>
          </a:p>
          <a:p>
            <a:pPr>
              <a:buFont typeface="Wingdings" panose="05000000000000000000" pitchFamily="2" charset="2"/>
              <a:buChar char="§"/>
              <a:defRPr/>
            </a:pPr>
            <a:r>
              <a:rPr lang="en-US" dirty="0" smtClean="0"/>
              <a:t>Principle of locality</a:t>
            </a:r>
          </a:p>
          <a:p>
            <a:pPr lvl="1">
              <a:buFont typeface="Wingdings" panose="05000000000000000000" pitchFamily="2" charset="2"/>
              <a:buChar char="§"/>
              <a:defRPr/>
            </a:pPr>
            <a:r>
              <a:rPr lang="en-US" dirty="0" smtClean="0"/>
              <a:t>Temporal locality</a:t>
            </a:r>
          </a:p>
          <a:p>
            <a:pPr lvl="1">
              <a:buFont typeface="Wingdings" panose="05000000000000000000" pitchFamily="2" charset="2"/>
              <a:buChar char="§"/>
              <a:defRPr/>
            </a:pPr>
            <a:r>
              <a:rPr lang="en-US" dirty="0" smtClean="0"/>
              <a:t>Spatial locality</a:t>
            </a:r>
          </a:p>
          <a:p>
            <a:pPr>
              <a:buFont typeface="Wingdings" panose="05000000000000000000" pitchFamily="2" charset="2"/>
              <a:buChar char="§"/>
              <a:defRPr/>
            </a:pPr>
            <a:r>
              <a:rPr lang="en-US" dirty="0" smtClean="0"/>
              <a:t>Focus on the common case</a:t>
            </a:r>
          </a:p>
          <a:p>
            <a:pPr>
              <a:buFont typeface="Wingdings" panose="05000000000000000000" pitchFamily="2" charset="2"/>
              <a:buChar char="§"/>
              <a:defRPr/>
            </a:pPr>
            <a:r>
              <a:rPr lang="en-US" dirty="0" smtClean="0"/>
              <a:t>Amdahl’s Law </a:t>
            </a:r>
            <a:endParaRPr lang="en-US" dirty="0"/>
          </a:p>
        </p:txBody>
      </p:sp>
      <p:sp>
        <p:nvSpPr>
          <p:cNvPr id="18436"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Taking Advantage of Parallelism</a:t>
            </a:r>
          </a:p>
        </p:txBody>
      </p:sp>
      <p:sp>
        <p:nvSpPr>
          <p:cNvPr id="889859" name="Rectangle 3"/>
          <p:cNvSpPr>
            <a:spLocks noGrp="1" noChangeArrowheads="1"/>
          </p:cNvSpPr>
          <p:nvPr>
            <p:ph type="body" idx="1"/>
          </p:nvPr>
        </p:nvSpPr>
        <p:spPr/>
        <p:txBody>
          <a:bodyPr/>
          <a:lstStyle/>
          <a:p>
            <a:pPr eaLnBrk="1" hangingPunct="1">
              <a:defRPr/>
            </a:pPr>
            <a:r>
              <a:rPr lang="en-US" smtClean="0"/>
              <a:t>Logic parallelism – carry lookahead adder</a:t>
            </a:r>
          </a:p>
          <a:p>
            <a:pPr eaLnBrk="1" hangingPunct="1">
              <a:defRPr/>
            </a:pPr>
            <a:r>
              <a:rPr lang="en-US" smtClean="0"/>
              <a:t>Word parallelism – SIMD</a:t>
            </a:r>
          </a:p>
          <a:p>
            <a:pPr eaLnBrk="1" hangingPunct="1">
              <a:defRPr/>
            </a:pPr>
            <a:r>
              <a:rPr lang="en-US" smtClean="0"/>
              <a:t>Instruction pipelining – overlap fetch and execute</a:t>
            </a:r>
          </a:p>
          <a:p>
            <a:pPr eaLnBrk="1" hangingPunct="1">
              <a:defRPr/>
            </a:pPr>
            <a:r>
              <a:rPr lang="en-US" smtClean="0"/>
              <a:t>Multithreads – executing independent instructions at the same time</a:t>
            </a:r>
          </a:p>
          <a:p>
            <a:pPr eaLnBrk="1" hangingPunct="1">
              <a:defRPr/>
            </a:pPr>
            <a:r>
              <a:rPr lang="en-US" smtClean="0"/>
              <a:t>Speculative execution - </a:t>
            </a:r>
          </a:p>
        </p:txBody>
      </p:sp>
      <p:sp>
        <p:nvSpPr>
          <p:cNvPr id="19460"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Principle of Locality</a:t>
            </a:r>
          </a:p>
        </p:txBody>
      </p:sp>
      <p:sp>
        <p:nvSpPr>
          <p:cNvPr id="888835" name="Rectangle 3"/>
          <p:cNvSpPr>
            <a:spLocks noGrp="1" noChangeArrowheads="1"/>
          </p:cNvSpPr>
          <p:nvPr>
            <p:ph type="body" idx="1"/>
          </p:nvPr>
        </p:nvSpPr>
        <p:spPr/>
        <p:txBody>
          <a:bodyPr/>
          <a:lstStyle/>
          <a:p>
            <a:pPr eaLnBrk="1" hangingPunct="1">
              <a:defRPr/>
            </a:pPr>
            <a:r>
              <a:rPr lang="en-US" dirty="0" smtClean="0"/>
              <a:t>Rule of thumb –  (</a:t>
            </a:r>
            <a:r>
              <a:rPr lang="en-US" dirty="0" err="1"/>
              <a:t>Z</a:t>
            </a:r>
            <a:r>
              <a:rPr lang="en-US" dirty="0" err="1" smtClean="0"/>
              <a:t>ipf’s</a:t>
            </a:r>
            <a:r>
              <a:rPr lang="en-US" dirty="0" smtClean="0"/>
              <a:t> law?? Not really)</a:t>
            </a:r>
          </a:p>
          <a:p>
            <a:pPr eaLnBrk="1" hangingPunct="1">
              <a:defRPr/>
            </a:pPr>
            <a:r>
              <a:rPr lang="en-US" dirty="0" smtClean="0"/>
              <a:t>	A program spends 90% of its execution time in only 10% of the code.</a:t>
            </a:r>
          </a:p>
          <a:p>
            <a:pPr eaLnBrk="1" hangingPunct="1">
              <a:defRPr/>
            </a:pPr>
            <a:endParaRPr lang="en-US" dirty="0" smtClean="0"/>
          </a:p>
          <a:p>
            <a:pPr eaLnBrk="1" hangingPunct="1">
              <a:defRPr/>
            </a:pPr>
            <a:r>
              <a:rPr lang="en-US" dirty="0" smtClean="0"/>
              <a:t>So what do you try to optimize?</a:t>
            </a:r>
          </a:p>
          <a:p>
            <a:pPr eaLnBrk="1" hangingPunct="1">
              <a:defRPr/>
            </a:pPr>
            <a:endParaRPr lang="en-US" dirty="0" smtClean="0"/>
          </a:p>
          <a:p>
            <a:pPr eaLnBrk="1" hangingPunct="1">
              <a:defRPr/>
            </a:pPr>
            <a:r>
              <a:rPr lang="en-US" dirty="0" smtClean="0"/>
              <a:t>Locality of memory references</a:t>
            </a:r>
          </a:p>
          <a:p>
            <a:pPr eaLnBrk="1" hangingPunct="1">
              <a:defRPr/>
            </a:pPr>
            <a:endParaRPr lang="en-US" dirty="0" smtClean="0"/>
          </a:p>
          <a:p>
            <a:pPr eaLnBrk="1" hangingPunct="1">
              <a:defRPr/>
            </a:pPr>
            <a:r>
              <a:rPr lang="en-US" dirty="0" smtClean="0"/>
              <a:t>Temporal locality</a:t>
            </a:r>
          </a:p>
          <a:p>
            <a:pPr eaLnBrk="1" hangingPunct="1">
              <a:defRPr/>
            </a:pPr>
            <a:r>
              <a:rPr lang="en-US" dirty="0" smtClean="0"/>
              <a:t>Spatial locality</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Execution Time of enhanced systems</a:t>
            </a:r>
          </a:p>
        </p:txBody>
      </p:sp>
      <p:sp>
        <p:nvSpPr>
          <p:cNvPr id="4" name="Content Placeholder 2"/>
          <p:cNvSpPr txBox="1">
            <a:spLocks noGrp="1"/>
          </p:cNvSpPr>
          <p:nvPr>
            <p:ph idx="1"/>
          </p:nvPr>
        </p:nvSpPr>
        <p:spPr/>
        <p:txBody>
          <a:bodyPr/>
          <a:lstStyle>
            <a:lvl1pPr marL="385763" indent="-385763" algn="l"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a:defRPr/>
            </a:pPr>
            <a:r>
              <a:rPr lang="en-US" dirty="0" smtClean="0"/>
              <a:t> Suppose you have an enhancement or improvement in a design component.</a:t>
            </a:r>
          </a:p>
          <a:p>
            <a:pPr>
              <a:defRPr/>
            </a:pPr>
            <a:r>
              <a:rPr lang="en-US" dirty="0" smtClean="0"/>
              <a:t>The improvement in the performance of the system is limited by the % of the time the enhancement can be used</a:t>
            </a:r>
          </a:p>
          <a:p>
            <a:pPr>
              <a:buFont typeface="Arial" pitchFamily="34" charset="0"/>
              <a:buChar char="•"/>
              <a:defRPr/>
            </a:pP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Amdahl’s Law</a:t>
            </a:r>
          </a:p>
        </p:txBody>
      </p:sp>
      <p:graphicFrame>
        <p:nvGraphicFramePr>
          <p:cNvPr id="22531" name="Content Placeholder 3"/>
          <p:cNvGraphicFramePr>
            <a:graphicFrameLocks noGrp="1" noChangeAspect="1"/>
          </p:cNvGraphicFramePr>
          <p:nvPr>
            <p:ph idx="1"/>
          </p:nvPr>
        </p:nvGraphicFramePr>
        <p:xfrm>
          <a:off x="738188" y="4497388"/>
          <a:ext cx="6443662" cy="1293812"/>
        </p:xfrm>
        <a:graphic>
          <a:graphicData uri="http://schemas.openxmlformats.org/presentationml/2006/ole">
            <mc:AlternateContent xmlns:mc="http://schemas.openxmlformats.org/markup-compatibility/2006">
              <mc:Choice xmlns:v="urn:schemas-microsoft-com:vml" Requires="v">
                <p:oleObj spid="_x0000_s22538" name="Equation" r:id="rId3" imgW="3098800" imgH="622300" progId="Equation.3">
                  <p:embed/>
                </p:oleObj>
              </mc:Choice>
              <mc:Fallback>
                <p:oleObj name="Equation" r:id="rId3" imgW="3098800" imgH="622300" progId="Equation.3">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4497388"/>
                        <a:ext cx="64436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290513" y="1220788"/>
            <a:ext cx="8307387" cy="1751012"/>
          </a:xfrm>
          <a:prstGeom prst="rect">
            <a:avLst/>
          </a:prstGeom>
          <a:noFill/>
          <a:ln w="9525">
            <a:noFill/>
            <a:miter lim="800000"/>
            <a:headEnd/>
            <a:tailEnd/>
          </a:ln>
          <a:effectLst/>
        </p:spPr>
        <p:txBody>
          <a:bodyPr lIns="90479" tIns="44446" rIns="90479" bIns="44446"/>
          <a:lstStyle>
            <a:lvl1pPr marL="385763" indent="-385763" algn="l"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a:defRPr/>
            </a:pPr>
            <a:r>
              <a:rPr lang="en-US" dirty="0" smtClean="0"/>
              <a:t> Suppose you have an enhancement or improvement in a design component.</a:t>
            </a:r>
          </a:p>
          <a:p>
            <a:pPr>
              <a:defRPr/>
            </a:pPr>
            <a:r>
              <a:rPr lang="en-US" dirty="0" smtClean="0"/>
              <a:t>The improvement in the performance of the system is limited by the % of the time the enhancement can be used</a:t>
            </a:r>
          </a:p>
          <a:p>
            <a:pPr>
              <a:buFont typeface="Arial" pitchFamily="34" charset="0"/>
              <a:buChar char="•"/>
              <a:defRPr/>
            </a:pPr>
            <a:endParaRPr lang="en-US" dirty="0"/>
          </a:p>
        </p:txBody>
      </p:sp>
      <p:sp>
        <p:nvSpPr>
          <p:cNvPr id="22533"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Amdahl’s with Fractional Use Factor</a:t>
            </a:r>
          </a:p>
        </p:txBody>
      </p:sp>
      <p:sp>
        <p:nvSpPr>
          <p:cNvPr id="884739" name="Rectangle 3"/>
          <p:cNvSpPr>
            <a:spLocks noGrp="1" noChangeArrowheads="1"/>
          </p:cNvSpPr>
          <p:nvPr>
            <p:ph type="body" idx="1"/>
          </p:nvPr>
        </p:nvSpPr>
        <p:spPr>
          <a:xfrm>
            <a:off x="290513" y="1220788"/>
            <a:ext cx="8853487" cy="5224462"/>
          </a:xfrm>
        </p:spPr>
        <p:txBody>
          <a:bodyPr/>
          <a:lstStyle/>
          <a:p>
            <a:pPr eaLnBrk="1" hangingPunct="1">
              <a:defRPr/>
            </a:pPr>
            <a:r>
              <a:rPr lang="en-US" dirty="0" smtClean="0"/>
              <a:t>Example:</a:t>
            </a:r>
            <a:r>
              <a:rPr lang="en-US" sz="2000" dirty="0" smtClean="0"/>
              <a:t> </a:t>
            </a:r>
            <a:r>
              <a:rPr lang="en-US" dirty="0" smtClean="0"/>
              <a:t>Suppose we are considering an enhancement to a web server. The enhanced CPU is 10 times faster on computation but the same speed on I/O. Suppose also that 60% of the time is waiting on I/O</a:t>
            </a:r>
          </a:p>
          <a:p>
            <a:pPr eaLnBrk="1" hangingPunct="1">
              <a:defRPr/>
            </a:pPr>
            <a:endParaRPr lang="en-US" dirty="0" smtClean="0"/>
          </a:p>
          <a:p>
            <a:pPr eaLnBrk="1" hangingPunct="1">
              <a:defRPr/>
            </a:pPr>
            <a:endParaRPr lang="en-US" dirty="0" smtClean="0"/>
          </a:p>
        </p:txBody>
      </p:sp>
      <p:graphicFrame>
        <p:nvGraphicFramePr>
          <p:cNvPr id="23556" name="Object 1"/>
          <p:cNvGraphicFramePr>
            <a:graphicFrameLocks noGrp="1" noChangeAspect="1"/>
          </p:cNvGraphicFramePr>
          <p:nvPr/>
        </p:nvGraphicFramePr>
        <p:xfrm>
          <a:off x="738188" y="3124200"/>
          <a:ext cx="6443662" cy="1293813"/>
        </p:xfrm>
        <a:graphic>
          <a:graphicData uri="http://schemas.openxmlformats.org/presentationml/2006/ole">
            <mc:AlternateContent xmlns:mc="http://schemas.openxmlformats.org/markup-compatibility/2006">
              <mc:Choice xmlns:v="urn:schemas-microsoft-com:vml" Requires="v">
                <p:oleObj spid="_x0000_s23562" name="Equation" r:id="rId3" imgW="3098800" imgH="622300" progId="Equation.3">
                  <p:embed/>
                </p:oleObj>
              </mc:Choice>
              <mc:Fallback>
                <p:oleObj name="Equation" r:id="rId3" imgW="3098800" imgH="622300" progId="Equation.3">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3124200"/>
                        <a:ext cx="644366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Overview</a:t>
            </a:r>
          </a:p>
        </p:txBody>
      </p:sp>
      <p:sp>
        <p:nvSpPr>
          <p:cNvPr id="622595" name="Rectangle 3"/>
          <p:cNvSpPr>
            <a:spLocks noGrp="1" noChangeArrowheads="1"/>
          </p:cNvSpPr>
          <p:nvPr>
            <p:ph type="body" idx="1"/>
          </p:nvPr>
        </p:nvSpPr>
        <p:spPr>
          <a:xfrm>
            <a:off x="290513" y="990600"/>
            <a:ext cx="8307387" cy="5454650"/>
          </a:xfrm>
        </p:spPr>
        <p:txBody>
          <a:bodyPr/>
          <a:lstStyle/>
          <a:p>
            <a:pPr eaLnBrk="1" hangingPunct="1">
              <a:defRPr/>
            </a:pPr>
            <a:r>
              <a:rPr lang="en-US" dirty="0" smtClean="0"/>
              <a:t>Last Time</a:t>
            </a:r>
          </a:p>
          <a:p>
            <a:pPr lvl="1" eaLnBrk="1" hangingPunct="1">
              <a:defRPr/>
            </a:pPr>
            <a:r>
              <a:rPr lang="en-US" dirty="0" smtClean="0"/>
              <a:t>Overview: </a:t>
            </a:r>
          </a:p>
          <a:p>
            <a:pPr lvl="1" eaLnBrk="1" hangingPunct="1">
              <a:defRPr/>
            </a:pPr>
            <a:r>
              <a:rPr lang="en-US" dirty="0" smtClean="0"/>
              <a:t>Speed-up</a:t>
            </a:r>
          </a:p>
          <a:p>
            <a:pPr lvl="1" eaLnBrk="1" hangingPunct="1">
              <a:defRPr/>
            </a:pPr>
            <a:r>
              <a:rPr lang="en-US" dirty="0" smtClean="0"/>
              <a:t>Power wall, ILP wall,  </a:t>
            </a:r>
            <a:r>
              <a:rPr lang="en-US" dirty="0" smtClean="0">
                <a:sym typeface="Wingdings" pitchFamily="2" charset="2"/>
              </a:rPr>
              <a:t> to multicore</a:t>
            </a:r>
          </a:p>
          <a:p>
            <a:pPr lvl="1" eaLnBrk="1" hangingPunct="1">
              <a:defRPr/>
            </a:pPr>
            <a:r>
              <a:rPr lang="en-US" dirty="0" err="1" smtClean="0">
                <a:sym typeface="Wingdings" pitchFamily="2" charset="2"/>
              </a:rPr>
              <a:t>Def</a:t>
            </a:r>
            <a:r>
              <a:rPr lang="en-US" dirty="0" smtClean="0">
                <a:sym typeface="Wingdings" pitchFamily="2" charset="2"/>
              </a:rPr>
              <a:t> Computer Architecture</a:t>
            </a:r>
            <a:endParaRPr lang="en-US" dirty="0" smtClean="0"/>
          </a:p>
          <a:p>
            <a:pPr lvl="1" eaLnBrk="1" hangingPunct="1">
              <a:defRPr/>
            </a:pPr>
            <a:r>
              <a:rPr lang="en-US" dirty="0" smtClean="0"/>
              <a:t>Lecture 1 slides 1-29?</a:t>
            </a:r>
          </a:p>
          <a:p>
            <a:pPr eaLnBrk="1" hangingPunct="1">
              <a:defRPr/>
            </a:pPr>
            <a:r>
              <a:rPr lang="en-US" dirty="0" smtClean="0"/>
              <a:t>New</a:t>
            </a:r>
          </a:p>
          <a:p>
            <a:pPr lvl="1" eaLnBrk="1" hangingPunct="1">
              <a:defRPr/>
            </a:pPr>
            <a:r>
              <a:rPr lang="en-US" dirty="0"/>
              <a:t>Syllabus and other course pragmatics</a:t>
            </a:r>
          </a:p>
          <a:p>
            <a:pPr lvl="2" eaLnBrk="1" hangingPunct="1">
              <a:defRPr/>
            </a:pPr>
            <a:r>
              <a:rPr lang="en-US" dirty="0">
                <a:solidFill>
                  <a:srgbClr val="FF0000"/>
                </a:solidFill>
              </a:rPr>
              <a:t>Website (not shown)</a:t>
            </a:r>
          </a:p>
          <a:p>
            <a:pPr lvl="2" eaLnBrk="1" hangingPunct="1">
              <a:defRPr/>
            </a:pPr>
            <a:r>
              <a:rPr lang="en-US" dirty="0"/>
              <a:t>Dates</a:t>
            </a:r>
          </a:p>
          <a:p>
            <a:pPr lvl="1" eaLnBrk="1" hangingPunct="1">
              <a:defRPr/>
            </a:pPr>
            <a:r>
              <a:rPr lang="en-US" dirty="0" smtClean="0"/>
              <a:t>Figure 1.9 Trends: CPUs, Memory, Network, Disk</a:t>
            </a:r>
          </a:p>
          <a:p>
            <a:pPr lvl="1" eaLnBrk="1" hangingPunct="1">
              <a:defRPr/>
            </a:pPr>
            <a:r>
              <a:rPr lang="en-US" dirty="0" smtClean="0"/>
              <a:t>Why geometric mean?</a:t>
            </a:r>
          </a:p>
          <a:p>
            <a:pPr lvl="1" eaLnBrk="1" hangingPunct="1">
              <a:defRPr/>
            </a:pPr>
            <a:r>
              <a:rPr lang="en-US" dirty="0" smtClean="0"/>
              <a:t>Speed-up again</a:t>
            </a:r>
          </a:p>
          <a:p>
            <a:pPr lvl="1" eaLnBrk="1" hangingPunct="1">
              <a:defRPr/>
            </a:pPr>
            <a:r>
              <a:rPr lang="en-US" dirty="0" smtClean="0"/>
              <a:t>Amdahl’s Law</a:t>
            </a:r>
          </a:p>
          <a:p>
            <a:pPr lvl="1" eaLnBrk="1" hangingPunct="1">
              <a:defRPr/>
            </a:pPr>
            <a:endParaRPr lang="en-US"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Amdahl’s Law revisited</a:t>
            </a:r>
          </a:p>
        </p:txBody>
      </p:sp>
      <p:sp>
        <p:nvSpPr>
          <p:cNvPr id="882691" name="Rectangle 3"/>
          <p:cNvSpPr>
            <a:spLocks noGrp="1" noChangeArrowheads="1"/>
          </p:cNvSpPr>
          <p:nvPr>
            <p:ph type="body" idx="1"/>
          </p:nvPr>
        </p:nvSpPr>
        <p:spPr>
          <a:xfrm>
            <a:off x="290513" y="1220788"/>
            <a:ext cx="8853487" cy="5224462"/>
          </a:xfrm>
        </p:spPr>
        <p:txBody>
          <a:bodyPr/>
          <a:lstStyle/>
          <a:p>
            <a:pPr marL="457200" indent="-457200" eaLnBrk="1" hangingPunct="1">
              <a:defRPr/>
            </a:pPr>
            <a:r>
              <a:rPr lang="en-US" dirty="0" smtClean="0"/>
              <a:t>Speedup = </a:t>
            </a:r>
            <a:r>
              <a:rPr lang="en-US" sz="2000" dirty="0" smtClean="0"/>
              <a:t>(execution time without enhance.) / (execution time with enhance.)</a:t>
            </a:r>
          </a:p>
          <a:p>
            <a:pPr marL="457200" indent="-457200" eaLnBrk="1" hangingPunct="1">
              <a:defRPr/>
            </a:pPr>
            <a:r>
              <a:rPr lang="en-US" sz="2000" dirty="0" smtClean="0"/>
              <a:t>	= (time without) / (time with) = T</a:t>
            </a:r>
            <a:r>
              <a:rPr lang="en-US" sz="2000" baseline="-25000" dirty="0" smtClean="0"/>
              <a:t>wo</a:t>
            </a:r>
            <a:r>
              <a:rPr lang="en-US" sz="2000" dirty="0" smtClean="0"/>
              <a:t> / </a:t>
            </a:r>
            <a:r>
              <a:rPr lang="en-US" sz="2000" dirty="0" err="1" smtClean="0"/>
              <a:t>T</a:t>
            </a:r>
            <a:r>
              <a:rPr lang="en-US" sz="2000" baseline="-25000" dirty="0" err="1" smtClean="0"/>
              <a:t>with</a:t>
            </a:r>
            <a:endParaRPr lang="en-US" sz="2000" baseline="-25000" dirty="0" smtClean="0"/>
          </a:p>
          <a:p>
            <a:pPr marL="457200" indent="-457200" eaLnBrk="1" hangingPunct="1">
              <a:defRPr/>
            </a:pPr>
            <a:r>
              <a:rPr lang="en-US" sz="2000" dirty="0" smtClean="0"/>
              <a:t>Notes</a:t>
            </a:r>
          </a:p>
          <a:p>
            <a:pPr marL="457200" indent="-457200" eaLnBrk="1" hangingPunct="1">
              <a:buFont typeface="Wingdings" panose="05000000000000000000" pitchFamily="2" charset="2"/>
              <a:buAutoNum type="arabicPeriod"/>
              <a:defRPr/>
            </a:pPr>
            <a:r>
              <a:rPr lang="en-US" sz="2000" dirty="0" smtClean="0"/>
              <a:t>The enhancement will be used only a portion of the time.</a:t>
            </a:r>
          </a:p>
          <a:p>
            <a:pPr marL="457200" indent="-457200" eaLnBrk="1" hangingPunct="1">
              <a:buFont typeface="Wingdings" panose="05000000000000000000" pitchFamily="2" charset="2"/>
              <a:buAutoNum type="arabicPeriod"/>
              <a:defRPr/>
            </a:pPr>
            <a:r>
              <a:rPr lang="en-US" sz="2000" dirty="0" smtClean="0"/>
              <a:t>If it will be rarely used then why bother trying to improve it</a:t>
            </a:r>
          </a:p>
          <a:p>
            <a:pPr marL="457200" indent="-457200" eaLnBrk="1" hangingPunct="1">
              <a:buFont typeface="Wingdings" panose="05000000000000000000" pitchFamily="2" charset="2"/>
              <a:buAutoNum type="arabicPeriod"/>
              <a:defRPr/>
            </a:pPr>
            <a:r>
              <a:rPr lang="en-US" sz="2000" dirty="0" smtClean="0"/>
              <a:t>Focus on the improvements that have the highest fraction of use time denoted </a:t>
            </a:r>
            <a:r>
              <a:rPr lang="en-US" sz="2000" dirty="0" err="1" smtClean="0"/>
              <a:t>Fraction</a:t>
            </a:r>
            <a:r>
              <a:rPr lang="en-US" sz="2000" baseline="-25000" dirty="0" err="1" smtClean="0"/>
              <a:t>enhanced</a:t>
            </a:r>
            <a:r>
              <a:rPr lang="en-US" sz="2000" dirty="0" smtClean="0"/>
              <a:t>. </a:t>
            </a:r>
          </a:p>
          <a:p>
            <a:pPr marL="457200" indent="-457200" eaLnBrk="1" hangingPunct="1">
              <a:buFont typeface="Wingdings" panose="05000000000000000000" pitchFamily="2" charset="2"/>
              <a:buAutoNum type="arabicPeriod"/>
              <a:defRPr/>
            </a:pPr>
            <a:r>
              <a:rPr lang="en-US" sz="2000" dirty="0" smtClean="0"/>
              <a:t>Note </a:t>
            </a:r>
            <a:r>
              <a:rPr lang="en-US" sz="2000" dirty="0" err="1" smtClean="0"/>
              <a:t>Fraction</a:t>
            </a:r>
            <a:r>
              <a:rPr lang="en-US" sz="2000" baseline="-25000" dirty="0" err="1" smtClean="0"/>
              <a:t>enhanced</a:t>
            </a:r>
            <a:r>
              <a:rPr lang="en-US" sz="2000" dirty="0" smtClean="0"/>
              <a:t> is always less than 1.</a:t>
            </a:r>
          </a:p>
          <a:p>
            <a:pPr marL="457200" indent="-457200" eaLnBrk="1" hangingPunct="1">
              <a:defRPr/>
            </a:pPr>
            <a:r>
              <a:rPr lang="en-US" sz="2000" dirty="0" smtClean="0"/>
              <a:t>Then </a:t>
            </a:r>
          </a:p>
          <a:p>
            <a:pPr marL="457200" indent="-457200" eaLnBrk="1" hangingPunct="1">
              <a:buFont typeface="Wingdings" panose="05000000000000000000" pitchFamily="2" charset="2"/>
              <a:buAutoNum type="arabicPeriod"/>
              <a:defRPr/>
            </a:pPr>
            <a:endParaRPr lang="en-US" sz="2000" dirty="0" smtClean="0"/>
          </a:p>
        </p:txBody>
      </p:sp>
      <p:sp>
        <p:nvSpPr>
          <p:cNvPr id="24580"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Amdahl’s with Fractional Use Factor</a:t>
            </a:r>
          </a:p>
        </p:txBody>
      </p:sp>
      <p:sp>
        <p:nvSpPr>
          <p:cNvPr id="883715" name="Rectangle 3"/>
          <p:cNvSpPr>
            <a:spLocks noGrp="1" noChangeArrowheads="1"/>
          </p:cNvSpPr>
          <p:nvPr>
            <p:ph type="body" idx="1"/>
          </p:nvPr>
        </p:nvSpPr>
        <p:spPr>
          <a:xfrm>
            <a:off x="290513" y="1220788"/>
            <a:ext cx="8853487" cy="5224462"/>
          </a:xfrm>
        </p:spPr>
        <p:txBody>
          <a:bodyPr/>
          <a:lstStyle/>
          <a:p>
            <a:pPr eaLnBrk="1" hangingPunct="1">
              <a:defRPr/>
            </a:pPr>
            <a:endParaRPr lang="en-US" sz="2000" dirty="0" smtClean="0"/>
          </a:p>
        </p:txBody>
      </p:sp>
      <p:graphicFrame>
        <p:nvGraphicFramePr>
          <p:cNvPr id="25604" name="Object 4"/>
          <p:cNvGraphicFramePr>
            <a:graphicFrameLocks noChangeAspect="1"/>
          </p:cNvGraphicFramePr>
          <p:nvPr/>
        </p:nvGraphicFramePr>
        <p:xfrm>
          <a:off x="523875" y="1949450"/>
          <a:ext cx="8086725" cy="869950"/>
        </p:xfrm>
        <a:graphic>
          <a:graphicData uri="http://schemas.openxmlformats.org/presentationml/2006/ole">
            <mc:AlternateContent xmlns:mc="http://schemas.openxmlformats.org/markup-compatibility/2006">
              <mc:Choice xmlns:v="urn:schemas-microsoft-com:vml" Requires="v">
                <p:oleObj spid="_x0000_s25615" name="Equation" r:id="rId3" imgW="4000500" imgH="431800" progId="Equation.3">
                  <p:embed/>
                </p:oleObj>
              </mc:Choice>
              <mc:Fallback>
                <p:oleObj name="Equation" r:id="rId3" imgW="40005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949450"/>
                        <a:ext cx="8086725"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561975" y="3657600"/>
          <a:ext cx="7667625" cy="2057400"/>
        </p:xfrm>
        <a:graphic>
          <a:graphicData uri="http://schemas.openxmlformats.org/presentationml/2006/ole">
            <mc:AlternateContent xmlns:mc="http://schemas.openxmlformats.org/markup-compatibility/2006">
              <mc:Choice xmlns:v="urn:schemas-microsoft-com:vml" Requires="v">
                <p:oleObj spid="_x0000_s25616" name="Equation" r:id="rId5" imgW="3124200" imgH="838200" progId="Equation.3">
                  <p:embed/>
                </p:oleObj>
              </mc:Choice>
              <mc:Fallback>
                <p:oleObj name="Equation" r:id="rId5" imgW="3124200" imgH="838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3657600"/>
                        <a:ext cx="766762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Amdahl’s with Fractional Use Factor</a:t>
            </a:r>
          </a:p>
        </p:txBody>
      </p:sp>
      <p:sp>
        <p:nvSpPr>
          <p:cNvPr id="884739" name="Rectangle 3"/>
          <p:cNvSpPr>
            <a:spLocks noGrp="1" noChangeArrowheads="1"/>
          </p:cNvSpPr>
          <p:nvPr>
            <p:ph type="body" idx="1"/>
          </p:nvPr>
        </p:nvSpPr>
        <p:spPr>
          <a:xfrm>
            <a:off x="290513" y="1220788"/>
            <a:ext cx="8853487" cy="5224462"/>
          </a:xfrm>
        </p:spPr>
        <p:txBody>
          <a:bodyPr/>
          <a:lstStyle/>
          <a:p>
            <a:pPr eaLnBrk="1" hangingPunct="1">
              <a:defRPr/>
            </a:pPr>
            <a:r>
              <a:rPr lang="en-US" dirty="0" smtClean="0"/>
              <a:t>Example:</a:t>
            </a:r>
            <a:r>
              <a:rPr lang="en-US" sz="2000" dirty="0" smtClean="0"/>
              <a:t> </a:t>
            </a:r>
            <a:r>
              <a:rPr lang="en-US" dirty="0" smtClean="0"/>
              <a:t>Suppose we are considering an enhancement to a web server. The enhanced CPU is 10 times faster on computation but the same speed on I/O. Suppose also that 60% of the time is waiting on I/O</a:t>
            </a:r>
          </a:p>
          <a:p>
            <a:pPr eaLnBrk="1" hangingPunct="1">
              <a:defRPr/>
            </a:pPr>
            <a:endParaRPr lang="en-US" dirty="0" smtClean="0"/>
          </a:p>
          <a:p>
            <a:pPr eaLnBrk="1" hangingPunct="1">
              <a:defRPr/>
            </a:pPr>
            <a:endParaRPr lang="en-US" dirty="0" smtClean="0"/>
          </a:p>
        </p:txBody>
      </p:sp>
      <p:graphicFrame>
        <p:nvGraphicFramePr>
          <p:cNvPr id="26628" name="Object 4"/>
          <p:cNvGraphicFramePr>
            <a:graphicFrameLocks noChangeAspect="1"/>
          </p:cNvGraphicFramePr>
          <p:nvPr/>
        </p:nvGraphicFramePr>
        <p:xfrm>
          <a:off x="1084263" y="3082925"/>
          <a:ext cx="6673850" cy="3473450"/>
        </p:xfrm>
        <a:graphic>
          <a:graphicData uri="http://schemas.openxmlformats.org/presentationml/2006/ole">
            <mc:AlternateContent xmlns:mc="http://schemas.openxmlformats.org/markup-compatibility/2006">
              <mc:Choice xmlns:v="urn:schemas-microsoft-com:vml" Requires="v">
                <p:oleObj spid="_x0000_s26634" name="Equation" r:id="rId3" imgW="3124200" imgH="1625600" progId="Equation.3">
                  <p:embed/>
                </p:oleObj>
              </mc:Choice>
              <mc:Fallback>
                <p:oleObj name="Equation" r:id="rId3" imgW="3124200" imgH="162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082925"/>
                        <a:ext cx="6673850" cy="347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400" smtClean="0"/>
              <a:t>Graphics Square Root Enhancement  p 40</a:t>
            </a:r>
          </a:p>
        </p:txBody>
      </p:sp>
      <p:sp>
        <p:nvSpPr>
          <p:cNvPr id="885763" name="Rectangle 3"/>
          <p:cNvSpPr>
            <a:spLocks noGrp="1" noChangeArrowheads="1"/>
          </p:cNvSpPr>
          <p:nvPr>
            <p:ph type="body" idx="1"/>
          </p:nvPr>
        </p:nvSpPr>
        <p:spPr/>
        <p:txBody>
          <a:bodyPr/>
          <a:lstStyle/>
          <a:p>
            <a:pPr eaLnBrk="1" hangingPunct="1">
              <a:defRPr/>
            </a:pPr>
            <a:r>
              <a:rPr lang="en-US" dirty="0" smtClean="0"/>
              <a:t>NewDesign1 FPSQRT     </a:t>
            </a:r>
          </a:p>
          <a:p>
            <a:pPr eaLnBrk="1" hangingPunct="1">
              <a:buFont typeface="Arial" pitchFamily="34" charset="0"/>
              <a:buChar char="•"/>
              <a:defRPr/>
            </a:pPr>
            <a:r>
              <a:rPr lang="en-US" dirty="0" smtClean="0"/>
              <a:t>20% speed up FPSQR 10 times</a:t>
            </a:r>
          </a:p>
          <a:p>
            <a:pPr eaLnBrk="1" hangingPunct="1">
              <a:defRPr/>
            </a:pPr>
            <a:r>
              <a:rPr lang="en-US" dirty="0" smtClean="0"/>
              <a:t>NewDesign2 FP       </a:t>
            </a:r>
          </a:p>
          <a:p>
            <a:pPr eaLnBrk="1" hangingPunct="1">
              <a:buFont typeface="Arial" pitchFamily="34" charset="0"/>
              <a:buChar char="•"/>
              <a:defRPr/>
            </a:pPr>
            <a:r>
              <a:rPr lang="en-US" dirty="0" smtClean="0"/>
              <a:t>improve all FP by 1.6; FP=50% of exec time</a:t>
            </a:r>
          </a:p>
        </p:txBody>
      </p:sp>
      <p:sp>
        <p:nvSpPr>
          <p:cNvPr id="27652"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4813" y="0"/>
            <a:ext cx="8716962" cy="781050"/>
          </a:xfrm>
        </p:spPr>
        <p:txBody>
          <a:bodyPr/>
          <a:lstStyle/>
          <a:p>
            <a:r>
              <a:rPr lang="en-US" altLang="en-US" sz="3600" smtClean="0"/>
              <a:t>Geometric Means vs Arithmetic Means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48" t="-1284" r="-1542" b="-12369"/>
            </a:stretch>
          </a:blipFill>
        </p:spPr>
        <p:txBody>
          <a:bodyPr/>
          <a:lstStyle/>
          <a:p>
            <a:pPr>
              <a:defRPr/>
            </a:pPr>
            <a:r>
              <a:rPr lang="en-US">
                <a:noFill/>
              </a:rPr>
              <a:t> </a:t>
            </a:r>
          </a:p>
        </p:txBody>
      </p:sp>
      <p:sp>
        <p:nvSpPr>
          <p:cNvPr id="28676"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Comparing 2 computers Spec_Ratios</a:t>
            </a:r>
          </a:p>
        </p:txBody>
      </p:sp>
      <p:sp>
        <p:nvSpPr>
          <p:cNvPr id="3" name="Content Placeholder 2"/>
          <p:cNvSpPr>
            <a:spLocks noGrp="1"/>
          </p:cNvSpPr>
          <p:nvPr>
            <p:ph idx="1"/>
          </p:nvPr>
        </p:nvSpPr>
        <p:spPr/>
        <p:txBody>
          <a:bodyPr/>
          <a:lstStyle/>
          <a:p>
            <a:pPr>
              <a:defRPr/>
            </a:pPr>
            <a:endParaRPr lang="en-US"/>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9088"/>
            <a:ext cx="8305800" cy="385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29701"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Performance Measures</a:t>
            </a:r>
          </a:p>
        </p:txBody>
      </p:sp>
      <p:sp>
        <p:nvSpPr>
          <p:cNvPr id="871427" name="Rectangle 3"/>
          <p:cNvSpPr>
            <a:spLocks noGrp="1" noChangeArrowheads="1"/>
          </p:cNvSpPr>
          <p:nvPr>
            <p:ph type="body" idx="1"/>
          </p:nvPr>
        </p:nvSpPr>
        <p:spPr>
          <a:xfrm>
            <a:off x="76200" y="1220788"/>
            <a:ext cx="9082088" cy="5224462"/>
          </a:xfrm>
        </p:spPr>
        <p:txBody>
          <a:bodyPr/>
          <a:lstStyle/>
          <a:p>
            <a:pPr eaLnBrk="1" hangingPunct="1">
              <a:defRPr/>
            </a:pPr>
            <a:r>
              <a:rPr lang="en-US" dirty="0" smtClean="0"/>
              <a:t>Response time (latency) -- time between start and completion </a:t>
            </a:r>
          </a:p>
          <a:p>
            <a:pPr eaLnBrk="1" hangingPunct="1">
              <a:defRPr/>
            </a:pPr>
            <a:r>
              <a:rPr lang="en-US" dirty="0" smtClean="0"/>
              <a:t>Throughput (bandwidth) -- rate -- work done per unit time </a:t>
            </a:r>
          </a:p>
          <a:p>
            <a:pPr eaLnBrk="1" hangingPunct="1">
              <a:defRPr/>
            </a:pPr>
            <a:endParaRPr lang="en-US"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r>
              <a:rPr lang="en-US" sz="2000" dirty="0" smtClean="0"/>
              <a:t>Processor Speed – e.g. 1GHz</a:t>
            </a:r>
          </a:p>
          <a:p>
            <a:pPr eaLnBrk="1" hangingPunct="1">
              <a:defRPr/>
            </a:pPr>
            <a:r>
              <a:rPr lang="en-US" sz="2000" dirty="0" smtClean="0"/>
              <a:t>	When does it matter? </a:t>
            </a:r>
          </a:p>
          <a:p>
            <a:pPr eaLnBrk="1" hangingPunct="1">
              <a:defRPr/>
            </a:pPr>
            <a:r>
              <a:rPr lang="en-US" sz="2000" dirty="0" smtClean="0"/>
              <a:t>	When does it not?</a:t>
            </a:r>
          </a:p>
        </p:txBody>
      </p:sp>
      <p:graphicFrame>
        <p:nvGraphicFramePr>
          <p:cNvPr id="30724" name="Object 4"/>
          <p:cNvGraphicFramePr>
            <a:graphicFrameLocks noChangeAspect="1"/>
          </p:cNvGraphicFramePr>
          <p:nvPr/>
        </p:nvGraphicFramePr>
        <p:xfrm>
          <a:off x="762000" y="2667000"/>
          <a:ext cx="7566025" cy="971550"/>
        </p:xfrm>
        <a:graphic>
          <a:graphicData uri="http://schemas.openxmlformats.org/presentationml/2006/ole">
            <mc:AlternateContent xmlns:mc="http://schemas.openxmlformats.org/markup-compatibility/2006">
              <mc:Choice xmlns:v="urn:schemas-microsoft-com:vml" Requires="v">
                <p:oleObj spid="_x0000_s30730" name="Equation" r:id="rId3" imgW="3263900" imgH="419100" progId="Equation.3">
                  <p:embed/>
                </p:oleObj>
              </mc:Choice>
              <mc:Fallback>
                <p:oleObj name="Equation" r:id="rId3" imgW="32639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756602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altLang="en-US" smtClean="0"/>
              <a:t>Availability</a:t>
            </a:r>
          </a:p>
        </p:txBody>
      </p:sp>
      <p:graphicFrame>
        <p:nvGraphicFramePr>
          <p:cNvPr id="31747" name="Content Placeholder 6"/>
          <p:cNvGraphicFramePr>
            <a:graphicFrameLocks noChangeAspect="1"/>
          </p:cNvGraphicFramePr>
          <p:nvPr>
            <p:ph idx="1"/>
          </p:nvPr>
        </p:nvGraphicFramePr>
        <p:xfrm>
          <a:off x="196850" y="1600200"/>
          <a:ext cx="8667750" cy="1444625"/>
        </p:xfrm>
        <a:graphic>
          <a:graphicData uri="http://schemas.openxmlformats.org/presentationml/2006/ole">
            <mc:AlternateContent xmlns:mc="http://schemas.openxmlformats.org/markup-compatibility/2006">
              <mc:Choice xmlns:v="urn:schemas-microsoft-com:vml" Requires="v">
                <p:oleObj spid="_x0000_s31753" name="Equation" r:id="rId3" imgW="2362200" imgH="393700" progId="Equation.3">
                  <p:embed/>
                </p:oleObj>
              </mc:Choice>
              <mc:Fallback>
                <p:oleObj name="Equation" r:id="rId3" imgW="2362200" imgH="393700" progId="Equation.3">
                  <p:embed/>
                  <p:pic>
                    <p:nvPicPr>
                      <p:cNvPr id="0" name="Content Placeholde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600200"/>
                        <a:ext cx="8667750"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04813" y="247650"/>
            <a:ext cx="8716962" cy="514350"/>
          </a:xfrm>
        </p:spPr>
        <p:txBody>
          <a:bodyPr/>
          <a:lstStyle/>
          <a:p>
            <a:r>
              <a:rPr lang="en-US" altLang="en-US" smtClean="0"/>
              <a:t>MTTF Example </a:t>
            </a:r>
          </a:p>
        </p:txBody>
      </p:sp>
      <p:sp>
        <p:nvSpPr>
          <p:cNvPr id="3" name="Content Placeholder 2"/>
          <p:cNvSpPr>
            <a:spLocks noGrp="1" noRot="1" noChangeAspect="1" noMove="1" noResize="1" noEditPoints="1" noAdjustHandles="1" noChangeArrowheads="1" noChangeShapeType="1" noTextEdit="1"/>
          </p:cNvSpPr>
          <p:nvPr>
            <p:ph idx="1"/>
          </p:nvPr>
        </p:nvSpPr>
        <p:spPr>
          <a:xfrm>
            <a:off x="290513" y="1220788"/>
            <a:ext cx="8853487" cy="5224462"/>
          </a:xfrm>
          <a:blipFill rotWithShape="1">
            <a:blip r:embed="rId2"/>
            <a:stretch>
              <a:fillRect/>
            </a:stretch>
          </a:blipFill>
        </p:spPr>
        <p:txBody>
          <a:bodyPr/>
          <a:lstStyle/>
          <a:p>
            <a:pPr>
              <a:defRPr/>
            </a:pPr>
            <a:r>
              <a:rPr lang="en-US">
                <a:noFill/>
              </a:rPr>
              <a:t> </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85800"/>
            <a:ext cx="7632700" cy="304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32773"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Comparing Performance fig 1.15</a:t>
            </a:r>
          </a:p>
        </p:txBody>
      </p:sp>
      <p:graphicFrame>
        <p:nvGraphicFramePr>
          <p:cNvPr id="877571" name="Group 3"/>
          <p:cNvGraphicFramePr>
            <a:graphicFrameLocks noGrp="1"/>
          </p:cNvGraphicFramePr>
          <p:nvPr>
            <p:ph idx="1"/>
          </p:nvPr>
        </p:nvGraphicFramePr>
        <p:xfrm>
          <a:off x="290513" y="1754188"/>
          <a:ext cx="7361237" cy="2208213"/>
        </p:xfrm>
        <a:graphic>
          <a:graphicData uri="http://schemas.openxmlformats.org/drawingml/2006/table">
            <a:tbl>
              <a:tblPr/>
              <a:tblGrid>
                <a:gridCol w="1758950"/>
                <a:gridCol w="1922462"/>
                <a:gridCol w="1839913"/>
                <a:gridCol w="1839912"/>
              </a:tblGrid>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A</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C</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08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P2</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Total Times</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3822" name="Text Box 30"/>
          <p:cNvSpPr txBox="1">
            <a:spLocks noChangeArrowheads="1"/>
          </p:cNvSpPr>
          <p:nvPr/>
        </p:nvSpPr>
        <p:spPr bwMode="auto">
          <a:xfrm>
            <a:off x="1052513" y="1125538"/>
            <a:ext cx="612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Comparing three program executing on three machines</a:t>
            </a:r>
          </a:p>
        </p:txBody>
      </p:sp>
      <p:sp>
        <p:nvSpPr>
          <p:cNvPr id="33823" name="Text Box 31"/>
          <p:cNvSpPr txBox="1">
            <a:spLocks noChangeArrowheads="1"/>
          </p:cNvSpPr>
          <p:nvPr/>
        </p:nvSpPr>
        <p:spPr bwMode="auto">
          <a:xfrm>
            <a:off x="334963" y="4478338"/>
            <a:ext cx="67468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r>
              <a:rPr lang="en-US" altLang="en-US"/>
              <a:t>Faster than relationships</a:t>
            </a:r>
          </a:p>
          <a:p>
            <a:pPr algn="l"/>
            <a:r>
              <a:rPr lang="en-US" altLang="en-US"/>
              <a:t>     A is 10 times faster than B on program 1</a:t>
            </a:r>
          </a:p>
          <a:p>
            <a:pPr algn="l"/>
            <a:r>
              <a:rPr lang="en-US" altLang="en-US"/>
              <a:t>     B is 10 times faster than A on program 2</a:t>
            </a:r>
          </a:p>
          <a:p>
            <a:pPr algn="l"/>
            <a:r>
              <a:rPr lang="en-US" altLang="en-US"/>
              <a:t>     C is 50 times faster than A on program 2</a:t>
            </a:r>
          </a:p>
          <a:p>
            <a:pPr algn="l"/>
            <a:r>
              <a:rPr lang="en-US" altLang="en-US"/>
              <a:t>     … 3 * 2 comparisons (3 choose 2 computers * 2 programs)</a:t>
            </a:r>
          </a:p>
          <a:p>
            <a:pPr algn="l"/>
            <a:endParaRPr lang="en-US" altLang="en-US"/>
          </a:p>
          <a:p>
            <a:pPr algn="l"/>
            <a:r>
              <a:rPr lang="en-US" altLang="en-US"/>
              <a:t>So what is the relative performance of these machines???</a:t>
            </a:r>
          </a:p>
        </p:txBody>
      </p:sp>
      <p:sp>
        <p:nvSpPr>
          <p:cNvPr id="33824"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Instruction Set Architecture (ISA)</a:t>
            </a:r>
          </a:p>
        </p:txBody>
      </p:sp>
      <p:sp>
        <p:nvSpPr>
          <p:cNvPr id="3" name="Content Placeholder 2"/>
          <p:cNvSpPr>
            <a:spLocks noGrp="1"/>
          </p:cNvSpPr>
          <p:nvPr>
            <p:ph idx="1"/>
          </p:nvPr>
        </p:nvSpPr>
        <p:spPr/>
        <p:txBody>
          <a:bodyPr/>
          <a:lstStyle/>
          <a:p>
            <a:pPr>
              <a:defRPr/>
            </a:pPr>
            <a:r>
              <a:rPr lang="en-US" dirty="0" smtClean="0"/>
              <a:t>“Myopic view of computer architecture”</a:t>
            </a:r>
          </a:p>
          <a:p>
            <a:pPr>
              <a:buFont typeface="Arial" pitchFamily="34" charset="0"/>
              <a:buChar char="•"/>
              <a:defRPr/>
            </a:pPr>
            <a:r>
              <a:rPr lang="en-US" dirty="0" smtClean="0"/>
              <a:t>ISAs – appendices A and K</a:t>
            </a:r>
          </a:p>
          <a:p>
            <a:pPr lvl="1">
              <a:buFont typeface="Arial" pitchFamily="34" charset="0"/>
              <a:buChar char="•"/>
              <a:defRPr/>
            </a:pPr>
            <a:r>
              <a:rPr lang="en-US" dirty="0" smtClean="0"/>
              <a:t>80x86</a:t>
            </a:r>
          </a:p>
          <a:p>
            <a:pPr lvl="1">
              <a:buFont typeface="Arial" pitchFamily="34" charset="0"/>
              <a:buChar char="•"/>
              <a:defRPr/>
            </a:pPr>
            <a:r>
              <a:rPr lang="en-US" dirty="0" smtClean="0"/>
              <a:t>ARM</a:t>
            </a:r>
          </a:p>
          <a:p>
            <a:pPr lvl="1">
              <a:buFont typeface="Arial" pitchFamily="34" charset="0"/>
              <a:buChar char="•"/>
              <a:defRPr/>
            </a:pPr>
            <a:r>
              <a:rPr lang="en-US" dirty="0" smtClean="0"/>
              <a:t>MIPS</a:t>
            </a:r>
          </a:p>
          <a:p>
            <a:pPr>
              <a:buFont typeface="Arial" pitchFamily="34" charset="0"/>
              <a:buChar char="•"/>
              <a:defRPr/>
            </a:pPr>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fig 1.15 Total Execution times</a:t>
            </a:r>
          </a:p>
        </p:txBody>
      </p:sp>
      <p:graphicFrame>
        <p:nvGraphicFramePr>
          <p:cNvPr id="878595" name="Group 3"/>
          <p:cNvGraphicFramePr>
            <a:graphicFrameLocks noGrp="1"/>
          </p:cNvGraphicFramePr>
          <p:nvPr>
            <p:ph idx="1"/>
          </p:nvPr>
        </p:nvGraphicFramePr>
        <p:xfrm>
          <a:off x="290513" y="1754188"/>
          <a:ext cx="7361237" cy="2760663"/>
        </p:xfrm>
        <a:graphic>
          <a:graphicData uri="http://schemas.openxmlformats.org/drawingml/2006/table">
            <a:tbl>
              <a:tblPr/>
              <a:tblGrid>
                <a:gridCol w="1758950"/>
                <a:gridCol w="1922462"/>
                <a:gridCol w="1839913"/>
                <a:gridCol w="1839912"/>
              </a:tblGrid>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A</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C</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08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P2</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Total times</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4851" name="Text Box 35"/>
          <p:cNvSpPr txBox="1">
            <a:spLocks noChangeArrowheads="1"/>
          </p:cNvSpPr>
          <p:nvPr/>
        </p:nvSpPr>
        <p:spPr bwMode="auto">
          <a:xfrm>
            <a:off x="1052513" y="1125538"/>
            <a:ext cx="612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Comparing three program executing on three machines</a:t>
            </a:r>
          </a:p>
        </p:txBody>
      </p:sp>
      <p:sp>
        <p:nvSpPr>
          <p:cNvPr id="34852" name="Text Box 36"/>
          <p:cNvSpPr txBox="1">
            <a:spLocks noChangeArrowheads="1"/>
          </p:cNvSpPr>
          <p:nvPr/>
        </p:nvSpPr>
        <p:spPr bwMode="auto">
          <a:xfrm>
            <a:off x="334963" y="4478338"/>
            <a:ext cx="69437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endParaRPr lang="en-US" altLang="en-US"/>
          </a:p>
          <a:p>
            <a:pPr algn="l"/>
            <a:endParaRPr lang="en-US" altLang="en-US"/>
          </a:p>
          <a:p>
            <a:pPr algn="l"/>
            <a:r>
              <a:rPr lang="en-US" altLang="en-US"/>
              <a:t>So now what is the relative performance of these machines???</a:t>
            </a:r>
          </a:p>
          <a:p>
            <a:pPr algn="l"/>
            <a:r>
              <a:rPr lang="en-US" altLang="en-US"/>
              <a:t>      B is 1001/110 = 9.1 times as fast as A</a:t>
            </a:r>
          </a:p>
          <a:p>
            <a:pPr algn="l"/>
            <a:endParaRPr lang="en-US" altLang="en-US"/>
          </a:p>
          <a:p>
            <a:pPr algn="l"/>
            <a:r>
              <a:rPr lang="en-US" altLang="en-US"/>
              <a:t>Arithmetic mean execution time = </a:t>
            </a:r>
          </a:p>
        </p:txBody>
      </p:sp>
      <p:sp>
        <p:nvSpPr>
          <p:cNvPr id="34853"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Weighted Execution Times fig 1.15</a:t>
            </a:r>
          </a:p>
        </p:txBody>
      </p:sp>
      <p:graphicFrame>
        <p:nvGraphicFramePr>
          <p:cNvPr id="879619" name="Group 3"/>
          <p:cNvGraphicFramePr>
            <a:graphicFrameLocks noGrp="1"/>
          </p:cNvGraphicFramePr>
          <p:nvPr>
            <p:ph idx="1"/>
          </p:nvPr>
        </p:nvGraphicFramePr>
        <p:xfrm>
          <a:off x="290513" y="1295400"/>
          <a:ext cx="7361237" cy="2208213"/>
        </p:xfrm>
        <a:graphic>
          <a:graphicData uri="http://schemas.openxmlformats.org/drawingml/2006/table">
            <a:tbl>
              <a:tblPr/>
              <a:tblGrid>
                <a:gridCol w="1758950"/>
                <a:gridCol w="1922462"/>
                <a:gridCol w="1839913"/>
                <a:gridCol w="1839912"/>
              </a:tblGrid>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A</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Computer C</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08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P2</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5245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Program P3</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110</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40</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5870" name="Text Box 30"/>
          <p:cNvSpPr txBox="1">
            <a:spLocks noChangeArrowheads="1"/>
          </p:cNvSpPr>
          <p:nvPr/>
        </p:nvSpPr>
        <p:spPr bwMode="auto">
          <a:xfrm>
            <a:off x="334963" y="4478338"/>
            <a:ext cx="78835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l"/>
            <a:r>
              <a:rPr lang="en-US" altLang="en-US"/>
              <a:t>Now assume that we know that P1 will run 90%, and P2 10% of the time.</a:t>
            </a:r>
          </a:p>
          <a:p>
            <a:pPr algn="l"/>
            <a:endParaRPr lang="en-US" altLang="en-US"/>
          </a:p>
          <a:p>
            <a:pPr algn="l"/>
            <a:r>
              <a:rPr lang="en-US" altLang="en-US"/>
              <a:t>So now what is the relative performance of these machines???</a:t>
            </a:r>
          </a:p>
          <a:p>
            <a:pPr algn="l"/>
            <a:endParaRPr lang="en-US" altLang="en-US"/>
          </a:p>
          <a:p>
            <a:pPr algn="l"/>
            <a:r>
              <a:rPr lang="en-US" altLang="en-US"/>
              <a:t>timeA = .9*1  + .1*1000 = 100.9</a:t>
            </a:r>
          </a:p>
          <a:p>
            <a:pPr algn="l"/>
            <a:r>
              <a:rPr lang="en-US" altLang="en-US"/>
              <a:t>timeB = .9*10  +.1*100 = 19</a:t>
            </a:r>
          </a:p>
          <a:p>
            <a:pPr algn="l"/>
            <a:r>
              <a:rPr lang="en-US" altLang="en-US"/>
              <a:t>Relative performance A to B = 100.9/19 = 5.31</a:t>
            </a:r>
          </a:p>
        </p:txBody>
      </p:sp>
      <p:sp>
        <p:nvSpPr>
          <p:cNvPr id="35871"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Geometric Means</a:t>
            </a:r>
          </a:p>
        </p:txBody>
      </p:sp>
      <p:sp>
        <p:nvSpPr>
          <p:cNvPr id="880643" name="Rectangle 3"/>
          <p:cNvSpPr>
            <a:spLocks noGrp="1" noChangeArrowheads="1"/>
          </p:cNvSpPr>
          <p:nvPr>
            <p:ph type="body" idx="1"/>
          </p:nvPr>
        </p:nvSpPr>
        <p:spPr/>
        <p:txBody>
          <a:bodyPr/>
          <a:lstStyle/>
          <a:p>
            <a:pPr eaLnBrk="1" hangingPunct="1">
              <a:defRPr/>
            </a:pPr>
            <a:r>
              <a:rPr lang="en-US" smtClean="0"/>
              <a:t>Compare ratios of performance to a standard</a:t>
            </a:r>
          </a:p>
          <a:p>
            <a:pPr eaLnBrk="1" hangingPunct="1">
              <a:defRPr/>
            </a:pPr>
            <a:r>
              <a:rPr lang="en-US" smtClean="0"/>
              <a:t>	Using A as the standard </a:t>
            </a:r>
          </a:p>
          <a:p>
            <a:pPr eaLnBrk="1" hangingPunct="1">
              <a:defRPr/>
            </a:pPr>
            <a:r>
              <a:rPr lang="en-US" smtClean="0"/>
              <a:t>     program 1   B ratio = 10/1 = 10     C ratio = 20/1 = 20</a:t>
            </a:r>
          </a:p>
          <a:p>
            <a:pPr eaLnBrk="1" hangingPunct="1">
              <a:defRPr/>
            </a:pPr>
            <a:r>
              <a:rPr lang="en-US" smtClean="0"/>
              <a:t>	program 2   Br  = 100/1000 = .1     Cr = 20/1000 = .02</a:t>
            </a:r>
          </a:p>
          <a:p>
            <a:pPr eaLnBrk="1" hangingPunct="1">
              <a:defRPr/>
            </a:pPr>
            <a:r>
              <a:rPr lang="en-US" smtClean="0"/>
              <a:t>B is “twice as fast” as C using A as the standard</a:t>
            </a:r>
          </a:p>
          <a:p>
            <a:pPr eaLnBrk="1" hangingPunct="1">
              <a:defRPr/>
            </a:pPr>
            <a:r>
              <a:rPr lang="en-US" smtClean="0"/>
              <a:t> 	Using B as the standard</a:t>
            </a:r>
          </a:p>
          <a:p>
            <a:pPr eaLnBrk="1" hangingPunct="1">
              <a:defRPr/>
            </a:pPr>
            <a:r>
              <a:rPr lang="en-US" smtClean="0"/>
              <a:t>	program 1   Ar = 1/10 = .1     	       Cr =</a:t>
            </a:r>
          </a:p>
          <a:p>
            <a:pPr eaLnBrk="1" hangingPunct="1">
              <a:defRPr/>
            </a:pPr>
            <a:r>
              <a:rPr lang="en-US" smtClean="0"/>
              <a:t>	program 2   Br  = 1000/100 = 10    Cr =</a:t>
            </a:r>
          </a:p>
          <a:p>
            <a:pPr eaLnBrk="1" hangingPunct="1">
              <a:defRPr/>
            </a:pPr>
            <a:r>
              <a:rPr lang="en-US" smtClean="0"/>
              <a:t>So now compare A and B ratios to each other you get the same  10 and .1, so what? Same ?</a:t>
            </a:r>
          </a:p>
        </p:txBody>
      </p:sp>
      <p:sp>
        <p:nvSpPr>
          <p:cNvPr id="36868"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Geometric Means fig 1.17</a:t>
            </a:r>
          </a:p>
        </p:txBody>
      </p:sp>
      <p:sp>
        <p:nvSpPr>
          <p:cNvPr id="881667" name="Rectangle 3"/>
          <p:cNvSpPr>
            <a:spLocks noGrp="1" noChangeArrowheads="1"/>
          </p:cNvSpPr>
          <p:nvPr>
            <p:ph type="body" sz="half" idx="1"/>
          </p:nvPr>
        </p:nvSpPr>
        <p:spPr>
          <a:xfrm>
            <a:off x="290513" y="1220788"/>
            <a:ext cx="8234362" cy="684212"/>
          </a:xfrm>
        </p:spPr>
        <p:txBody>
          <a:bodyPr/>
          <a:lstStyle/>
          <a:p>
            <a:pPr marL="0" indent="0" eaLnBrk="1" hangingPunct="1">
              <a:lnSpc>
                <a:spcPct val="75000"/>
              </a:lnSpc>
              <a:defRPr/>
            </a:pPr>
            <a:r>
              <a:rPr lang="en-US" sz="1800" smtClean="0"/>
              <a:t>Measure performance ratios to a standard machine</a:t>
            </a:r>
          </a:p>
          <a:p>
            <a:pPr marL="0" indent="0" eaLnBrk="1" hangingPunct="1">
              <a:lnSpc>
                <a:spcPct val="75000"/>
              </a:lnSpc>
              <a:defRPr/>
            </a:pPr>
            <a:r>
              <a:rPr lang="en-US" sz="1800" smtClean="0"/>
              <a:t>	</a:t>
            </a:r>
          </a:p>
        </p:txBody>
      </p:sp>
      <p:graphicFrame>
        <p:nvGraphicFramePr>
          <p:cNvPr id="881668" name="Group 4"/>
          <p:cNvGraphicFramePr>
            <a:graphicFrameLocks noGrp="1"/>
          </p:cNvGraphicFramePr>
          <p:nvPr>
            <p:ph sz="half" idx="2"/>
          </p:nvPr>
        </p:nvGraphicFramePr>
        <p:xfrm>
          <a:off x="228600" y="2133600"/>
          <a:ext cx="8915400" cy="3846512"/>
        </p:xfrm>
        <a:graphic>
          <a:graphicData uri="http://schemas.openxmlformats.org/drawingml/2006/table">
            <a:tbl>
              <a:tblPr/>
              <a:tblGrid>
                <a:gridCol w="1524000"/>
                <a:gridCol w="609600"/>
                <a:gridCol w="685800"/>
                <a:gridCol w="747713"/>
                <a:gridCol w="890587"/>
                <a:gridCol w="890588"/>
                <a:gridCol w="892175"/>
                <a:gridCol w="892175"/>
                <a:gridCol w="892175"/>
                <a:gridCol w="890587"/>
              </a:tblGrid>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gridSpan="3">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Normalized to 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Normalized to 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Normalized to C</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498516">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B</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C</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P1</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.05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P2</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.02</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670616">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Arithmetic mean</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10.01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5.05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25.03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2.75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670616">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Geometric Mean</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1.58</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1.58</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501691">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Total Time</a:t>
                      </a:r>
                    </a:p>
                  </a:txBody>
                  <a:tcPr marL="45720" marR="45720" marT="45724" marB="45724"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9.1</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.36</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25.03</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2.75</a:t>
                      </a:r>
                    </a:p>
                  </a:txBody>
                  <a:tcPr marL="45720" marR="45720" marT="45724" marB="45724"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1.0</a:t>
                      </a:r>
                    </a:p>
                  </a:txBody>
                  <a:tcPr marL="45720" marR="45720" marT="45724" marB="45724"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7976"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CPU Performance Equation</a:t>
            </a:r>
          </a:p>
        </p:txBody>
      </p:sp>
      <p:sp>
        <p:nvSpPr>
          <p:cNvPr id="886787" name="Rectangle 3"/>
          <p:cNvSpPr>
            <a:spLocks noGrp="1" noChangeArrowheads="1"/>
          </p:cNvSpPr>
          <p:nvPr>
            <p:ph type="body" idx="1"/>
          </p:nvPr>
        </p:nvSpPr>
        <p:spPr/>
        <p:txBody>
          <a:bodyPr/>
          <a:lstStyle/>
          <a:p>
            <a:pPr eaLnBrk="1" hangingPunct="1">
              <a:defRPr/>
            </a:pPr>
            <a:r>
              <a:rPr lang="en-US" dirty="0" smtClean="0"/>
              <a:t>Almost all computers use a clock running at a fixed rate.</a:t>
            </a:r>
          </a:p>
          <a:p>
            <a:pPr eaLnBrk="1" hangingPunct="1">
              <a:defRPr/>
            </a:pPr>
            <a:r>
              <a:rPr lang="en-US" dirty="0" smtClean="0"/>
              <a:t>Clock period   e.g. 1GHz</a:t>
            </a:r>
          </a:p>
          <a:p>
            <a:pPr eaLnBrk="1" hangingPunct="1">
              <a:defRPr/>
            </a:pPr>
            <a:endParaRPr lang="en-US" dirty="0" smtClean="0"/>
          </a:p>
          <a:p>
            <a:pPr eaLnBrk="1" hangingPunct="1">
              <a:defRPr/>
            </a:pPr>
            <a:r>
              <a:rPr lang="en-US" dirty="0" smtClean="0"/>
              <a:t>	</a:t>
            </a:r>
          </a:p>
          <a:p>
            <a:pPr eaLnBrk="1" hangingPunct="1">
              <a:defRPr/>
            </a:pPr>
            <a:endParaRPr lang="en-US" dirty="0" smtClean="0"/>
          </a:p>
          <a:p>
            <a:pPr eaLnBrk="1" hangingPunct="1">
              <a:defRPr/>
            </a:pPr>
            <a:r>
              <a:rPr lang="en-US" dirty="0" smtClean="0"/>
              <a:t>Instruction Count (IC) – </a:t>
            </a:r>
          </a:p>
          <a:p>
            <a:pPr eaLnBrk="1" hangingPunct="1">
              <a:defRPr/>
            </a:pPr>
            <a:r>
              <a:rPr lang="en-US" dirty="0" smtClean="0"/>
              <a:t>CPI = </a:t>
            </a:r>
            <a:r>
              <a:rPr lang="en-US" dirty="0" err="1" smtClean="0"/>
              <a:t>CPUclockCyclesForProgram</a:t>
            </a:r>
            <a:r>
              <a:rPr lang="en-US" dirty="0" smtClean="0"/>
              <a:t> / </a:t>
            </a:r>
            <a:r>
              <a:rPr lang="en-US" dirty="0" err="1" smtClean="0"/>
              <a:t>InstructionCount</a:t>
            </a:r>
            <a:endParaRPr lang="en-US" dirty="0" smtClean="0"/>
          </a:p>
          <a:p>
            <a:pPr eaLnBrk="1" hangingPunct="1">
              <a:defRPr/>
            </a:pPr>
            <a:endParaRPr lang="en-US" dirty="0" smtClean="0"/>
          </a:p>
          <a:p>
            <a:pPr eaLnBrk="1" hangingPunct="1">
              <a:defRPr/>
            </a:pPr>
            <a:r>
              <a:rPr lang="en-US" dirty="0" err="1" smtClean="0"/>
              <a:t>CPUtime</a:t>
            </a:r>
            <a:r>
              <a:rPr lang="en-US" dirty="0" smtClean="0"/>
              <a:t> = IC * </a:t>
            </a:r>
            <a:r>
              <a:rPr lang="en-US" dirty="0" err="1" smtClean="0"/>
              <a:t>ClockCycleTime</a:t>
            </a:r>
            <a:r>
              <a:rPr lang="en-US" dirty="0" smtClean="0"/>
              <a:t> * </a:t>
            </a:r>
            <a:r>
              <a:rPr lang="en-US" dirty="0" err="1" smtClean="0"/>
              <a:t>CyclesPerInstruction</a:t>
            </a:r>
            <a:endParaRPr lang="en-US" dirty="0" smtClean="0"/>
          </a:p>
          <a:p>
            <a:pPr eaLnBrk="1" hangingPunct="1">
              <a:defRPr/>
            </a:pPr>
            <a:endParaRPr lang="en-US" dirty="0" smtClean="0"/>
          </a:p>
          <a:p>
            <a:pPr eaLnBrk="1" hangingPunct="1">
              <a:defRPr/>
            </a:pPr>
            <a:endParaRPr lang="en-US" dirty="0" smtClean="0"/>
          </a:p>
        </p:txBody>
      </p:sp>
      <p:graphicFrame>
        <p:nvGraphicFramePr>
          <p:cNvPr id="38916" name="Object 4"/>
          <p:cNvGraphicFramePr>
            <a:graphicFrameLocks noChangeAspect="1"/>
          </p:cNvGraphicFramePr>
          <p:nvPr/>
        </p:nvGraphicFramePr>
        <p:xfrm>
          <a:off x="381000" y="2663825"/>
          <a:ext cx="7934325" cy="917575"/>
        </p:xfrm>
        <a:graphic>
          <a:graphicData uri="http://schemas.openxmlformats.org/presentationml/2006/ole">
            <mc:AlternateContent xmlns:mc="http://schemas.openxmlformats.org/markup-compatibility/2006">
              <mc:Choice xmlns:v="urn:schemas-microsoft-com:vml" Requires="v">
                <p:oleObj spid="_x0000_s38922" name="Equation" r:id="rId3" imgW="3733800" imgH="431800" progId="Equation.3">
                  <p:embed/>
                </p:oleObj>
              </mc:Choice>
              <mc:Fallback>
                <p:oleObj name="Equation" r:id="rId3" imgW="37338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3825"/>
                        <a:ext cx="793432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CPU Performance Equation</a:t>
            </a:r>
          </a:p>
        </p:txBody>
      </p:sp>
      <p:sp>
        <p:nvSpPr>
          <p:cNvPr id="887811" name="Rectangle 3"/>
          <p:cNvSpPr>
            <a:spLocks noGrp="1" noChangeArrowheads="1"/>
          </p:cNvSpPr>
          <p:nvPr>
            <p:ph type="body" idx="1"/>
          </p:nvPr>
        </p:nvSpPr>
        <p:spPr/>
        <p:txBody>
          <a:bodyPr/>
          <a:lstStyle/>
          <a:p>
            <a:pPr eaLnBrk="1" hangingPunct="1">
              <a:defRPr/>
            </a:pPr>
            <a:r>
              <a:rPr lang="en-US" dirty="0" err="1" smtClean="0"/>
              <a:t>CPUtime</a:t>
            </a:r>
            <a:r>
              <a:rPr lang="en-US" dirty="0" smtClean="0"/>
              <a:t> =</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Instruction Count</a:t>
            </a:r>
          </a:p>
          <a:p>
            <a:pPr eaLnBrk="1" hangingPunct="1">
              <a:defRPr/>
            </a:pPr>
            <a:r>
              <a:rPr lang="en-US" dirty="0" smtClean="0"/>
              <a:t>CPI</a:t>
            </a:r>
          </a:p>
          <a:p>
            <a:pPr eaLnBrk="1" hangingPunct="1">
              <a:defRPr/>
            </a:pPr>
            <a:r>
              <a:rPr lang="en-US" dirty="0" smtClean="0"/>
              <a:t>Clock cycle time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graphicFrame>
        <p:nvGraphicFramePr>
          <p:cNvPr id="39940" name="Object 4"/>
          <p:cNvGraphicFramePr>
            <a:graphicFrameLocks noChangeAspect="1"/>
          </p:cNvGraphicFramePr>
          <p:nvPr/>
        </p:nvGraphicFramePr>
        <p:xfrm>
          <a:off x="152400" y="1981200"/>
          <a:ext cx="8839200" cy="914400"/>
        </p:xfrm>
        <a:graphic>
          <a:graphicData uri="http://schemas.openxmlformats.org/presentationml/2006/ole">
            <mc:AlternateContent xmlns:mc="http://schemas.openxmlformats.org/markup-compatibility/2006">
              <mc:Choice xmlns:v="urn:schemas-microsoft-com:vml" Requires="v">
                <p:oleObj spid="_x0000_s39951" name="Equation" r:id="rId3" imgW="4051300" imgH="419100" progId="Equation.3">
                  <p:embed/>
                </p:oleObj>
              </mc:Choice>
              <mc:Fallback>
                <p:oleObj name="Equation" r:id="rId3" imgW="40513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609600" y="5122863"/>
          <a:ext cx="7426325" cy="1506537"/>
        </p:xfrm>
        <a:graphic>
          <a:graphicData uri="http://schemas.openxmlformats.org/presentationml/2006/ole">
            <mc:AlternateContent xmlns:mc="http://schemas.openxmlformats.org/markup-compatibility/2006">
              <mc:Choice xmlns:v="urn:schemas-microsoft-com:vml" Requires="v">
                <p:oleObj spid="_x0000_s39952" name="Equation" r:id="rId5" imgW="1816100" imgH="368300" progId="Equation.3">
                  <p:embed/>
                </p:oleObj>
              </mc:Choice>
              <mc:Fallback>
                <p:oleObj name="Equation" r:id="rId5" imgW="1816100" imgH="368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122863"/>
                        <a:ext cx="7426325" cy="150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Fallacies and Pitfalls</a:t>
            </a:r>
          </a:p>
        </p:txBody>
      </p:sp>
      <p:sp>
        <p:nvSpPr>
          <p:cNvPr id="3" name="Content Placeholder 2"/>
          <p:cNvSpPr>
            <a:spLocks noGrp="1"/>
          </p:cNvSpPr>
          <p:nvPr>
            <p:ph idx="1"/>
          </p:nvPr>
        </p:nvSpPr>
        <p:spPr/>
        <p:txBody>
          <a:bodyPr/>
          <a:lstStyle/>
          <a:p>
            <a:pPr marL="457200" indent="-457200" eaLnBrk="1" hangingPunct="1">
              <a:buFont typeface="+mj-lt"/>
              <a:buAutoNum type="arabicPeriod"/>
              <a:defRPr/>
            </a:pPr>
            <a:r>
              <a:rPr lang="en-US" dirty="0" smtClean="0"/>
              <a:t>Pitfall: Falling prey to Amdahl’s law.</a:t>
            </a:r>
          </a:p>
          <a:p>
            <a:pPr marL="457200" indent="-457200" eaLnBrk="1" hangingPunct="1">
              <a:buFont typeface="+mj-lt"/>
              <a:buAutoNum type="arabicPeriod"/>
              <a:defRPr/>
            </a:pPr>
            <a:r>
              <a:rPr lang="en-US" dirty="0" smtClean="0"/>
              <a:t>Pitfall: A single point of failure.</a:t>
            </a:r>
          </a:p>
          <a:p>
            <a:pPr marL="457200" indent="-457200" eaLnBrk="1" hangingPunct="1">
              <a:buFont typeface="+mj-lt"/>
              <a:buAutoNum type="arabicPeriod"/>
              <a:defRPr/>
            </a:pPr>
            <a:r>
              <a:rPr lang="en-US" dirty="0" smtClean="0"/>
              <a:t>Fallacy: the cost of the processor dominates the cost of the system.</a:t>
            </a:r>
          </a:p>
          <a:p>
            <a:pPr marL="457200" indent="-457200" eaLnBrk="1" hangingPunct="1">
              <a:buFont typeface="+mj-lt"/>
              <a:buAutoNum type="arabicPeriod"/>
              <a:defRPr/>
            </a:pPr>
            <a:r>
              <a:rPr lang="en-US" dirty="0" smtClean="0"/>
              <a:t>Fallacy: Benchmarks remain valid indefinitely.</a:t>
            </a:r>
          </a:p>
          <a:p>
            <a:pPr marL="457200" indent="-457200" eaLnBrk="1" hangingPunct="1">
              <a:buFont typeface="+mj-lt"/>
              <a:buAutoNum type="arabicPeriod"/>
              <a:defRPr/>
            </a:pPr>
            <a:r>
              <a:rPr lang="en-US" dirty="0" smtClean="0"/>
              <a:t>The rated mean time to failure of disks is 1,2000,000 hours or almost 140 years, so disks practically never fail.</a:t>
            </a:r>
          </a:p>
          <a:p>
            <a:pPr marL="457200" indent="-457200" eaLnBrk="1" hangingPunct="1">
              <a:buFont typeface="+mj-lt"/>
              <a:buAutoNum type="arabicPeriod"/>
              <a:defRPr/>
            </a:pPr>
            <a:r>
              <a:rPr lang="en-US" dirty="0" smtClean="0"/>
              <a:t>Fallacy Peak performance tracks observed performance.</a:t>
            </a:r>
          </a:p>
          <a:p>
            <a:pPr marL="457200" indent="-457200" eaLnBrk="1" hangingPunct="1">
              <a:buFont typeface="+mj-lt"/>
              <a:buAutoNum type="arabicPeriod"/>
              <a:defRPr/>
            </a:pPr>
            <a:r>
              <a:rPr lang="en-US" dirty="0" smtClean="0"/>
              <a:t>Pitfall: Fault detection can lower availability.</a:t>
            </a:r>
          </a:p>
        </p:txBody>
      </p:sp>
      <p:sp>
        <p:nvSpPr>
          <p:cNvPr id="40964" name="TextBox 3"/>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List of Appendices</a:t>
            </a:r>
          </a:p>
        </p:txBody>
      </p:sp>
      <p:sp>
        <p:nvSpPr>
          <p:cNvPr id="3" name="Content Placeholder 2"/>
          <p:cNvSpPr>
            <a:spLocks noGrp="1"/>
          </p:cNvSpPr>
          <p:nvPr>
            <p:ph idx="1"/>
          </p:nvPr>
        </p:nvSpPr>
        <p:spPr/>
        <p:txBody>
          <a:bodyPr/>
          <a:lstStyle/>
          <a:p>
            <a:pPr>
              <a:defRPr/>
            </a:pPr>
            <a:endParaRPr lang="en-US"/>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8700"/>
            <a:ext cx="8720138" cy="537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41989"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Homework Set #1</a:t>
            </a:r>
          </a:p>
        </p:txBody>
      </p:sp>
      <p:sp>
        <p:nvSpPr>
          <p:cNvPr id="892931" name="Rectangle 3"/>
          <p:cNvSpPr>
            <a:spLocks noGrp="1" noChangeArrowheads="1"/>
          </p:cNvSpPr>
          <p:nvPr>
            <p:ph type="body" idx="1"/>
          </p:nvPr>
        </p:nvSpPr>
        <p:spPr/>
        <p:txBody>
          <a:bodyPr/>
          <a:lstStyle/>
          <a:p>
            <a:pPr marL="457200" indent="-457200" eaLnBrk="1" hangingPunct="1">
              <a:defRPr/>
            </a:pPr>
            <a:r>
              <a:rPr lang="en-US" dirty="0" smtClean="0"/>
              <a:t>Due Friday  Sept 6 (</a:t>
            </a:r>
            <a:r>
              <a:rPr lang="en-US" dirty="0" err="1" smtClean="0"/>
              <a:t>Dropbox</a:t>
            </a:r>
            <a:r>
              <a:rPr lang="en-US" dirty="0" smtClean="0"/>
              <a:t> )</a:t>
            </a:r>
            <a:endParaRPr lang="en-US" dirty="0"/>
          </a:p>
          <a:p>
            <a:pPr marL="457200" indent="-457200" eaLnBrk="1" hangingPunct="1">
              <a:buFont typeface="Wingdings" panose="05000000000000000000" pitchFamily="2" charset="2"/>
              <a:buAutoNum type="arabicPeriod"/>
              <a:defRPr/>
            </a:pPr>
            <a:r>
              <a:rPr lang="en-US" dirty="0" smtClean="0"/>
              <a:t>1.5</a:t>
            </a:r>
          </a:p>
          <a:p>
            <a:pPr marL="457200" indent="-457200" eaLnBrk="1" hangingPunct="1">
              <a:buFont typeface="Wingdings" panose="05000000000000000000" pitchFamily="2" charset="2"/>
              <a:buAutoNum type="arabicPeriod"/>
              <a:defRPr/>
            </a:pPr>
            <a:r>
              <a:rPr lang="en-US" dirty="0" smtClean="0"/>
              <a:t>1.8 </a:t>
            </a:r>
            <a:r>
              <a:rPr lang="en-US" dirty="0" smtClean="0"/>
              <a:t>a-d  (Change 2015 throughout the question </a:t>
            </a:r>
            <a:r>
              <a:rPr lang="en-US" dirty="0" smtClean="0">
                <a:sym typeface="Wingdings" pitchFamily="2" charset="2"/>
              </a:rPr>
              <a:t> </a:t>
            </a:r>
            <a:r>
              <a:rPr lang="en-US" dirty="0" smtClean="0">
                <a:sym typeface="Wingdings" pitchFamily="2" charset="2"/>
              </a:rPr>
              <a:t>2017)</a:t>
            </a:r>
            <a:endParaRPr lang="en-US" dirty="0"/>
          </a:p>
          <a:p>
            <a:pPr marL="457200" indent="-457200" eaLnBrk="1" hangingPunct="1">
              <a:buFont typeface="Wingdings" panose="05000000000000000000" pitchFamily="2" charset="2"/>
              <a:buAutoNum type="arabicPeriod"/>
              <a:defRPr/>
            </a:pPr>
            <a:r>
              <a:rPr lang="en-US" dirty="0" smtClean="0"/>
              <a:t>1.9</a:t>
            </a:r>
            <a:endParaRPr lang="en-US" dirty="0"/>
          </a:p>
          <a:p>
            <a:pPr marL="457200" indent="-457200" eaLnBrk="1" hangingPunct="1">
              <a:buFont typeface="Wingdings" panose="05000000000000000000" pitchFamily="2" charset="2"/>
              <a:buAutoNum type="arabicPeriod"/>
              <a:defRPr/>
            </a:pPr>
            <a:r>
              <a:rPr lang="en-US" dirty="0" smtClean="0"/>
              <a:t>1.18</a:t>
            </a:r>
          </a:p>
          <a:p>
            <a:pPr marL="0" indent="0" eaLnBrk="1" hangingPunct="1">
              <a:defRPr/>
            </a:pPr>
            <a:r>
              <a:rPr lang="en-US" dirty="0" smtClean="0">
                <a:hlinkClick r:id="rId2" tooltip="George K. Zipf"/>
              </a:rPr>
              <a:t>George </a:t>
            </a:r>
            <a:r>
              <a:rPr lang="en-US" dirty="0">
                <a:hlinkClick r:id="rId2" tooltip="George K. Zipf"/>
              </a:rPr>
              <a:t>K. </a:t>
            </a:r>
            <a:r>
              <a:rPr lang="en-US" dirty="0" err="1">
                <a:hlinkClick r:id="rId2" tooltip="George K. Zipf"/>
              </a:rPr>
              <a:t>Zipf</a:t>
            </a:r>
            <a:r>
              <a:rPr lang="en-US" dirty="0"/>
              <a:t> (1949) </a:t>
            </a:r>
            <a:r>
              <a:rPr lang="en-US" i="1" dirty="0"/>
              <a:t>Human Behavior and the Principle of Least Effort</a:t>
            </a:r>
            <a:r>
              <a:rPr lang="en-US" dirty="0"/>
              <a:t>. Addison-Wesley</a:t>
            </a:r>
            <a:endParaRPr lang="en-US" dirty="0" smtClean="0"/>
          </a:p>
          <a:p>
            <a:pPr marL="815975" lvl="1" indent="-457200" eaLnBrk="1" hangingPunct="1">
              <a:buFont typeface="Wingdings" panose="05000000000000000000" pitchFamily="2" charset="2"/>
              <a:buAutoNum type="alphaLcPeriod"/>
              <a:defRPr/>
            </a:pPr>
            <a:endParaRPr lang="en-US"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152400"/>
            <a:ext cx="8307387" cy="6292850"/>
          </a:xfrm>
        </p:spPr>
        <p:txBody>
          <a:bodyPr/>
          <a:lstStyle/>
          <a:p>
            <a:pPr>
              <a:defRPr/>
            </a:pPr>
            <a:r>
              <a:rPr lang="en-US" sz="3200" dirty="0" smtClean="0">
                <a:solidFill>
                  <a:srgbClr val="FF0000"/>
                </a:solidFill>
              </a:rPr>
              <a:t>1.8</a:t>
            </a:r>
            <a:r>
              <a:rPr lang="en-US" sz="2000" dirty="0" smtClean="0"/>
              <a:t> [10/ 15/ 15/ 10/ 10] &lt; 1.4, 1.5 &gt; One challenge for architects is that the design created today will require several years of implementation, verification, and testing before appearing on the market. This means that the architect must project what the technology will be like several years in advance. Sometimes, this is difficult to do. </a:t>
            </a:r>
          </a:p>
          <a:p>
            <a:pPr marL="457200" indent="-457200">
              <a:buFont typeface="Wingdings" panose="05000000000000000000" pitchFamily="2" charset="2"/>
              <a:buAutoNum type="alphaLcPeriod"/>
              <a:defRPr/>
            </a:pPr>
            <a:r>
              <a:rPr lang="en-US" sz="2000" dirty="0" smtClean="0"/>
              <a:t>[10] &lt; 1.4 &gt; According to the trend in device scaling observed by Moore’s law, the number of transistors on a chip in 2015 should be how many times the number in 2005? </a:t>
            </a:r>
          </a:p>
          <a:p>
            <a:pPr marL="457200" indent="-457200">
              <a:buFont typeface="Wingdings" panose="05000000000000000000" pitchFamily="2" charset="2"/>
              <a:buAutoNum type="alphaLcPeriod"/>
              <a:defRPr/>
            </a:pPr>
            <a:r>
              <a:rPr lang="en-US" sz="2000" dirty="0" smtClean="0"/>
              <a:t>b. [15] &lt; 1.5 &gt; The increase in clock rates once mirrored this trend. Had clock rates continued to climb at the same rate as in the 1990s, approximately how fast would clock rates be in 2015? </a:t>
            </a:r>
          </a:p>
          <a:p>
            <a:pPr marL="457200" indent="-457200">
              <a:buFont typeface="Wingdings" panose="05000000000000000000" pitchFamily="2" charset="2"/>
              <a:buAutoNum type="alphaLcPeriod"/>
              <a:defRPr/>
            </a:pPr>
            <a:r>
              <a:rPr lang="en-US" sz="2000" dirty="0" smtClean="0"/>
              <a:t>c. [15] &lt; 1.5 &gt; At the current rate of increase, what are the clock rates now projected to be in 2015? </a:t>
            </a:r>
          </a:p>
          <a:p>
            <a:pPr marL="457200" indent="-457200">
              <a:buFont typeface="Wingdings" panose="05000000000000000000" pitchFamily="2" charset="2"/>
              <a:buAutoNum type="alphaLcPeriod"/>
              <a:defRPr/>
            </a:pPr>
            <a:r>
              <a:rPr lang="en-US" sz="2000" dirty="0" smtClean="0"/>
              <a:t>d. [10] &lt; 1.4 &gt; What has limited the rate of growth of the clock rate, and what are architects doing with the extra transistors now to increase performance? </a:t>
            </a:r>
          </a:p>
          <a:p>
            <a:pPr>
              <a:defRPr/>
            </a:pPr>
            <a:r>
              <a:rPr lang="en-US" sz="1400" dirty="0" smtClean="0"/>
              <a:t>Patterson, David A.; Hennessy, John L. (2011-08-01). Computer Architecture: A Quantitative Approach (The Morgan Kaufmann Series in Computer Architecture and Design) (Kindle Locations 2203-2217). Elsevier Science (reference). Kindle Edition. </a:t>
            </a:r>
            <a:endParaRPr lang="en-US" sz="14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MIPS Register Usage Figure 1.4</a:t>
            </a:r>
          </a:p>
        </p:txBody>
      </p:sp>
      <p:sp>
        <p:nvSpPr>
          <p:cNvPr id="3" name="Content Placeholder 2"/>
          <p:cNvSpPr>
            <a:spLocks noGrp="1"/>
          </p:cNvSpPr>
          <p:nvPr>
            <p:ph idx="1"/>
          </p:nvPr>
        </p:nvSpPr>
        <p:spPr/>
        <p:txBody>
          <a:bodyPr/>
          <a:lstStyle/>
          <a:p>
            <a:pPr>
              <a:defRPr/>
            </a:pPr>
            <a:endParaRPr lang="en-US"/>
          </a:p>
        </p:txBody>
      </p:sp>
      <p:pic>
        <p:nvPicPr>
          <p:cNvPr id="8196" name="Picture 2" descr="Machine generated alternative text: Name Number Use Preserved across a call?&#10;hero 11 The constant value (t N.A.&#10;Sat I Assembler temporary No&#10;2—3 Values fur function results and No&#10;espression evaluation&#10;$aO—5a3 4—7 Arguments No&#10;StO—5t7 K-IS Temporaries No&#10;SsO—Ss? 16—23 Saved temporanes Yes&#10;5t8-flg 24-25 Tempesniries No&#10;5kO—Ski 26—27 Reserved for OS kernel No&#10;$gp 211 Global pointer Yes&#10;Ssp 29 Stack pointer Yes&#10;$fp 30 Frame pointer Yes&#10;Sra 31 Return address 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019175"/>
            <a:ext cx="8929687"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Zipf's law</a:t>
            </a:r>
          </a:p>
        </p:txBody>
      </p:sp>
      <p:sp>
        <p:nvSpPr>
          <p:cNvPr id="3" name="Content Placeholder 2"/>
          <p:cNvSpPr>
            <a:spLocks noGrp="1"/>
          </p:cNvSpPr>
          <p:nvPr>
            <p:ph idx="1"/>
          </p:nvPr>
        </p:nvSpPr>
        <p:spPr>
          <a:xfrm>
            <a:off x="290513" y="1220788"/>
            <a:ext cx="8624887" cy="5224462"/>
          </a:xfrm>
        </p:spPr>
        <p:txBody>
          <a:bodyPr/>
          <a:lstStyle/>
          <a:p>
            <a:pPr>
              <a:defRPr/>
            </a:pPr>
            <a:r>
              <a:rPr lang="en-US" dirty="0" err="1" smtClean="0"/>
              <a:t>Zipf's</a:t>
            </a:r>
            <a:r>
              <a:rPr lang="en-US" dirty="0" smtClean="0"/>
              <a:t> law states that given some </a:t>
            </a:r>
            <a:r>
              <a:rPr lang="en-US" dirty="0" smtClean="0">
                <a:hlinkClick r:id="rId2" tooltip="Text corpus"/>
              </a:rPr>
              <a:t>corpus</a:t>
            </a:r>
            <a:r>
              <a:rPr lang="en-US" dirty="0" smtClean="0"/>
              <a:t> of </a:t>
            </a:r>
            <a:r>
              <a:rPr lang="en-US" dirty="0" smtClean="0">
                <a:hlinkClick r:id="rId3" tooltip="Natural language"/>
              </a:rPr>
              <a:t>natural language</a:t>
            </a:r>
            <a:r>
              <a:rPr lang="en-US" dirty="0" smtClean="0"/>
              <a:t> utterances, the frequency of any word is </a:t>
            </a:r>
            <a:r>
              <a:rPr lang="en-US" dirty="0" smtClean="0">
                <a:hlinkClick r:id="rId4" tooltip="Inversely proportional"/>
              </a:rPr>
              <a:t>inversely proportional</a:t>
            </a:r>
            <a:r>
              <a:rPr lang="en-US" dirty="0" smtClean="0"/>
              <a:t> to its rank in the </a:t>
            </a:r>
            <a:r>
              <a:rPr lang="en-US" dirty="0" smtClean="0">
                <a:hlinkClick r:id="rId5" tooltip="Frequency table"/>
              </a:rPr>
              <a:t>frequency table</a:t>
            </a:r>
            <a:r>
              <a:rPr lang="en-US" dirty="0" smtClean="0"/>
              <a:t>. </a:t>
            </a:r>
          </a:p>
          <a:p>
            <a:pPr>
              <a:defRPr/>
            </a:pPr>
            <a:r>
              <a:rPr lang="en-US" dirty="0" smtClean="0"/>
              <a:t>Thus the most frequent word will occur approximately twice as often as the second most frequent word, three times as often as the third most frequent word, etc.: the </a:t>
            </a:r>
            <a:r>
              <a:rPr lang="en-US" dirty="0" smtClean="0">
                <a:hlinkClick r:id="rId6" tooltip="Rank-frequency distribution"/>
              </a:rPr>
              <a:t>rank-frequency distribution</a:t>
            </a:r>
            <a:r>
              <a:rPr lang="en-US" dirty="0" smtClean="0"/>
              <a:t> is an inverse relation. </a:t>
            </a:r>
          </a:p>
          <a:p>
            <a:pPr>
              <a:defRPr/>
            </a:pPr>
            <a:r>
              <a:rPr lang="en-US" dirty="0" smtClean="0"/>
              <a:t>in the </a:t>
            </a:r>
            <a:r>
              <a:rPr lang="en-US" dirty="0" smtClean="0">
                <a:hlinkClick r:id="rId7" tooltip="Brown Corpus"/>
              </a:rPr>
              <a:t>Brown Corpus</a:t>
            </a:r>
            <a:r>
              <a:rPr lang="en-US" dirty="0" smtClean="0"/>
              <a:t> of American English text, </a:t>
            </a:r>
          </a:p>
          <a:p>
            <a:pPr lvl="1">
              <a:buFont typeface="Wingdings" panose="05000000000000000000" pitchFamily="2" charset="2"/>
              <a:buChar char="§"/>
              <a:defRPr/>
            </a:pPr>
            <a:r>
              <a:rPr lang="en-US" dirty="0" smtClean="0"/>
              <a:t>"</a:t>
            </a:r>
            <a:r>
              <a:rPr lang="en-US" dirty="0" smtClean="0">
                <a:hlinkClick r:id="rId8" tooltip="English articles"/>
              </a:rPr>
              <a:t>the</a:t>
            </a:r>
            <a:r>
              <a:rPr lang="en-US" dirty="0" smtClean="0"/>
              <a:t>" is the most frequently occurring word, and by itself accounts for nearly 7% of all word occurrences </a:t>
            </a:r>
          </a:p>
          <a:p>
            <a:pPr lvl="1">
              <a:buFont typeface="Wingdings" panose="05000000000000000000" pitchFamily="2" charset="2"/>
              <a:buChar char="§"/>
              <a:defRPr/>
            </a:pPr>
            <a:r>
              <a:rPr lang="en-US" dirty="0" smtClean="0"/>
              <a:t>True to </a:t>
            </a:r>
            <a:r>
              <a:rPr lang="en-US" dirty="0" err="1" smtClean="0"/>
              <a:t>Zipf's</a:t>
            </a:r>
            <a:r>
              <a:rPr lang="en-US" dirty="0" smtClean="0"/>
              <a:t> Law, the second-place word "of" accounts for slightly over 3.5% of words (36,411 occurrences), </a:t>
            </a:r>
          </a:p>
          <a:p>
            <a:pPr lvl="1">
              <a:buFont typeface="Wingdings" panose="05000000000000000000" pitchFamily="2" charset="2"/>
              <a:buChar char="§"/>
              <a:defRPr/>
            </a:pPr>
            <a:r>
              <a:rPr lang="en-US" dirty="0" smtClean="0"/>
              <a:t>followed by "and" (28,852). Only 135 vocabulary items are needed to account for half the Brown Corpus.</a:t>
            </a:r>
            <a:r>
              <a:rPr lang="en-US" baseline="30000" dirty="0" smtClean="0">
                <a:hlinkClick r:id="rId9"/>
              </a:rPr>
              <a:t>[4]</a:t>
            </a:r>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040732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sym typeface="Wingdings" panose="05000000000000000000" pitchFamily="2" charset="2"/>
              </a:rPr>
              <a:t>Stages of Classical 5-stage pipeline</a:t>
            </a:r>
          </a:p>
        </p:txBody>
      </p:sp>
      <p:sp>
        <p:nvSpPr>
          <p:cNvPr id="3" name="Content Placeholder 2"/>
          <p:cNvSpPr>
            <a:spLocks noGrp="1"/>
          </p:cNvSpPr>
          <p:nvPr>
            <p:ph idx="1"/>
          </p:nvPr>
        </p:nvSpPr>
        <p:spPr/>
        <p:txBody>
          <a:bodyPr/>
          <a:lstStyle/>
          <a:p>
            <a:pPr eaLnBrk="1" hangingPunct="1">
              <a:defRPr/>
            </a:pPr>
            <a:r>
              <a:rPr lang="en-US" dirty="0" smtClean="0">
                <a:sym typeface="Wingdings" pitchFamily="2" charset="2"/>
              </a:rPr>
              <a:t>Instruction Fetch Cycle</a:t>
            </a:r>
          </a:p>
          <a:p>
            <a:pPr lvl="1" eaLnBrk="1" hangingPunct="1">
              <a:defRPr/>
            </a:pPr>
            <a:r>
              <a:rPr lang="en-US" dirty="0" smtClean="0">
                <a:sym typeface="Wingdings" pitchFamily="2" charset="2"/>
              </a:rPr>
              <a:t>IR  </a:t>
            </a:r>
            <a:r>
              <a:rPr lang="en-US" dirty="0" err="1" smtClean="0">
                <a:sym typeface="Wingdings" pitchFamily="2" charset="2"/>
              </a:rPr>
              <a:t>Mem</a:t>
            </a:r>
            <a:r>
              <a:rPr lang="en-US" dirty="0" smtClean="0">
                <a:sym typeface="Wingdings" pitchFamily="2" charset="2"/>
              </a:rPr>
              <a:t>[PC]</a:t>
            </a:r>
          </a:p>
          <a:p>
            <a:pPr lvl="1" eaLnBrk="1" hangingPunct="1">
              <a:defRPr/>
            </a:pPr>
            <a:r>
              <a:rPr lang="en-US" dirty="0" smtClean="0">
                <a:sym typeface="Wingdings" pitchFamily="2" charset="2"/>
              </a:rPr>
              <a:t>NPC  PC + 4</a:t>
            </a:r>
          </a:p>
          <a:p>
            <a:pPr eaLnBrk="1" hangingPunct="1">
              <a:defRPr/>
            </a:pPr>
            <a:r>
              <a:rPr lang="en-US" dirty="0" smtClean="0">
                <a:sym typeface="Wingdings" pitchFamily="2" charset="2"/>
              </a:rPr>
              <a:t>Decode</a:t>
            </a:r>
          </a:p>
          <a:p>
            <a:pPr lvl="1" eaLnBrk="1" hangingPunct="1">
              <a:defRPr/>
            </a:pPr>
            <a:r>
              <a:rPr lang="en-US" dirty="0" smtClean="0">
                <a:sym typeface="Wingdings" pitchFamily="2" charset="2"/>
              </a:rPr>
              <a:t>A  </a:t>
            </a:r>
            <a:r>
              <a:rPr lang="en-US" dirty="0" err="1" smtClean="0">
                <a:sym typeface="Wingdings" pitchFamily="2" charset="2"/>
              </a:rPr>
              <a:t>Regs</a:t>
            </a:r>
            <a:r>
              <a:rPr lang="en-US" dirty="0" smtClean="0">
                <a:sym typeface="Wingdings" pitchFamily="2" charset="2"/>
              </a:rPr>
              <a:t>[</a:t>
            </a:r>
            <a:r>
              <a:rPr lang="en-US" dirty="0" err="1" smtClean="0">
                <a:sym typeface="Wingdings" pitchFamily="2" charset="2"/>
              </a:rPr>
              <a:t>rs</a:t>
            </a:r>
            <a:r>
              <a:rPr lang="en-US" dirty="0" smtClean="0">
                <a:sym typeface="Wingdings" pitchFamily="2" charset="2"/>
              </a:rPr>
              <a:t>]</a:t>
            </a:r>
          </a:p>
          <a:p>
            <a:pPr lvl="1" eaLnBrk="1" hangingPunct="1">
              <a:defRPr/>
            </a:pPr>
            <a:r>
              <a:rPr lang="en-US" dirty="0" smtClean="0">
                <a:sym typeface="Wingdings" pitchFamily="2" charset="2"/>
              </a:rPr>
              <a:t>B </a:t>
            </a:r>
          </a:p>
          <a:p>
            <a:pPr lvl="1" eaLnBrk="1" hangingPunct="1">
              <a:defRPr/>
            </a:pPr>
            <a:r>
              <a:rPr lang="en-US" dirty="0" err="1" smtClean="0">
                <a:sym typeface="Wingdings" pitchFamily="2" charset="2"/>
              </a:rPr>
              <a:t>Imm</a:t>
            </a:r>
            <a:r>
              <a:rPr lang="en-US" dirty="0" smtClean="0">
                <a:sym typeface="Wingdings" pitchFamily="2" charset="2"/>
              </a:rPr>
              <a:t>  sign-extend of</a:t>
            </a:r>
          </a:p>
          <a:p>
            <a:pPr eaLnBrk="1" hangingPunct="1">
              <a:defRPr/>
            </a:pPr>
            <a:r>
              <a:rPr lang="en-US" dirty="0" smtClean="0">
                <a:sym typeface="Wingdings" pitchFamily="2" charset="2"/>
              </a:rPr>
              <a:t>Execute</a:t>
            </a:r>
          </a:p>
          <a:p>
            <a:pPr lvl="1" eaLnBrk="1" hangingPunct="1">
              <a:defRPr/>
            </a:pPr>
            <a:r>
              <a:rPr lang="en-US" dirty="0" smtClean="0">
                <a:sym typeface="Wingdings" pitchFamily="2" charset="2"/>
              </a:rPr>
              <a:t>.</a:t>
            </a:r>
          </a:p>
          <a:p>
            <a:pPr eaLnBrk="1" hangingPunct="1">
              <a:defRPr/>
            </a:pPr>
            <a:r>
              <a:rPr lang="en-US" dirty="0" smtClean="0">
                <a:sym typeface="Wingdings" pitchFamily="2" charset="2"/>
              </a:rPr>
              <a:t>Memory</a:t>
            </a:r>
          </a:p>
          <a:p>
            <a:pPr lvl="1" eaLnBrk="1" hangingPunct="1">
              <a:defRPr/>
            </a:pPr>
            <a:r>
              <a:rPr lang="en-US" dirty="0" smtClean="0">
                <a:sym typeface="Wingdings" pitchFamily="2" charset="2"/>
              </a:rPr>
              <a:t>.</a:t>
            </a:r>
          </a:p>
          <a:p>
            <a:pPr eaLnBrk="1" hangingPunct="1">
              <a:defRPr/>
            </a:pPr>
            <a:r>
              <a:rPr lang="en-US" dirty="0" smtClean="0">
                <a:sym typeface="Wingdings" pitchFamily="2" charset="2"/>
              </a:rPr>
              <a:t>Write Back</a:t>
            </a:r>
          </a:p>
          <a:p>
            <a:pPr lvl="1" eaLnBrk="1" hangingPunct="1">
              <a:defRPr/>
            </a:pPr>
            <a:r>
              <a:rPr lang="en-US" dirty="0" smtClean="0">
                <a:sym typeface="Wingdings" pitchFamily="2" charset="2"/>
              </a:rPr>
              <a:t>.</a:t>
            </a:r>
            <a:endParaRPr lang="en-US" dirty="0" smtClean="0"/>
          </a:p>
        </p:txBody>
      </p:sp>
    </p:spTree>
    <p:extLst>
      <p:ext uri="{BB962C8B-B14F-4D97-AF65-F5344CB8AC3E}">
        <p14:creationId xmlns:p14="http://schemas.microsoft.com/office/powerpoint/2010/main" val="55325413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Simple RISC Pipeline</a:t>
            </a:r>
          </a:p>
        </p:txBody>
      </p:sp>
      <p:graphicFrame>
        <p:nvGraphicFramePr>
          <p:cNvPr id="1387700" name="Group 180"/>
          <p:cNvGraphicFramePr>
            <a:graphicFrameLocks noGrp="1"/>
          </p:cNvGraphicFramePr>
          <p:nvPr>
            <p:ph sz="half" idx="1"/>
          </p:nvPr>
        </p:nvGraphicFramePr>
        <p:xfrm>
          <a:off x="2362200" y="1752600"/>
          <a:ext cx="5715000" cy="2590800"/>
        </p:xfrm>
        <a:graphic>
          <a:graphicData uri="http://schemas.openxmlformats.org/drawingml/2006/table">
            <a:tbl>
              <a:tblPr/>
              <a:tblGrid>
                <a:gridCol w="635000"/>
                <a:gridCol w="635000"/>
                <a:gridCol w="635000"/>
                <a:gridCol w="635000"/>
                <a:gridCol w="635000"/>
                <a:gridCol w="635000"/>
                <a:gridCol w="635000"/>
                <a:gridCol w="635000"/>
                <a:gridCol w="635000"/>
              </a:tblGrid>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IF</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MEM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1387695" name="Group 175"/>
          <p:cNvGraphicFramePr>
            <a:graphicFrameLocks noGrp="1"/>
          </p:cNvGraphicFramePr>
          <p:nvPr>
            <p:ph sz="half" idx="2"/>
          </p:nvPr>
        </p:nvGraphicFramePr>
        <p:xfrm>
          <a:off x="228600" y="1754188"/>
          <a:ext cx="2133600" cy="2589214"/>
        </p:xfrm>
        <a:graphic>
          <a:graphicData uri="http://schemas.openxmlformats.org/drawingml/2006/table">
            <a:tbl>
              <a:tblPr/>
              <a:tblGrid>
                <a:gridCol w="2133600"/>
              </a:tblGrid>
              <a:tr h="4318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021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3388">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021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18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 n+4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34907" name="Text Box 181"/>
          <p:cNvSpPr txBox="1">
            <a:spLocks noChangeArrowheads="1"/>
          </p:cNvSpPr>
          <p:nvPr/>
        </p:nvSpPr>
        <p:spPr bwMode="auto">
          <a:xfrm>
            <a:off x="3205163" y="1192213"/>
            <a:ext cx="3533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baseline="-25000">
                <a:solidFill>
                  <a:schemeClr val="tx1"/>
                </a:solidFill>
                <a:latin typeface="Helvetica" panose="020B0604020202020204" pitchFamily="34" charset="0"/>
              </a:defRPr>
            </a:lvl1pPr>
            <a:lvl2pPr marL="742950" indent="-285750" algn="ctr">
              <a:lnSpc>
                <a:spcPct val="90000"/>
              </a:lnSpc>
              <a:defRPr b="1" baseline="-25000">
                <a:solidFill>
                  <a:schemeClr val="tx1"/>
                </a:solidFill>
                <a:latin typeface="Helvetica" panose="020B0604020202020204" pitchFamily="34" charset="0"/>
              </a:defRPr>
            </a:lvl2pPr>
            <a:lvl3pPr marL="1143000" indent="-228600" algn="ctr">
              <a:lnSpc>
                <a:spcPct val="90000"/>
              </a:lnSpc>
              <a:defRPr b="1" baseline="-25000">
                <a:solidFill>
                  <a:schemeClr val="tx1"/>
                </a:solidFill>
                <a:latin typeface="Helvetica" panose="020B0604020202020204" pitchFamily="34" charset="0"/>
              </a:defRPr>
            </a:lvl3pPr>
            <a:lvl4pPr marL="1600200" indent="-228600" algn="ctr">
              <a:lnSpc>
                <a:spcPct val="90000"/>
              </a:lnSpc>
              <a:defRPr b="1" baseline="-25000">
                <a:solidFill>
                  <a:schemeClr val="tx1"/>
                </a:solidFill>
                <a:latin typeface="Helvetica" panose="020B0604020202020204" pitchFamily="34" charset="0"/>
              </a:defRPr>
            </a:lvl4pPr>
            <a:lvl5pPr marL="2057400" indent="-228600" algn="ctr">
              <a:lnSpc>
                <a:spcPct val="90000"/>
              </a:lnSpc>
              <a:defRPr b="1" baseline="-25000">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9pPr>
          </a:lstStyle>
          <a:p>
            <a:r>
              <a:rPr lang="en-US" altLang="en-US" sz="2800"/>
              <a:t>Clock cycle number  (time </a:t>
            </a:r>
            <a:r>
              <a:rPr lang="en-US" altLang="en-US" sz="2800">
                <a:sym typeface="Wingdings" panose="05000000000000000000" pitchFamily="2" charset="2"/>
              </a:rPr>
              <a:t>)</a:t>
            </a:r>
            <a:r>
              <a:rPr lang="en-US" altLang="en-US">
                <a:sym typeface="Wingdings" panose="05000000000000000000" pitchFamily="2" charset="2"/>
              </a:rPr>
              <a:t> </a:t>
            </a:r>
            <a:endParaRPr lang="en-US" altLang="en-US"/>
          </a:p>
        </p:txBody>
      </p:sp>
    </p:spTree>
    <p:extLst>
      <p:ext uri="{BB962C8B-B14F-4D97-AF65-F5344CB8AC3E}">
        <p14:creationId xmlns:p14="http://schemas.microsoft.com/office/powerpoint/2010/main" val="3172521832"/>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76200"/>
            <a:ext cx="8716963" cy="438150"/>
          </a:xfrm>
        </p:spPr>
        <p:txBody>
          <a:bodyPr/>
          <a:lstStyle/>
          <a:p>
            <a:pPr eaLnBrk="1" hangingPunct="1"/>
            <a:r>
              <a:rPr lang="en-US" altLang="en-US" sz="3400" smtClean="0"/>
              <a:t>Performance Analysis in Perfect World</a:t>
            </a:r>
          </a:p>
        </p:txBody>
      </p:sp>
      <p:sp>
        <p:nvSpPr>
          <p:cNvPr id="1390595" name="Rectangle 3"/>
          <p:cNvSpPr>
            <a:spLocks noGrp="1" noChangeArrowheads="1"/>
          </p:cNvSpPr>
          <p:nvPr>
            <p:ph type="body" idx="1"/>
          </p:nvPr>
        </p:nvSpPr>
        <p:spPr>
          <a:xfrm>
            <a:off x="290513" y="838200"/>
            <a:ext cx="8701087" cy="5607050"/>
          </a:xfrm>
        </p:spPr>
        <p:txBody>
          <a:bodyPr/>
          <a:lstStyle/>
          <a:p>
            <a:pPr eaLnBrk="1" hangingPunct="1">
              <a:defRPr/>
            </a:pPr>
            <a:r>
              <a:rPr lang="en-US" smtClean="0"/>
              <a:t>Assuming S stages in the pipeline.</a:t>
            </a:r>
          </a:p>
          <a:p>
            <a:pPr eaLnBrk="1" hangingPunct="1">
              <a:defRPr/>
            </a:pPr>
            <a:r>
              <a:rPr lang="en-US" smtClean="0"/>
              <a:t>At each cycle a new instruction is initiated.</a:t>
            </a:r>
          </a:p>
          <a:p>
            <a:pPr eaLnBrk="1" hangingPunct="1">
              <a:defRPr/>
            </a:pPr>
            <a:r>
              <a:rPr lang="en-US" smtClean="0"/>
              <a:t>To execute N instructions takes:</a:t>
            </a:r>
          </a:p>
          <a:p>
            <a:pPr eaLnBrk="1" hangingPunct="1">
              <a:buFont typeface="Wingdings" panose="05000000000000000000" pitchFamily="2" charset="2"/>
              <a:buChar char="l"/>
              <a:defRPr/>
            </a:pPr>
            <a:r>
              <a:rPr lang="en-US" smtClean="0"/>
              <a:t>N cycles to start-up instructions</a:t>
            </a:r>
          </a:p>
          <a:p>
            <a:pPr eaLnBrk="1" hangingPunct="1">
              <a:buFont typeface="Wingdings" panose="05000000000000000000" pitchFamily="2" charset="2"/>
              <a:buChar char="l"/>
              <a:defRPr/>
            </a:pPr>
            <a:r>
              <a:rPr lang="en-US" smtClean="0"/>
              <a:t>(S-1) cycles to flush the pipeline</a:t>
            </a:r>
          </a:p>
          <a:p>
            <a:pPr eaLnBrk="1" hangingPunct="1">
              <a:buFont typeface="Wingdings" panose="05000000000000000000" pitchFamily="2" charset="2"/>
              <a:buChar char="l"/>
              <a:defRPr/>
            </a:pPr>
            <a:r>
              <a:rPr lang="en-US" smtClean="0"/>
              <a:t>TotalTime = N + (S-1)</a:t>
            </a:r>
          </a:p>
          <a:p>
            <a:pPr eaLnBrk="1" hangingPunct="1">
              <a:defRPr/>
            </a:pPr>
            <a:r>
              <a:rPr lang="en-US" smtClean="0"/>
              <a:t>Example for S=5 from previous slide N=100 instructions</a:t>
            </a:r>
          </a:p>
          <a:p>
            <a:pPr eaLnBrk="1" hangingPunct="1">
              <a:buFont typeface="Wingdings" panose="05000000000000000000" pitchFamily="2" charset="2"/>
              <a:buChar char="l"/>
              <a:defRPr/>
            </a:pPr>
            <a:r>
              <a:rPr lang="en-US" smtClean="0"/>
              <a:t>Time to execute in non-pipelined = 100 * 5 = 500 cycles</a:t>
            </a:r>
          </a:p>
          <a:p>
            <a:pPr eaLnBrk="1" hangingPunct="1">
              <a:buFont typeface="Wingdings" panose="05000000000000000000" pitchFamily="2" charset="2"/>
              <a:buChar char="l"/>
              <a:defRPr/>
            </a:pPr>
            <a:r>
              <a:rPr lang="en-US" smtClean="0"/>
              <a:t>Time to execute in pipelined version = 100 + (5-1) = 104 cycles</a:t>
            </a:r>
          </a:p>
          <a:p>
            <a:pPr eaLnBrk="1" hangingPunct="1">
              <a:buFont typeface="Wingdings" panose="05000000000000000000" pitchFamily="2" charset="2"/>
              <a:buChar char="l"/>
              <a:defRPr/>
            </a:pPr>
            <a:r>
              <a:rPr lang="en-US" smtClean="0"/>
              <a:t>SpeedUp = …</a:t>
            </a:r>
          </a:p>
          <a:p>
            <a:pPr eaLnBrk="1" hangingPunct="1">
              <a:buFont typeface="Wingdings" panose="05000000000000000000" pitchFamily="2" charset="2"/>
              <a:buChar char="l"/>
              <a:defRPr/>
            </a:pPr>
            <a:endParaRPr lang="en-US" smtClean="0"/>
          </a:p>
        </p:txBody>
      </p:sp>
    </p:spTree>
    <p:extLst>
      <p:ext uri="{BB962C8B-B14F-4D97-AF65-F5344CB8AC3E}">
        <p14:creationId xmlns:p14="http://schemas.microsoft.com/office/powerpoint/2010/main" val="133982291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altLang="en-US" smtClean="0"/>
              <a:t>Implement Pipelines Supp. Fig C.4</a:t>
            </a:r>
          </a:p>
        </p:txBody>
      </p:sp>
      <p:pic>
        <p:nvPicPr>
          <p:cNvPr id="36867" name="Content Placeholder 3" descr="AppA-fig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220788"/>
            <a:ext cx="7256463"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p:txBody>
          <a:bodyPr/>
          <a:lstStyle/>
          <a:p>
            <a:pPr eaLnBrk="1" hangingPunct="1">
              <a:defRPr/>
            </a:pPr>
            <a:endParaRPr lang="en-US" dirty="0" smtClean="0"/>
          </a:p>
        </p:txBody>
      </p:sp>
    </p:spTree>
    <p:extLst>
      <p:ext uri="{BB962C8B-B14F-4D97-AF65-F5344CB8AC3E}">
        <p14:creationId xmlns:p14="http://schemas.microsoft.com/office/powerpoint/2010/main" val="186219640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3600" smtClean="0"/>
              <a:t>Pipeline Example with a problem </a:t>
            </a:r>
            <a:r>
              <a:rPr lang="en-US" altLang="en-US" sz="2000" smtClean="0"/>
              <a:t>(A.5 like)</a:t>
            </a:r>
            <a:endParaRPr lang="en-US" altLang="en-US" sz="3600" smtClean="0"/>
          </a:p>
        </p:txBody>
      </p:sp>
      <p:sp>
        <p:nvSpPr>
          <p:cNvPr id="5" name="Content Placeholder 4"/>
          <p:cNvSpPr>
            <a:spLocks noGrp="1"/>
          </p:cNvSpPr>
          <p:nvPr>
            <p:ph idx="1"/>
          </p:nvPr>
        </p:nvSpPr>
        <p:spPr/>
        <p:txBody>
          <a:bodyPr/>
          <a:lstStyle/>
          <a:p>
            <a:pPr eaLnBrk="1" hangingPunct="1">
              <a:defRPr/>
            </a:pPr>
            <a:endParaRPr lang="en-US" dirty="0" smtClean="0"/>
          </a:p>
        </p:txBody>
      </p:sp>
      <p:graphicFrame>
        <p:nvGraphicFramePr>
          <p:cNvPr id="6" name="Group 141"/>
          <p:cNvGraphicFramePr>
            <a:graphicFrameLocks/>
          </p:cNvGraphicFramePr>
          <p:nvPr/>
        </p:nvGraphicFramePr>
        <p:xfrm>
          <a:off x="2971800" y="1603375"/>
          <a:ext cx="6186488" cy="2436815"/>
        </p:xfrm>
        <a:graphic>
          <a:graphicData uri="http://schemas.openxmlformats.org/drawingml/2006/table">
            <a:tbl>
              <a:tblPr/>
              <a:tblGrid>
                <a:gridCol w="687388"/>
                <a:gridCol w="687387"/>
                <a:gridCol w="687388"/>
                <a:gridCol w="687387"/>
                <a:gridCol w="687388"/>
                <a:gridCol w="687387"/>
                <a:gridCol w="687388"/>
                <a:gridCol w="687387"/>
                <a:gridCol w="687388"/>
              </a:tblGrid>
              <a:tr h="381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7" name="Group 145"/>
          <p:cNvGraphicFramePr>
            <a:graphicFrameLocks/>
          </p:cNvGraphicFramePr>
          <p:nvPr/>
        </p:nvGraphicFramePr>
        <p:xfrm>
          <a:off x="152400" y="1579563"/>
          <a:ext cx="1143000" cy="2459038"/>
        </p:xfrm>
        <a:graphic>
          <a:graphicData uri="http://schemas.openxmlformats.org/drawingml/2006/table">
            <a:tbl>
              <a:tblPr/>
              <a:tblGrid>
                <a:gridCol w="1143000"/>
              </a:tblGrid>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DADD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DSUB</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AND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XOR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8" name="Group 147"/>
          <p:cNvGraphicFramePr>
            <a:graphicFrameLocks/>
          </p:cNvGraphicFramePr>
          <p:nvPr/>
        </p:nvGraphicFramePr>
        <p:xfrm>
          <a:off x="1295400" y="1600200"/>
          <a:ext cx="1676400" cy="2438401"/>
        </p:xfrm>
        <a:graphic>
          <a:graphicData uri="http://schemas.openxmlformats.org/drawingml/2006/table">
            <a:tbl>
              <a:tblPr/>
              <a:tblGrid>
                <a:gridCol w="1676400"/>
              </a:tblGrid>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 R2, R3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R4, R1, R5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1638">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R6, R1, R7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R8, R1, R9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65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R10, R1, R11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46826631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tLang="en-US" sz="2800" smtClean="0"/>
              <a:t>Inserting Pipeline Registers into Data Path fig A’.18</a:t>
            </a:r>
          </a:p>
        </p:txBody>
      </p:sp>
      <p:pic>
        <p:nvPicPr>
          <p:cNvPr id="38915" name="Picture 4" descr="F061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91600" cy="48371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5683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Major Hurdle of Pipelining</a:t>
            </a:r>
          </a:p>
        </p:txBody>
      </p:sp>
      <p:sp>
        <p:nvSpPr>
          <p:cNvPr id="1393667" name="Rectangle 3"/>
          <p:cNvSpPr>
            <a:spLocks noGrp="1" noChangeArrowheads="1"/>
          </p:cNvSpPr>
          <p:nvPr>
            <p:ph type="body" idx="1"/>
          </p:nvPr>
        </p:nvSpPr>
        <p:spPr/>
        <p:txBody>
          <a:bodyPr/>
          <a:lstStyle/>
          <a:p>
            <a:pPr eaLnBrk="1" hangingPunct="1">
              <a:defRPr/>
            </a:pPr>
            <a:r>
              <a:rPr lang="en-US" smtClean="0"/>
              <a:t>Consider executing the code below</a:t>
            </a:r>
          </a:p>
          <a:p>
            <a:pPr eaLnBrk="1" hangingPunct="1">
              <a:defRPr/>
            </a:pPr>
            <a:r>
              <a:rPr lang="en-US" smtClean="0"/>
              <a:t>DADD	   R1, R2, R3   	/* R1</a:t>
            </a:r>
            <a:r>
              <a:rPr lang="en-US" smtClean="0">
                <a:sym typeface="Wingdings" pitchFamily="2" charset="2"/>
              </a:rPr>
              <a:t></a:t>
            </a:r>
            <a:r>
              <a:rPr lang="en-US" smtClean="0"/>
              <a:t> R2 + R3 */</a:t>
            </a:r>
          </a:p>
          <a:p>
            <a:pPr eaLnBrk="1" hangingPunct="1">
              <a:defRPr/>
            </a:pPr>
            <a:r>
              <a:rPr lang="en-US" smtClean="0"/>
              <a:t>DSUB	   R4, R1, R5		/* R4</a:t>
            </a:r>
            <a:r>
              <a:rPr lang="en-US" smtClean="0">
                <a:sym typeface="Wingdings" pitchFamily="2" charset="2"/>
              </a:rPr>
              <a:t></a:t>
            </a:r>
            <a:r>
              <a:rPr lang="en-US" smtClean="0"/>
              <a:t> R1 + R5 */</a:t>
            </a:r>
          </a:p>
          <a:p>
            <a:pPr eaLnBrk="1" hangingPunct="1">
              <a:defRPr/>
            </a:pPr>
            <a:r>
              <a:rPr lang="en-US" smtClean="0"/>
              <a:t>AND 	   R6, R1, R7   	/* R6</a:t>
            </a:r>
            <a:r>
              <a:rPr lang="en-US" smtClean="0">
                <a:sym typeface="Wingdings" pitchFamily="2" charset="2"/>
              </a:rPr>
              <a:t></a:t>
            </a:r>
            <a:r>
              <a:rPr lang="en-US" smtClean="0"/>
              <a:t> R1 + R7 */</a:t>
            </a:r>
          </a:p>
          <a:p>
            <a:pPr eaLnBrk="1" hangingPunct="1">
              <a:defRPr/>
            </a:pPr>
            <a:r>
              <a:rPr lang="en-US" smtClean="0"/>
              <a:t>OR 	   R8, R1, R9   	/* R8</a:t>
            </a:r>
            <a:r>
              <a:rPr lang="en-US" smtClean="0">
                <a:sym typeface="Wingdings" pitchFamily="2" charset="2"/>
              </a:rPr>
              <a:t></a:t>
            </a:r>
            <a:r>
              <a:rPr lang="en-US" smtClean="0"/>
              <a:t> R1 | R9 */</a:t>
            </a:r>
          </a:p>
          <a:p>
            <a:pPr eaLnBrk="1" hangingPunct="1">
              <a:defRPr/>
            </a:pPr>
            <a:r>
              <a:rPr lang="en-US" smtClean="0"/>
              <a:t>XOR 	   R10, R1, R11   	/* R10 </a:t>
            </a:r>
            <a:r>
              <a:rPr lang="en-US" smtClean="0">
                <a:sym typeface="Wingdings" pitchFamily="2" charset="2"/>
              </a:rPr>
              <a:t></a:t>
            </a:r>
            <a:r>
              <a:rPr lang="en-US" smtClean="0"/>
              <a:t> R1 ^ R11 */</a:t>
            </a:r>
          </a:p>
          <a:p>
            <a:pPr eaLnBrk="1" hangingPunct="1">
              <a:defRPr/>
            </a:pPr>
            <a:endParaRPr lang="en-US" smtClean="0"/>
          </a:p>
        </p:txBody>
      </p:sp>
    </p:spTree>
    <p:extLst>
      <p:ext uri="{BB962C8B-B14F-4D97-AF65-F5344CB8AC3E}">
        <p14:creationId xmlns:p14="http://schemas.microsoft.com/office/powerpoint/2010/main" val="73970741"/>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RISC Pipeline Problems</a:t>
            </a:r>
          </a:p>
        </p:txBody>
      </p:sp>
      <p:graphicFrame>
        <p:nvGraphicFramePr>
          <p:cNvPr id="1408141" name="Group 141"/>
          <p:cNvGraphicFramePr>
            <a:graphicFrameLocks noGrp="1"/>
          </p:cNvGraphicFramePr>
          <p:nvPr>
            <p:ph sz="half" idx="1"/>
          </p:nvPr>
        </p:nvGraphicFramePr>
        <p:xfrm>
          <a:off x="2971800" y="1603375"/>
          <a:ext cx="6186488" cy="2436815"/>
        </p:xfrm>
        <a:graphic>
          <a:graphicData uri="http://schemas.openxmlformats.org/drawingml/2006/table">
            <a:tbl>
              <a:tblPr/>
              <a:tblGrid>
                <a:gridCol w="687388"/>
                <a:gridCol w="687387"/>
                <a:gridCol w="687388"/>
                <a:gridCol w="687387"/>
                <a:gridCol w="687388"/>
                <a:gridCol w="687387"/>
                <a:gridCol w="687388"/>
                <a:gridCol w="687387"/>
                <a:gridCol w="687388"/>
              </a:tblGrid>
              <a:tr h="381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3</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4</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9</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EX</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DM</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outerShdw blurRad="38100" dist="38100" dir="2700000" algn="tl">
                              <a:srgbClr val="C0C0C0"/>
                            </a:outerShdw>
                          </a:effectLst>
                          <a:latin typeface="Helvetica" pitchFamily="34" charset="0"/>
                        </a:rPr>
                        <a:t>WB</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graphicFrame>
        <p:nvGraphicFramePr>
          <p:cNvPr id="1408145" name="Group 145"/>
          <p:cNvGraphicFramePr>
            <a:graphicFrameLocks noGrp="1"/>
          </p:cNvGraphicFramePr>
          <p:nvPr>
            <p:ph sz="quarter" idx="2"/>
          </p:nvPr>
        </p:nvGraphicFramePr>
        <p:xfrm>
          <a:off x="152400" y="1579563"/>
          <a:ext cx="1143000" cy="2459038"/>
        </p:xfrm>
        <a:graphic>
          <a:graphicData uri="http://schemas.openxmlformats.org/drawingml/2006/table">
            <a:tbl>
              <a:tblPr/>
              <a:tblGrid>
                <a:gridCol w="1143000"/>
              </a:tblGrid>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endParaRP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DADD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111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DSUB</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AND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957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XOR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41051" name="Text Box 91"/>
          <p:cNvSpPr txBox="1">
            <a:spLocks noChangeArrowheads="1"/>
          </p:cNvSpPr>
          <p:nvPr/>
        </p:nvSpPr>
        <p:spPr bwMode="auto">
          <a:xfrm>
            <a:off x="3205163" y="1192213"/>
            <a:ext cx="3533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gn="ctr">
              <a:lnSpc>
                <a:spcPct val="90000"/>
              </a:lnSpc>
              <a:defRPr b="1" baseline="-25000">
                <a:solidFill>
                  <a:schemeClr val="tx1"/>
                </a:solidFill>
                <a:latin typeface="Helvetica" panose="020B0604020202020204" pitchFamily="34" charset="0"/>
              </a:defRPr>
            </a:lvl1pPr>
            <a:lvl2pPr marL="742950" indent="-285750" algn="ctr">
              <a:lnSpc>
                <a:spcPct val="90000"/>
              </a:lnSpc>
              <a:defRPr b="1" baseline="-25000">
                <a:solidFill>
                  <a:schemeClr val="tx1"/>
                </a:solidFill>
                <a:latin typeface="Helvetica" panose="020B0604020202020204" pitchFamily="34" charset="0"/>
              </a:defRPr>
            </a:lvl2pPr>
            <a:lvl3pPr marL="1143000" indent="-228600" algn="ctr">
              <a:lnSpc>
                <a:spcPct val="90000"/>
              </a:lnSpc>
              <a:defRPr b="1" baseline="-25000">
                <a:solidFill>
                  <a:schemeClr val="tx1"/>
                </a:solidFill>
                <a:latin typeface="Helvetica" panose="020B0604020202020204" pitchFamily="34" charset="0"/>
              </a:defRPr>
            </a:lvl3pPr>
            <a:lvl4pPr marL="1600200" indent="-228600" algn="ctr">
              <a:lnSpc>
                <a:spcPct val="90000"/>
              </a:lnSpc>
              <a:defRPr b="1" baseline="-25000">
                <a:solidFill>
                  <a:schemeClr val="tx1"/>
                </a:solidFill>
                <a:latin typeface="Helvetica" panose="020B0604020202020204" pitchFamily="34" charset="0"/>
              </a:defRPr>
            </a:lvl4pPr>
            <a:lvl5pPr marL="2057400" indent="-228600" algn="ctr">
              <a:lnSpc>
                <a:spcPct val="90000"/>
              </a:lnSpc>
              <a:defRPr b="1" baseline="-25000">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9pPr>
          </a:lstStyle>
          <a:p>
            <a:r>
              <a:rPr lang="en-US" altLang="en-US" sz="2800"/>
              <a:t>Clock cycle number  (time </a:t>
            </a:r>
            <a:r>
              <a:rPr lang="en-US" altLang="en-US" sz="2800">
                <a:sym typeface="Wingdings" panose="05000000000000000000" pitchFamily="2" charset="2"/>
              </a:rPr>
              <a:t>)</a:t>
            </a:r>
            <a:r>
              <a:rPr lang="en-US" altLang="en-US">
                <a:sym typeface="Wingdings" panose="05000000000000000000" pitchFamily="2" charset="2"/>
              </a:rPr>
              <a:t> </a:t>
            </a:r>
            <a:endParaRPr lang="en-US" altLang="en-US"/>
          </a:p>
        </p:txBody>
      </p:sp>
      <p:graphicFrame>
        <p:nvGraphicFramePr>
          <p:cNvPr id="1408147" name="Group 147"/>
          <p:cNvGraphicFramePr>
            <a:graphicFrameLocks noGrp="1"/>
          </p:cNvGraphicFramePr>
          <p:nvPr>
            <p:ph sz="quarter" idx="3"/>
          </p:nvPr>
        </p:nvGraphicFramePr>
        <p:xfrm>
          <a:off x="1295400" y="1600200"/>
          <a:ext cx="1676400" cy="2438401"/>
        </p:xfrm>
        <a:graphic>
          <a:graphicData uri="http://schemas.openxmlformats.org/drawingml/2006/table">
            <a:tbl>
              <a:tblPr/>
              <a:tblGrid>
                <a:gridCol w="1676400"/>
              </a:tblGrid>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Instruction</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 R2, R3   </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R4, R1, R5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1638">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R6, R1, R7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000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R8, R1, R9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436563">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2"/>
                          </a:solidFill>
                          <a:effectLst>
                            <a:outerShdw blurRad="38100" dist="38100" dir="2700000" algn="tl">
                              <a:srgbClr val="C0C0C0"/>
                            </a:outerShdw>
                          </a:effectLst>
                          <a:latin typeface="Helvetica" pitchFamily="34" charset="0"/>
                        </a:rPr>
                        <a:t>R10, R1, R11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41068" name="Text Box 148"/>
          <p:cNvSpPr txBox="1">
            <a:spLocks noChangeArrowheads="1"/>
          </p:cNvSpPr>
          <p:nvPr/>
        </p:nvSpPr>
        <p:spPr bwMode="auto">
          <a:xfrm>
            <a:off x="228600" y="4572000"/>
            <a:ext cx="31099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45720" rIns="45720">
            <a:spAutoFit/>
          </a:bodyPr>
          <a:lstStyle>
            <a:lvl1pPr algn="ctr">
              <a:lnSpc>
                <a:spcPct val="90000"/>
              </a:lnSpc>
              <a:defRPr b="1" baseline="-25000">
                <a:solidFill>
                  <a:schemeClr val="tx1"/>
                </a:solidFill>
                <a:latin typeface="Helvetica" panose="020B0604020202020204" pitchFamily="34" charset="0"/>
              </a:defRPr>
            </a:lvl1pPr>
            <a:lvl2pPr marL="742950" indent="-285750" algn="ctr">
              <a:lnSpc>
                <a:spcPct val="90000"/>
              </a:lnSpc>
              <a:defRPr b="1" baseline="-25000">
                <a:solidFill>
                  <a:schemeClr val="tx1"/>
                </a:solidFill>
                <a:latin typeface="Helvetica" panose="020B0604020202020204" pitchFamily="34" charset="0"/>
              </a:defRPr>
            </a:lvl2pPr>
            <a:lvl3pPr marL="1143000" indent="-228600" algn="ctr">
              <a:lnSpc>
                <a:spcPct val="90000"/>
              </a:lnSpc>
              <a:defRPr b="1" baseline="-25000">
                <a:solidFill>
                  <a:schemeClr val="tx1"/>
                </a:solidFill>
                <a:latin typeface="Helvetica" panose="020B0604020202020204" pitchFamily="34" charset="0"/>
              </a:defRPr>
            </a:lvl3pPr>
            <a:lvl4pPr marL="1600200" indent="-228600" algn="ctr">
              <a:lnSpc>
                <a:spcPct val="90000"/>
              </a:lnSpc>
              <a:defRPr b="1" baseline="-25000">
                <a:solidFill>
                  <a:schemeClr val="tx1"/>
                </a:solidFill>
                <a:latin typeface="Helvetica" panose="020B0604020202020204" pitchFamily="34" charset="0"/>
              </a:defRPr>
            </a:lvl4pPr>
            <a:lvl5pPr marL="2057400" indent="-228600" algn="ctr">
              <a:lnSpc>
                <a:spcPct val="90000"/>
              </a:lnSpc>
              <a:defRPr b="1" baseline="-25000">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baseline="-25000">
                <a:solidFill>
                  <a:schemeClr val="tx1"/>
                </a:solidFill>
                <a:latin typeface="Helvetica" panose="020B0604020202020204" pitchFamily="34" charset="0"/>
              </a:defRPr>
            </a:lvl9pPr>
          </a:lstStyle>
          <a:p>
            <a:r>
              <a:rPr lang="en-US" altLang="en-US" sz="3200"/>
              <a:t>So what’s the problem?</a:t>
            </a:r>
          </a:p>
        </p:txBody>
      </p:sp>
    </p:spTree>
    <p:extLst>
      <p:ext uri="{BB962C8B-B14F-4D97-AF65-F5344CB8AC3E}">
        <p14:creationId xmlns:p14="http://schemas.microsoft.com/office/powerpoint/2010/main" val="280438890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smtClean="0"/>
              <a:t>MIPS Instructions Fig 1.5 Data Transfers</a:t>
            </a:r>
          </a:p>
        </p:txBody>
      </p:sp>
      <p:sp>
        <p:nvSpPr>
          <p:cNvPr id="3" name="Content Placeholder 2"/>
          <p:cNvSpPr>
            <a:spLocks noGrp="1"/>
          </p:cNvSpPr>
          <p:nvPr>
            <p:ph idx="1"/>
          </p:nvPr>
        </p:nvSpPr>
        <p:spPr/>
        <p:txBody>
          <a:bodyPr/>
          <a:lstStyle/>
          <a:p>
            <a:pPr>
              <a:defRPr/>
            </a:pPr>
            <a:endParaRPr 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752600"/>
            <a:ext cx="9051925"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9221" name="TextBox 5"/>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Hazards</a:t>
            </a:r>
          </a:p>
        </p:txBody>
      </p:sp>
      <p:sp>
        <p:nvSpPr>
          <p:cNvPr id="1394691" name="Rectangle 3"/>
          <p:cNvSpPr>
            <a:spLocks noGrp="1" noChangeArrowheads="1"/>
          </p:cNvSpPr>
          <p:nvPr>
            <p:ph type="body" idx="1"/>
          </p:nvPr>
        </p:nvSpPr>
        <p:spPr>
          <a:xfrm>
            <a:off x="290513" y="1220788"/>
            <a:ext cx="8853487" cy="5224462"/>
          </a:xfrm>
        </p:spPr>
        <p:txBody>
          <a:bodyPr/>
          <a:lstStyle/>
          <a:p>
            <a:pPr eaLnBrk="1" hangingPunct="1">
              <a:defRPr/>
            </a:pPr>
            <a:r>
              <a:rPr lang="en-US" smtClean="0"/>
              <a:t>Data Hazards – a data value computed in one stage is not ready when it is needed in another stage of the pipeline</a:t>
            </a:r>
          </a:p>
          <a:p>
            <a:pPr eaLnBrk="1" hangingPunct="1">
              <a:defRPr/>
            </a:pPr>
            <a:endParaRPr lang="en-US" smtClean="0"/>
          </a:p>
          <a:p>
            <a:pPr eaLnBrk="1" hangingPunct="1">
              <a:defRPr/>
            </a:pPr>
            <a:r>
              <a:rPr lang="en-US" smtClean="0"/>
              <a:t>Simple Solution: stall until it is ready but we can do better</a:t>
            </a:r>
          </a:p>
          <a:p>
            <a:pPr eaLnBrk="1" hangingPunct="1">
              <a:defRPr/>
            </a:pPr>
            <a:endParaRPr lang="en-US" smtClean="0"/>
          </a:p>
          <a:p>
            <a:pPr eaLnBrk="1" hangingPunct="1">
              <a:defRPr/>
            </a:pPr>
            <a:r>
              <a:rPr lang="en-US" smtClean="0"/>
              <a:t>Control or Branch Hazards</a:t>
            </a:r>
          </a:p>
          <a:p>
            <a:pPr eaLnBrk="1" hangingPunct="1">
              <a:defRPr/>
            </a:pPr>
            <a:endParaRPr lang="en-US" smtClean="0"/>
          </a:p>
          <a:p>
            <a:pPr eaLnBrk="1" hangingPunct="1">
              <a:defRPr/>
            </a:pPr>
            <a:r>
              <a:rPr lang="en-US" smtClean="0"/>
              <a:t>Structural Hazards – arise when resources are not sufficient to completely overlap instruction sequence e.g. two floating point add units then having to do three simultaneously</a:t>
            </a:r>
          </a:p>
        </p:txBody>
      </p:sp>
    </p:spTree>
    <p:extLst>
      <p:ext uri="{BB962C8B-B14F-4D97-AF65-F5344CB8AC3E}">
        <p14:creationId xmlns:p14="http://schemas.microsoft.com/office/powerpoint/2010/main" val="27775057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smtClean="0"/>
              <a:t>MIPS Instructions Fig 1.5 Arithmetic/Logical</a:t>
            </a:r>
          </a:p>
        </p:txBody>
      </p:sp>
      <p:sp>
        <p:nvSpPr>
          <p:cNvPr id="3" name="Content Placeholder 2"/>
          <p:cNvSpPr>
            <a:spLocks noGrp="1"/>
          </p:cNvSpPr>
          <p:nvPr>
            <p:ph idx="1"/>
          </p:nvPr>
        </p:nvSpPr>
        <p:spPr/>
        <p:txBody>
          <a:bodyPr/>
          <a:lstStyle/>
          <a:p>
            <a:pPr>
              <a:defRPr/>
            </a:pPr>
            <a:r>
              <a:rPr lang="en-US" dirty="0" smtClean="0"/>
              <a:t>Most significant bit is bit zero; </a:t>
            </a:r>
            <a:r>
              <a:rPr lang="en-US" dirty="0" err="1" smtClean="0"/>
              <a:t>lsb</a:t>
            </a:r>
            <a:r>
              <a:rPr lang="en-US" dirty="0" smtClean="0"/>
              <a:t> #63</a:t>
            </a:r>
            <a:endParaRPr lang="en-US"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68513"/>
            <a:ext cx="8967788" cy="280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0245"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smtClean="0"/>
              <a:t>MIPS Instructions Fig 1.5 Control</a:t>
            </a:r>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r>
              <a:rPr lang="en-US" dirty="0" smtClean="0"/>
              <a:t>Condition Codes set by ALU operations</a:t>
            </a:r>
          </a:p>
          <a:p>
            <a:pPr>
              <a:defRPr/>
            </a:pPr>
            <a:r>
              <a:rPr lang="en-US" dirty="0" smtClean="0"/>
              <a:t>PC Relative branches</a:t>
            </a:r>
          </a:p>
          <a:p>
            <a:pPr>
              <a:defRPr/>
            </a:pPr>
            <a:r>
              <a:rPr lang="en-US" dirty="0" smtClean="0"/>
              <a:t>Jumps</a:t>
            </a:r>
          </a:p>
          <a:p>
            <a:pPr>
              <a:defRPr/>
            </a:pPr>
            <a:r>
              <a:rPr lang="en-US" dirty="0" err="1" smtClean="0"/>
              <a:t>JumpAndLink</a:t>
            </a:r>
            <a:endParaRPr lang="en-US" dirty="0" smtClean="0"/>
          </a:p>
          <a:p>
            <a:pPr>
              <a:defRPr/>
            </a:pPr>
            <a:r>
              <a:rPr lang="en-US" dirty="0" smtClean="0"/>
              <a:t>Return address on function call?</a:t>
            </a:r>
          </a:p>
          <a:p>
            <a:pPr>
              <a:defRPr/>
            </a:pPr>
            <a:endParaRPr lang="en-US" dirty="0"/>
          </a:p>
          <a:p>
            <a:pPr>
              <a:defRPr/>
            </a:pPr>
            <a:r>
              <a:rPr lang="en-US" dirty="0" smtClean="0"/>
              <a:t>Return Address</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19200"/>
            <a:ext cx="901065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1269"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MIPS Instruction Format (RISC)</a:t>
            </a:r>
          </a:p>
        </p:txBody>
      </p:sp>
      <p:sp>
        <p:nvSpPr>
          <p:cNvPr id="3" name="Content Placeholder 2"/>
          <p:cNvSpPr>
            <a:spLocks noGrp="1"/>
          </p:cNvSpPr>
          <p:nvPr>
            <p:ph idx="1"/>
          </p:nvPr>
        </p:nvSpPr>
        <p:spPr/>
        <p:txBody>
          <a:bodyPr/>
          <a:lstStyle/>
          <a:p>
            <a:pPr>
              <a:defRPr/>
            </a:pPr>
            <a:endParaRPr lang="en-US"/>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84275"/>
            <a:ext cx="8382000" cy="474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2293"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Fig 1.7 Requirement Challenges for Computer Architects</a:t>
            </a:r>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r>
              <a:rPr lang="en-US" dirty="0" smtClean="0"/>
              <a:t>Level of software compatibility</a:t>
            </a:r>
          </a:p>
          <a:p>
            <a:pPr>
              <a:defRPr/>
            </a:pPr>
            <a:r>
              <a:rPr lang="en-US" dirty="0" smtClean="0"/>
              <a:t>Operating system requirements</a:t>
            </a:r>
          </a:p>
          <a:p>
            <a:pPr>
              <a:defRPr/>
            </a:pPr>
            <a:r>
              <a:rPr lang="en-US" dirty="0" smtClean="0"/>
              <a:t>Standards</a:t>
            </a: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477963"/>
            <a:ext cx="8869362" cy="332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3317" name="TextBox 4"/>
          <p:cNvSpPr txBox="1">
            <a:spLocks noChangeArrowheads="1"/>
          </p:cNvSpPr>
          <p:nvPr/>
        </p:nvSpPr>
        <p:spPr bwMode="auto">
          <a:xfrm>
            <a:off x="3548063" y="6516688"/>
            <a:ext cx="15319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r>
              <a:rPr lang="en-US" altLang="en-US"/>
              <a:t>Ref. CAAQA</a:t>
            </a:r>
          </a:p>
        </p:txBody>
      </p:sp>
    </p:spTree>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32169</TotalTime>
  <Pages>35</Pages>
  <Words>1941</Words>
  <Application>Microsoft Office PowerPoint</Application>
  <PresentationFormat>Letter Paper (8.5x11 in)</PresentationFormat>
  <Paragraphs>539</Paragraphs>
  <Slides>50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Helvetica</vt:lpstr>
      <vt:lpstr>Arial</vt:lpstr>
      <vt:lpstr>Wingdings</vt:lpstr>
      <vt:lpstr>Times New Roman</vt:lpstr>
      <vt:lpstr>Century Gothic</vt:lpstr>
      <vt:lpstr>Courier New</vt:lpstr>
      <vt:lpstr>white212</vt:lpstr>
      <vt:lpstr>Microsoft Equation 3.0</vt:lpstr>
      <vt:lpstr>Lecture 2 Quantifying Performance               </vt:lpstr>
      <vt:lpstr>Overview</vt:lpstr>
      <vt:lpstr>Instruction Set Architecture (ISA)</vt:lpstr>
      <vt:lpstr>MIPS Register Usage Figure 1.4</vt:lpstr>
      <vt:lpstr>MIPS Instructions Fig 1.5 Data Transfers</vt:lpstr>
      <vt:lpstr>MIPS Instructions Fig 1.5 Arithmetic/Logical</vt:lpstr>
      <vt:lpstr>MIPS Instructions Fig 1.5 Control</vt:lpstr>
      <vt:lpstr>MIPS Instruction Format (RISC)</vt:lpstr>
      <vt:lpstr>Fig 1.7 Requirement Challenges for Computer Architects</vt:lpstr>
      <vt:lpstr>Fig 1.10 Performance over last 25-40 years</vt:lpstr>
      <vt:lpstr>Fig 1.10 Performance over last 25-40 years</vt:lpstr>
      <vt:lpstr>Fig 1.10 Performance over last 25-40 years</vt:lpstr>
      <vt:lpstr>Fig 1.10 Performance over last 25-40 years</vt:lpstr>
      <vt:lpstr>Quantitative Principles of Design</vt:lpstr>
      <vt:lpstr>Taking Advantage of Parallelism</vt:lpstr>
      <vt:lpstr>Principle of Locality</vt:lpstr>
      <vt:lpstr>Execution Time of enhanced systems</vt:lpstr>
      <vt:lpstr>Amdahl’s Law</vt:lpstr>
      <vt:lpstr>Amdahl’s with Fractional Use Factor</vt:lpstr>
      <vt:lpstr>Amdahl’s Law revisited</vt:lpstr>
      <vt:lpstr>Amdahl’s with Fractional Use Factor</vt:lpstr>
      <vt:lpstr>Amdahl’s with Fractional Use Factor</vt:lpstr>
      <vt:lpstr>Graphics Square Root Enhancement  p 40</vt:lpstr>
      <vt:lpstr>Geometric Means vs Arithmetic Means</vt:lpstr>
      <vt:lpstr>Comparing 2 computers Spec_Ratios</vt:lpstr>
      <vt:lpstr>Performance Measures</vt:lpstr>
      <vt:lpstr>Availability</vt:lpstr>
      <vt:lpstr>MTTF Example </vt:lpstr>
      <vt:lpstr>Comparing Performance fig 1.15</vt:lpstr>
      <vt:lpstr>fig 1.15 Total Execution times</vt:lpstr>
      <vt:lpstr>Weighted Execution Times fig 1.15</vt:lpstr>
      <vt:lpstr>Geometric Means</vt:lpstr>
      <vt:lpstr>Geometric Means fig 1.17</vt:lpstr>
      <vt:lpstr>CPU Performance Equation</vt:lpstr>
      <vt:lpstr>CPU Performance Equation</vt:lpstr>
      <vt:lpstr>Fallacies and Pitfalls</vt:lpstr>
      <vt:lpstr>List of Appendices</vt:lpstr>
      <vt:lpstr>Homework Set #1</vt:lpstr>
      <vt:lpstr>PowerPoint Presentation</vt:lpstr>
      <vt:lpstr>Zipf's law</vt:lpstr>
      <vt:lpstr>PowerPoint Presentation</vt:lpstr>
      <vt:lpstr>Stages of Classical 5-stage pipeline</vt:lpstr>
      <vt:lpstr>Simple RISC Pipeline</vt:lpstr>
      <vt:lpstr>Performance Analysis in Perfect World</vt:lpstr>
      <vt:lpstr>Implement Pipelines Supp. Fig C.4</vt:lpstr>
      <vt:lpstr>Pipeline Example with a problem (A.5 like)</vt:lpstr>
      <vt:lpstr>Inserting Pipeline Registers into Data Path fig A’.18</vt:lpstr>
      <vt:lpstr>Major Hurdle of Pipelining</vt:lpstr>
      <vt:lpstr>RISC Pipeline Problems</vt:lpstr>
      <vt:lpstr>Hazards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253</cp:revision>
  <cp:lastPrinted>2017-08-30T11:29:24Z</cp:lastPrinted>
  <dcterms:created xsi:type="dcterms:W3CDTF">1998-08-11T09:19:24Z</dcterms:created>
  <dcterms:modified xsi:type="dcterms:W3CDTF">2017-08-30T11:43:54Z</dcterms:modified>
</cp:coreProperties>
</file>