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453" r:id="rId2"/>
    <p:sldId id="477" r:id="rId3"/>
    <p:sldId id="454" r:id="rId4"/>
    <p:sldId id="478" r:id="rId5"/>
    <p:sldId id="558" r:id="rId6"/>
    <p:sldId id="509" r:id="rId7"/>
    <p:sldId id="533" r:id="rId8"/>
    <p:sldId id="479" r:id="rId9"/>
    <p:sldId id="557" r:id="rId10"/>
    <p:sldId id="539" r:id="rId11"/>
    <p:sldId id="481" r:id="rId12"/>
    <p:sldId id="547" r:id="rId13"/>
    <p:sldId id="540" r:id="rId14"/>
    <p:sldId id="541" r:id="rId15"/>
    <p:sldId id="542" r:id="rId16"/>
    <p:sldId id="482" r:id="rId17"/>
    <p:sldId id="543" r:id="rId18"/>
    <p:sldId id="548" r:id="rId19"/>
    <p:sldId id="549" r:id="rId20"/>
    <p:sldId id="559" r:id="rId21"/>
    <p:sldId id="550" r:id="rId22"/>
    <p:sldId id="551" r:id="rId23"/>
    <p:sldId id="552" r:id="rId24"/>
    <p:sldId id="537" r:id="rId25"/>
    <p:sldId id="538" r:id="rId26"/>
    <p:sldId id="554" r:id="rId27"/>
    <p:sldId id="555" r:id="rId28"/>
    <p:sldId id="556" r:id="rId29"/>
    <p:sldId id="458" r:id="rId30"/>
    <p:sldId id="544" r:id="rId31"/>
    <p:sldId id="488" r:id="rId32"/>
    <p:sldId id="545" r:id="rId33"/>
    <p:sldId id="546" r:id="rId34"/>
    <p:sldId id="489" r:id="rId35"/>
    <p:sldId id="490" r:id="rId36"/>
    <p:sldId id="491" r:id="rId37"/>
    <p:sldId id="507" r:id="rId38"/>
    <p:sldId id="492" r:id="rId39"/>
    <p:sldId id="506" r:id="rId40"/>
    <p:sldId id="494" r:id="rId41"/>
    <p:sldId id="508" r:id="rId42"/>
    <p:sldId id="560" r:id="rId43"/>
    <p:sldId id="510" r:id="rId44"/>
    <p:sldId id="511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31" r:id="rId54"/>
    <p:sldId id="535" r:id="rId55"/>
    <p:sldId id="553" r:id="rId56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66" d="100"/>
          <a:sy n="66" d="100"/>
        </p:scale>
        <p:origin x="552" y="52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209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4.xml"/><Relationship Id="rId13" Type="http://schemas.openxmlformats.org/officeDocument/2006/relationships/slide" Target="slides/slide40.xml"/><Relationship Id="rId3" Type="http://schemas.openxmlformats.org/officeDocument/2006/relationships/slide" Target="slides/slide4.xml"/><Relationship Id="rId7" Type="http://schemas.openxmlformats.org/officeDocument/2006/relationships/slide" Target="slides/slide31.xml"/><Relationship Id="rId12" Type="http://schemas.openxmlformats.org/officeDocument/2006/relationships/slide" Target="slides/slide3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6.xml"/><Relationship Id="rId11" Type="http://schemas.openxmlformats.org/officeDocument/2006/relationships/slide" Target="slides/slide37.xml"/><Relationship Id="rId5" Type="http://schemas.openxmlformats.org/officeDocument/2006/relationships/slide" Target="slides/slide11.xml"/><Relationship Id="rId10" Type="http://schemas.openxmlformats.org/officeDocument/2006/relationships/slide" Target="slides/slide36.xml"/><Relationship Id="rId4" Type="http://schemas.openxmlformats.org/officeDocument/2006/relationships/slide" Target="slides/slide8.xml"/><Relationship Id="rId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4268788" y="6677025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FA63D6AE-3DF2-47C0-B2E0-29B734902F26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10472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244975" y="6677025"/>
            <a:ext cx="806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C376BF49-CDEC-46BA-A192-3403F488D28D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32475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CE6AC08D-6F51-4ABA-86F9-F0585AB487A2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66E3C587-BDDC-47D9-B604-9AD7CA6B6782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12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55495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C1829774-FCDF-4E99-AC37-988F70CCECE0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237FAEF0-1F98-4EC0-A0C3-16FDB9D54275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23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15455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1485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077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7707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37688238-89C5-4A5F-A43C-3477AF6C6D24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8CFB06B7-91B1-41D7-B419-421B37C266B8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30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29190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45765A4F-541A-4C97-BAE4-5F3524C5F5C5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E8A2A3FF-9CC7-4F3D-A856-58B04C83B539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32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99952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830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F14E0733-3FBC-4BDD-9699-1F340F26FCB4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E4AAF50B-303C-4EA2-981A-95CCE7463F93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13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20034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E4D3C530-305E-460A-9A72-D4888BB38AB3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3FDDFD86-2EDB-4BF8-9049-8EA96DDCC2A4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14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16904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D47B1547-7F16-45B8-9C1F-CA666411173B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C5BFC502-8412-450E-B0FE-E2DD73C9CF6B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15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32023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65132AA9-3810-4BC5-9841-6123C1287648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200E9870-E474-4E30-A450-729B7F8D5213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7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94603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889BF117-8BBC-424D-9DC3-198E9A0E9C51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D12CFEC5-34AA-418B-B45C-A5C3C104E92D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18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13475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026540AB-E456-4B99-8963-E284AF21B64D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4A00EBD5-85AE-4B31-A8E6-1A0B58D2E5B9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19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1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33376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0144C1A9-F794-4D6B-9880-2685E4DCF231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EC5DBADD-A052-4013-9AD4-5DC0F964E070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21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01015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4B79E461-CA82-45C2-A9E9-16412D10FF55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27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B372C9A9-4902-4663-94F1-58DC2F7A7BCE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22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24247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16770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547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4024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80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6357818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/>
            </a:lvl1pPr>
          </a:lstStyle>
          <a:p>
            <a:pPr>
              <a:defRPr/>
            </a:pPr>
            <a:r>
              <a:rPr lang="en-AU"/>
              <a:t>Copyright © 2012,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7026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035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1015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798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040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47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673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02373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88099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299072C7-D1E2-4CFE-B566-287F3DD66F36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45265" y="6495814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513 Fall </a:t>
            </a:r>
            <a:r>
              <a:rPr lang="en-US" altLang="en-US" sz="1400" b="0" dirty="0" smtClean="0">
                <a:solidFill>
                  <a:schemeClr val="hlink"/>
                </a:solidFill>
              </a:rPr>
              <a:t>2017</a:t>
            </a:r>
            <a:endParaRPr lang="en-US" altLang="en-US" sz="1400" b="0" dirty="0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3" r:id="rId14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sc.edu/~matthews/Courses/513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en-us/articles/frequently-asked-questions-intel-multi-core-processor-architecture/#_The_move_to_dual/multi-core%20explain" TargetMode="External"/><Relationship Id="rId7" Type="http://schemas.openxmlformats.org/officeDocument/2006/relationships/hyperlink" Target="https://software.intel.com/en-us/articles/frequently-asked-questions-intel-multi-core-processor-architecture/#Additional%20Resources" TargetMode="External"/><Relationship Id="rId2" Type="http://schemas.openxmlformats.org/officeDocument/2006/relationships/hyperlink" Target="https://software.intel.com/en-us/articles/frequently-asked-questions-intel-multi-core-processor-architecture/#_Essential_concep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ftware.intel.com/en-us/articles/frequently-asked-questions-intel-multi-core-processor-architecture/#_How_Intel_can_help" TargetMode="External"/><Relationship Id="rId5" Type="http://schemas.openxmlformats.org/officeDocument/2006/relationships/hyperlink" Target="https://software.intel.com/en-us/articles/frequently-asked-questions-intel-multi-core-processor-architecture/#_Challenges_in_multithreaded_program" TargetMode="External"/><Relationship Id="rId4" Type="http://schemas.openxmlformats.org/officeDocument/2006/relationships/hyperlink" Target="https://software.intel.com/en-us/articles/frequently-asked-questions-intel-multi-core-processor-architecture/#_How_to_benefit_from%20dual-cor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Intel_400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36738"/>
            <a:ext cx="8458200" cy="156527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Lecture 1</a:t>
            </a:r>
            <a:br>
              <a:rPr lang="en-US" altLang="en-US" smtClean="0"/>
            </a:br>
            <a:r>
              <a:rPr lang="en-US" altLang="en-US" smtClean="0"/>
              <a:t>Overview of Computer Architecture</a:t>
            </a:r>
            <a:br>
              <a:rPr lang="en-US" altLang="en-US" smtClean="0"/>
            </a:br>
            <a:r>
              <a:rPr lang="en-US" altLang="en-US" smtClean="0"/>
              <a:t>             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3719513"/>
            <a:ext cx="4384675" cy="24622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 </a:t>
            </a:r>
          </a:p>
          <a:p>
            <a:pPr eaLnBrk="1" hangingPunct="1">
              <a:defRPr/>
            </a:pPr>
            <a:r>
              <a:rPr lang="en-US" dirty="0" smtClean="0"/>
              <a:t>	Overview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Readings: Chapter 1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7713" y="6500813"/>
            <a:ext cx="17937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>
                <a:latin typeface="Courier New" panose="02070309020205020404" pitchFamily="49" charset="0"/>
              </a:rPr>
              <a:t>August </a:t>
            </a:r>
            <a:r>
              <a:rPr lang="en-US" altLang="en-US" sz="1400" dirty="0" smtClean="0">
                <a:latin typeface="Courier New" panose="02070309020205020404" pitchFamily="49" charset="0"/>
              </a:rPr>
              <a:t>28, 2017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22313" y="762000"/>
            <a:ext cx="79295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/>
              <a:t>CSCE 513 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24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AU" altLang="en-US" smtClean="0"/>
              <a:t>Copyright © 2012, Elsevier Inc. All rights reserved.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r>
              <a:rPr lang="en-US" altLang="en-US" smtClean="0"/>
              <a:t>Single Processor Performance</a:t>
            </a:r>
            <a:endParaRPr lang="en-GB" altLang="en-US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 rot="5400000">
            <a:off x="8265319" y="507206"/>
            <a:ext cx="1390650" cy="369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Introduction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003425" y="4079875"/>
            <a:ext cx="115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RISC</a:t>
            </a:r>
            <a:endParaRPr lang="en-GB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367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582069" y="4545807"/>
            <a:ext cx="504825" cy="2873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995738" y="908050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Move to multi-processor</a:t>
            </a:r>
            <a:endParaRPr lang="en-GB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369" name="Straight Arrow Connector 11"/>
          <p:cNvCxnSpPr>
            <a:cxnSpLocks noChangeShapeType="1"/>
          </p:cNvCxnSpPr>
          <p:nvPr/>
        </p:nvCxnSpPr>
        <p:spPr bwMode="auto">
          <a:xfrm>
            <a:off x="5580063" y="1277938"/>
            <a:ext cx="1152525" cy="8651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Moore’s Law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Gordon Moore, one of the founders of Intel</a:t>
            </a:r>
          </a:p>
          <a:p>
            <a:pPr lvl="1" eaLnBrk="1" hangingPunct="1">
              <a:defRPr/>
            </a:pPr>
            <a:r>
              <a:rPr lang="en-US" dirty="0" smtClean="0"/>
              <a:t>In 1965 he predicted the doubling of the number of transistors per chip every couple of years  for the next ten years</a:t>
            </a:r>
          </a:p>
          <a:p>
            <a:pPr lvl="1" eaLnBrk="1" hangingPunct="1">
              <a:defRPr/>
            </a:pPr>
            <a:r>
              <a:rPr lang="en-US" dirty="0" smtClean="0"/>
              <a:t>http://www.intel.com/research/silicon/mooreslaw.htm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6388" name="Picture 5" descr="Machine generated alternative text: I f t r a ii s I S t C) F S ‘f’I e re  e c p I e If the trancistÕr in a m,croprocecccr weto represented by people.&#10;the iofloving trneline gives an idea of the pace of Moore’s Law.&#10;2.300&#10;134,000&#10;32&#10;Million&#10;Avef age music ÌI cç8city Lerge stediun&#10;1970 1980&#10;capecit&#10;1990&#10;Pop&#10;¿000&#10;uleton of Tokyo&#10;Now ¡ma gifle that those 1.3 billion people could fit onstage ¡n the original music hail. That s the scale of Moore’s Law.&#10;&gt;&#10;&gt;&#10;Intel 4004&#10;&gt;&#10;Intel 206&#10;Pentium lii&#10;1.3 Billion&#10;PoxJldtIon of China&#10;2011&#10;Core 7 Cxtreme Cdition&#10;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84872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143000" y="6419850"/>
            <a:ext cx="60023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</a:pPr>
            <a:r>
              <a:rPr lang="en-US" altLang="en-US"/>
              <a:t>http://www.intel.com/research/silicon/mooreslaw.htm</a:t>
            </a:r>
          </a:p>
          <a:p>
            <a:pPr algn="ctr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Transistors and Wires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Feature size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Minimum size of transistor or wire in x or y dimension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10 microns in 1971 to .032 microns in 2011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10 *10</a:t>
            </a:r>
            <a:r>
              <a:rPr lang="en-US" baseline="30000" dirty="0" smtClean="0"/>
              <a:t>-6</a:t>
            </a:r>
            <a:r>
              <a:rPr lang="en-US" dirty="0" smtClean="0"/>
              <a:t> = 10</a:t>
            </a:r>
            <a:r>
              <a:rPr lang="en-US" baseline="30000" dirty="0" smtClean="0"/>
              <a:t>-5</a:t>
            </a:r>
            <a:r>
              <a:rPr lang="en-US" dirty="0" smtClean="0">
                <a:sym typeface="Wingdings" pitchFamily="2" charset="2"/>
              </a:rPr>
              <a:t>  .032</a:t>
            </a:r>
            <a:r>
              <a:rPr lang="en-US" dirty="0"/>
              <a:t> *10</a:t>
            </a:r>
            <a:r>
              <a:rPr lang="en-US" baseline="30000" dirty="0"/>
              <a:t>-6</a:t>
            </a:r>
            <a:r>
              <a:rPr lang="en-US" dirty="0"/>
              <a:t> = </a:t>
            </a:r>
            <a:r>
              <a:rPr lang="en-US" dirty="0" smtClean="0"/>
              <a:t>3*10</a:t>
            </a:r>
            <a:r>
              <a:rPr lang="en-US" baseline="30000" dirty="0" smtClean="0"/>
              <a:t>-8</a:t>
            </a:r>
            <a:r>
              <a:rPr lang="en-US" dirty="0" smtClean="0">
                <a:sym typeface="Wingdings" pitchFamily="2" charset="2"/>
              </a:rPr>
              <a:t> 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Transistor performance scales linearly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Wire delay does not improve with feature size!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Integration density scales </a:t>
            </a:r>
            <a:r>
              <a:rPr lang="en-US" dirty="0" err="1" smtClean="0"/>
              <a:t>quadratically</a:t>
            </a:r>
            <a:endParaRPr lang="en-US" dirty="0" smtClean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 rot="5400000">
            <a:off x="7776369" y="997744"/>
            <a:ext cx="2365375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Technology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AU" altLang="en-US"/>
              <a:t>Copyright © 2012, Elsevier Inc. All rights reserved.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Trends in Architecture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Cannot continue to leverage Instruction-Level parallelism (ILP)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Single processor performance improvement ended in 2003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New models for performance: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Data-level parallelism (DLP)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Thread-level parallelism (TLP)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Request-level parallelism (RLP)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These require explicit restructuring of the application</a:t>
            </a:r>
            <a:endParaRPr lang="en-US" dirty="0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 rot="5400000">
            <a:off x="8265319" y="507206"/>
            <a:ext cx="1390650" cy="369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Introduction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AU" altLang="en-US"/>
              <a:t>Copyright © 2012, Elsevier Inc. All rights reserved.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Classes of Computers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5454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Personal Mobile Device (PMD)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e.g. start phones, tablet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energy efficiency and real-time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Desktop Computing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price-performance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Servers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availability, scalability, throughput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Clusters / Warehouse Scale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Used for “Software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)”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availability and price-performance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Sub-class:  Supercomputers, emphasis:  floating-point performance and fast internal networks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Embedded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Emphasis:  price</a:t>
            </a:r>
            <a:endParaRPr lang="en-US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 rot="5400000">
            <a:off x="7733506" y="1042194"/>
            <a:ext cx="2454275" cy="369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Classes of Computers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Parallelism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Classes of parallelism in applications: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Data-Level Parallelism (DLP)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Task-Level Parallelism (TLP)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Classes of architectural parallelism: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Instruction-Level Parallelism (ILP)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Vector architectures/Graphic Processor Units (GPUs)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Thread-Level Parallelism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Request-Level Parallelism</a:t>
            </a:r>
            <a:endParaRPr lang="en-US" sz="2400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5400000">
            <a:off x="7733506" y="1043782"/>
            <a:ext cx="2454275" cy="369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Classes of Computers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Memory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DRAM – dynamic RAM – one transistor/capacitor per bit</a:t>
            </a:r>
          </a:p>
          <a:p>
            <a:pPr eaLnBrk="1" hangingPunct="1">
              <a:defRPr/>
            </a:pPr>
            <a:r>
              <a:rPr lang="en-US" smtClean="0"/>
              <a:t>SRAM – static RAM – four to 6 transistors per bit</a:t>
            </a:r>
          </a:p>
          <a:p>
            <a:pPr eaLnBrk="1" hangingPunct="1">
              <a:defRPr/>
            </a:pPr>
            <a:r>
              <a:rPr lang="en-US" smtClean="0"/>
              <a:t>DRAM density increases approx. 50% per year </a:t>
            </a:r>
          </a:p>
          <a:p>
            <a:pPr eaLnBrk="1" hangingPunct="1">
              <a:defRPr/>
            </a:pPr>
            <a:r>
              <a:rPr lang="en-US" smtClean="0"/>
              <a:t>DRAM cycle time decreases slowly (DRAMs have destructive read-out, like old core memories, and data row must be rewritten after each read) </a:t>
            </a:r>
          </a:p>
          <a:p>
            <a:pPr eaLnBrk="1" hangingPunct="1">
              <a:defRPr/>
            </a:pPr>
            <a:r>
              <a:rPr lang="en-US" smtClean="0"/>
              <a:t>DRAM must be refreshed every 2-8 ms </a:t>
            </a:r>
          </a:p>
          <a:p>
            <a:pPr eaLnBrk="1" hangingPunct="1">
              <a:defRPr/>
            </a:pPr>
            <a:r>
              <a:rPr lang="en-US" smtClean="0"/>
              <a:t>Memory bandwidth improves about twice the rate that cycle time does due to improvements in signaling conventions and bus width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Trends in Technology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Integrated circuit technology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Transistor density:  35%/year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Die size:  10-20%/year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Integration overall:  40-55%/year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DRAM capacity:  25-40%/year (slowing)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Flash capacity:  50-60%/year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15-20X cheaper/bit than DRAM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Magnetic disk technology:  40%/year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15-25X cheaper/bit then Flash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300-500X cheaper/bit than DRAM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5400000">
            <a:off x="7776369" y="997744"/>
            <a:ext cx="2365375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Technology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Power and Energy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Problem:  Get power in, get power out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Thermal Design Power (TDP)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Characterizes sustained power consumption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Used as target for power supply and cooling system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Lower than peak power, higher than average power consumption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Clock rate can be reduced dynamically to limit power consumption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Energy per task is often a better measurement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 rot="5400000">
            <a:off x="7408863" y="1365250"/>
            <a:ext cx="3100388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Power and Energy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Energy and Power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Dynamic energy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Transistor switch from 0 -&gt; 1 or 1 -&gt; 0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½ x Capacitive load x Voltage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Dynamic power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½ x Capacitive load x Voltage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x Frequency switched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Reducing clock rate reduces power, not energy</a:t>
            </a:r>
            <a:endParaRPr lang="en-US" dirty="0" smtClean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 rot="5400000">
            <a:off x="7408863" y="1365250"/>
            <a:ext cx="3100388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Power and Energy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Course Pragmatics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Syllabus</a:t>
            </a:r>
          </a:p>
          <a:p>
            <a:pPr lvl="1" eaLnBrk="1" hangingPunct="1">
              <a:defRPr/>
            </a:pPr>
            <a:r>
              <a:rPr lang="en-US" dirty="0" smtClean="0"/>
              <a:t>Instructor: Manton Matthews</a:t>
            </a:r>
          </a:p>
          <a:p>
            <a:pPr lvl="1" eaLnBrk="1" hangingPunct="1">
              <a:defRPr/>
            </a:pPr>
            <a:r>
              <a:rPr lang="en-US" dirty="0" smtClean="0"/>
              <a:t>Teaching Assistant: </a:t>
            </a:r>
            <a:r>
              <a:rPr lang="en-US" dirty="0"/>
              <a:t>Xiaopeng Li (xl4@email.sc.edu) Website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http://www.cse.sc.edu/~matthews/Courses/513/index.html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Text </a:t>
            </a:r>
          </a:p>
          <a:p>
            <a:pPr lvl="2" eaLnBrk="1" hangingPunct="1">
              <a:defRPr/>
            </a:pPr>
            <a:r>
              <a:rPr lang="en-US" i="1" dirty="0" smtClean="0"/>
              <a:t>Computer Architecture: A Quantitative Approach, 5th ed.,"</a:t>
            </a:r>
            <a:r>
              <a:rPr lang="en-US" dirty="0" smtClean="0"/>
              <a:t> John L. Hennessey and David A. Patterson, Morgan Kaufman, 2011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Important Dates</a:t>
            </a:r>
          </a:p>
          <a:p>
            <a:pPr lvl="2" eaLnBrk="1" hangingPunct="1">
              <a:defRPr/>
            </a:pPr>
            <a:r>
              <a:rPr lang="en-US" dirty="0" smtClean="0"/>
              <a:t>http</a:t>
            </a:r>
            <a:r>
              <a:rPr lang="en-US" dirty="0"/>
              <a:t>://registrar.sc.edu/html/calendar5yr/5YrCalendar3.stm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Academic Integrity 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Energy Power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Some microprocessors today are designed to have adjustable voltage, so a 15% reduction in voltage may result in a 15% reduction in frequency. What would be the impact on dynamic energy and on dynamic power? </a:t>
            </a:r>
          </a:p>
          <a:p>
            <a:pPr>
              <a:defRPr/>
            </a:pPr>
            <a:r>
              <a:rPr lang="en-US" dirty="0" smtClean="0"/>
              <a:t>Answer Since the capacitance is unchanged, the answer for energy is the ratio of the voltages since the capacitance is unchanged: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429000" y="6440488"/>
            <a:ext cx="10302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CAAQA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343400"/>
            <a:ext cx="605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412875"/>
            <a:ext cx="59086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Power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3024187" cy="51117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Intel 80386 consumed ~ 2 W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3.3 GHz Intel Core i7 consumes 130 W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Heat must be dissipated from 1.5 x 1.5 cm chip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This is the limit of what can be cooled by air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 rot="5400000">
            <a:off x="7408863" y="1365250"/>
            <a:ext cx="3100388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Power and Energy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Reducing Power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Techniques for reducing power: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Do nothing well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Dynamic Voltage-Frequency Scaling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Low power state for DRAM, disks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Overclocking</a:t>
            </a:r>
            <a:r>
              <a:rPr lang="en-US" dirty="0" smtClean="0"/>
              <a:t>, turning off cores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 rot="5400000">
            <a:off x="7408863" y="1365250"/>
            <a:ext cx="3100388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Power and Energy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Static Power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Static power consumption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Current</a:t>
            </a:r>
            <a:r>
              <a:rPr lang="en-US" baseline="-25000" dirty="0" err="1" smtClean="0"/>
              <a:t>static</a:t>
            </a:r>
            <a:r>
              <a:rPr lang="en-US" dirty="0" smtClean="0"/>
              <a:t> x Voltage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Scales with number of transistors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To reduce:  power gating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5400000">
            <a:off x="7408863" y="1365250"/>
            <a:ext cx="3100388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Power and Energy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8969375" cy="781050"/>
          </a:xfrm>
        </p:spPr>
        <p:txBody>
          <a:bodyPr/>
          <a:lstStyle/>
          <a:p>
            <a:r>
              <a:rPr lang="en-US" altLang="en-US" smtClean="0"/>
              <a:t>Intel Multi-core processors I-7 980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838200"/>
            <a:ext cx="8307387" cy="5607050"/>
          </a:xfrm>
        </p:spPr>
        <p:txBody>
          <a:bodyPr/>
          <a:lstStyle/>
          <a:p>
            <a:pPr>
              <a:defRPr/>
            </a:pPr>
            <a:r>
              <a:rPr lang="en-US" dirty="0"/>
              <a:t>Frequently Asked Questions: Intel® Multi-Core Processor Architecture</a:t>
            </a:r>
          </a:p>
          <a:p>
            <a:pPr>
              <a:defRPr/>
            </a:pPr>
            <a:r>
              <a:rPr lang="en-US" dirty="0">
                <a:hlinkClick r:id="rId2"/>
              </a:rPr>
              <a:t>Essential Concepts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3"/>
              </a:rPr>
              <a:t>The Move to Multi-Core Architecture Explained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4"/>
              </a:rPr>
              <a:t>How to Benefit from Multi-Core Architecture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5"/>
              </a:rPr>
              <a:t>Challenges in Multithreaded Programming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6"/>
              </a:rPr>
              <a:t>How Intel Can Help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7"/>
              </a:rPr>
              <a:t>Additional Resources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-123825" y="5867400"/>
            <a:ext cx="934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/>
              <a:t>https://software.intel.com/en-us/articles/frequently-asked-questions-intel-multi-core-processor-architecture/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Quad Core Intel I7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64" name="Picture 2" descr="Machine generated alternative text: Windows Task Manager&#10;[cz J &#10;File Options View Help&#10;Netwocking Users&#10;Cpu Usage CPU Usage History&#10;__ 11111111&#10;Memory&#10;3.37GB&#10;Physical Memory (MB)&#10;Total 6142 Handles 51594&#10;Cached 2727 Threads 1149&#10;Available 2687 Processes 88&#10;Free 21 Uplime 2:19:53:56&#10;Commit (GB) 3/11&#10;Kernel Memory (MB)&#10;Paged 326&#10;Nonpaged 96 [  Resource Monitor...&#10;Physical Memory Usage History&#10;System&#10;Processes: 88&#10;CPU Usage: 2%&#10;Physical Memory_56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143000"/>
            <a:ext cx="46482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2011, Elsevier Inc. All rights Reserved.</a:t>
            </a:r>
          </a:p>
        </p:txBody>
      </p:sp>
      <p:pic>
        <p:nvPicPr>
          <p:cNvPr id="41987" name="Picture 4" descr="f01-13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150"/>
            <a:ext cx="57658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11163" y="5008563"/>
            <a:ext cx="7999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en-US" sz="1200"/>
              <a:t>Figure 1.13 Photograph of an Intel Core i7 microprocessor die, which is evaluated in Chapters 2 through 5.</a:t>
            </a:r>
            <a:r>
              <a:rPr lang="en-US" altLang="en-US" sz="1200" b="0"/>
              <a:t> The dimensions are 18.9 mm by 13.6 mm (257 mm2) in a 45 nm process. (Courtesy Intel.)</a:t>
            </a:r>
            <a:r>
              <a:rPr lang="en-US" altLang="en-US" sz="1200"/>
              <a:t>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2011, Elsevier Inc. All rights Reserved.</a:t>
            </a:r>
          </a:p>
        </p:txBody>
      </p:sp>
      <p:pic>
        <p:nvPicPr>
          <p:cNvPr id="44035" name="Picture 4" descr="f01-14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22275"/>
            <a:ext cx="6692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11163" y="5072063"/>
            <a:ext cx="7642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en-US" sz="1200"/>
              <a:t>Figure 1.14 Floorplan of Core i7 die in Figure 1.13 on left with close-up of floorplan of second core on right.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2011, Elsevier Inc. All rights Reserved.</a:t>
            </a:r>
          </a:p>
        </p:txBody>
      </p:sp>
      <p:pic>
        <p:nvPicPr>
          <p:cNvPr id="46083" name="Picture 4" descr="f01-15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563563"/>
            <a:ext cx="4368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411163" y="5008563"/>
            <a:ext cx="81168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en-US" sz="1200"/>
              <a:t>Figure 1.15 This 300 mm wafer contains 280 full Sandy Bridge dies, each 20.7 by 10.5 mm in a 32 nm process. </a:t>
            </a:r>
            <a:r>
              <a:rPr lang="en-US" altLang="en-US" sz="1200" b="0"/>
              <a:t>(Sandy Bridge is Intel’s successor to Nehalem used in the Core i7.) At 216 mm2, the formula for dies per wafer estimates 282. (Courtesy Intel.)</a:t>
            </a:r>
            <a:r>
              <a:rPr lang="en-US" altLang="en-US" sz="1200"/>
              <a:t>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Cost of IC’s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b="0" smtClean="0">
                <a:effectLst/>
                <a:latin typeface="Times New Roman" pitchFamily="18" charset="0"/>
              </a:rPr>
              <a:t>Cost of IC = (Cost of die + cost of testing die + cost of packaging and final test) / (Final test yield)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b="0" smtClean="0">
                <a:effectLst/>
                <a:latin typeface="Times New Roman" pitchFamily="18" charset="0"/>
              </a:rPr>
              <a:t>Cost of die = Cost of wafer / (Dies per wafer * die yield)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b="0" smtClean="0">
                <a:effectLst/>
                <a:latin typeface="Times New Roman" pitchFamily="18" charset="0"/>
              </a:rPr>
              <a:t>Dies per wafer is wafer area divided by die area, less dies along the edge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b="0" smtClean="0">
                <a:effectLst/>
                <a:latin typeface="Times New Roman" pitchFamily="18" charset="0"/>
              </a:rPr>
              <a:t>= (wafer area) / (die area) - (wafer circumference) / (die diagonal)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b="0" smtClean="0">
                <a:effectLst/>
                <a:latin typeface="Times New Roman" pitchFamily="18" charset="0"/>
              </a:rPr>
              <a:t>Die yield = (Wafer yield) * ( 1 + (defects per unit area * die area/alpha) ) ** (-alpha)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New</a:t>
            </a:r>
          </a:p>
          <a:p>
            <a:pPr lvl="1" eaLnBrk="1" hangingPunct="1">
              <a:defRPr/>
            </a:pPr>
            <a:r>
              <a:rPr lang="en-US" smtClean="0"/>
              <a:t>Syllabus</a:t>
            </a:r>
          </a:p>
          <a:p>
            <a:pPr lvl="1" eaLnBrk="1" hangingPunct="1">
              <a:defRPr/>
            </a:pPr>
            <a:r>
              <a:rPr lang="en-US" smtClean="0"/>
              <a:t>What you should know!</a:t>
            </a:r>
          </a:p>
          <a:p>
            <a:pPr lvl="1" eaLnBrk="1" hangingPunct="1">
              <a:defRPr/>
            </a:pPr>
            <a:r>
              <a:rPr lang="en-US" smtClean="0"/>
              <a:t>What you will learn (Course Overview)</a:t>
            </a:r>
          </a:p>
          <a:p>
            <a:pPr lvl="2" eaLnBrk="1" hangingPunct="1">
              <a:defRPr/>
            </a:pPr>
            <a:r>
              <a:rPr lang="en-US" smtClean="0"/>
              <a:t>Instruction Set Design</a:t>
            </a:r>
          </a:p>
          <a:p>
            <a:pPr lvl="2" eaLnBrk="1" hangingPunct="1">
              <a:defRPr/>
            </a:pPr>
            <a:r>
              <a:rPr lang="en-US" smtClean="0"/>
              <a:t>Pipelining (Appendix A)</a:t>
            </a:r>
          </a:p>
          <a:p>
            <a:pPr lvl="2" eaLnBrk="1" hangingPunct="1">
              <a:defRPr/>
            </a:pPr>
            <a:r>
              <a:rPr lang="en-US" smtClean="0"/>
              <a:t>Instruction level parallelism</a:t>
            </a:r>
          </a:p>
          <a:p>
            <a:pPr lvl="2" eaLnBrk="1" hangingPunct="1">
              <a:defRPr/>
            </a:pPr>
            <a:r>
              <a:rPr lang="en-US" smtClean="0"/>
              <a:t>Memory Hierarchy</a:t>
            </a:r>
          </a:p>
          <a:p>
            <a:pPr lvl="2" eaLnBrk="1" hangingPunct="1">
              <a:defRPr/>
            </a:pPr>
            <a:r>
              <a:rPr lang="en-US" smtClean="0"/>
              <a:t>Multiprocessors </a:t>
            </a:r>
          </a:p>
          <a:p>
            <a:pPr lvl="1" eaLnBrk="1" hangingPunct="1">
              <a:defRPr/>
            </a:pPr>
            <a:r>
              <a:rPr lang="en-US" smtClean="0"/>
              <a:t>Why you should learn this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AU" altLang="en-US"/>
              <a:t>Copyright © 2012, Elsevier Inc. All rights reserved.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Classes of Computers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5454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Personal Mobile Device (PMD)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e.g. start phones, tablet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energy efficiency and real-time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Desktop Computing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price-performance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Servers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availability, scalability, throughput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Clusters / Warehouse Scale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Used for “Software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)”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availability and price-performance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Sub-class:  Supercomputers, emphasis:  floating-point performance and fast internal networks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Embedded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Emphasis:  price</a:t>
            </a:r>
            <a:endParaRPr lang="en-US" dirty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 rot="5400000">
            <a:off x="7733506" y="1042194"/>
            <a:ext cx="2454275" cy="369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Classes of Computers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Measures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Response time (latency) -- time between start and completion </a:t>
            </a:r>
          </a:p>
          <a:p>
            <a:pPr eaLnBrk="1" hangingPunct="1">
              <a:defRPr/>
            </a:pPr>
            <a:r>
              <a:rPr lang="en-US" smtClean="0"/>
              <a:t>Throughput (bandwidth) -- rate -- work done per unit time </a:t>
            </a:r>
          </a:p>
          <a:p>
            <a:pPr eaLnBrk="1" hangingPunct="1">
              <a:defRPr/>
            </a:pPr>
            <a:r>
              <a:rPr lang="en-US" smtClean="0"/>
              <a:t>Speedup -- B is n times faster than A</a:t>
            </a:r>
          </a:p>
          <a:p>
            <a:pPr lvl="1" eaLnBrk="1" hangingPunct="1">
              <a:defRPr/>
            </a:pPr>
            <a:r>
              <a:rPr lang="en-US" smtClean="0"/>
              <a:t>Means  exec_time_A/exec_time_B == rate_B/rate_A </a:t>
            </a:r>
          </a:p>
          <a:p>
            <a:pPr eaLnBrk="1" hangingPunct="1">
              <a:defRPr/>
            </a:pPr>
            <a:r>
              <a:rPr lang="en-US" smtClean="0"/>
              <a:t>Other important measures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power (impacts battery life, cooling, packaging)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RAS (reliability, availability, and serviceability)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scalability (ability to scale up processors, memories, and I/O)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Bandwidth and Latency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Bandwidth or throughput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Total work done in a given time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10,000-25,000X improvement for processors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300-1200X improvement for memory and disks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Latency or response time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Time between start and completion of an event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30-80X improvement for processors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6-8X improvement for memory and disks</a:t>
            </a:r>
            <a:endParaRPr lang="en-US" dirty="0" smtClean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 rot="5400000">
            <a:off x="7776369" y="997744"/>
            <a:ext cx="2365375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Technology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mtClean="0"/>
              <a:t>Copyright © 2012, Elsevier Inc. All rights reserved.</a:t>
            </a:r>
            <a:endParaRPr lang="en-AU" alt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Bandwidth and Latency</a:t>
            </a:r>
            <a:endParaRPr lang="en-GB" altLang="en-US" smtClean="0"/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1438275" y="5805488"/>
            <a:ext cx="579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Log-log plot of bandwidth and latency milestones</a:t>
            </a:r>
            <a:endParaRPr lang="en-GB" altLang="en-US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 rot="5400000">
            <a:off x="7776369" y="997744"/>
            <a:ext cx="2365375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Technology</a:t>
            </a: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981075"/>
            <a:ext cx="5486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Measuring Performance 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smtClean="0"/>
              <a:t>Time is the measure of computer performance </a:t>
            </a:r>
          </a:p>
          <a:p>
            <a:pPr marL="457200" indent="-457200" eaLnBrk="1" hangingPunct="1">
              <a:defRPr/>
            </a:pPr>
            <a:r>
              <a:rPr lang="en-US" smtClean="0"/>
              <a:t>Elapsed time = program execution + I/O + wait -- important to user </a:t>
            </a:r>
          </a:p>
          <a:p>
            <a:pPr marL="457200" indent="-457200" eaLnBrk="1" hangingPunct="1">
              <a:defRPr/>
            </a:pPr>
            <a:r>
              <a:rPr lang="en-US" smtClean="0"/>
              <a:t>Execution time = user time + system time (but OS self measurement may be inaccurate) </a:t>
            </a:r>
          </a:p>
          <a:p>
            <a:pPr marL="457200" indent="-457200" eaLnBrk="1" hangingPunct="1">
              <a:defRPr/>
            </a:pPr>
            <a:r>
              <a:rPr lang="en-US" smtClean="0"/>
              <a:t>CPU performance = user time on unloaded system -- important to architect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Real Performance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smtClean="0"/>
              <a:t>Benchmark suites</a:t>
            </a:r>
          </a:p>
          <a:p>
            <a:pPr marL="457200" indent="-457200" eaLnBrk="1" hangingPunct="1">
              <a:defRPr/>
            </a:pPr>
            <a:r>
              <a:rPr lang="en-US" smtClean="0"/>
              <a:t>Performance is the result of executing a workload on a configuration </a:t>
            </a:r>
          </a:p>
          <a:p>
            <a:pPr marL="457200" indent="-457200" eaLnBrk="1" hangingPunct="1">
              <a:defRPr/>
            </a:pPr>
            <a:r>
              <a:rPr lang="en-US" smtClean="0"/>
              <a:t>Workload = program + input </a:t>
            </a:r>
          </a:p>
          <a:p>
            <a:pPr marL="457200" indent="-457200" eaLnBrk="1" hangingPunct="1">
              <a:defRPr/>
            </a:pPr>
            <a:r>
              <a:rPr lang="en-US" smtClean="0"/>
              <a:t>Configuration = CPU + cache + memory + I/O + OS + compiler + optimizations </a:t>
            </a:r>
          </a:p>
          <a:p>
            <a:pPr marL="457200" indent="-457200" eaLnBrk="1" hangingPunct="1">
              <a:defRPr/>
            </a:pPr>
            <a:r>
              <a:rPr lang="en-US" smtClean="0"/>
              <a:t>compiler optimizations can make a huge difference! </a:t>
            </a:r>
            <a:br>
              <a:rPr lang="en-US" smtClean="0"/>
            </a:br>
            <a:endParaRPr lang="en-US" smtClean="0"/>
          </a:p>
          <a:p>
            <a:pPr marL="879475" lvl="1" indent="-381000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Benchmark Suites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Whetstone (1976) -- designed to simulate arithmetic-intensive scientific programs. </a:t>
            </a:r>
          </a:p>
          <a:p>
            <a:pPr eaLnBrk="1" hangingPunct="1">
              <a:defRPr/>
            </a:pPr>
            <a:r>
              <a:rPr lang="en-US" smtClean="0"/>
              <a:t>Dhrystone (1984) -- designed to simulate systems programming applications. Structure, pointer, and string operations are based on observed frequencies, as well as types of operand access (global, local, parameter, and constant). </a:t>
            </a:r>
          </a:p>
          <a:p>
            <a:pPr eaLnBrk="1" hangingPunct="1">
              <a:defRPr/>
            </a:pPr>
            <a:r>
              <a:rPr lang="en-US" smtClean="0"/>
              <a:t>PC Benchmarks – aimed at simulating real environments</a:t>
            </a:r>
          </a:p>
          <a:p>
            <a:pPr lvl="1" eaLnBrk="1" hangingPunct="1">
              <a:defRPr/>
            </a:pPr>
            <a:r>
              <a:rPr lang="en-US" smtClean="0"/>
              <a:t>Business Winstone – navigator + Office Apps</a:t>
            </a:r>
          </a:p>
          <a:p>
            <a:pPr lvl="1" eaLnBrk="1" hangingPunct="1">
              <a:defRPr/>
            </a:pPr>
            <a:r>
              <a:rPr lang="en-US" smtClean="0"/>
              <a:t>CC Winstone – </a:t>
            </a:r>
          </a:p>
          <a:p>
            <a:pPr lvl="1" eaLnBrk="1" hangingPunct="1">
              <a:defRPr/>
            </a:pPr>
            <a:r>
              <a:rPr lang="en-US" smtClean="0"/>
              <a:t>Winbench - 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Comparing Performance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Total execution time (implies equal mix in workload) </a:t>
            </a:r>
          </a:p>
          <a:p>
            <a:pPr lvl="1" eaLnBrk="1" hangingPunct="1">
              <a:defRPr/>
            </a:pPr>
            <a:r>
              <a:rPr lang="en-US" smtClean="0"/>
              <a:t>Just add up the times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Arithmetic average of execution time </a:t>
            </a:r>
          </a:p>
          <a:p>
            <a:pPr lvl="1" eaLnBrk="1" hangingPunct="1">
              <a:defRPr/>
            </a:pPr>
            <a:r>
              <a:rPr lang="en-US" smtClean="0"/>
              <a:t>To get more accurate picture, compute the average of several runs of a program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Weighted execution time (weighted arithmetic mean) </a:t>
            </a:r>
          </a:p>
          <a:p>
            <a:pPr lvl="1" eaLnBrk="1" hangingPunct="1">
              <a:defRPr/>
            </a:pPr>
            <a:r>
              <a:rPr lang="en-US" smtClean="0"/>
              <a:t>Program p1 makes up 25% of workload (estimated), P2 75% then use weighted average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Comparing Performance cont.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Normalized execution time or speedup (normalize relative to reference machine and take average) </a:t>
            </a:r>
          </a:p>
          <a:p>
            <a:pPr eaLnBrk="1" hangingPunct="1">
              <a:defRPr/>
            </a:pPr>
            <a:r>
              <a:rPr lang="en-US" smtClean="0"/>
              <a:t>SPEC benchmarks (base time a SPARCstation)</a:t>
            </a:r>
          </a:p>
          <a:p>
            <a:pPr eaLnBrk="1" hangingPunct="1">
              <a:defRPr/>
            </a:pPr>
            <a:r>
              <a:rPr lang="en-US" smtClean="0"/>
              <a:t>Arithmetic mean sensitive to reference machine choice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Geometric mean consistent but cannot predict execution time </a:t>
            </a:r>
          </a:p>
          <a:p>
            <a:pPr lvl="1" eaLnBrk="1" hangingPunct="1">
              <a:defRPr/>
            </a:pPr>
            <a:r>
              <a:rPr lang="en-US" smtClean="0"/>
              <a:t>Nth root of the product of execution time ratios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Combining samples</a:t>
            </a:r>
          </a:p>
          <a:p>
            <a:pPr eaLnBrk="1" hangingPunct="1">
              <a:buFont typeface="Wingdings" panose="05000000000000000000" pitchFamily="2" charset="2"/>
              <a:buAutoNum type="alphaLcPeriod" startAt="2"/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0419" name="Picture 5" descr="Ch1-fig1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91440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Computer Architecture?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/>
              </a:rPr>
              <a:t>Computer Architecture is those aspects of the instruction set available to programmers, independent of the hardware on which the instruction set was implemented.</a:t>
            </a:r>
          </a:p>
          <a:p>
            <a:pPr eaLnBrk="1" hangingPunct="1">
              <a:defRPr/>
            </a:pPr>
            <a:r>
              <a:rPr lang="en-US" smtClean="0">
                <a:effectLst/>
              </a:rPr>
              <a:t>The term computer architecture was first used in 1964 by Gene Amdahl, G. Anne Blaauw, and Frederick Brooks, Jr., the designers of the IBM System/360.</a:t>
            </a:r>
          </a:p>
          <a:p>
            <a:pPr eaLnBrk="1" hangingPunct="1">
              <a:defRPr/>
            </a:pPr>
            <a:endParaRPr lang="en-US" smtClean="0">
              <a:effectLst/>
            </a:endParaRPr>
          </a:p>
          <a:p>
            <a:pPr eaLnBrk="1" hangingPunct="1">
              <a:defRPr/>
            </a:pPr>
            <a:r>
              <a:rPr lang="en-US" smtClean="0">
                <a:effectLst/>
              </a:rPr>
              <a:t>The IBM/360 was a family of computers all with the same architecture, but with a variety of organizations(implementations).</a:t>
            </a: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Improve Performance by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5000"/>
              </a:lnSpc>
              <a:defRPr/>
            </a:pPr>
            <a:endParaRPr lang="en-US" smtClean="0"/>
          </a:p>
          <a:p>
            <a:pPr marL="457200" indent="-457200" eaLnBrk="1" hangingPunct="1">
              <a:lnSpc>
                <a:spcPct val="85000"/>
              </a:lnSpc>
              <a:defRPr/>
            </a:pPr>
            <a:r>
              <a:rPr lang="en-US" smtClean="0"/>
              <a:t>changing the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algorithm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data structures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programming language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compiler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compiler optimization flags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OS parameters </a:t>
            </a:r>
          </a:p>
          <a:p>
            <a:pPr marL="457200" indent="-457200" eaLnBrk="1" hangingPunct="1">
              <a:lnSpc>
                <a:spcPct val="85000"/>
              </a:lnSpc>
              <a:defRPr/>
            </a:pPr>
            <a:r>
              <a:rPr lang="en-US" smtClean="0"/>
              <a:t>improving locality of memory or I/O accesses </a:t>
            </a:r>
          </a:p>
          <a:p>
            <a:pPr marL="457200" indent="-457200" eaLnBrk="1" hangingPunct="1">
              <a:lnSpc>
                <a:spcPct val="85000"/>
              </a:lnSpc>
              <a:defRPr/>
            </a:pPr>
            <a:r>
              <a:rPr lang="en-US" smtClean="0"/>
              <a:t>overlapping I/O </a:t>
            </a:r>
          </a:p>
          <a:p>
            <a:pPr marL="457200" indent="-457200" eaLnBrk="1" hangingPunct="1">
              <a:lnSpc>
                <a:spcPct val="85000"/>
              </a:lnSpc>
              <a:defRPr/>
            </a:pPr>
            <a:r>
              <a:rPr lang="en-US" smtClean="0"/>
              <a:t>on multiprocessors, you can improve performance by avoiding cache coherency problems (e.g., false sharing) and synchronization problems </a:t>
            </a:r>
          </a:p>
          <a:p>
            <a:pPr marL="457200" indent="-457200" eaLnBrk="1" hangingPunct="1">
              <a:lnSpc>
                <a:spcPct val="85000"/>
              </a:lnSpc>
              <a:buFont typeface="Wingdings" panose="05000000000000000000" pitchFamily="2" charset="2"/>
              <a:buAutoNum type="alphaUcPeriod" startAt="4"/>
              <a:defRPr/>
            </a:pPr>
            <a:endParaRPr lang="en-US" smtClean="0"/>
          </a:p>
          <a:p>
            <a:pPr marL="879475" lvl="1" indent="-381000"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Amdahl’s Law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Speedup =</a:t>
            </a:r>
          </a:p>
          <a:p>
            <a:pPr eaLnBrk="1" hangingPunct="1">
              <a:defRPr/>
            </a:pPr>
            <a:r>
              <a:rPr lang="en-US" dirty="0" smtClean="0"/>
              <a:t>	</a:t>
            </a:r>
            <a:r>
              <a:rPr lang="en-US" u="sng" dirty="0" smtClean="0"/>
              <a:t>(performance of entire task not using enhancement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	(performance of entire task using enhancement)</a:t>
            </a:r>
          </a:p>
          <a:p>
            <a:pPr eaLnBrk="1" hangingPunct="1">
              <a:defRPr/>
            </a:pPr>
            <a:r>
              <a:rPr lang="en-US" dirty="0" smtClean="0"/>
              <a:t>Alternatively</a:t>
            </a:r>
          </a:p>
          <a:p>
            <a:pPr eaLnBrk="1" hangingPunct="1">
              <a:defRPr/>
            </a:pPr>
            <a:r>
              <a:rPr lang="en-US" dirty="0" smtClean="0"/>
              <a:t>Speedup = </a:t>
            </a:r>
          </a:p>
          <a:p>
            <a:pPr eaLnBrk="1" hangingPunct="1">
              <a:defRPr/>
            </a:pPr>
            <a:r>
              <a:rPr lang="en-US" dirty="0" smtClean="0"/>
              <a:t>	(execution time without enhancement) / (execution time with enhancement)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Measures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20788"/>
            <a:ext cx="9082088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Response time (latency) -- time between start and completion </a:t>
            </a:r>
          </a:p>
          <a:p>
            <a:pPr eaLnBrk="1" hangingPunct="1">
              <a:defRPr/>
            </a:pPr>
            <a:r>
              <a:rPr lang="en-US" smtClean="0"/>
              <a:t>Throughput (bandwidth) -- rate -- work done per unit time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Speedup = </a:t>
            </a:r>
          </a:p>
          <a:p>
            <a:pPr eaLnBrk="1" hangingPunct="1">
              <a:defRPr/>
            </a:pPr>
            <a:r>
              <a:rPr lang="en-US" smtClean="0"/>
              <a:t>	</a:t>
            </a:r>
            <a:r>
              <a:rPr lang="en-US" sz="2000" smtClean="0"/>
              <a:t>(execution time without enhance.) / (execution time with enhance.)</a:t>
            </a:r>
          </a:p>
          <a:p>
            <a:pPr eaLnBrk="1" hangingPunct="1">
              <a:defRPr/>
            </a:pPr>
            <a:r>
              <a:rPr lang="en-US" sz="2000" smtClean="0"/>
              <a:t>	= time</a:t>
            </a:r>
            <a:r>
              <a:rPr lang="en-US" sz="2000" baseline="-25000" smtClean="0"/>
              <a:t>wo enhancement</a:t>
            </a:r>
            <a:r>
              <a:rPr lang="en-US" sz="2000" smtClean="0"/>
              <a:t>) / (time</a:t>
            </a:r>
            <a:r>
              <a:rPr lang="en-US" sz="2000" baseline="-25000" smtClean="0"/>
              <a:t>with enhancement</a:t>
            </a:r>
            <a:r>
              <a:rPr lang="en-US" sz="2000" smtClean="0"/>
              <a:t>)</a:t>
            </a:r>
          </a:p>
          <a:p>
            <a:pPr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z="2000" smtClean="0"/>
              <a:t>Processor Speed – e.g. 1GHz</a:t>
            </a:r>
          </a:p>
          <a:p>
            <a:pPr eaLnBrk="1" hangingPunct="1">
              <a:defRPr/>
            </a:pPr>
            <a:r>
              <a:rPr lang="en-US" sz="2000" smtClean="0"/>
              <a:t>	When does it matter? </a:t>
            </a:r>
          </a:p>
          <a:p>
            <a:pPr eaLnBrk="1" hangingPunct="1">
              <a:defRPr/>
            </a:pPr>
            <a:r>
              <a:rPr lang="en-US" sz="2000" smtClean="0"/>
              <a:t>	When does it not?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MIPS and MFLOPS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20788"/>
            <a:ext cx="9082088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MIPS (Millions of Instructions per second)</a:t>
            </a:r>
          </a:p>
          <a:p>
            <a:pPr eaLnBrk="1" hangingPunct="1">
              <a:defRPr/>
            </a:pPr>
            <a:r>
              <a:rPr lang="en-US" sz="2000" smtClean="0"/>
              <a:t>	= (instruction count) / (execution time * 10</a:t>
            </a:r>
            <a:r>
              <a:rPr lang="en-US" sz="2000" baseline="30000" smtClean="0"/>
              <a:t>6</a:t>
            </a:r>
            <a:r>
              <a:rPr lang="en-US" sz="2000" smtClean="0"/>
              <a:t>)</a:t>
            </a:r>
          </a:p>
          <a:p>
            <a:pPr lvl="1" eaLnBrk="1" hangingPunct="1">
              <a:defRPr/>
            </a:pPr>
            <a:r>
              <a:rPr lang="en-US" sz="1800" smtClean="0"/>
              <a:t>Problem1 depends on the instruction set (ISA)</a:t>
            </a:r>
          </a:p>
          <a:p>
            <a:pPr lvl="1" eaLnBrk="1" hangingPunct="1">
              <a:defRPr/>
            </a:pPr>
            <a:r>
              <a:rPr lang="en-US" sz="1800" smtClean="0"/>
              <a:t>Problem2 varies with different programs on the same machine</a:t>
            </a:r>
          </a:p>
          <a:p>
            <a:pPr lvl="1" eaLnBrk="1" hangingPunct="1">
              <a:defRPr/>
            </a:pPr>
            <a:endParaRPr lang="en-US" sz="180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1800" smtClean="0"/>
          </a:p>
          <a:p>
            <a:pPr eaLnBrk="1" hangingPunct="1">
              <a:defRPr/>
            </a:pPr>
            <a:r>
              <a:rPr lang="en-US" sz="2000" smtClean="0"/>
              <a:t>MFLOPS (mega-flops where a flop is a floating point operation)</a:t>
            </a:r>
          </a:p>
          <a:p>
            <a:pPr eaLnBrk="1" hangingPunct="1">
              <a:defRPr/>
            </a:pPr>
            <a:r>
              <a:rPr lang="en-US" sz="2000" smtClean="0"/>
              <a:t>= (floating point instruction count) / (execution time * 10</a:t>
            </a:r>
            <a:r>
              <a:rPr lang="en-US" sz="2000" baseline="30000" smtClean="0"/>
              <a:t>6</a:t>
            </a:r>
            <a:r>
              <a:rPr lang="en-US" sz="2000" smtClean="0"/>
              <a:t>)</a:t>
            </a:r>
          </a:p>
          <a:p>
            <a:pPr lvl="1" eaLnBrk="1" hangingPunct="1">
              <a:defRPr/>
            </a:pPr>
            <a:r>
              <a:rPr lang="en-US" sz="1800" smtClean="0"/>
              <a:t>Problem1 depends on the instruction set (ISA)</a:t>
            </a:r>
          </a:p>
          <a:p>
            <a:pPr lvl="1" eaLnBrk="1" hangingPunct="1">
              <a:defRPr/>
            </a:pPr>
            <a:r>
              <a:rPr lang="en-US" sz="1800" smtClean="0"/>
              <a:t>Problem2 varies with different programs on the same machine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Amdahl’s Law revisited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smtClean="0"/>
              <a:t>Speedup = </a:t>
            </a:r>
          </a:p>
          <a:p>
            <a:pPr marL="457200" indent="-457200" eaLnBrk="1" hangingPunct="1">
              <a:defRPr/>
            </a:pPr>
            <a:r>
              <a:rPr lang="en-US" smtClean="0"/>
              <a:t>	</a:t>
            </a:r>
            <a:r>
              <a:rPr lang="en-US" sz="2000" smtClean="0"/>
              <a:t>(execution time without enhance.) / (execution time with enhance.)</a:t>
            </a:r>
          </a:p>
          <a:p>
            <a:pPr marL="457200" indent="-457200" eaLnBrk="1" hangingPunct="1">
              <a:defRPr/>
            </a:pPr>
            <a:r>
              <a:rPr lang="en-US" sz="2000" smtClean="0"/>
              <a:t>	= (time without) / (time with) = T</a:t>
            </a:r>
            <a:r>
              <a:rPr lang="en-US" sz="2000" baseline="-25000" smtClean="0"/>
              <a:t>wo</a:t>
            </a:r>
            <a:r>
              <a:rPr lang="en-US" sz="2000" smtClean="0"/>
              <a:t> / T</a:t>
            </a:r>
            <a:r>
              <a:rPr lang="en-US" sz="2000" baseline="-25000" smtClean="0"/>
              <a:t>with</a:t>
            </a:r>
          </a:p>
          <a:p>
            <a:pPr marL="457200" indent="-457200" eaLnBrk="1" hangingPunct="1">
              <a:defRPr/>
            </a:pPr>
            <a:r>
              <a:rPr lang="en-US" sz="2000" smtClean="0"/>
              <a:t>Notes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000" smtClean="0"/>
              <a:t>The enhancement will be used only a portion of the time.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000" smtClean="0"/>
              <a:t>If it will be rarely used then why bother trying to improve it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000" smtClean="0"/>
              <a:t>Focus on the improvements that have the highest fraction of use time denoted Fraction</a:t>
            </a:r>
            <a:r>
              <a:rPr lang="en-US" sz="2000" baseline="-25000" smtClean="0"/>
              <a:t>enhanced</a:t>
            </a:r>
            <a:r>
              <a:rPr lang="en-US" sz="2000" smtClean="0"/>
              <a:t>. 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000" smtClean="0"/>
              <a:t>Note Fraction</a:t>
            </a:r>
            <a:r>
              <a:rPr lang="en-US" sz="2000" baseline="-25000" smtClean="0"/>
              <a:t>enhanced</a:t>
            </a:r>
            <a:r>
              <a:rPr lang="en-US" sz="2000" smtClean="0"/>
              <a:t> is always less than 1.</a:t>
            </a:r>
          </a:p>
          <a:p>
            <a:pPr marL="457200" indent="-457200" eaLnBrk="1" hangingPunct="1">
              <a:defRPr/>
            </a:pPr>
            <a:r>
              <a:rPr lang="en-US" sz="2000" smtClean="0"/>
              <a:t>Then 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endParaRPr lang="en-US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Amdahl’s with Fractional Use Factor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ExecTime</a:t>
            </a:r>
            <a:r>
              <a:rPr lang="en-US" baseline="-25000" smtClean="0"/>
              <a:t>new</a:t>
            </a:r>
            <a:r>
              <a:rPr lang="en-US" smtClean="0"/>
              <a:t> = </a:t>
            </a:r>
          </a:p>
          <a:p>
            <a:pPr eaLnBrk="1" hangingPunct="1">
              <a:defRPr/>
            </a:pPr>
            <a:r>
              <a:rPr lang="en-US" smtClean="0"/>
              <a:t>	</a:t>
            </a:r>
            <a:r>
              <a:rPr lang="en-US" sz="2000" smtClean="0"/>
              <a:t>ExecTime</a:t>
            </a:r>
            <a:r>
              <a:rPr lang="en-US" sz="2000" baseline="-25000" smtClean="0"/>
              <a:t>old</a:t>
            </a:r>
            <a:r>
              <a:rPr lang="en-US" sz="2000" smtClean="0"/>
              <a:t> * [( 1- Frac</a:t>
            </a:r>
            <a:r>
              <a:rPr lang="en-US" sz="2000" baseline="-25000" smtClean="0"/>
              <a:t>enhanced</a:t>
            </a:r>
            <a:r>
              <a:rPr lang="en-US" sz="2000" smtClean="0"/>
              <a:t>) + (Frac</a:t>
            </a:r>
            <a:r>
              <a:rPr lang="en-US" sz="2000" baseline="-25000" smtClean="0"/>
              <a:t>enhanced</a:t>
            </a:r>
            <a:r>
              <a:rPr lang="en-US" sz="2000" smtClean="0"/>
              <a:t>)/(Speedup</a:t>
            </a:r>
            <a:r>
              <a:rPr lang="en-US" sz="2000" baseline="-25000" smtClean="0"/>
              <a:t>enhanced</a:t>
            </a:r>
            <a:r>
              <a:rPr lang="en-US" sz="2000" smtClean="0"/>
              <a:t>)]</a:t>
            </a:r>
          </a:p>
          <a:p>
            <a:pPr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mtClean="0"/>
              <a:t>Speedup</a:t>
            </a:r>
            <a:r>
              <a:rPr lang="en-US" baseline="-25000" smtClean="0"/>
              <a:t>overall</a:t>
            </a:r>
            <a:r>
              <a:rPr lang="en-US" smtClean="0"/>
              <a:t> =  (ExecTime</a:t>
            </a:r>
            <a:r>
              <a:rPr lang="en-US" baseline="-25000" smtClean="0"/>
              <a:t>old</a:t>
            </a:r>
            <a:r>
              <a:rPr lang="en-US" smtClean="0"/>
              <a:t>) / (ExecTime</a:t>
            </a:r>
            <a:r>
              <a:rPr lang="en-US" baseline="-25000" smtClean="0"/>
              <a:t>new</a:t>
            </a:r>
            <a:r>
              <a:rPr lang="en-US" smtClean="0"/>
              <a:t>)</a:t>
            </a:r>
          </a:p>
          <a:p>
            <a:pPr eaLnBrk="1" hangingPunct="1">
              <a:defRPr/>
            </a:pPr>
            <a:r>
              <a:rPr lang="en-US" smtClean="0"/>
              <a:t>	=  1 / </a:t>
            </a:r>
            <a:r>
              <a:rPr lang="en-US" sz="2000" smtClean="0"/>
              <a:t>[( 1- Frac</a:t>
            </a:r>
            <a:r>
              <a:rPr lang="en-US" sz="2000" baseline="-25000" smtClean="0"/>
              <a:t>enhanced</a:t>
            </a:r>
            <a:r>
              <a:rPr lang="en-US" sz="2000" smtClean="0"/>
              <a:t>) + (Frac</a:t>
            </a:r>
            <a:r>
              <a:rPr lang="en-US" sz="2000" baseline="-25000" smtClean="0"/>
              <a:t>enhanced</a:t>
            </a:r>
            <a:r>
              <a:rPr lang="en-US" sz="2000" smtClean="0"/>
              <a:t>)/(Speedup</a:t>
            </a:r>
            <a:r>
              <a:rPr lang="en-US" sz="2000" baseline="-25000" smtClean="0"/>
              <a:t>enhanced</a:t>
            </a:r>
            <a:r>
              <a:rPr lang="en-US" sz="2000" smtClean="0"/>
              <a:t>)]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Amdahl’s with Fractional Use Factor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Example:</a:t>
            </a:r>
            <a:r>
              <a:rPr lang="en-US" sz="2000" smtClean="0"/>
              <a:t> </a:t>
            </a:r>
            <a:r>
              <a:rPr lang="en-US" smtClean="0"/>
              <a:t>Suppose we are considering an enhancement to a web server. The enhanced CPU is 10 times faster on computation but the same speed on I/O. Suppose also that 60% of the time is waiting on I/O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z="2000" smtClean="0"/>
              <a:t>Frac</a:t>
            </a:r>
            <a:r>
              <a:rPr lang="en-US" sz="2000" baseline="-25000" smtClean="0"/>
              <a:t>enhanced</a:t>
            </a:r>
            <a:r>
              <a:rPr lang="en-US" smtClean="0"/>
              <a:t> = .4</a:t>
            </a:r>
          </a:p>
          <a:p>
            <a:pPr eaLnBrk="1" hangingPunct="1">
              <a:defRPr/>
            </a:pPr>
            <a:r>
              <a:rPr lang="en-US" sz="2000" smtClean="0"/>
              <a:t>Speedup</a:t>
            </a:r>
            <a:r>
              <a:rPr lang="en-US" sz="2000" baseline="-25000" smtClean="0"/>
              <a:t>enhanced</a:t>
            </a:r>
            <a:r>
              <a:rPr lang="en-US" smtClean="0"/>
              <a:t> =  10</a:t>
            </a:r>
          </a:p>
          <a:p>
            <a:pPr eaLnBrk="1" hangingPunct="1">
              <a:defRPr/>
            </a:pPr>
            <a:r>
              <a:rPr lang="en-US" smtClean="0"/>
              <a:t>Speedup</a:t>
            </a:r>
            <a:r>
              <a:rPr lang="en-US" baseline="-25000" smtClean="0"/>
              <a:t>overall</a:t>
            </a:r>
            <a:r>
              <a:rPr lang="en-US" smtClean="0"/>
              <a:t> =</a:t>
            </a:r>
          </a:p>
          <a:p>
            <a:pPr eaLnBrk="1" hangingPunct="1">
              <a:defRPr/>
            </a:pPr>
            <a:r>
              <a:rPr lang="en-US" smtClean="0"/>
              <a:t>	=  1 / </a:t>
            </a:r>
            <a:r>
              <a:rPr lang="en-US" sz="2000" smtClean="0"/>
              <a:t>[( 1- Frac</a:t>
            </a:r>
            <a:r>
              <a:rPr lang="en-US" sz="2000" baseline="-25000" smtClean="0"/>
              <a:t>enhanced</a:t>
            </a:r>
            <a:r>
              <a:rPr lang="en-US" sz="2000" smtClean="0"/>
              <a:t>) + (Frac</a:t>
            </a:r>
            <a:r>
              <a:rPr lang="en-US" sz="2000" baseline="-25000" smtClean="0"/>
              <a:t>enhanced</a:t>
            </a:r>
            <a:r>
              <a:rPr lang="en-US" sz="2000" smtClean="0"/>
              <a:t>)/(Speedup</a:t>
            </a:r>
            <a:r>
              <a:rPr lang="en-US" sz="2000" baseline="-25000" smtClean="0"/>
              <a:t>enhanced</a:t>
            </a:r>
            <a:r>
              <a:rPr lang="en-US" sz="2000" smtClean="0"/>
              <a:t>)]</a:t>
            </a:r>
          </a:p>
          <a:p>
            <a:pPr eaLnBrk="1" hangingPunct="1">
              <a:defRPr/>
            </a:pPr>
            <a:r>
              <a:rPr lang="en-US" sz="2000" smtClean="0"/>
              <a:t>	=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Graphics Square Root Enhancement  p 42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CPU Performance Equation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Almost all computers use a clock running at a fixed rate.</a:t>
            </a:r>
          </a:p>
          <a:p>
            <a:pPr eaLnBrk="1" hangingPunct="1">
              <a:defRPr/>
            </a:pPr>
            <a:r>
              <a:rPr lang="en-US" dirty="0" smtClean="0"/>
              <a:t>Clock period   e.g. 1GHz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CPUtime</a:t>
            </a:r>
            <a:r>
              <a:rPr lang="en-US" dirty="0" smtClean="0"/>
              <a:t> = </a:t>
            </a:r>
            <a:r>
              <a:rPr lang="en-US" dirty="0" err="1" smtClean="0"/>
              <a:t>CPUclockCyclesForProgram</a:t>
            </a:r>
            <a:r>
              <a:rPr lang="en-US" dirty="0" smtClean="0"/>
              <a:t> * </a:t>
            </a:r>
            <a:r>
              <a:rPr lang="en-US" dirty="0" err="1" smtClean="0"/>
              <a:t>ClockCycleTime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	= </a:t>
            </a:r>
            <a:r>
              <a:rPr lang="en-US" dirty="0" err="1" smtClean="0"/>
              <a:t>CPUclockCyclesForProgram</a:t>
            </a:r>
            <a:r>
              <a:rPr lang="en-US" dirty="0" smtClean="0"/>
              <a:t> / </a:t>
            </a:r>
            <a:r>
              <a:rPr lang="en-US" dirty="0" err="1" smtClean="0"/>
              <a:t>ClockRate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Instruction Count (IC) – </a:t>
            </a:r>
          </a:p>
          <a:p>
            <a:pPr eaLnBrk="1" hangingPunct="1">
              <a:defRPr/>
            </a:pPr>
            <a:r>
              <a:rPr lang="en-US" dirty="0" smtClean="0"/>
              <a:t>CPI = </a:t>
            </a:r>
            <a:r>
              <a:rPr lang="en-US" dirty="0" err="1" smtClean="0"/>
              <a:t>CPUclockCyclesForProgram</a:t>
            </a:r>
            <a:r>
              <a:rPr lang="en-US" dirty="0" smtClean="0"/>
              <a:t> / </a:t>
            </a:r>
            <a:r>
              <a:rPr lang="en-US" dirty="0" err="1" smtClean="0"/>
              <a:t>InstructionCount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CPUtime</a:t>
            </a:r>
            <a:r>
              <a:rPr lang="en-US" dirty="0" smtClean="0"/>
              <a:t> = IC * </a:t>
            </a:r>
            <a:r>
              <a:rPr lang="en-US" dirty="0" err="1" smtClean="0"/>
              <a:t>ClockCycleTime</a:t>
            </a:r>
            <a:r>
              <a:rPr lang="en-US" dirty="0" smtClean="0"/>
              <a:t> * </a:t>
            </a:r>
            <a:r>
              <a:rPr lang="en-US" dirty="0" err="1" smtClean="0"/>
              <a:t>CyclesPerInstruction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Genuine Computer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Designing the Organization and Hardware to Meet Goals and Functional Requirements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two processors with the same instruction set architectures but different organizations are the AMD Opteron and the Intel Core i7.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CPU Performance Equation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CPUtime = IC * ClockCycleTime * CyclesPerInstruction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CPUtime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Principle of Locality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 of thumb – </a:t>
            </a:r>
          </a:p>
          <a:p>
            <a:pPr eaLnBrk="1" hangingPunct="1">
              <a:defRPr/>
            </a:pPr>
            <a:r>
              <a:rPr lang="en-US" smtClean="0"/>
              <a:t>	A program spends 90% of its execution time in only 10% of the code.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So what do you try to optimize?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Locality of memory references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Temporal locality</a:t>
            </a:r>
          </a:p>
          <a:p>
            <a:pPr eaLnBrk="1" hangingPunct="1">
              <a:defRPr/>
            </a:pPr>
            <a:r>
              <a:rPr lang="en-US" smtClean="0"/>
              <a:t>Spatial locality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Taking Advantage of Parallelism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Logic parallelism – carry lookahead adder</a:t>
            </a:r>
          </a:p>
          <a:p>
            <a:pPr eaLnBrk="1" hangingPunct="1">
              <a:defRPr/>
            </a:pPr>
            <a:r>
              <a:rPr lang="en-US" smtClean="0"/>
              <a:t>Word parallelism – SIMD</a:t>
            </a:r>
          </a:p>
          <a:p>
            <a:pPr eaLnBrk="1" hangingPunct="1">
              <a:defRPr/>
            </a:pPr>
            <a:r>
              <a:rPr lang="en-US" smtClean="0"/>
              <a:t>Instruction pipelining – overlap fetch and execute</a:t>
            </a:r>
          </a:p>
          <a:p>
            <a:pPr eaLnBrk="1" hangingPunct="1">
              <a:defRPr/>
            </a:pPr>
            <a:r>
              <a:rPr lang="en-US" smtClean="0"/>
              <a:t>Multithreads – executing independent instructions at the same time</a:t>
            </a:r>
          </a:p>
          <a:p>
            <a:pPr eaLnBrk="1" hangingPunct="1">
              <a:defRPr/>
            </a:pPr>
            <a:r>
              <a:rPr lang="en-US" smtClean="0"/>
              <a:t>Speculative execution - 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Homework Set #1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ISA – Example MIPs/ IA32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2011, Elsevier Inc. All rights Reserved.</a:t>
            </a:r>
          </a:p>
        </p:txBody>
      </p:sp>
      <p:sp>
        <p:nvSpPr>
          <p:cNvPr id="76803" name="Text Box 9"/>
          <p:cNvSpPr txBox="1">
            <a:spLocks noChangeArrowheads="1"/>
          </p:cNvSpPr>
          <p:nvPr/>
        </p:nvSpPr>
        <p:spPr bwMode="auto">
          <a:xfrm>
            <a:off x="411163" y="5005388"/>
            <a:ext cx="7858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200">
                <a:latin typeface="Times New Roman" panose="02020603050405020304" pitchFamily="18" charset="0"/>
              </a:rPr>
              <a:t>Figure 1.6 MIPS64 instruction set architecture formats.</a:t>
            </a:r>
            <a:r>
              <a:rPr lang="en-GB" altLang="en-US" sz="1200" b="0">
                <a:latin typeface="Times New Roman" panose="02020603050405020304" pitchFamily="18" charset="0"/>
              </a:rPr>
              <a:t> All instructions are 32 bits long. The R format is for integer register-to-register operations, such as DADDU, DSUBU, and so on. The I format is for data transfers, branches, and immediate instructions, such as LD, SD, BEQZ, and DADDIs. The J format is for jumps, the FR format for floating-point operations, and the FI format for floating-point branches.</a:t>
            </a:r>
            <a:r>
              <a:rPr lang="en-US" altLang="en-US" sz="1200" b="0">
                <a:latin typeface="Times New Roman" panose="02020603050405020304" pitchFamily="18" charset="0"/>
              </a:rPr>
              <a:t> </a:t>
            </a:r>
            <a:endParaRPr lang="en-GB" altLang="en-US" sz="1200" b="0">
              <a:latin typeface="Times New Roman" panose="02020603050405020304" pitchFamily="18" charset="0"/>
            </a:endParaRPr>
          </a:p>
        </p:txBody>
      </p:sp>
      <p:pic>
        <p:nvPicPr>
          <p:cNvPr id="76804" name="Picture 9" descr="f01-06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39738"/>
            <a:ext cx="73437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you should know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2"/>
              </a:rPr>
              <a:t>http://en.wikipedia.org/wiki/Intel_4004</a:t>
            </a:r>
            <a:r>
              <a:rPr lang="en-US" dirty="0" smtClean="0"/>
              <a:t> (1971)</a:t>
            </a:r>
          </a:p>
          <a:p>
            <a:pPr eaLnBrk="1" hangingPunct="1">
              <a:defRPr/>
            </a:pPr>
            <a:r>
              <a:rPr lang="en-US" sz="2000" dirty="0" smtClean="0"/>
              <a:t>Steps in Execution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Load Instruction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Decode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59928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426200"/>
            <a:ext cx="28956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CS252-s06, Lec 01-intro</a:t>
            </a:r>
          </a:p>
        </p:txBody>
      </p:sp>
      <p:sp>
        <p:nvSpPr>
          <p:cNvPr id="773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Old Conventional Wisdom: Power is free, Transistors expensive</a:t>
            </a:r>
          </a:p>
          <a:p>
            <a:pPr eaLnBrk="1" hangingPunct="1">
              <a:defRPr/>
            </a:pPr>
            <a:r>
              <a:rPr lang="en-US" sz="1800" dirty="0" smtClean="0"/>
              <a:t>New Conventional Wisdom: </a:t>
            </a:r>
            <a:r>
              <a:rPr lang="en-US" sz="1800" dirty="0" smtClean="0">
                <a:solidFill>
                  <a:srgbClr val="0066FF"/>
                </a:solidFill>
              </a:rPr>
              <a:t>“Power wall”</a:t>
            </a:r>
            <a:r>
              <a:rPr lang="en-US" sz="1800" dirty="0" smtClean="0"/>
              <a:t> Power expensive, </a:t>
            </a:r>
            <a:r>
              <a:rPr lang="en-US" sz="1800" dirty="0" err="1" smtClean="0"/>
              <a:t>Xtors</a:t>
            </a:r>
            <a:r>
              <a:rPr lang="en-US" sz="1800" dirty="0" smtClean="0"/>
              <a:t> free </a:t>
            </a:r>
            <a:br>
              <a:rPr lang="en-US" sz="1800" dirty="0" smtClean="0"/>
            </a:br>
            <a:r>
              <a:rPr lang="en-US" sz="1800" dirty="0" smtClean="0"/>
              <a:t>(Can put more on chip than can afford to turn on)</a:t>
            </a:r>
          </a:p>
          <a:p>
            <a:pPr eaLnBrk="1" hangingPunct="1">
              <a:defRPr/>
            </a:pPr>
            <a:r>
              <a:rPr lang="en-US" sz="1800" dirty="0" smtClean="0"/>
              <a:t>Old CW: Sufficiently increasing Instruction Level Parallelism via compilers, innovation (Out-of-order, speculation, VLIW, …)</a:t>
            </a:r>
          </a:p>
          <a:p>
            <a:pPr eaLnBrk="1" hangingPunct="1">
              <a:defRPr/>
            </a:pPr>
            <a:r>
              <a:rPr lang="en-US" sz="1800" dirty="0" smtClean="0"/>
              <a:t>New CW: </a:t>
            </a:r>
            <a:r>
              <a:rPr lang="en-US" sz="1800" dirty="0" smtClean="0">
                <a:solidFill>
                  <a:srgbClr val="0066FF"/>
                </a:solidFill>
              </a:rPr>
              <a:t>“ILP wall”</a:t>
            </a:r>
            <a:r>
              <a:rPr lang="en-US" sz="1800" dirty="0" smtClean="0"/>
              <a:t> law of diminishing returns on more HW for ILP </a:t>
            </a:r>
          </a:p>
          <a:p>
            <a:pPr eaLnBrk="1" hangingPunct="1">
              <a:defRPr/>
            </a:pPr>
            <a:r>
              <a:rPr lang="en-US" sz="1800" dirty="0" smtClean="0"/>
              <a:t>Old CW: Multiplies are slow, Memory access is fast</a:t>
            </a:r>
          </a:p>
          <a:p>
            <a:pPr eaLnBrk="1" hangingPunct="1">
              <a:defRPr/>
            </a:pPr>
            <a:r>
              <a:rPr lang="en-US" sz="1800" dirty="0" smtClean="0"/>
              <a:t>New CW: </a:t>
            </a:r>
            <a:r>
              <a:rPr lang="en-US" sz="1800" dirty="0" smtClean="0">
                <a:solidFill>
                  <a:srgbClr val="0066FF"/>
                </a:solidFill>
                <a:cs typeface="Times New Roman" pitchFamily="18" charset="0"/>
              </a:rPr>
              <a:t>“Memory wall”</a:t>
            </a:r>
            <a:r>
              <a:rPr lang="en-US" sz="1800" dirty="0" smtClean="0">
                <a:cs typeface="Times New Roman" pitchFamily="18" charset="0"/>
              </a:rPr>
              <a:t> Memory slow, </a:t>
            </a:r>
            <a:r>
              <a:rPr lang="en-US" sz="1800" dirty="0" smtClean="0"/>
              <a:t>multiplies fast</a:t>
            </a:r>
            <a:r>
              <a:rPr lang="en-US" sz="1800" dirty="0" smtClean="0">
                <a:cs typeface="Times New Roman" pitchFamily="18" charset="0"/>
              </a:rPr>
              <a:t> 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(200 clock cycles to DRAM memory, 4 clocks for multiply)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Old CW: </a:t>
            </a:r>
            <a:r>
              <a:rPr lang="en-US" sz="1800" dirty="0" err="1" smtClean="0"/>
              <a:t>Uniprocessor</a:t>
            </a:r>
            <a:r>
              <a:rPr lang="en-US" sz="1800" dirty="0" smtClean="0"/>
              <a:t> performance 2X / 1.5 yrs</a:t>
            </a:r>
          </a:p>
          <a:p>
            <a:pPr eaLnBrk="1" hangingPunct="1">
              <a:defRPr/>
            </a:pPr>
            <a:r>
              <a:rPr lang="en-US" sz="1800" dirty="0" smtClean="0"/>
              <a:t>New CW: Power Wall + ILP Wall + Memory Wall = </a:t>
            </a:r>
            <a:r>
              <a:rPr lang="en-US" sz="1800" dirty="0" smtClean="0">
                <a:solidFill>
                  <a:srgbClr val="0066FF"/>
                </a:solidFill>
              </a:rPr>
              <a:t>Brick Wall</a:t>
            </a:r>
          </a:p>
          <a:p>
            <a:pPr lvl="1" eaLnBrk="1" hangingPunct="1">
              <a:defRPr/>
            </a:pPr>
            <a:r>
              <a:rPr lang="en-US" sz="1400" dirty="0" err="1" smtClean="0"/>
              <a:t>Uniprocessor</a:t>
            </a:r>
            <a:r>
              <a:rPr lang="en-US" sz="1400" dirty="0" smtClean="0"/>
              <a:t> performance now 2X / 5(?) yrs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ym typeface="Symbol" pitchFamily="18" charset="2"/>
              </a:rPr>
              <a:t>	 </a:t>
            </a:r>
            <a:r>
              <a:rPr lang="en-US" sz="1800" dirty="0" smtClean="0"/>
              <a:t>Sea change in chip design: multiple “cores” </a:t>
            </a:r>
            <a:br>
              <a:rPr lang="en-US" sz="1800" dirty="0" smtClean="0"/>
            </a:br>
            <a:r>
              <a:rPr lang="en-US" sz="1800" dirty="0" smtClean="0"/>
              <a:t>	(2X processors per chip / ~ 2 years)</a:t>
            </a:r>
          </a:p>
          <a:p>
            <a:pPr lvl="2" eaLnBrk="1" hangingPunct="1">
              <a:defRPr/>
            </a:pPr>
            <a:r>
              <a:rPr lang="en-US" sz="1600" dirty="0" smtClean="0"/>
              <a:t>More simpler processors are more power efficient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185738" y="174625"/>
            <a:ext cx="8958262" cy="114300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sz="2800" smtClean="0"/>
              <a:t>Crossroads: Conventional Wisdom in Comp. Arch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Computer Arch. a Quantitative Approach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Hennessy and Patterson</a:t>
            </a:r>
          </a:p>
          <a:p>
            <a:pPr lvl="1" eaLnBrk="1" hangingPunct="1">
              <a:defRPr/>
            </a:pPr>
            <a:r>
              <a:rPr lang="en-US" dirty="0" smtClean="0"/>
              <a:t>Patterson UC Berkeley</a:t>
            </a:r>
          </a:p>
          <a:p>
            <a:pPr lvl="1" eaLnBrk="1" hangingPunct="1">
              <a:defRPr/>
            </a:pPr>
            <a:r>
              <a:rPr lang="en-US" dirty="0" smtClean="0"/>
              <a:t>Hennessy – Stanford</a:t>
            </a:r>
          </a:p>
          <a:p>
            <a:pPr lvl="1" eaLnBrk="1" hangingPunct="1">
              <a:defRPr/>
            </a:pPr>
            <a:r>
              <a:rPr lang="en-US" dirty="0" smtClean="0"/>
              <a:t>Preface – Bill Joy of Sun Micro Systems</a:t>
            </a:r>
          </a:p>
          <a:p>
            <a:pPr eaLnBrk="1" hangingPunct="1">
              <a:defRPr/>
            </a:pPr>
            <a:r>
              <a:rPr lang="en-US" dirty="0" smtClean="0"/>
              <a:t>Evolution of Editions</a:t>
            </a:r>
          </a:p>
          <a:p>
            <a:pPr lvl="1" eaLnBrk="1" hangingPunct="1">
              <a:defRPr/>
            </a:pPr>
            <a:r>
              <a:rPr lang="en-US" dirty="0" smtClean="0"/>
              <a:t>Almost universally used for graduate courses in architecture</a:t>
            </a:r>
          </a:p>
          <a:p>
            <a:pPr lvl="1" eaLnBrk="1" hangingPunct="1">
              <a:defRPr/>
            </a:pPr>
            <a:r>
              <a:rPr lang="en-US" dirty="0" smtClean="0"/>
              <a:t>Pipelines moved to appendix A ??</a:t>
            </a:r>
          </a:p>
          <a:p>
            <a:pPr lvl="1" eaLnBrk="1" hangingPunct="1">
              <a:defRPr/>
            </a:pPr>
            <a:r>
              <a:rPr lang="en-US" dirty="0" smtClean="0"/>
              <a:t>Path through 1</a:t>
            </a:r>
            <a:r>
              <a:rPr lang="en-US" dirty="0" smtClean="0">
                <a:sym typeface="Wingdings" pitchFamily="2" charset="2"/>
              </a:rPr>
              <a:t> appendix A 2…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Want a Supercomputer?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Today, less than $ 500 will purchase a mobile computer that has more performance, more main memory, and more disk storage than a computer bought in 1985 for $ 1 million.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Patterson, David A.; Hennessy, John L. (2011-08-01). Computer Architecture: A Quantitative Approach (The Morgan Kaufmann Series in Computer Architecture and Design) (Kindle Locations 609-610). Elsevier Science (reference). Kindle Edition.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23470</TotalTime>
  <Pages>35</Pages>
  <Words>2609</Words>
  <Application>Microsoft Office PowerPoint</Application>
  <PresentationFormat>Letter Paper (8.5x11 in)</PresentationFormat>
  <Paragraphs>455</Paragraphs>
  <Slides>55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Helvetica</vt:lpstr>
      <vt:lpstr>Arial</vt:lpstr>
      <vt:lpstr>Wingdings</vt:lpstr>
      <vt:lpstr>Times New Roman</vt:lpstr>
      <vt:lpstr>Century Gothic</vt:lpstr>
      <vt:lpstr>Courier New</vt:lpstr>
      <vt:lpstr>Symbol</vt:lpstr>
      <vt:lpstr>white212</vt:lpstr>
      <vt:lpstr>Lecture 1 Overview of Computer Architecture              </vt:lpstr>
      <vt:lpstr>Course Pragmatics</vt:lpstr>
      <vt:lpstr>Overview</vt:lpstr>
      <vt:lpstr>What is Computer Architecture?</vt:lpstr>
      <vt:lpstr>Genuine Computer Architecture</vt:lpstr>
      <vt:lpstr>What you should know</vt:lpstr>
      <vt:lpstr>Crossroads: Conventional Wisdom in Comp. Arch</vt:lpstr>
      <vt:lpstr>Computer Arch. a Quantitative Approach</vt:lpstr>
      <vt:lpstr>Want a Supercomputer?</vt:lpstr>
      <vt:lpstr>Single Processor Performance</vt:lpstr>
      <vt:lpstr>Moore’s Law</vt:lpstr>
      <vt:lpstr>Transistors and Wires</vt:lpstr>
      <vt:lpstr>Current Trends in Architecture</vt:lpstr>
      <vt:lpstr>Classes of Computers</vt:lpstr>
      <vt:lpstr>Parallelism</vt:lpstr>
      <vt:lpstr>Main Memory</vt:lpstr>
      <vt:lpstr>Trends in Technology</vt:lpstr>
      <vt:lpstr>Power and Energy</vt:lpstr>
      <vt:lpstr>Dynamic Energy and Power</vt:lpstr>
      <vt:lpstr>Energy Power example</vt:lpstr>
      <vt:lpstr>Power</vt:lpstr>
      <vt:lpstr>Reducing Power</vt:lpstr>
      <vt:lpstr>Static Power</vt:lpstr>
      <vt:lpstr>Intel Multi-core processors I-7 980 </vt:lpstr>
      <vt:lpstr>Quad Core Intel I7</vt:lpstr>
      <vt:lpstr>PowerPoint Presentation</vt:lpstr>
      <vt:lpstr>PowerPoint Presentation</vt:lpstr>
      <vt:lpstr>PowerPoint Presentation</vt:lpstr>
      <vt:lpstr>Cost of IC’s</vt:lpstr>
      <vt:lpstr>Classes of Computers</vt:lpstr>
      <vt:lpstr>Performance Measures</vt:lpstr>
      <vt:lpstr>Bandwidth and Latency</vt:lpstr>
      <vt:lpstr>Bandwidth and Latency</vt:lpstr>
      <vt:lpstr>Measuring Performance </vt:lpstr>
      <vt:lpstr>Real Performance</vt:lpstr>
      <vt:lpstr>Benchmark Suites</vt:lpstr>
      <vt:lpstr>Comparing Performance</vt:lpstr>
      <vt:lpstr>Comparing Performance cont.</vt:lpstr>
      <vt:lpstr>PowerPoint Presentation</vt:lpstr>
      <vt:lpstr>Improve Performance by</vt:lpstr>
      <vt:lpstr>Amdahl’s Law</vt:lpstr>
      <vt:lpstr>PowerPoint Presentation</vt:lpstr>
      <vt:lpstr>Performance Measures</vt:lpstr>
      <vt:lpstr>MIPS and MFLOPS</vt:lpstr>
      <vt:lpstr>Amdahl’s Law revisited</vt:lpstr>
      <vt:lpstr>Amdahl’s with Fractional Use Factor</vt:lpstr>
      <vt:lpstr>Amdahl’s with Fractional Use Factor</vt:lpstr>
      <vt:lpstr>Graphics Square Root Enhancement  p 42</vt:lpstr>
      <vt:lpstr>CPU Performance Equation</vt:lpstr>
      <vt:lpstr>CPU Performance Equation</vt:lpstr>
      <vt:lpstr>Principle of Locality</vt:lpstr>
      <vt:lpstr>Taking Advantage of Parallelism</vt:lpstr>
      <vt:lpstr>Homework Set #1</vt:lpstr>
      <vt:lpstr>ISA – Example MIPs/ IA32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MATTHEWS, MANTON M</cp:lastModifiedBy>
  <cp:revision>176</cp:revision>
  <cp:lastPrinted>2015-08-24T13:23:23Z</cp:lastPrinted>
  <dcterms:created xsi:type="dcterms:W3CDTF">1998-08-11T09:19:24Z</dcterms:created>
  <dcterms:modified xsi:type="dcterms:W3CDTF">2017-08-27T21:40:46Z</dcterms:modified>
</cp:coreProperties>
</file>